
<file path=[Content_Types].xml><?xml version="1.0" encoding="utf-8"?>
<Types xmlns="http://schemas.openxmlformats.org/package/2006/content-types">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3.xml"/>
  <Override ContentType="application/vnd.openxmlformats-officedocument.presentationml.slideLayout+xml" PartName="/ppt/slideLayouts/slideLayout14.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32" r:id="rId2"/>
    <p:sldId id="447" r:id="rId3"/>
    <p:sldId id="439" r:id="rId4"/>
    <p:sldId id="340" r:id="rId5"/>
    <p:sldId id="448" r:id="rId10"/>
    <p:sldId id="449" r:id="rId11"/>
    <p:sldId id="450" r:id="rId12"/>
    <p:sldId id="451" r:id="rId13"/>
    <p:sldId id="452"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81" d="100"/>
          <a:sy n="81" d="100"/>
        </p:scale>
        <p:origin x="1498"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2" Target="slides/slide1.xml" Type="http://schemas.openxmlformats.org/officeDocument/2006/relationships/slide"/><Relationship Id="rId3" Target="slides/slide2.xml" Type="http://schemas.openxmlformats.org/officeDocument/2006/relationships/slide"/><Relationship Id="rId4" Target="slides/slide3.xml" Type="http://schemas.openxmlformats.org/officeDocument/2006/relationships/slide"/><Relationship Id="rId5" Target="slides/slide4.xml" Type="http://schemas.openxmlformats.org/officeDocument/2006/relationships/slide"/><Relationship Id="rId6" Target="presProps.xml" Type="http://schemas.openxmlformats.org/officeDocument/2006/relationships/presProps"/><Relationship Id="rId7" Target="viewProps.xml" Type="http://schemas.openxmlformats.org/officeDocument/2006/relationships/viewProps"/><Relationship Id="rId8" Target="theme/theme1.xml" Type="http://schemas.openxmlformats.org/officeDocument/2006/relationships/theme"/><Relationship Id="rId9" Target="tableStyles.xml" Type="http://schemas.openxmlformats.org/officeDocument/2006/relationships/tableStyles"/></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Title Slide - Photo 02">
    <p:bg>
      <p:bgRef idx="1001">
        <a:schemeClr val="bg1"/>
      </p:bgRef>
    </p:bg>
    <p:spTree>
      <p:nvGrpSpPr>
        <p:cNvPr id="1" name=""/>
        <p:cNvGrpSpPr/>
        <p:nvPr/>
      </p:nvGrpSpPr>
      <p:grpSpPr>
        <a:xfrm>
          <a:off x="0" y="0"/>
          <a:ext cx="0" cy="0"/>
          <a:chOff x="0" y="0"/>
          <a:chExt cx="0" cy="0"/>
        </a:xfrm>
      </p:grpSpPr>
      <p:sp>
        <p:nvSpPr>
          <p:cNvPr id="5" name="UST" descr="UST">
            <a:extLst>
              <a:ext uri="{FF2B5EF4-FFF2-40B4-BE49-F238E27FC236}">
                <a16:creationId xmlns:a16="http://schemas.microsoft.com/office/drawing/2014/main" id="{B5100F4C-957F-DD4E-8499-CC403AD1E86D}"/>
              </a:ext>
            </a:extLst>
          </p:cNvPr>
          <p:cNvSpPr>
            <a:spLocks noChangeAspect="1" noEditPoints="1"/>
          </p:cNvSpPr>
          <p:nvPr userDrawn="1"/>
        </p:nvSpPr>
        <p:spPr bwMode="black">
          <a:xfrm>
            <a:off x="273844" y="358775"/>
            <a:ext cx="54864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2" name="Title 1">
            <a:extLst>
              <a:ext uri="{FF2B5EF4-FFF2-40B4-BE49-F238E27FC236}">
                <a16:creationId xmlns:a16="http://schemas.microsoft.com/office/drawing/2014/main" id="{DD93F370-0603-42F8-A7D8-E3390EE70687}"/>
              </a:ext>
            </a:extLst>
          </p:cNvPr>
          <p:cNvSpPr>
            <a:spLocks noGrp="1"/>
          </p:cNvSpPr>
          <p:nvPr>
            <p:ph type="ctrTitle" hasCustomPrompt="1"/>
          </p:nvPr>
        </p:nvSpPr>
        <p:spPr>
          <a:xfrm>
            <a:off x="4993005" y="365759"/>
            <a:ext cx="3874770" cy="3200400"/>
          </a:xfrm>
          <a:solidFill>
            <a:srgbClr val="006E74"/>
          </a:solidFill>
        </p:spPr>
        <p:txBody>
          <a:bodyPr lIns="274320" tIns="274320" rIns="274320" bIns="274320" anchor="t" anchorCtr="0"/>
          <a:lstStyle>
            <a:lvl1pPr algn="l">
              <a:defRPr sz="2400" b="0" spc="0" baseline="0">
                <a:solidFill>
                  <a:schemeClr val="bg1"/>
                </a:solidFill>
              </a:defRPr>
            </a:lvl1pPr>
          </a:lstStyle>
          <a:p>
            <a:r>
              <a:rPr lang="en-US" dirty="0"/>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bwMode="gray">
          <a:xfrm>
            <a:off x="5198364" y="2651760"/>
            <a:ext cx="3463290" cy="685800"/>
          </a:xfrm>
        </p:spPr>
        <p:txBody>
          <a:bodyPr anchor="t" anchorCtr="0">
            <a:noAutofit/>
          </a:bodyPr>
          <a:lstStyle>
            <a:lvl1pPr marL="0" indent="0" algn="l">
              <a:spcBef>
                <a:spcPts val="0"/>
              </a:spcBef>
              <a:buNone/>
              <a:defRPr sz="1500" b="0">
                <a:solidFill>
                  <a:schemeClr val="bg1"/>
                </a:solidFill>
              </a:defRPr>
            </a:lvl1pPr>
            <a:lvl2pPr marL="0" indent="0" algn="l">
              <a:spcBef>
                <a:spcPts val="0"/>
              </a:spcBef>
              <a:buNone/>
              <a:defRPr sz="1500">
                <a:solidFill>
                  <a:schemeClr val="bg1"/>
                </a:solidFill>
              </a:defRPr>
            </a:lvl2pPr>
            <a:lvl3pPr marL="0" indent="0" algn="l">
              <a:spcBef>
                <a:spcPts val="0"/>
              </a:spcBef>
              <a:buNone/>
              <a:defRPr sz="1500">
                <a:solidFill>
                  <a:schemeClr val="bg1"/>
                </a:solidFill>
              </a:defRPr>
            </a:lvl3pPr>
            <a:lvl4pPr marL="0" indent="0" algn="l">
              <a:spcBef>
                <a:spcPts val="0"/>
              </a:spcBef>
              <a:buNone/>
              <a:defRPr sz="1500">
                <a:solidFill>
                  <a:schemeClr val="bg1"/>
                </a:solidFill>
              </a:defRPr>
            </a:lvl4pPr>
            <a:lvl5pPr marL="0" indent="0" algn="l">
              <a:spcBef>
                <a:spcPts val="0"/>
              </a:spcBef>
              <a:buNone/>
              <a:defRPr sz="1500">
                <a:solidFill>
                  <a:schemeClr val="bg1"/>
                </a:solidFill>
              </a:defRPr>
            </a:lvl5pPr>
            <a:lvl6pPr marL="0" indent="0" algn="l">
              <a:spcBef>
                <a:spcPts val="0"/>
              </a:spcBef>
              <a:buNone/>
              <a:defRPr sz="1500">
                <a:solidFill>
                  <a:schemeClr val="bg1"/>
                </a:solidFill>
              </a:defRPr>
            </a:lvl6pPr>
            <a:lvl7pPr marL="0" indent="0" algn="l">
              <a:spcBef>
                <a:spcPts val="0"/>
              </a:spcBef>
              <a:buNone/>
              <a:defRPr sz="1500">
                <a:solidFill>
                  <a:schemeClr val="bg1"/>
                </a:solidFill>
              </a:defRPr>
            </a:lvl7pPr>
            <a:lvl8pPr marL="0" indent="0" algn="l">
              <a:spcBef>
                <a:spcPts val="0"/>
              </a:spcBef>
              <a:buNone/>
              <a:defRPr sz="1500">
                <a:solidFill>
                  <a:schemeClr val="bg1"/>
                </a:solidFill>
              </a:defRPr>
            </a:lvl8pPr>
            <a:lvl9pPr marL="0" indent="0" algn="l">
              <a:spcBef>
                <a:spcPts val="0"/>
              </a:spcBef>
              <a:buNone/>
              <a:defRPr sz="1500">
                <a:solidFill>
                  <a:schemeClr val="bg1"/>
                </a:solidFill>
              </a:defRPr>
            </a:lvl9pPr>
          </a:lstStyle>
          <a:p>
            <a:r>
              <a:rPr lang="en-US" dirty="0"/>
              <a:t>[Optional subtitle]</a:t>
            </a:r>
          </a:p>
        </p:txBody>
      </p:sp>
      <p:sp>
        <p:nvSpPr>
          <p:cNvPr id="12" name="Text Placeholder 3">
            <a:extLst>
              <a:ext uri="{FF2B5EF4-FFF2-40B4-BE49-F238E27FC236}">
                <a16:creationId xmlns:a16="http://schemas.microsoft.com/office/drawing/2014/main" id="{096EBD33-E0A7-064A-B661-81AD68C0BB90}"/>
              </a:ext>
            </a:extLst>
          </p:cNvPr>
          <p:cNvSpPr>
            <a:spLocks noGrp="1"/>
          </p:cNvSpPr>
          <p:nvPr>
            <p:ph type="body" sz="quarter" idx="11" hasCustomPrompt="1"/>
          </p:nvPr>
        </p:nvSpPr>
        <p:spPr>
          <a:xfrm>
            <a:off x="4993005" y="5577840"/>
            <a:ext cx="3874770" cy="914400"/>
          </a:xfrm>
        </p:spPr>
        <p:txBody>
          <a:bodyPr anchor="b" anchorCtr="0">
            <a:noAutofit/>
          </a:bodyPr>
          <a:lstStyle>
            <a:lvl1pPr marL="0" indent="0">
              <a:spcBef>
                <a:spcPts val="0"/>
              </a:spcBef>
              <a:buFontTx/>
              <a:buNone/>
              <a:defRPr sz="1200" b="1">
                <a:solidFill>
                  <a:schemeClr val="tx1"/>
                </a:solidFill>
              </a:defRPr>
            </a:lvl1pPr>
            <a:lvl2pPr marL="0" indent="0">
              <a:spcBef>
                <a:spcPts val="0"/>
              </a:spcBef>
              <a:buFontTx/>
              <a:buNone/>
              <a:defRPr sz="1200">
                <a:solidFill>
                  <a:schemeClr val="tx1"/>
                </a:solidFill>
              </a:defRPr>
            </a:lvl2pPr>
            <a:lvl3pPr marL="0" indent="0">
              <a:spcBef>
                <a:spcPts val="0"/>
              </a:spcBef>
              <a:buFontTx/>
              <a:buNone/>
              <a:defRPr sz="1200">
                <a:solidFill>
                  <a:schemeClr val="tx1"/>
                </a:solidFill>
              </a:defRPr>
            </a:lvl3pPr>
            <a:lvl4pPr marL="0" indent="0">
              <a:spcBef>
                <a:spcPts val="0"/>
              </a:spcBef>
              <a:buFontTx/>
              <a:buNone/>
              <a:defRPr sz="1200">
                <a:solidFill>
                  <a:schemeClr val="tx1"/>
                </a:solidFill>
              </a:defRPr>
            </a:lvl4pPr>
            <a:lvl5pPr marL="0" indent="0">
              <a:spcBef>
                <a:spcPts val="0"/>
              </a:spcBef>
              <a:buFontTx/>
              <a:buNone/>
              <a:defRPr sz="1200">
                <a:solidFill>
                  <a:schemeClr val="tx1"/>
                </a:solidFill>
              </a:defRPr>
            </a:lvl5pPr>
            <a:lvl6pPr marL="0" indent="0">
              <a:spcBef>
                <a:spcPts val="0"/>
              </a:spcBef>
              <a:buFontTx/>
              <a:buNone/>
              <a:defRPr sz="1200">
                <a:solidFill>
                  <a:schemeClr val="tx1"/>
                </a:solidFill>
              </a:defRPr>
            </a:lvl6pPr>
            <a:lvl7pPr marL="0" indent="0">
              <a:spcBef>
                <a:spcPts val="0"/>
              </a:spcBef>
              <a:buFontTx/>
              <a:buNone/>
              <a:defRPr sz="1200">
                <a:solidFill>
                  <a:schemeClr val="tx1"/>
                </a:solidFill>
              </a:defRPr>
            </a:lvl7pPr>
            <a:lvl8pPr marL="0" indent="0">
              <a:spcBef>
                <a:spcPts val="0"/>
              </a:spcBef>
              <a:buFontTx/>
              <a:buNone/>
              <a:defRPr sz="1200">
                <a:solidFill>
                  <a:schemeClr val="tx1"/>
                </a:solidFill>
              </a:defRPr>
            </a:lvl8pPr>
            <a:lvl9pPr marL="0" indent="0">
              <a:spcBef>
                <a:spcPts val="0"/>
              </a:spcBef>
              <a:buFontTx/>
              <a:buNone/>
              <a:defRPr sz="1200">
                <a:solidFill>
                  <a:schemeClr val="tx1"/>
                </a:solidFill>
              </a:defRPr>
            </a:lvl9pPr>
          </a:lstStyle>
          <a:p>
            <a:pPr lvl="0"/>
            <a:r>
              <a:rPr lang="en-US" dirty="0"/>
              <a:t>[Month 00, 0000]</a:t>
            </a:r>
            <a:br>
              <a:rPr lang="en-US" dirty="0"/>
            </a:br>
            <a:r>
              <a:rPr lang="en-US" dirty="0"/>
              <a:t>[Presenter Name]</a:t>
            </a:r>
            <a:br>
              <a:rPr lang="en-US" dirty="0"/>
            </a:br>
            <a:r>
              <a:rPr lang="en-US" dirty="0"/>
              <a:t>[Title]</a:t>
            </a:r>
          </a:p>
        </p:txBody>
      </p:sp>
      <p:sp>
        <p:nvSpPr>
          <p:cNvPr id="10" name="Picture Placeholder 4">
            <a:extLst>
              <a:ext uri="{FF2B5EF4-FFF2-40B4-BE49-F238E27FC236}">
                <a16:creationId xmlns:a16="http://schemas.microsoft.com/office/drawing/2014/main" id="{2BFAF5D7-E03E-9E44-ABB8-3AFA83714D07}"/>
              </a:ext>
            </a:extLst>
          </p:cNvPr>
          <p:cNvSpPr>
            <a:spLocks noGrp="1"/>
          </p:cNvSpPr>
          <p:nvPr>
            <p:ph type="pic" sz="quarter" idx="10" hasCustomPrompt="1"/>
          </p:nvPr>
        </p:nvSpPr>
        <p:spPr>
          <a:xfrm>
            <a:off x="891540" y="1234440"/>
            <a:ext cx="3874770" cy="5257800"/>
          </a:xfrm>
          <a:solidFill>
            <a:srgbClr val="D7E0E3"/>
          </a:solidFill>
        </p:spPr>
        <p:txBody>
          <a:bodyPr anchor="ctr" anchorCtr="0">
            <a:normAutofit/>
          </a:bodyPr>
          <a:lstStyle>
            <a:lvl1pPr marL="0" indent="0" algn="ctr">
              <a:buFontTx/>
              <a:buNone/>
              <a:defRPr sz="900"/>
            </a:lvl1pPr>
          </a:lstStyle>
          <a:p>
            <a:r>
              <a:rPr lang="en-US" dirty="0"/>
              <a:t>[Click icon to insert photo]</a:t>
            </a:r>
          </a:p>
        </p:txBody>
      </p:sp>
    </p:spTree>
    <p:extLst>
      <p:ext uri="{BB962C8B-B14F-4D97-AF65-F5344CB8AC3E}">
        <p14:creationId xmlns:p14="http://schemas.microsoft.com/office/powerpoint/2010/main" val="130127663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4090">
          <p15:clr>
            <a:srgbClr val="FBAE40"/>
          </p15:clr>
        </p15:guide>
        <p15:guide id="2" pos="4004">
          <p15:clr>
            <a:srgbClr val="FBAE40"/>
          </p15:clr>
        </p15:guide>
        <p15:guide id="3" pos="4192">
          <p15:clr>
            <a:srgbClr val="FBAE40"/>
          </p15:clr>
        </p15:guide>
        <p15:guide id="4" orient="horz" pos="776">
          <p15:clr>
            <a:srgbClr val="FBAE40"/>
          </p15:clr>
        </p15:guide>
        <p15:guide id="5" pos="74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Statement and Photo">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A8D83941-3469-4946-BCE6-FA84F7323A00}"/>
              </a:ext>
            </a:extLst>
          </p:cNvPr>
          <p:cNvSpPr>
            <a:spLocks noGrp="1"/>
          </p:cNvSpPr>
          <p:nvPr>
            <p:ph sz="half" idx="1" hasCustomPrompt="1"/>
          </p:nvPr>
        </p:nvSpPr>
        <p:spPr>
          <a:xfrm>
            <a:off x="274320" y="365760"/>
            <a:ext cx="3086100" cy="2560320"/>
          </a:xfrm>
          <a:solidFill>
            <a:srgbClr val="006E74"/>
          </a:solidFill>
        </p:spPr>
        <p:txBody>
          <a:bodyPr lIns="182880" tIns="182880" rIns="182880" bIns="182880">
            <a:noAutofit/>
          </a:bodyPr>
          <a:lstStyle>
            <a:lvl1pPr marL="0" indent="0">
              <a:lnSpc>
                <a:spcPct val="90000"/>
              </a:lnSpc>
              <a:spcBef>
                <a:spcPts val="0"/>
              </a:spcBef>
              <a:buNone/>
              <a:defRPr sz="2400">
                <a:solidFill>
                  <a:schemeClr val="bg1"/>
                </a:solidFill>
              </a:defRPr>
            </a:lvl1pPr>
            <a:lvl2pPr marL="137160" indent="-137160">
              <a:spcBef>
                <a:spcPts val="900"/>
              </a:spcBef>
              <a:buFont typeface="Arial" panose="020B0604020202020204" pitchFamily="34" charset="0"/>
              <a:buChar char="•"/>
              <a:defRPr>
                <a:solidFill>
                  <a:schemeClr val="bg1"/>
                </a:solidFill>
              </a:defRPr>
            </a:lvl2pPr>
            <a:lvl3pPr marL="274320">
              <a:defRPr>
                <a:solidFill>
                  <a:schemeClr val="bg1"/>
                </a:solidFill>
              </a:defRPr>
            </a:lvl3pPr>
            <a:lvl4pPr marL="411480">
              <a:defRPr>
                <a:solidFill>
                  <a:schemeClr val="bg1"/>
                </a:solidFill>
              </a:defRPr>
            </a:lvl4pPr>
            <a:lvl5pPr marL="548640">
              <a:defRPr>
                <a:solidFill>
                  <a:schemeClr val="bg1"/>
                </a:solidFill>
              </a:defRPr>
            </a:lvl5pPr>
            <a:lvl6pPr marL="685800">
              <a:defRPr>
                <a:solidFill>
                  <a:schemeClr val="bg1"/>
                </a:solidFill>
              </a:defRPr>
            </a:lvl6pPr>
            <a:lvl7pPr marL="822960">
              <a:defRPr>
                <a:solidFill>
                  <a:schemeClr val="bg1"/>
                </a:solidFill>
              </a:defRPr>
            </a:lvl7pPr>
            <a:lvl8pPr marL="960120">
              <a:defRPr>
                <a:solidFill>
                  <a:schemeClr val="bg1"/>
                </a:solidFill>
              </a:defRPr>
            </a:lvl8pPr>
            <a:lvl9pPr marL="1097280">
              <a:defRPr>
                <a:solidFill>
                  <a:schemeClr val="bg1"/>
                </a:solidFill>
              </a:defRPr>
            </a:lvl9pPr>
          </a:lstStyle>
          <a:p>
            <a:pPr lvl="0"/>
            <a:r>
              <a:rPr lang="en-US" dirty="0"/>
              <a:t>[Statement]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Picture Placeholder 2">
            <a:extLst>
              <a:ext uri="{FF2B5EF4-FFF2-40B4-BE49-F238E27FC236}">
                <a16:creationId xmlns:a16="http://schemas.microsoft.com/office/drawing/2014/main" id="{918B9EB3-9DF0-FF4B-93BA-55630E773DD9}"/>
              </a:ext>
            </a:extLst>
          </p:cNvPr>
          <p:cNvSpPr>
            <a:spLocks noGrp="1"/>
          </p:cNvSpPr>
          <p:nvPr>
            <p:ph type="pic" sz="quarter" idx="13" hasCustomPrompt="1"/>
          </p:nvPr>
        </p:nvSpPr>
        <p:spPr>
          <a:xfrm>
            <a:off x="4684014" y="365760"/>
            <a:ext cx="4183380" cy="5717540"/>
          </a:xfrm>
          <a:solidFill>
            <a:srgbClr val="D7E0E3"/>
          </a:solidFill>
        </p:spPr>
        <p:txBody>
          <a:bodyPr anchor="ctr" anchorCtr="0">
            <a:normAutofit/>
          </a:bodyPr>
          <a:lstStyle>
            <a:lvl1pPr marL="0" indent="0" algn="ctr">
              <a:buNone/>
              <a:defRPr sz="900"/>
            </a:lvl1pPr>
          </a:lstStyle>
          <a:p>
            <a:r>
              <a:rPr lang="en-US" dirty="0"/>
              <a:t>[Click icon to insert photo]</a:t>
            </a:r>
          </a:p>
        </p:txBody>
      </p:sp>
    </p:spTree>
    <p:extLst>
      <p:ext uri="{BB962C8B-B14F-4D97-AF65-F5344CB8AC3E}">
        <p14:creationId xmlns:p14="http://schemas.microsoft.com/office/powerpoint/2010/main" val="412814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3744">
          <p15:clr>
            <a:srgbClr val="FBAE40"/>
          </p15:clr>
        </p15:guide>
        <p15:guide id="2" pos="3934">
          <p15:clr>
            <a:srgbClr val="FBAE40"/>
          </p15:clr>
        </p15:guide>
        <p15:guide id="3" orient="horz" pos="3832">
          <p15:clr>
            <a:srgbClr val="FBAE40"/>
          </p15:clr>
        </p15:guide>
        <p15:guide id="4" orient="horz" pos="1152">
          <p15:clr>
            <a:srgbClr val="FBAE40"/>
          </p15:clr>
        </p15:guide>
        <p15:guide id="5" orient="horz" pos="4148">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Photo and Sidebar">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274320" y="365760"/>
            <a:ext cx="3395637" cy="914400"/>
          </a:xfrm>
        </p:spPr>
        <p:txBody>
          <a:bodyPr/>
          <a:lstStyle/>
          <a:p>
            <a:r>
              <a:rPr lang="en-US" dirty="0"/>
              <a:t>[Slide title]</a:t>
            </a:r>
          </a:p>
        </p:txBody>
      </p:sp>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4096264" y="0"/>
            <a:ext cx="5047736" cy="5288692"/>
          </a:xfrm>
          <a:solidFill>
            <a:srgbClr val="D7E0E3"/>
          </a:solidFill>
        </p:spPr>
        <p:txBody>
          <a:bodyPr anchor="ctr" anchorCtr="0">
            <a:normAutofit/>
          </a:bodyPr>
          <a:lstStyle>
            <a:lvl1pPr marL="0" indent="0" algn="ctr">
              <a:buNone/>
              <a:defRPr sz="900"/>
            </a:lvl1pPr>
          </a:lstStyle>
          <a:p>
            <a:r>
              <a:rPr lang="en-US" dirty="0"/>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p:nvPr>
        </p:nvSpPr>
        <p:spPr>
          <a:xfrm>
            <a:off x="274319" y="1594022"/>
            <a:ext cx="3395637" cy="4151870"/>
          </a:xfrm>
        </p:spPr>
        <p:txBody>
          <a:bodyPr>
            <a:normAutofit/>
          </a:bodyPr>
          <a:lstStyle>
            <a:lvl1pPr>
              <a:defRPr sz="1200"/>
            </a:lvl1pPr>
            <a:lvl2pPr>
              <a:defRPr sz="12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19899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p:transition spd="med">
        <p:fade/>
      </p:transition>
    </mc:Fallback>
  </mc:AlternateContent>
  <p:extLst>
    <p:ext uri="{DCECCB84-F9BA-43D5-87BE-67443E8EF086}">
      <p15:sldGuideLst xmlns:p15="http://schemas.microsoft.com/office/powerpoint/2012/main">
        <p15:guide id="2" pos="478">
          <p15:clr>
            <a:srgbClr val="FBAE40"/>
          </p15:clr>
        </p15:guide>
        <p15:guide id="3" pos="5594">
          <p15:clr>
            <a:srgbClr val="FBAE40"/>
          </p15:clr>
        </p15:guide>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slideLayouts/slideLayout12.xml" Type="http://schemas.openxmlformats.org/officeDocument/2006/relationships/slideLayout"/><Relationship Id="rId13" Target="../slideLayouts/slideLayout13.xml" Type="http://schemas.openxmlformats.org/officeDocument/2006/relationships/slideLayout"/><Relationship Id="rId14" Target="../slideLayouts/slideLayout14.xml" Type="http://schemas.openxmlformats.org/officeDocument/2006/relationships/slideLayout"/><Relationship Id="rId15"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6/21/2024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12.xml" Type="http://schemas.openxmlformats.org/officeDocument/2006/relationships/slideLayout"/><Relationship Id="rId2" Target="../media/image1.pn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2.xml" Type="http://schemas.openxmlformats.org/officeDocument/2006/relationships/slideLayout"/><Relationship Id="rId2" Target="../media/image2.pn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13.xml" Type="http://schemas.openxmlformats.org/officeDocument/2006/relationships/slideLayout"/><Relationship Id="rId2" Target="../media/image3.png" Type="http://schemas.openxmlformats.org/officeDocument/2006/relationships/image"/><Relationship Id="rId3" Target="../media/image4.png" Type="http://schemas.openxmlformats.org/officeDocument/2006/relationships/image"/><Relationship Id="rId4" Target="../media/image5.png" Type="http://schemas.openxmlformats.org/officeDocument/2006/relationships/image"/><Relationship Id="rId5" Target="../media/image6.png" Type="http://schemas.openxmlformats.org/officeDocument/2006/relationships/image"/><Relationship Id="rId6" Target="../media/image7.png" Type="http://schemas.openxmlformats.org/officeDocument/2006/relationships/image"/><Relationship Id="rId7" Target="../media/image8.png" Type="http://schemas.openxmlformats.org/officeDocument/2006/relationships/image"/><Relationship Id="rId8" Target="../media/image9.png" Type="http://schemas.openxmlformats.org/officeDocument/2006/relationships/image"/><Relationship Id="rId9" Target="../media/image10.jpe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14.xml" Type="http://schemas.openxmlformats.org/officeDocument/2006/relationships/slideLayout"/><Relationship Id="rId2" Target="../media/image11.jpe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pn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pn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png" Type="http://schemas.openxmlformats.org/officeDocument/2006/relationships/image"/><Relationship Id="rId4" Target="../media/image18.png" Type="http://schemas.openxmlformats.org/officeDocument/2006/relationships/image"/><Relationship Id="rId5" Target="../media/image19.png" Type="http://schemas.openxmlformats.org/officeDocument/2006/relationships/image"/><Relationship Id="rId6" Target="../media/image20.png" Type="http://schemas.openxmlformats.org/officeDocument/2006/relationships/image"/><Relationship Id="rId7" Target="../media/image21.pn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2.png" Type="http://schemas.openxmlformats.org/officeDocument/2006/relationships/image"/><Relationship Id="rId3" Target="../media/image23.pn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4.png" Type="http://schemas.openxmlformats.org/officeDocument/2006/relationships/image"/><Relationship Id="rId3" Target="../media/image25.png" Type="http://schemas.openxmlformats.org/officeDocument/2006/relationships/image"/></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A1AE90A-105A-3744-834B-FFAFB6BF8220}"/>
              </a:ext>
            </a:extLst>
          </p:cNvPr>
          <p:cNvSpPr>
            <a:spLocks noGrp="1"/>
          </p:cNvSpPr>
          <p:nvPr>
            <p:ph type="ctrTitle"/>
          </p:nvPr>
        </p:nvSpPr>
        <p:spPr/>
        <p:txBody>
          <a:bodyPr/>
          <a:lstStyle/>
          <a:p>
            <a:br>
              <a:rPr dirty="0" lang="en-US"/>
            </a:br>
            <a:br>
              <a:rPr dirty="0" lang="en-US"/>
            </a:br>
            <a:r>
              <a:rPr dirty="0" lang="en-US"/>
              <a:t>Digital Experience Report</a:t>
            </a:r>
          </a:p>
        </p:txBody>
      </p:sp>
      <p:sp>
        <p:nvSpPr>
          <p:cNvPr id="4" name="Subtitle 2">
            <a:extLst>
              <a:ext uri="{FF2B5EF4-FFF2-40B4-BE49-F238E27FC236}">
                <a16:creationId xmlns:a16="http://schemas.microsoft.com/office/drawing/2014/main" id="{2A94B361-FE74-EE42-83B2-588F9BABF449}"/>
              </a:ext>
            </a:extLst>
          </p:cNvPr>
          <p:cNvSpPr>
            <a:spLocks noGrp="1"/>
          </p:cNvSpPr>
          <p:nvPr>
            <p:ph idx="1" type="subTitle"/>
          </p:nvPr>
        </p:nvSpPr>
        <p:spPr>
          <a:xfrm>
            <a:off x="5198745" y="2496026"/>
            <a:ext cx="3463290" cy="514350"/>
          </a:xfrm>
        </p:spPr>
        <p:txBody>
          <a:bodyPr anchor="ctr"/>
          <a:lstStyle/>
          <a:p>
            <a:r>
              <a:rPr dirty="0" lang="en-US"/>
              <a:t>Elevating Your Digital Experience Level</a:t>
            </a:r>
          </a:p>
        </p:txBody>
      </p:sp>
      <p:sp>
        <p:nvSpPr>
          <p:cNvPr id="26" name="Text Placeholder 3">
            <a:extLst>
              <a:ext uri="{FF2B5EF4-FFF2-40B4-BE49-F238E27FC236}">
                <a16:creationId xmlns:a16="http://schemas.microsoft.com/office/drawing/2014/main" id="{9FB1D850-F815-674D-B510-ABCC2BADE57A}"/>
              </a:ext>
            </a:extLst>
          </p:cNvPr>
          <p:cNvSpPr>
            <a:spLocks noGrp="1"/>
          </p:cNvSpPr>
          <p:nvPr>
            <p:ph idx="11" sz="quarter" type="body"/>
          </p:nvPr>
        </p:nvSpPr>
        <p:spPr/>
        <p:txBody>
          <a:bodyPr/>
          <a:lstStyle/>
          <a:p>
            <a:endParaRPr dirty="0" lang="en-US"/>
          </a:p>
          <a:p>
            <a:endParaRPr dirty="0" lang="en-US"/>
          </a:p>
        </p:txBody>
      </p:sp>
      <p:pic>
        <p:nvPicPr>
          <p:cNvPr id="8" name="Picture Placeholder 1">
            <a:extLst>
              <a:ext uri="{FF2B5EF4-FFF2-40B4-BE49-F238E27FC236}">
                <a16:creationId xmlns:a16="http://schemas.microsoft.com/office/drawing/2014/main" id="{B367758F-C3BD-4D0D-B79A-5298085D230F}"/>
              </a:ext>
            </a:extLst>
          </p:cNvPr>
          <p:cNvPicPr>
            <a:picLocks noChangeAspect="1" noGrp="1"/>
          </p:cNvPicPr>
          <p:nvPr>
            <p:ph idx="10" sz="quarter" type="pic"/>
          </p:nvPr>
        </p:nvPicPr>
        <p:blipFill>
          <a:blip r:embed="rId2"/>
          <a:srcRect l="17293" r="17293"/>
          <a:stretch>
            <a:fillRect/>
          </a:stretch>
        </p:blipFill>
        <p:spPr>
          <a:xfrm>
            <a:off x="891779" y="1783556"/>
            <a:ext cx="3874294" cy="3943350"/>
          </a:xfrm>
          <a:prstGeom prst="rect">
            <a:avLst/>
          </a:prstGeom>
        </p:spPr>
      </p:pic>
    </p:spTree>
    <p:extLst>
      <p:ext uri="{BB962C8B-B14F-4D97-AF65-F5344CB8AC3E}">
        <p14:creationId xmlns:p14="http://schemas.microsoft.com/office/powerpoint/2010/main" val="3581223390"/>
      </p:ext>
    </p:extLst>
  </p:cSld>
  <p:clrMapOvr>
    <a:masterClrMapping/>
  </p:clrMapOvr>
  <mc:AlternateContent xmlns:mc="http://schemas.openxmlformats.org/markup-compatibility/2006" xmlns:p14="http://schemas.microsoft.com/office/powerpoint/2010/main">
    <mc:Choice Requires="p14">
      <p:transition p14:dur="700" spd="med">
        <p:fade/>
      </p:transition>
    </mc:Choice>
    <mc:Fallback>
      <p:transition spd="med">
        <p:fade/>
      </p:transition>
    </mc:Fallback>
  </mc:AlternateContent>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B2FB9-6C51-1445-BC11-04883C367D48}"/>
              </a:ext>
            </a:extLst>
          </p:cNvPr>
          <p:cNvSpPr>
            <a:spLocks noGrp="1"/>
          </p:cNvSpPr>
          <p:nvPr>
            <p:ph type="title"/>
          </p:nvPr>
        </p:nvSpPr>
        <p:spPr>
          <a:xfrm>
            <a:off x="274320" y="1131570"/>
            <a:ext cx="8593074" cy="685800"/>
          </a:xfrm>
        </p:spPr>
        <p:txBody>
          <a:bodyPr/>
          <a:lstStyle/>
          <a:p>
            <a:r>
              <a:rPr dirty="0" lang="en-US" sz="2100"/>
              <a:t>Introduction</a:t>
            </a:r>
            <a:endParaRPr dirty="0" lang="en-US" sz="1500"/>
          </a:p>
        </p:txBody>
      </p:sp>
      <p:sp>
        <p:nvSpPr>
          <p:cNvPr id="3" name="Content Placeholder 2">
            <a:extLst>
              <a:ext uri="{FF2B5EF4-FFF2-40B4-BE49-F238E27FC236}">
                <a16:creationId xmlns:a16="http://schemas.microsoft.com/office/drawing/2014/main" id="{F367E80B-4AFD-0740-84F0-3356AEDB81C2}"/>
              </a:ext>
            </a:extLst>
          </p:cNvPr>
          <p:cNvSpPr>
            <a:spLocks noGrp="1"/>
          </p:cNvSpPr>
          <p:nvPr>
            <p:ph idx="1"/>
          </p:nvPr>
        </p:nvSpPr>
        <p:spPr>
          <a:xfrm>
            <a:off x="274320" y="1817370"/>
            <a:ext cx="4133374" cy="3600450"/>
          </a:xfrm>
        </p:spPr>
        <p:txBody>
          <a:bodyPr>
            <a:normAutofit/>
          </a:bodyPr>
          <a:lstStyle/>
          <a:p>
            <a:pPr algn="just" indent="0" marL="0">
              <a:buNone/>
            </a:pPr>
            <a:r>
              <a:rPr b="1" dirty="0" lang="en-CA" sz="1200"/>
              <a:t>COVID-19 has pushed companies over the technology tipping point - and transformed the way businesses interact with customers forever… Is your Digital landscape ready to take on the next-gen digital challenges?</a:t>
            </a:r>
            <a:endParaRPr dirty="0" lang="en-IN" sz="1200"/>
          </a:p>
          <a:p>
            <a:pPr algn="just" indent="0" marL="0">
              <a:buNone/>
            </a:pPr>
            <a:r>
              <a:rPr dirty="0" lang="en-CA" sz="1200"/>
              <a:t>In a short period, the COVID-19 pandemic has brought about years of change in the way companies across sectors and regions do business and connect to their customers. Most companies have leap-frogged the digitization of IT systems by three to four years and found new partners to simplify operations. </a:t>
            </a:r>
            <a:endParaRPr dirty="0" lang="en-IN" sz="1200"/>
          </a:p>
          <a:p>
            <a:pPr algn="just" indent="0" marL="0">
              <a:buNone/>
            </a:pPr>
            <a:r>
              <a:rPr dirty="0" lang="en-CA" sz="1200"/>
              <a:t>Our Digital Experience report captures key opportunities across your IT landscape that can help elevate your customer’s Digital Experience to what you stand for touching lives positively and relentlessly on innovation.</a:t>
            </a:r>
            <a:endParaRPr dirty="0" lang="en-IN" sz="1200"/>
          </a:p>
        </p:txBody>
      </p:sp>
      <p:pic>
        <p:nvPicPr>
          <p:cNvPr id="6" name="Content Placeholder 2">
            <a:extLst>
              <a:ext uri="{FF2B5EF4-FFF2-40B4-BE49-F238E27FC236}">
                <a16:creationId xmlns:a16="http://schemas.microsoft.com/office/drawing/2014/main" id="{4D930AA5-ABBC-4DD9-9F28-BC2BA0240EA6}"/>
              </a:ext>
            </a:extLst>
          </p:cNvPr>
          <p:cNvPicPr>
            <a:picLocks noChangeAspect="1"/>
          </p:cNvPicPr>
          <p:nvPr/>
        </p:nvPicPr>
        <p:blipFill>
          <a:blip r:embed="rId2"/>
          <a:stretch>
            <a:fillRect/>
          </a:stretch>
        </p:blipFill>
        <p:spPr>
          <a:xfrm>
            <a:off x="4800602" y="2097143"/>
            <a:ext cx="4065896" cy="2353413"/>
          </a:xfrm>
          <a:prstGeom prst="rect">
            <a:avLst/>
          </a:prstGeom>
        </p:spPr>
      </p:pic>
    </p:spTree>
    <p:extLst>
      <p:ext uri="{BB962C8B-B14F-4D97-AF65-F5344CB8AC3E}">
        <p14:creationId xmlns:p14="http://schemas.microsoft.com/office/powerpoint/2010/main" val="3808799354"/>
      </p:ext>
    </p:extLst>
  </p:cSld>
  <p:clrMapOvr>
    <a:masterClrMapping/>
  </p:clrMapOvr>
  <mc:AlternateContent xmlns:mc="http://schemas.openxmlformats.org/markup-compatibility/2006" xmlns:p14="http://schemas.microsoft.com/office/powerpoint/2010/main">
    <mc:Choice Requires="p14">
      <p:transition p14:dur="700" spd="med">
        <p:fade/>
      </p:transition>
    </mc:Choice>
    <mc:Fallback>
      <p:transition spd="med">
        <p:fade/>
      </p:transition>
    </mc:Fallback>
  </mc:AlternateContent>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BD52F02-BEFD-294D-9E9A-5DE5ACEE79D7}"/>
              </a:ext>
            </a:extLst>
          </p:cNvPr>
          <p:cNvSpPr>
            <a:spLocks noGrp="1"/>
          </p:cNvSpPr>
          <p:nvPr>
            <p:ph idx="1" sz="half"/>
          </p:nvPr>
        </p:nvSpPr>
        <p:spPr/>
        <p:txBody>
          <a:bodyPr/>
          <a:lstStyle/>
          <a:p>
            <a:r>
              <a:rPr b="1" dirty="0" lang="en-US" sz="2100"/>
              <a:t>Digital Assurance Dimensions  </a:t>
            </a:r>
          </a:p>
          <a:p>
            <a:endParaRPr b="1" dirty="0" lang="en-US" sz="600"/>
          </a:p>
          <a:p>
            <a:pPr algn="just" indent="0" lvl="1" marL="0">
              <a:buNone/>
            </a:pPr>
            <a:r>
              <a:rPr dirty="0" lang="en-US" sz="1050"/>
              <a:t>Our report captures a Digital Organization's key facets that ensure all Needs of a Connected Consumer are fulfilled.</a:t>
            </a:r>
          </a:p>
        </p:txBody>
      </p:sp>
      <p:pic>
        <p:nvPicPr>
          <p:cNvPr id="4" name="Picture 96">
            <a:extLst>
              <a:ext uri="{FF2B5EF4-FFF2-40B4-BE49-F238E27FC236}">
                <a16:creationId xmlns:a16="http://schemas.microsoft.com/office/drawing/2014/main" id="{5E5C2F44-C213-4530-89CE-2956BA1B2F37}"/>
              </a:ext>
            </a:extLst>
          </p:cNvPr>
          <p:cNvPicPr>
            <a:picLocks noChangeArrowheads="1" noChangeAspect="1"/>
          </p:cNvPicPr>
          <p:nvPr/>
        </p:nvPicPr>
        <p:blipFill>
          <a:blip cstate="print" r:embed="rId2">
            <a:extLst>
              <a:ext uri="{28A0092B-C50C-407E-A947-70E740481C1C}">
                <a14:useLocalDpi xmlns:a14="http://schemas.microsoft.com/office/drawing/2010/main" val="0"/>
              </a:ext>
            </a:extLst>
          </a:blip>
          <a:srcRect/>
          <a:stretch>
            <a:fillRect/>
          </a:stretch>
        </p:blipFill>
        <p:spPr bwMode="auto">
          <a:xfrm>
            <a:off x="6413973" y="3523395"/>
            <a:ext cx="309563" cy="26431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113">
            <a:extLst>
              <a:ext uri="{FF2B5EF4-FFF2-40B4-BE49-F238E27FC236}">
                <a16:creationId xmlns:a16="http://schemas.microsoft.com/office/drawing/2014/main" id="{482A2A19-E9DE-44CB-A510-CDEF1F0D367C}"/>
              </a:ext>
            </a:extLst>
          </p:cNvPr>
          <p:cNvSpPr txBox="1">
            <a:spLocks noChangeArrowheads="1"/>
          </p:cNvSpPr>
          <p:nvPr/>
        </p:nvSpPr>
        <p:spPr bwMode="auto">
          <a:xfrm>
            <a:off x="3637434" y="1785082"/>
            <a:ext cx="2403872" cy="7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bIns="34290" compatLnSpc="1" lIns="0" numCol="1" rIns="0" tIns="34290" vert="horz" wrap="square">
            <a:prstTxWarp prst="textNoShape">
              <a:avLst/>
            </a:prstTxWarp>
          </a:bodyPr>
          <a:lstStyle/>
          <a:p>
            <a:pPr algn="just" defTabSz="685800" eaLnBrk="0" fontAlgn="base" hangingPunct="0">
              <a:spcBef>
                <a:spcPct val="0"/>
              </a:spcBef>
              <a:spcAft>
                <a:spcPct val="0"/>
              </a:spcAft>
            </a:pPr>
            <a:r>
              <a:rPr altLang="en-US" b="1" dirty="0" lang="en-US" sz="900">
                <a:solidFill>
                  <a:srgbClr val="000000"/>
                </a:solidFill>
                <a:latin charset="0" panose="020B0604020202020204" pitchFamily="34" typeface="Arial"/>
                <a:cs charset="0" panose="020B0604020202020204" pitchFamily="34" typeface="Arial"/>
              </a:rPr>
              <a:t>Multi-device and Multi-platform support :</a:t>
            </a:r>
            <a:r>
              <a:rPr altLang="en-US" dirty="0" lang="en-US" sz="900">
                <a:solidFill>
                  <a:srgbClr val="000000"/>
                </a:solidFill>
                <a:latin charset="0" panose="020B0604020202020204" pitchFamily="34" typeface="Arial"/>
                <a:cs charset="0" panose="020B0604020202020204" pitchFamily="34" typeface="Arial"/>
              </a:rPr>
              <a:t> Provide seamless user experience across channels</a:t>
            </a:r>
            <a:endParaRPr altLang="en-US" dirty="0" lang="en-US" sz="1350">
              <a:latin charset="0" panose="020B0604020202020204" pitchFamily="34" typeface="Arial"/>
            </a:endParaRPr>
          </a:p>
        </p:txBody>
      </p:sp>
      <p:sp>
        <p:nvSpPr>
          <p:cNvPr id="6" name="Text Box 10">
            <a:extLst>
              <a:ext uri="{FF2B5EF4-FFF2-40B4-BE49-F238E27FC236}">
                <a16:creationId xmlns:a16="http://schemas.microsoft.com/office/drawing/2014/main" id="{A9154A7D-306C-4A14-81DF-F54D1DD3EDF3}"/>
              </a:ext>
            </a:extLst>
          </p:cNvPr>
          <p:cNvSpPr txBox="1">
            <a:spLocks noChangeArrowheads="1"/>
          </p:cNvSpPr>
          <p:nvPr/>
        </p:nvSpPr>
        <p:spPr bwMode="auto">
          <a:xfrm>
            <a:off x="6396112" y="1817825"/>
            <a:ext cx="2403872" cy="7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bIns="34290" compatLnSpc="1" lIns="0" numCol="1" rIns="0" tIns="34290" vert="horz" wrap="square">
            <a:prstTxWarp prst="textNoShape">
              <a:avLst/>
            </a:prstTxWarp>
          </a:bodyPr>
          <a:lstStyle/>
          <a:p>
            <a:pPr algn="just" defTabSz="685800" eaLnBrk="0" fontAlgn="base" hangingPunct="0">
              <a:spcBef>
                <a:spcPct val="0"/>
              </a:spcBef>
              <a:spcAft>
                <a:spcPct val="0"/>
              </a:spcAft>
            </a:pPr>
            <a:r>
              <a:rPr altLang="en-US" b="1" dirty="0" lang="en-US" sz="900">
                <a:solidFill>
                  <a:srgbClr val="000000"/>
                </a:solidFill>
                <a:latin charset="0" panose="020B0604020202020204" pitchFamily="34" typeface="Arial"/>
                <a:cs charset="0" panose="020B0604020202020204" pitchFamily="34" typeface="Arial"/>
              </a:rPr>
              <a:t>Social Media Customer Feedback</a:t>
            </a:r>
            <a:r>
              <a:rPr altLang="en-US" dirty="0" lang="en-US" sz="900">
                <a:solidFill>
                  <a:srgbClr val="000000"/>
                </a:solidFill>
                <a:latin charset="0" panose="020B0604020202020204" pitchFamily="34" typeface="Arial"/>
                <a:cs charset="0" panose="020B0604020202020204" pitchFamily="34" typeface="Arial"/>
              </a:rPr>
              <a:t>: Synthesize end user feedback for proactive mitigation</a:t>
            </a:r>
            <a:endParaRPr altLang="en-US" dirty="0" lang="en-US" sz="1350">
              <a:latin charset="0" panose="020B0604020202020204" pitchFamily="34" typeface="Arial"/>
            </a:endParaRPr>
          </a:p>
        </p:txBody>
      </p:sp>
      <p:sp>
        <p:nvSpPr>
          <p:cNvPr id="7" name="Text Box 8">
            <a:extLst>
              <a:ext uri="{FF2B5EF4-FFF2-40B4-BE49-F238E27FC236}">
                <a16:creationId xmlns:a16="http://schemas.microsoft.com/office/drawing/2014/main" id="{F5972F57-7F9B-43A7-B27E-7853A07B74A5}"/>
              </a:ext>
            </a:extLst>
          </p:cNvPr>
          <p:cNvSpPr txBox="1">
            <a:spLocks noChangeArrowheads="1"/>
          </p:cNvSpPr>
          <p:nvPr/>
        </p:nvSpPr>
        <p:spPr bwMode="auto">
          <a:xfrm>
            <a:off x="3624340" y="2792351"/>
            <a:ext cx="2403872" cy="7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bIns="34290" compatLnSpc="1" lIns="0" numCol="1" rIns="0" tIns="34290" vert="horz" wrap="square">
            <a:prstTxWarp prst="textNoShape">
              <a:avLst/>
            </a:prstTxWarp>
          </a:bodyPr>
          <a:lstStyle/>
          <a:p>
            <a:pPr algn="just" defTabSz="685800" eaLnBrk="0" fontAlgn="base" hangingPunct="0">
              <a:spcBef>
                <a:spcPct val="0"/>
              </a:spcBef>
              <a:spcAft>
                <a:spcPct val="0"/>
              </a:spcAft>
            </a:pPr>
            <a:r>
              <a:rPr altLang="en-US" b="1" dirty="0" lang="en-US" sz="900">
                <a:solidFill>
                  <a:srgbClr val="000000"/>
                </a:solidFill>
                <a:latin charset="0" panose="020B0604020202020204" pitchFamily="34" typeface="Arial"/>
                <a:cs charset="0" panose="020B0604020202020204" pitchFamily="34" typeface="Arial"/>
              </a:rPr>
              <a:t>Content Quality:</a:t>
            </a:r>
            <a:r>
              <a:rPr altLang="en-US" dirty="0" lang="en-US" sz="900">
                <a:solidFill>
                  <a:srgbClr val="000000"/>
                </a:solidFill>
                <a:latin charset="0" panose="020B0604020202020204" pitchFamily="34" typeface="Arial"/>
                <a:cs charset="0" panose="020B0604020202020204" pitchFamily="34" typeface="Arial"/>
              </a:rPr>
              <a:t>  UST's digital assurance platform can help implement plug and play content validation capabilities to ensure globalization and localization</a:t>
            </a:r>
            <a:endParaRPr altLang="en-US" dirty="0" lang="en-US" sz="1350">
              <a:latin charset="0" panose="020B0604020202020204" pitchFamily="34" typeface="Arial"/>
            </a:endParaRPr>
          </a:p>
        </p:txBody>
      </p:sp>
      <p:sp>
        <p:nvSpPr>
          <p:cNvPr id="8" name="Text Box 11">
            <a:extLst>
              <a:ext uri="{FF2B5EF4-FFF2-40B4-BE49-F238E27FC236}">
                <a16:creationId xmlns:a16="http://schemas.microsoft.com/office/drawing/2014/main" id="{CF79961D-4E24-4953-B17C-1A9E754154C3}"/>
              </a:ext>
            </a:extLst>
          </p:cNvPr>
          <p:cNvSpPr txBox="1">
            <a:spLocks noChangeArrowheads="1"/>
          </p:cNvSpPr>
          <p:nvPr/>
        </p:nvSpPr>
        <p:spPr bwMode="auto">
          <a:xfrm>
            <a:off x="6396112" y="2751869"/>
            <a:ext cx="2403872" cy="7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bIns="34290" compatLnSpc="1" lIns="0" numCol="1" rIns="0" tIns="34290" vert="horz" wrap="square">
            <a:prstTxWarp prst="textNoShape">
              <a:avLst/>
            </a:prstTxWarp>
          </a:bodyPr>
          <a:lstStyle/>
          <a:p>
            <a:pPr algn="just" defTabSz="685800" eaLnBrk="0" fontAlgn="base" hangingPunct="0">
              <a:spcBef>
                <a:spcPct val="0"/>
              </a:spcBef>
              <a:spcAft>
                <a:spcPct val="0"/>
              </a:spcAft>
            </a:pPr>
            <a:r>
              <a:rPr altLang="en-US" b="1" dirty="0" lang="en-US" sz="900">
                <a:solidFill>
                  <a:srgbClr val="000000"/>
                </a:solidFill>
                <a:latin charset="0" panose="020B0604020202020204" pitchFamily="34" typeface="Arial"/>
                <a:cs charset="0" panose="020B0604020202020204" pitchFamily="34" typeface="Arial"/>
              </a:rPr>
              <a:t>Performance of Applications</a:t>
            </a:r>
            <a:r>
              <a:rPr altLang="en-US" dirty="0" lang="en-US" sz="900">
                <a:solidFill>
                  <a:srgbClr val="000000"/>
                </a:solidFill>
                <a:latin charset="0" panose="020B0604020202020204" pitchFamily="34" typeface="Arial"/>
                <a:cs charset="0" panose="020B0604020202020204" pitchFamily="34" typeface="Arial"/>
              </a:rPr>
              <a:t>:  Our report simulates end user application performance across mobile and web environments from global user base</a:t>
            </a:r>
            <a:endParaRPr altLang="en-US" dirty="0" lang="en-US" sz="1350">
              <a:latin charset="0" panose="020B0604020202020204" pitchFamily="34" typeface="Arial"/>
            </a:endParaRPr>
          </a:p>
        </p:txBody>
      </p:sp>
      <p:sp>
        <p:nvSpPr>
          <p:cNvPr id="9" name="Text Box 7">
            <a:extLst>
              <a:ext uri="{FF2B5EF4-FFF2-40B4-BE49-F238E27FC236}">
                <a16:creationId xmlns:a16="http://schemas.microsoft.com/office/drawing/2014/main" id="{68BA6ACF-23D6-4C0B-B47C-2768AA0F515D}"/>
              </a:ext>
            </a:extLst>
          </p:cNvPr>
          <p:cNvSpPr txBox="1">
            <a:spLocks noChangeArrowheads="1"/>
          </p:cNvSpPr>
          <p:nvPr/>
        </p:nvSpPr>
        <p:spPr bwMode="auto">
          <a:xfrm>
            <a:off x="3624339" y="3799619"/>
            <a:ext cx="2403872" cy="7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bIns="34290" compatLnSpc="1" lIns="0" numCol="1" rIns="0" tIns="34290" vert="horz" wrap="square">
            <a:prstTxWarp prst="textNoShape">
              <a:avLst/>
            </a:prstTxWarp>
          </a:bodyPr>
          <a:lstStyle/>
          <a:p>
            <a:pPr algn="just" defTabSz="685800" eaLnBrk="0" fontAlgn="base" hangingPunct="0">
              <a:spcBef>
                <a:spcPct val="0"/>
              </a:spcBef>
              <a:spcAft>
                <a:spcPct val="0"/>
              </a:spcAft>
            </a:pPr>
            <a:r>
              <a:rPr altLang="en-US" b="1" dirty="0" lang="en-US" sz="900">
                <a:solidFill>
                  <a:srgbClr val="000000"/>
                </a:solidFill>
                <a:latin charset="0" panose="020B0604020202020204" pitchFamily="34" typeface="Arial"/>
                <a:cs charset="0" panose="020B0604020202020204" pitchFamily="34" typeface="Arial"/>
              </a:rPr>
              <a:t>Accessible UX for Differently-abled:</a:t>
            </a:r>
            <a:r>
              <a:rPr altLang="en-US" dirty="0" lang="en-US" sz="900">
                <a:solidFill>
                  <a:srgbClr val="000000"/>
                </a:solidFill>
                <a:latin charset="0" panose="020B0604020202020204" pitchFamily="34" typeface="Arial"/>
                <a:cs charset="0" panose="020B0604020202020204" pitchFamily="34" typeface="Arial"/>
              </a:rPr>
              <a:t> Ensures inclusivity of your digital assets to cater to everyone</a:t>
            </a:r>
            <a:endParaRPr altLang="en-US" dirty="0" lang="en-US" sz="1350">
              <a:latin charset="0" panose="020B0604020202020204" pitchFamily="34" typeface="Arial"/>
            </a:endParaRPr>
          </a:p>
        </p:txBody>
      </p:sp>
      <p:sp>
        <p:nvSpPr>
          <p:cNvPr id="11" name="Text Box 4">
            <a:extLst>
              <a:ext uri="{FF2B5EF4-FFF2-40B4-BE49-F238E27FC236}">
                <a16:creationId xmlns:a16="http://schemas.microsoft.com/office/drawing/2014/main" id="{2D0FE3D0-25A5-464F-999F-9C023D2BB873}"/>
              </a:ext>
            </a:extLst>
          </p:cNvPr>
          <p:cNvSpPr txBox="1">
            <a:spLocks noChangeArrowheads="1"/>
          </p:cNvSpPr>
          <p:nvPr/>
        </p:nvSpPr>
        <p:spPr bwMode="auto">
          <a:xfrm>
            <a:off x="6396112" y="3759138"/>
            <a:ext cx="2403872" cy="7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bIns="34290" compatLnSpc="1" lIns="0" numCol="1" rIns="0" tIns="34290" vert="horz" wrap="square">
            <a:prstTxWarp prst="textNoShape">
              <a:avLst/>
            </a:prstTxWarp>
          </a:bodyPr>
          <a:lstStyle/>
          <a:p>
            <a:pPr algn="just" defTabSz="685800" eaLnBrk="0" fontAlgn="base" hangingPunct="0">
              <a:spcBef>
                <a:spcPct val="0"/>
              </a:spcBef>
              <a:spcAft>
                <a:spcPct val="0"/>
              </a:spcAft>
            </a:pPr>
            <a:r>
              <a:rPr altLang="en-US" b="1" dirty="0" lang="en-US" sz="900">
                <a:solidFill>
                  <a:srgbClr val="000000"/>
                </a:solidFill>
                <a:latin charset="0" panose="020B0604020202020204" pitchFamily="34" typeface="Arial"/>
                <a:cs charset="0" panose="020B0604020202020204" pitchFamily="34" typeface="Arial"/>
              </a:rPr>
              <a:t>Data Privacy and Regulatory Compliance</a:t>
            </a:r>
            <a:r>
              <a:rPr altLang="en-US" dirty="0" lang="en-US" sz="900">
                <a:solidFill>
                  <a:srgbClr val="000000"/>
                </a:solidFill>
                <a:latin charset="0" panose="020B0604020202020204" pitchFamily="34" typeface="Arial"/>
                <a:cs charset="0" panose="020B0604020202020204" pitchFamily="34" typeface="Arial"/>
              </a:rPr>
              <a:t>: Automated compliance validations to comply with data privacy and regulations for digital success</a:t>
            </a:r>
            <a:endParaRPr altLang="en-US" dirty="0" lang="en-US" sz="1350">
              <a:latin charset="0" panose="020B0604020202020204" pitchFamily="34" typeface="Arial"/>
            </a:endParaRPr>
          </a:p>
        </p:txBody>
      </p:sp>
      <p:sp>
        <p:nvSpPr>
          <p:cNvPr id="12" name="Text Box 1">
            <a:extLst>
              <a:ext uri="{FF2B5EF4-FFF2-40B4-BE49-F238E27FC236}">
                <a16:creationId xmlns:a16="http://schemas.microsoft.com/office/drawing/2014/main" id="{79A1454A-C221-422A-94D7-0FDFDDEE8510}"/>
              </a:ext>
            </a:extLst>
          </p:cNvPr>
          <p:cNvSpPr txBox="1">
            <a:spLocks noChangeArrowheads="1"/>
          </p:cNvSpPr>
          <p:nvPr/>
        </p:nvSpPr>
        <p:spPr bwMode="auto">
          <a:xfrm>
            <a:off x="3624339" y="4690725"/>
            <a:ext cx="2403872" cy="7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bIns="34290" compatLnSpc="1" lIns="0" numCol="1" rIns="0" tIns="34290" vert="horz" wrap="square">
            <a:prstTxWarp prst="textNoShape">
              <a:avLst/>
            </a:prstTxWarp>
          </a:bodyPr>
          <a:lstStyle/>
          <a:p>
            <a:pPr algn="just" defTabSz="685800" eaLnBrk="0" fontAlgn="base" hangingPunct="0">
              <a:spcBef>
                <a:spcPct val="0"/>
              </a:spcBef>
              <a:spcAft>
                <a:spcPct val="0"/>
              </a:spcAft>
            </a:pPr>
            <a:r>
              <a:rPr altLang="en-US" b="1" dirty="0" lang="en-US" sz="900">
                <a:solidFill>
                  <a:srgbClr val="000000"/>
                </a:solidFill>
                <a:latin charset="0" panose="020B0604020202020204" pitchFamily="34" typeface="Arial"/>
                <a:cs charset="0" panose="020B0604020202020204" pitchFamily="34" typeface="Arial"/>
              </a:rPr>
              <a:t>Application Security:</a:t>
            </a:r>
            <a:r>
              <a:rPr altLang="en-US" dirty="0" lang="en-US" sz="900">
                <a:solidFill>
                  <a:srgbClr val="000000"/>
                </a:solidFill>
                <a:latin charset="0" panose="020B0604020202020204" pitchFamily="34" typeface="Arial"/>
                <a:cs charset="0" panose="020B0604020202020204" pitchFamily="34" typeface="Arial"/>
              </a:rPr>
              <a:t> Early static security vulnerability assessments embeds confidence </a:t>
            </a:r>
            <a:endParaRPr altLang="en-US" dirty="0" lang="en-US" sz="1350">
              <a:latin charset="0" panose="020B0604020202020204" pitchFamily="34" typeface="Arial"/>
            </a:endParaRPr>
          </a:p>
        </p:txBody>
      </p:sp>
      <p:pic>
        <p:nvPicPr>
          <p:cNvPr id="13" name="Picture 1073742587">
            <a:extLst>
              <a:ext uri="{FF2B5EF4-FFF2-40B4-BE49-F238E27FC236}">
                <a16:creationId xmlns:a16="http://schemas.microsoft.com/office/drawing/2014/main" id="{75FA3D9B-5CCB-46F7-A6CB-CA8A85E69EAF}"/>
              </a:ext>
            </a:extLst>
          </p:cNvPr>
          <p:cNvPicPr>
            <a:picLocks noChangeArrowheads="1" noChangeAspect="1"/>
          </p:cNvPicPr>
          <p:nvPr/>
        </p:nvPicPr>
        <p:blipFill>
          <a:blip cstate="print" r:embed="rId3">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6416354" y="1570770"/>
            <a:ext cx="304800" cy="319088"/>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073742588">
            <a:extLst>
              <a:ext uri="{FF2B5EF4-FFF2-40B4-BE49-F238E27FC236}">
                <a16:creationId xmlns:a16="http://schemas.microsoft.com/office/drawing/2014/main" id="{61DE6BDE-FA92-41DD-82D4-AFD5203040BA}"/>
              </a:ext>
            </a:extLst>
          </p:cNvPr>
          <p:cNvPicPr>
            <a:picLocks noChangeArrowheads="1" noChangeAspect="1"/>
          </p:cNvPicPr>
          <p:nvPr/>
        </p:nvPicPr>
        <p:blipFill>
          <a:blip cstate="print" r:embed="rId4">
            <a:extLst>
              <a:ext uri="{28A0092B-C50C-407E-A947-70E740481C1C}">
                <a14:useLocalDpi xmlns:a14="http://schemas.microsoft.com/office/drawing/2010/main" val="0"/>
              </a:ext>
            </a:extLst>
          </a:blip>
          <a:srcRect/>
          <a:stretch>
            <a:fillRect/>
          </a:stretch>
        </p:blipFill>
        <p:spPr bwMode="auto">
          <a:xfrm>
            <a:off x="3600529" y="4594621"/>
            <a:ext cx="251222" cy="289322"/>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073742589">
            <a:extLst>
              <a:ext uri="{FF2B5EF4-FFF2-40B4-BE49-F238E27FC236}">
                <a16:creationId xmlns:a16="http://schemas.microsoft.com/office/drawing/2014/main" id="{BE4883B9-6624-4C83-B400-D31CBFC3DF37}"/>
              </a:ext>
            </a:extLst>
          </p:cNvPr>
          <p:cNvPicPr>
            <a:picLocks noChangeArrowheads="1" noChangeAspect="1"/>
          </p:cNvPicPr>
          <p:nvPr/>
        </p:nvPicPr>
        <p:blipFill>
          <a:blip cstate="print" r:embed="rId5">
            <a:extLst>
              <a:ext uri="{28A0092B-C50C-407E-A947-70E740481C1C}">
                <a14:useLocalDpi xmlns:a14="http://schemas.microsoft.com/office/drawing/2010/main" val="0"/>
              </a:ext>
            </a:extLst>
          </a:blip>
          <a:srcRect/>
          <a:stretch>
            <a:fillRect/>
          </a:stretch>
        </p:blipFill>
        <p:spPr bwMode="auto">
          <a:xfrm>
            <a:off x="3624338" y="3662587"/>
            <a:ext cx="400050" cy="2428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073742590">
            <a:extLst>
              <a:ext uri="{FF2B5EF4-FFF2-40B4-BE49-F238E27FC236}">
                <a16:creationId xmlns:a16="http://schemas.microsoft.com/office/drawing/2014/main" id="{022E7949-F576-41FA-B025-1231D7765EC9}"/>
              </a:ext>
            </a:extLst>
          </p:cNvPr>
          <p:cNvPicPr>
            <a:picLocks noChangeArrowheads="1" noChangeAspect="1"/>
          </p:cNvPicPr>
          <p:nvPr/>
        </p:nvPicPr>
        <p:blipFill>
          <a:blip cstate="print" r:embed="rId6">
            <a:extLst>
              <a:ext uri="{28A0092B-C50C-407E-A947-70E740481C1C}">
                <a14:useLocalDpi xmlns:a14="http://schemas.microsoft.com/office/drawing/2010/main" val="0"/>
              </a:ext>
            </a:extLst>
          </a:blip>
          <a:srcRect/>
          <a:stretch>
            <a:fillRect/>
          </a:stretch>
        </p:blipFill>
        <p:spPr bwMode="auto">
          <a:xfrm>
            <a:off x="3613624" y="2509020"/>
            <a:ext cx="309563" cy="351234"/>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073742591">
            <a:extLst>
              <a:ext uri="{FF2B5EF4-FFF2-40B4-BE49-F238E27FC236}">
                <a16:creationId xmlns:a16="http://schemas.microsoft.com/office/drawing/2014/main" id="{CB74FE9E-0B63-4CEF-BCCA-DE304B2D205D}"/>
              </a:ext>
            </a:extLst>
          </p:cNvPr>
          <p:cNvPicPr>
            <a:picLocks noChangeArrowheads="1" noChangeAspect="1"/>
          </p:cNvPicPr>
          <p:nvPr/>
        </p:nvPicPr>
        <p:blipFill>
          <a:blip cstate="print" r:embed="rId7">
            <a:extLst>
              <a:ext uri="{28A0092B-C50C-407E-A947-70E740481C1C}">
                <a14:useLocalDpi xmlns:a14="http://schemas.microsoft.com/office/drawing/2010/main" val="0"/>
              </a:ext>
            </a:extLst>
          </a:blip>
          <a:srcRect/>
          <a:stretch>
            <a:fillRect/>
          </a:stretch>
        </p:blipFill>
        <p:spPr bwMode="auto">
          <a:xfrm>
            <a:off x="6383017" y="2466974"/>
            <a:ext cx="371475" cy="351234"/>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97">
            <a:extLst>
              <a:ext uri="{FF2B5EF4-FFF2-40B4-BE49-F238E27FC236}">
                <a16:creationId xmlns:a16="http://schemas.microsoft.com/office/drawing/2014/main" id="{5DD34769-3468-45C7-A83E-57CBE4F8361B}"/>
              </a:ext>
            </a:extLst>
          </p:cNvPr>
          <p:cNvPicPr>
            <a:picLocks noChangeArrowheads="1" noChangeAspect="1"/>
          </p:cNvPicPr>
          <p:nvPr/>
        </p:nvPicPr>
        <p:blipFill>
          <a:blip cstate="print" r:embed="rId8">
            <a:extLst>
              <a:ext uri="{28A0092B-C50C-407E-A947-70E740481C1C}">
                <a14:useLocalDpi xmlns:a14="http://schemas.microsoft.com/office/drawing/2010/main" val="0"/>
              </a:ext>
            </a:extLst>
          </a:blip>
          <a:srcRect/>
          <a:stretch>
            <a:fillRect/>
          </a:stretch>
        </p:blipFill>
        <p:spPr bwMode="auto">
          <a:xfrm>
            <a:off x="3624339" y="1611252"/>
            <a:ext cx="313135" cy="278606"/>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a:extLst>
              <a:ext uri="{FF2B5EF4-FFF2-40B4-BE49-F238E27FC236}">
                <a16:creationId xmlns:a16="http://schemas.microsoft.com/office/drawing/2014/main" id="{1D04ADD6-9DA1-4080-B16D-21798F2A40F1}"/>
              </a:ext>
            </a:extLst>
          </p:cNvPr>
          <p:cNvPicPr/>
          <p:nvPr/>
        </p:nvPicPr>
        <p:blipFill>
          <a:blip cstate="print" r:embed="rId9">
            <a:extLst>
              <a:ext uri="{28A0092B-C50C-407E-A947-70E740481C1C}">
                <a14:useLocalDpi xmlns:a14="http://schemas.microsoft.com/office/drawing/2010/main" val="0"/>
              </a:ext>
            </a:extLst>
          </a:blip>
          <a:stretch>
            <a:fillRect/>
          </a:stretch>
        </p:blipFill>
        <p:spPr>
          <a:xfrm>
            <a:off x="261342" y="3285587"/>
            <a:ext cx="3099078" cy="2011316"/>
          </a:xfrm>
          <a:prstGeom prst="rect">
            <a:avLst/>
          </a:prstGeom>
        </p:spPr>
      </p:pic>
    </p:spTree>
    <p:extLst>
      <p:ext uri="{BB962C8B-B14F-4D97-AF65-F5344CB8AC3E}">
        <p14:creationId xmlns:p14="http://schemas.microsoft.com/office/powerpoint/2010/main" val="2551813109"/>
      </p:ext>
    </p:extLst>
  </p:cSld>
  <p:clrMapOvr>
    <a:masterClrMapping/>
  </p:clrMapOvr>
  <mc:AlternateContent xmlns:mc="http://schemas.openxmlformats.org/markup-compatibility/2006" xmlns:p14="http://schemas.microsoft.com/office/powerpoint/2010/main">
    <mc:Choice Requires="p14">
      <p:transition p14:dur="700" spd="med">
        <p:fade/>
      </p:transition>
    </mc:Choice>
    <mc:Fallback>
      <p:transition spd="med">
        <p:fade/>
      </p:transition>
    </mc:Fallback>
  </mc:AlternateContent>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DA466890-3EBC-43D7-8150-E685BC28BA91}"/>
              </a:ext>
            </a:extLst>
          </p:cNvPr>
          <p:cNvSpPr>
            <a:spLocks noGrp="1"/>
          </p:cNvSpPr>
          <p:nvPr>
            <p:ph type="title"/>
          </p:nvPr>
        </p:nvSpPr>
        <p:spPr>
          <a:xfrm>
            <a:off x="274320" y="1131570"/>
            <a:ext cx="3821945" cy="685800"/>
          </a:xfrm>
        </p:spPr>
        <p:txBody>
          <a:bodyPr>
            <a:normAutofit fontScale="90000"/>
          </a:bodyPr>
          <a:lstStyle/>
          <a:p>
            <a:r>
              <a:rPr dirty="0" lang="en-CA" sz="2100"/>
              <a:t>What customers think of your digital assets ?</a:t>
            </a:r>
            <a:endParaRPr dirty="0" lang="en-US" sz="2100"/>
          </a:p>
        </p:txBody>
      </p:sp>
      <p:pic>
        <p:nvPicPr>
          <p:cNvPr id="5" name="Picture Placeholder 4">
            <a:extLst>
              <a:ext uri="{FF2B5EF4-FFF2-40B4-BE49-F238E27FC236}">
                <a16:creationId xmlns:a16="http://schemas.microsoft.com/office/drawing/2014/main" id="{50E819A7-DF73-499F-B3A9-5102E4B51C50}"/>
              </a:ext>
            </a:extLst>
          </p:cNvPr>
          <p:cNvPicPr>
            <a:picLocks noGrp="1"/>
          </p:cNvPicPr>
          <p:nvPr>
            <p:ph idx="16" sz="quarter" type="pic"/>
          </p:nvPr>
        </p:nvPicPr>
        <p:blipFill rotWithShape="1">
          <a:blip cstate="print" r:embed="rId2">
            <a:extLst>
              <a:ext uri="{28A0092B-C50C-407E-A947-70E740481C1C}">
                <a14:useLocalDpi xmlns:a14="http://schemas.microsoft.com/office/drawing/2010/main" val="0"/>
              </a:ext>
            </a:extLst>
          </a:blip>
          <a:srcRect b="1" l="7527" r="7528"/>
          <a:stretch/>
        </p:blipFill>
        <p:spPr bwMode="auto">
          <a:xfrm>
            <a:off x="4096264" y="857257"/>
            <a:ext cx="5047736" cy="3966512"/>
          </a:xfrm>
          <a:prstGeom prst="rect">
            <a:avLst/>
          </a:prstGeom>
          <a:noFill/>
          <a:ln>
            <a:noFill/>
          </a:ln>
          <a:extLst>
            <a:ext uri="{53640926-AAD7-44D8-BBD7-CCE9431645EC}">
              <a14:shadowObscured xmlns:a14="http://schemas.microsoft.com/office/drawing/2010/main"/>
            </a:ext>
          </a:extLst>
        </p:spPr>
      </p:pic>
      <p:sp>
        <p:nvSpPr>
          <p:cNvPr id="2" name="Content Placeholder 1">
            <a:extLst>
              <a:ext uri="{FF2B5EF4-FFF2-40B4-BE49-F238E27FC236}">
                <a16:creationId xmlns:a16="http://schemas.microsoft.com/office/drawing/2014/main" id="{3BD52F02-BEFD-294D-9E9A-5DE5ACEE79D7}"/>
              </a:ext>
            </a:extLst>
          </p:cNvPr>
          <p:cNvSpPr>
            <a:spLocks noGrp="1"/>
          </p:cNvSpPr>
          <p:nvPr>
            <p:ph idx="14" sz="quarter"/>
          </p:nvPr>
        </p:nvSpPr>
        <p:spPr>
          <a:xfrm>
            <a:off x="274319" y="2052766"/>
            <a:ext cx="3395637" cy="3113903"/>
          </a:xfrm>
        </p:spPr>
        <p:txBody>
          <a:bodyPr anchor="ctr">
            <a:normAutofit/>
          </a:bodyPr>
          <a:lstStyle/>
          <a:p>
            <a:pPr algn="just" indent="0" marL="0">
              <a:buNone/>
            </a:pPr>
            <a:r>
              <a:rPr dirty="0" lang="en-US"/>
              <a:t>Our report covers multiple facets of your digital landscape and end-user interaction channels to identify and provide recommendations across asset hotspots. We ran accessibility and performance tests on your webpage to understand customer experiences. Customer feedback from social media was leveraged to analyse end user response and sentiments to the services offered to them.</a:t>
            </a:r>
          </a:p>
        </p:txBody>
      </p:sp>
    </p:spTree>
    <p:extLst>
      <p:ext uri="{BB962C8B-B14F-4D97-AF65-F5344CB8AC3E}">
        <p14:creationId xmlns:p14="http://schemas.microsoft.com/office/powerpoint/2010/main" val="4288513543"/>
      </p:ext>
    </p:extLst>
  </p:cSld>
  <p:clrMapOvr>
    <a:masterClrMapping/>
  </p:clrMapOvr>
  <mc:AlternateContent xmlns:mc="http://schemas.openxmlformats.org/markup-compatibility/2006" xmlns:p14="http://schemas.microsoft.com/office/powerpoint/2010/main">
    <mc:Choice Requires="p14">
      <p:transition p14:dur="700" spd="med">
        <p:fade/>
      </p:transition>
    </mc:Choice>
    <mc:Fallback>
      <p:transition spd="med">
        <p:fade/>
      </p:transition>
    </mc:Fallback>
  </mc:AlternateContent>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a:off x="317500" y="190500"/>
            <a:ext cx="8255000" cy="635000"/>
          </a:xfrm>
          <a:prstGeom prst="rect">
            <a:avLst/>
          </a:prstGeom>
        </p:spPr>
        <p:txBody>
          <a:bodyPr anchor="t" rtlCol="false"/>
          <a:lstStyle/>
          <a:p>
            <a:pPr algn="l">
              <a:defRPr/>
            </a:pPr>
            <a:r>
              <a:rPr lang="en-US"/>
              <a:t/>
            </a:r>
            <a:endParaRPr lang="en-US" sz="1100"/>
          </a:p>
          <a:p>
            <a:r>
              <a:rPr lang="en-US" sz="2800" b="true">
                <a:latin typeface="Arial"/>
              </a:rPr>
              <a:t>How inclusive are your digital assets to your consumer</a:t>
            </a:r>
          </a:p>
        </p:txBody>
      </p:sp>
      <p:pic>
        <p:nvPicPr>
          <p:cNvPr name="Picture 3" id="3"/>
          <p:cNvPicPr>
            <a:picLocks noChangeAspect="true"/>
          </p:cNvPicPr>
          <p:nvPr/>
        </p:nvPicPr>
        <p:blipFill>
          <a:blip r:embed="rId2"/>
          <a:stretch>
            <a:fillRect/>
          </a:stretch>
        </p:blipFill>
        <p:spPr>
          <a:xfrm>
            <a:off x="4445000" y="1524000"/>
            <a:ext cx="3810000" cy="2540000"/>
          </a:xfrm>
          <a:prstGeom prst="rect">
            <a:avLst/>
          </a:prstGeom>
        </p:spPr>
      </p:pic>
      <p:pic>
        <p:nvPicPr>
          <p:cNvPr name="Picture 4" id="4"/>
          <p:cNvPicPr>
            <a:picLocks noChangeAspect="true"/>
          </p:cNvPicPr>
          <p:nvPr/>
        </p:nvPicPr>
        <p:blipFill>
          <a:blip r:embed="rId3"/>
          <a:stretch>
            <a:fillRect/>
          </a:stretch>
        </p:blipFill>
        <p:spPr>
          <a:xfrm>
            <a:off x="381000" y="1524000"/>
            <a:ext cx="2540000" cy="1524000"/>
          </a:xfrm>
          <a:prstGeom prst="rect">
            <a:avLst/>
          </a:prstGeom>
        </p:spPr>
      </p:pic>
      <p:sp>
        <p:nvSpPr>
          <p:cNvPr name="TextBox 5" id="5"/>
          <p:cNvSpPr txBox="true"/>
          <p:nvPr/>
        </p:nvSpPr>
        <p:spPr>
          <a:xfrm>
            <a:off x="381000" y="4191000"/>
            <a:ext cx="3175000" cy="2476500"/>
          </a:xfrm>
          <a:prstGeom prst="rect">
            <a:avLst/>
          </a:prstGeom>
          <a:solidFill>
            <a:srgbClr val="ECECE1"/>
          </a:solidFill>
        </p:spPr>
        <p:txBody>
          <a:bodyPr anchor="t" rtlCol="false"/>
          <a:lstStyle/>
          <a:p>
            <a:pPr algn="l">
              <a:defRPr/>
            </a:pPr>
            <a:r>
              <a:rPr lang="en-US"/>
              <a:t/>
            </a:r>
            <a:endParaRPr lang="en-US" sz="1100"/>
          </a:p>
          <a:p>
            <a:r>
              <a:rPr lang="en-US" sz="1000" b="true">
                <a:latin typeface="Arial"/>
              </a:rPr>
              <a:t>Analyzed Page URL: </a:t>
            </a:r>
          </a:p>
          <a:p>
            <a:r>
              <a:rPr lang="en-US" sz="1000">
                <a:latin typeface="Arial"/>
              </a:rPr>
              <a:t>https://www.google.com/</a:t>
            </a:r>
          </a:p>
          <a:p>
            <a:r>
              <a:rPr lang="en-US" sz="1000" b="true">
                <a:latin typeface="Arial"/>
              </a:rPr>
              <a:t>Reviewed On: </a:t>
            </a:r>
          </a:p>
          <a:p>
            <a:r>
              <a:rPr lang="en-US" sz="1000">
                <a:latin typeface="Arial"/>
              </a:rPr>
              <a:t>2024-06-21T00:00:00.000+05:30</a:t>
            </a:r>
          </a:p>
          <a:p>
            <a:r>
              <a:rPr lang="en-US" sz="1000" b="true">
                <a:latin typeface="Arial"/>
              </a:rPr>
              <a:t>Total Pages Accessed: </a:t>
            </a:r>
          </a:p>
          <a:p>
            <a:r>
              <a:rPr lang="en-US" sz="1000">
                <a:latin typeface="Arial"/>
              </a:rPr>
              <a:t>1</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a:off x="317500" y="190500"/>
            <a:ext cx="8255000" cy="635000"/>
          </a:xfrm>
          <a:prstGeom prst="rect">
            <a:avLst/>
          </a:prstGeom>
        </p:spPr>
        <p:txBody>
          <a:bodyPr anchor="t" rtlCol="false"/>
          <a:lstStyle/>
          <a:p>
            <a:pPr algn="l">
              <a:defRPr/>
            </a:pPr>
            <a:r>
              <a:rPr lang="en-US"/>
              <a:t/>
            </a:r>
            <a:endParaRPr lang="en-US" sz="1100"/>
          </a:p>
          <a:p>
            <a:r>
              <a:rPr lang="en-US" sz="2800" b="true">
                <a:latin typeface="Arial"/>
              </a:rPr>
              <a:t>High Performance Assets: Are your end-users getting the performance and user experience they deserve?</a:t>
            </a:r>
          </a:p>
        </p:txBody>
      </p:sp>
      <p:pic>
        <p:nvPicPr>
          <p:cNvPr name="Picture 3" id="3"/>
          <p:cNvPicPr>
            <a:picLocks noChangeAspect="true"/>
          </p:cNvPicPr>
          <p:nvPr/>
        </p:nvPicPr>
        <p:blipFill>
          <a:blip r:embed="rId2"/>
          <a:stretch>
            <a:fillRect/>
          </a:stretch>
        </p:blipFill>
        <p:spPr>
          <a:xfrm>
            <a:off x="1905000" y="1778000"/>
            <a:ext cx="6858000" cy="5080000"/>
          </a:xfrm>
          <a:prstGeom prst="rect">
            <a:avLst/>
          </a:prstGeom>
        </p:spPr>
      </p:pic>
      <p:pic>
        <p:nvPicPr>
          <p:cNvPr name="Picture 4" id="4"/>
          <p:cNvPicPr>
            <a:picLocks noChangeAspect="true"/>
          </p:cNvPicPr>
          <p:nvPr/>
        </p:nvPicPr>
        <p:blipFill>
          <a:blip r:embed="rId3"/>
          <a:stretch>
            <a:fillRect/>
          </a:stretch>
        </p:blipFill>
        <p:spPr>
          <a:xfrm>
            <a:off x="381000" y="2032000"/>
            <a:ext cx="2540000" cy="1524000"/>
          </a:xfrm>
          <a:prstGeom prst="rect">
            <a:avLst/>
          </a:prstGeom>
        </p:spPr>
      </p:pic>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tretch>
            <a:fillRect/>
          </a:stretch>
        </p:blipFill>
        <p:spPr>
          <a:xfrm>
            <a:off x="381000" y="635000"/>
            <a:ext cx="6350000" cy="1524000"/>
          </a:xfrm>
          <a:prstGeom prst="rect">
            <a:avLst/>
          </a:prstGeom>
        </p:spPr>
      </p:pic>
      <p:pic>
        <p:nvPicPr>
          <p:cNvPr name="Picture 3" id="3"/>
          <p:cNvPicPr>
            <a:picLocks noChangeAspect="true"/>
          </p:cNvPicPr>
          <p:nvPr/>
        </p:nvPicPr>
        <p:blipFill>
          <a:blip r:embed="rId3"/>
          <a:stretch>
            <a:fillRect/>
          </a:stretch>
        </p:blipFill>
        <p:spPr>
          <a:xfrm>
            <a:off x="381000" y="2540000"/>
            <a:ext cx="2540000" cy="1524000"/>
          </a:xfrm>
          <a:prstGeom prst="rect">
            <a:avLst/>
          </a:prstGeom>
        </p:spPr>
      </p:pic>
      <p:pic>
        <p:nvPicPr>
          <p:cNvPr name="Picture 4" id="4"/>
          <p:cNvPicPr>
            <a:picLocks noChangeAspect="true"/>
          </p:cNvPicPr>
          <p:nvPr/>
        </p:nvPicPr>
        <p:blipFill>
          <a:blip r:embed="rId4"/>
          <a:stretch>
            <a:fillRect/>
          </a:stretch>
        </p:blipFill>
        <p:spPr>
          <a:xfrm>
            <a:off x="2921000" y="2540000"/>
            <a:ext cx="2540000" cy="1524000"/>
          </a:xfrm>
          <a:prstGeom prst="rect">
            <a:avLst/>
          </a:prstGeom>
        </p:spPr>
      </p:pic>
      <p:pic>
        <p:nvPicPr>
          <p:cNvPr name="Picture 5" id="5"/>
          <p:cNvPicPr>
            <a:picLocks noChangeAspect="true"/>
          </p:cNvPicPr>
          <p:nvPr/>
        </p:nvPicPr>
        <p:blipFill>
          <a:blip r:embed="rId5"/>
          <a:stretch>
            <a:fillRect/>
          </a:stretch>
        </p:blipFill>
        <p:spPr>
          <a:xfrm>
            <a:off x="5461000" y="2540000"/>
            <a:ext cx="2540000" cy="1524000"/>
          </a:xfrm>
          <a:prstGeom prst="rect">
            <a:avLst/>
          </a:prstGeom>
        </p:spPr>
      </p:pic>
      <p:pic>
        <p:nvPicPr>
          <p:cNvPr name="Picture 6" id="6"/>
          <p:cNvPicPr>
            <a:picLocks noChangeAspect="true"/>
          </p:cNvPicPr>
          <p:nvPr/>
        </p:nvPicPr>
        <p:blipFill>
          <a:blip r:embed="rId6"/>
          <a:stretch>
            <a:fillRect/>
          </a:stretch>
        </p:blipFill>
        <p:spPr>
          <a:xfrm>
            <a:off x="1651000" y="4445000"/>
            <a:ext cx="2540000" cy="1524000"/>
          </a:xfrm>
          <a:prstGeom prst="rect">
            <a:avLst/>
          </a:prstGeom>
        </p:spPr>
      </p:pic>
      <p:pic>
        <p:nvPicPr>
          <p:cNvPr name="Picture 7" id="7"/>
          <p:cNvPicPr>
            <a:picLocks noChangeAspect="true"/>
          </p:cNvPicPr>
          <p:nvPr/>
        </p:nvPicPr>
        <p:blipFill>
          <a:blip r:embed="rId7"/>
          <a:stretch>
            <a:fillRect/>
          </a:stretch>
        </p:blipFill>
        <p:spPr>
          <a:xfrm>
            <a:off x="4191000" y="4445000"/>
            <a:ext cx="2540000" cy="1524000"/>
          </a:xfrm>
          <a:prstGeom prst="rect">
            <a:avLst/>
          </a:prstGeom>
        </p:spPr>
      </p:pic>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a:off x="317500" y="190500"/>
            <a:ext cx="8255000" cy="635000"/>
          </a:xfrm>
          <a:prstGeom prst="rect">
            <a:avLst/>
          </a:prstGeom>
        </p:spPr>
        <p:txBody>
          <a:bodyPr anchor="t" rtlCol="false"/>
          <a:lstStyle/>
          <a:p>
            <a:pPr algn="l">
              <a:defRPr/>
            </a:pPr>
            <a:r>
              <a:rPr lang="en-US"/>
              <a:t/>
            </a:r>
            <a:endParaRPr lang="en-US" sz="1100"/>
          </a:p>
          <a:p>
            <a:r>
              <a:rPr lang="en-US" sz="2800" b="true">
                <a:latin typeface="Arial"/>
              </a:rPr>
              <a:t>Optimizing Your Website: SEO</a:t>
            </a:r>
          </a:p>
        </p:txBody>
      </p:sp>
      <p:pic>
        <p:nvPicPr>
          <p:cNvPr name="Picture 3" id="3"/>
          <p:cNvPicPr>
            <a:picLocks noChangeAspect="true"/>
          </p:cNvPicPr>
          <p:nvPr/>
        </p:nvPicPr>
        <p:blipFill>
          <a:blip r:embed="rId2"/>
          <a:stretch>
            <a:fillRect/>
          </a:stretch>
        </p:blipFill>
        <p:spPr>
          <a:xfrm>
            <a:off x="381000" y="1524000"/>
            <a:ext cx="2540000" cy="1524000"/>
          </a:xfrm>
          <a:prstGeom prst="rect">
            <a:avLst/>
          </a:prstGeom>
        </p:spPr>
      </p:pic>
      <p:pic>
        <p:nvPicPr>
          <p:cNvPr name="Picture 4" id="4"/>
          <p:cNvPicPr>
            <a:picLocks noChangeAspect="true"/>
          </p:cNvPicPr>
          <p:nvPr/>
        </p:nvPicPr>
        <p:blipFill>
          <a:blip r:embed="rId3"/>
          <a:stretch>
            <a:fillRect/>
          </a:stretch>
        </p:blipFill>
        <p:spPr>
          <a:xfrm>
            <a:off x="3175000" y="1524000"/>
            <a:ext cx="3810000" cy="2794000"/>
          </a:xfrm>
          <a:prstGeom prst="rect">
            <a:avLst/>
          </a:prstGeom>
        </p:spPr>
      </p:pic>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a:off x="317500" y="190500"/>
            <a:ext cx="8255000" cy="635000"/>
          </a:xfrm>
          <a:prstGeom prst="rect">
            <a:avLst/>
          </a:prstGeom>
        </p:spPr>
        <p:txBody>
          <a:bodyPr anchor="t" rtlCol="false"/>
          <a:lstStyle/>
          <a:p>
            <a:pPr algn="l">
              <a:defRPr/>
            </a:pPr>
            <a:r>
              <a:rPr lang="en-US"/>
              <a:t/>
            </a:r>
            <a:endParaRPr lang="en-US" sz="1100"/>
          </a:p>
          <a:p>
            <a:r>
              <a:rPr lang="en-US" sz="2800" b="true">
                <a:latin typeface="Arial"/>
              </a:rPr>
              <a:t>Optimizing Your Website: Best Practices</a:t>
            </a:r>
          </a:p>
        </p:txBody>
      </p:sp>
      <p:pic>
        <p:nvPicPr>
          <p:cNvPr name="Picture 3" id="3"/>
          <p:cNvPicPr>
            <a:picLocks noChangeAspect="true"/>
          </p:cNvPicPr>
          <p:nvPr/>
        </p:nvPicPr>
        <p:blipFill>
          <a:blip r:embed="rId2"/>
          <a:stretch>
            <a:fillRect/>
          </a:stretch>
        </p:blipFill>
        <p:spPr>
          <a:xfrm>
            <a:off x="381000" y="1524000"/>
            <a:ext cx="2540000" cy="1524000"/>
          </a:xfrm>
          <a:prstGeom prst="rect">
            <a:avLst/>
          </a:prstGeom>
        </p:spPr>
      </p:pic>
      <p:pic>
        <p:nvPicPr>
          <p:cNvPr name="Picture 4" id="4"/>
          <p:cNvPicPr>
            <a:picLocks noChangeAspect="true"/>
          </p:cNvPicPr>
          <p:nvPr/>
        </p:nvPicPr>
        <p:blipFill>
          <a:blip r:embed="rId3"/>
          <a:stretch>
            <a:fillRect/>
          </a:stretch>
        </p:blipFill>
        <p:spPr>
          <a:xfrm>
            <a:off x="3175000" y="1524000"/>
            <a:ext cx="3810000" cy="27940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323</Words>
  <Application>Microsoft Office PowerPoint</Application>
  <PresentationFormat>On-screen Show (4:3)</PresentationFormat>
  <Paragraphs>18</Paragraphs>
  <Slides>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  Digital Experience Report</vt:lpstr>
      <vt:lpstr>Introduction</vt:lpstr>
      <vt:lpstr>PowerPoint Presentation</vt:lpstr>
      <vt:lpstr>What customers think of your digital assets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cp:lastModifiedBy>Achala Jadhav(UST,IN)</cp:lastModifiedBy>
  <dcterms:modified xsi:type="dcterms:W3CDTF">2024-06-20T22:01:14Z</dcterms:modified>
  <cp:revision>4</cp:revision>
  <dc:title>  Digital Experience Report</dc:title>
</cp:coreProperties>
</file>