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447" r:id="rId3"/>
    <p:sldId id="439" r:id="rId4"/>
    <p:sldId id="34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81" d="100"/>
          <a:sy n="81" d="100"/>
        </p:scale>
        <p:origin x="14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273844" y="358775"/>
            <a:ext cx="54864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4993005" y="365759"/>
            <a:ext cx="3874770" cy="3200400"/>
          </a:xfrm>
          <a:solidFill>
            <a:srgbClr val="006E74"/>
          </a:solidFill>
        </p:spPr>
        <p:txBody>
          <a:bodyPr lIns="274320" tIns="274320" rIns="274320" bIns="274320" anchor="t" anchorCtr="0"/>
          <a:lstStyle>
            <a:lvl1pPr algn="l">
              <a:defRPr sz="2400" b="0" spc="0"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5198364" y="2651760"/>
            <a:ext cx="3463290" cy="685800"/>
          </a:xfrm>
        </p:spPr>
        <p:txBody>
          <a:bodyPr anchor="t" anchorCtr="0">
            <a:noAutofit/>
          </a:bodyPr>
          <a:lstStyle>
            <a:lvl1pPr marL="0" indent="0" algn="l">
              <a:spcBef>
                <a:spcPts val="0"/>
              </a:spcBef>
              <a:buNone/>
              <a:defRPr sz="1500" b="0">
                <a:solidFill>
                  <a:schemeClr val="bg1"/>
                </a:solidFill>
              </a:defRPr>
            </a:lvl1pPr>
            <a:lvl2pPr marL="0" indent="0" algn="l">
              <a:spcBef>
                <a:spcPts val="0"/>
              </a:spcBef>
              <a:buNone/>
              <a:defRPr sz="1500">
                <a:solidFill>
                  <a:schemeClr val="bg1"/>
                </a:solidFill>
              </a:defRPr>
            </a:lvl2pPr>
            <a:lvl3pPr marL="0" indent="0" algn="l">
              <a:spcBef>
                <a:spcPts val="0"/>
              </a:spcBef>
              <a:buNone/>
              <a:defRPr sz="1500">
                <a:solidFill>
                  <a:schemeClr val="bg1"/>
                </a:solidFill>
              </a:defRPr>
            </a:lvl3pPr>
            <a:lvl4pPr marL="0" indent="0" algn="l">
              <a:spcBef>
                <a:spcPts val="0"/>
              </a:spcBef>
              <a:buNone/>
              <a:defRPr sz="1500">
                <a:solidFill>
                  <a:schemeClr val="bg1"/>
                </a:solidFill>
              </a:defRPr>
            </a:lvl4pPr>
            <a:lvl5pPr marL="0" indent="0" algn="l">
              <a:spcBef>
                <a:spcPts val="0"/>
              </a:spcBef>
              <a:buNone/>
              <a:defRPr sz="1500">
                <a:solidFill>
                  <a:schemeClr val="bg1"/>
                </a:solidFill>
              </a:defRPr>
            </a:lvl5pPr>
            <a:lvl6pPr marL="0" indent="0" algn="l">
              <a:spcBef>
                <a:spcPts val="0"/>
              </a:spcBef>
              <a:buNone/>
              <a:defRPr sz="1500">
                <a:solidFill>
                  <a:schemeClr val="bg1"/>
                </a:solidFill>
              </a:defRPr>
            </a:lvl6pPr>
            <a:lvl7pPr marL="0" indent="0" algn="l">
              <a:spcBef>
                <a:spcPts val="0"/>
              </a:spcBef>
              <a:buNone/>
              <a:defRPr sz="1500">
                <a:solidFill>
                  <a:schemeClr val="bg1"/>
                </a:solidFill>
              </a:defRPr>
            </a:lvl7pPr>
            <a:lvl8pPr marL="0" indent="0" algn="l">
              <a:spcBef>
                <a:spcPts val="0"/>
              </a:spcBef>
              <a:buNone/>
              <a:defRPr sz="1500">
                <a:solidFill>
                  <a:schemeClr val="bg1"/>
                </a:solidFill>
              </a:defRPr>
            </a:lvl8pPr>
            <a:lvl9pPr marL="0" indent="0" algn="l">
              <a:spcBef>
                <a:spcPts val="0"/>
              </a:spcBef>
              <a:buNone/>
              <a:defRPr sz="1500">
                <a:solidFill>
                  <a:schemeClr val="bg1"/>
                </a:solidFill>
              </a:defRPr>
            </a:lvl9pPr>
          </a:lstStyle>
          <a:p>
            <a:r>
              <a:rPr lang="en-US" dirty="0"/>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4993005" y="5577840"/>
            <a:ext cx="3874770" cy="914400"/>
          </a:xfrm>
        </p:spPr>
        <p:txBody>
          <a:bodyPr anchor="b" anchorCtr="0">
            <a:noAutofit/>
          </a:bodyPr>
          <a:lstStyle>
            <a:lvl1pPr marL="0" indent="0">
              <a:spcBef>
                <a:spcPts val="0"/>
              </a:spcBef>
              <a:buFontTx/>
              <a:buNone/>
              <a:defRPr sz="1200" b="1">
                <a:solidFill>
                  <a:schemeClr val="tx1"/>
                </a:solidFill>
              </a:defRPr>
            </a:lvl1pPr>
            <a:lvl2pPr marL="0" indent="0">
              <a:spcBef>
                <a:spcPts val="0"/>
              </a:spcBef>
              <a:buFontTx/>
              <a:buNone/>
              <a:defRPr sz="1200">
                <a:solidFill>
                  <a:schemeClr val="tx1"/>
                </a:solidFill>
              </a:defRPr>
            </a:lvl2pPr>
            <a:lvl3pPr marL="0" indent="0">
              <a:spcBef>
                <a:spcPts val="0"/>
              </a:spcBef>
              <a:buFontTx/>
              <a:buNone/>
              <a:defRPr sz="1200">
                <a:solidFill>
                  <a:schemeClr val="tx1"/>
                </a:solidFill>
              </a:defRPr>
            </a:lvl3pPr>
            <a:lvl4pPr marL="0" indent="0">
              <a:spcBef>
                <a:spcPts val="0"/>
              </a:spcBef>
              <a:buFontTx/>
              <a:buNone/>
              <a:defRPr sz="1200">
                <a:solidFill>
                  <a:schemeClr val="tx1"/>
                </a:solidFill>
              </a:defRPr>
            </a:lvl4pPr>
            <a:lvl5pPr marL="0" indent="0">
              <a:spcBef>
                <a:spcPts val="0"/>
              </a:spcBef>
              <a:buFontTx/>
              <a:buNone/>
              <a:defRPr sz="1200">
                <a:solidFill>
                  <a:schemeClr val="tx1"/>
                </a:solidFill>
              </a:defRPr>
            </a:lvl5pPr>
            <a:lvl6pPr marL="0" indent="0">
              <a:spcBef>
                <a:spcPts val="0"/>
              </a:spcBef>
              <a:buFontTx/>
              <a:buNone/>
              <a:defRPr sz="1200">
                <a:solidFill>
                  <a:schemeClr val="tx1"/>
                </a:solidFill>
              </a:defRPr>
            </a:lvl6pPr>
            <a:lvl7pPr marL="0" indent="0">
              <a:spcBef>
                <a:spcPts val="0"/>
              </a:spcBef>
              <a:buFontTx/>
              <a:buNone/>
              <a:defRPr sz="1200">
                <a:solidFill>
                  <a:schemeClr val="tx1"/>
                </a:solidFill>
              </a:defRPr>
            </a:lvl7pPr>
            <a:lvl8pPr marL="0" indent="0">
              <a:spcBef>
                <a:spcPts val="0"/>
              </a:spcBef>
              <a:buFontTx/>
              <a:buNone/>
              <a:defRPr sz="1200">
                <a:solidFill>
                  <a:schemeClr val="tx1"/>
                </a:solidFill>
              </a:defRPr>
            </a:lvl8pPr>
            <a:lvl9pPr marL="0" indent="0">
              <a:spcBef>
                <a:spcPts val="0"/>
              </a:spcBef>
              <a:buFontTx/>
              <a:buNone/>
              <a:defRPr sz="1200">
                <a:solidFill>
                  <a:schemeClr val="tx1"/>
                </a:solidFill>
              </a:defRPr>
            </a:lvl9pPr>
          </a:lstStyle>
          <a:p>
            <a:pPr lvl="0"/>
            <a:r>
              <a:rPr lang="en-US" dirty="0"/>
              <a:t>[Month 00, 0000]</a:t>
            </a:r>
            <a:br>
              <a:rPr lang="en-US" dirty="0"/>
            </a:br>
            <a:r>
              <a:rPr lang="en-US" dirty="0"/>
              <a:t>[Presenter Name]</a:t>
            </a:r>
            <a:br>
              <a:rPr lang="en-US" dirty="0"/>
            </a:br>
            <a:r>
              <a:rPr lang="en-US" dirty="0"/>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891540" y="1234440"/>
            <a:ext cx="3874770" cy="5257800"/>
          </a:xfrm>
          <a:solidFill>
            <a:srgbClr val="D7E0E3"/>
          </a:solidFill>
        </p:spPr>
        <p:txBody>
          <a:bodyPr anchor="ctr" anchorCtr="0">
            <a:normAutofit/>
          </a:bodyPr>
          <a:lstStyle>
            <a:lvl1pPr marL="0" indent="0" algn="ctr">
              <a:buFontTx/>
              <a:buNone/>
              <a:defRPr sz="900"/>
            </a:lvl1pPr>
          </a:lstStyle>
          <a:p>
            <a:r>
              <a:rPr lang="en-US" dirty="0"/>
              <a:t>[Click icon to insert photo]</a:t>
            </a:r>
          </a:p>
        </p:txBody>
      </p:sp>
    </p:spTree>
    <p:extLst>
      <p:ext uri="{BB962C8B-B14F-4D97-AF65-F5344CB8AC3E}">
        <p14:creationId xmlns:p14="http://schemas.microsoft.com/office/powerpoint/2010/main" val="1301276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p15:clr>
            <a:srgbClr val="FBAE40"/>
          </p15:clr>
        </p15:guide>
        <p15:guide id="5" pos="7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274320" y="365760"/>
            <a:ext cx="3086100" cy="2560320"/>
          </a:xfrm>
          <a:solidFill>
            <a:srgbClr val="006E74"/>
          </a:solidFill>
        </p:spPr>
        <p:txBody>
          <a:bodyPr lIns="182880" tIns="182880" rIns="182880" bIns="182880">
            <a:noAutofit/>
          </a:bodyPr>
          <a:lstStyle>
            <a:lvl1pPr marL="0" indent="0">
              <a:lnSpc>
                <a:spcPct val="90000"/>
              </a:lnSpc>
              <a:spcBef>
                <a:spcPts val="0"/>
              </a:spcBef>
              <a:buNone/>
              <a:defRPr sz="2400">
                <a:solidFill>
                  <a:schemeClr val="bg1"/>
                </a:solidFill>
              </a:defRPr>
            </a:lvl1pPr>
            <a:lvl2pPr marL="137160" indent="-137160">
              <a:spcBef>
                <a:spcPts val="900"/>
              </a:spcBef>
              <a:buFont typeface="Arial" panose="020B0604020202020204" pitchFamily="34" charset="0"/>
              <a:buChar char="•"/>
              <a:defRPr>
                <a:solidFill>
                  <a:schemeClr val="bg1"/>
                </a:solidFill>
              </a:defRPr>
            </a:lvl2pPr>
            <a:lvl3pPr marL="274320">
              <a:defRPr>
                <a:solidFill>
                  <a:schemeClr val="bg1"/>
                </a:solidFill>
              </a:defRPr>
            </a:lvl3pPr>
            <a:lvl4pPr marL="411480">
              <a:defRPr>
                <a:solidFill>
                  <a:schemeClr val="bg1"/>
                </a:solidFill>
              </a:defRPr>
            </a:lvl4pPr>
            <a:lvl5pPr marL="548640">
              <a:defRPr>
                <a:solidFill>
                  <a:schemeClr val="bg1"/>
                </a:solidFill>
              </a:defRPr>
            </a:lvl5pPr>
            <a:lvl6pPr marL="685800">
              <a:defRPr>
                <a:solidFill>
                  <a:schemeClr val="bg1"/>
                </a:solidFill>
              </a:defRPr>
            </a:lvl6pPr>
            <a:lvl7pPr marL="822960">
              <a:defRPr>
                <a:solidFill>
                  <a:schemeClr val="bg1"/>
                </a:solidFill>
              </a:defRPr>
            </a:lvl7pPr>
            <a:lvl8pPr marL="960120">
              <a:defRPr>
                <a:solidFill>
                  <a:schemeClr val="bg1"/>
                </a:solidFill>
              </a:defRPr>
            </a:lvl8pPr>
            <a:lvl9pPr marL="1097280">
              <a:defRPr>
                <a:solidFill>
                  <a:schemeClr val="bg1"/>
                </a:solidFill>
              </a:defRPr>
            </a:lvl9pPr>
          </a:lstStyle>
          <a:p>
            <a:pPr lvl="0"/>
            <a:r>
              <a:rPr lang="en-US" dirty="0"/>
              <a:t>[Statement]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4684014" y="365760"/>
            <a:ext cx="4183380" cy="5717540"/>
          </a:xfrm>
          <a:solidFill>
            <a:srgbClr val="D7E0E3"/>
          </a:solidFill>
        </p:spPr>
        <p:txBody>
          <a:bodyPr anchor="ctr" anchorCtr="0">
            <a:normAutofit/>
          </a:bodyPr>
          <a:lstStyle>
            <a:lvl1pPr marL="0" indent="0" algn="ctr">
              <a:buNone/>
              <a:defRPr sz="900"/>
            </a:lvl1pPr>
          </a:lstStyle>
          <a:p>
            <a:r>
              <a:rPr lang="en-US" dirty="0"/>
              <a:t>[Click icon to insert photo]</a:t>
            </a:r>
          </a:p>
        </p:txBody>
      </p:sp>
    </p:spTree>
    <p:extLst>
      <p:ext uri="{BB962C8B-B14F-4D97-AF65-F5344CB8AC3E}">
        <p14:creationId xmlns:p14="http://schemas.microsoft.com/office/powerpoint/2010/main" val="412814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274320" y="365760"/>
            <a:ext cx="3395637" cy="914400"/>
          </a:xfrm>
        </p:spPr>
        <p:txBody>
          <a:bodyPr/>
          <a:lstStyle/>
          <a:p>
            <a:r>
              <a:rPr lang="en-US" dirty="0"/>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4096264" y="0"/>
            <a:ext cx="5047736" cy="5288692"/>
          </a:xfrm>
          <a:solidFill>
            <a:srgbClr val="D7E0E3"/>
          </a:solidFill>
        </p:spPr>
        <p:txBody>
          <a:bodyPr anchor="ctr" anchorCtr="0">
            <a:normAutofit/>
          </a:bodyPr>
          <a:lstStyle>
            <a:lvl1pPr marL="0" indent="0" algn="ctr">
              <a:buNone/>
              <a:defRPr sz="900"/>
            </a:lvl1pPr>
          </a:lstStyle>
          <a:p>
            <a:r>
              <a:rPr lang="en-US" dirty="0"/>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274319" y="1594022"/>
            <a:ext cx="3395637" cy="4151870"/>
          </a:xfrm>
        </p:spPr>
        <p:txBody>
          <a:bodyPr>
            <a:normAutofit/>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989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p:txBody>
          <a:bodyPr/>
          <a:lstStyle/>
          <a:p>
            <a:br>
              <a:rPr lang="en-US" dirty="0"/>
            </a:br>
            <a:br>
              <a:rPr lang="en-US" dirty="0"/>
            </a:br>
            <a:r>
              <a:rPr lang="en-US" dirty="0"/>
              <a:t>Digital Experience Report</a:t>
            </a:r>
          </a:p>
        </p:txBody>
      </p:sp>
      <p:sp>
        <p:nvSpPr>
          <p:cNvPr id="4" name="Subtitle 2">
            <a:extLst>
              <a:ext uri="{FF2B5EF4-FFF2-40B4-BE49-F238E27FC236}">
                <a16:creationId xmlns:a16="http://schemas.microsoft.com/office/drawing/2014/main" id="{2A94B361-FE74-EE42-83B2-588F9BABF449}"/>
              </a:ext>
            </a:extLst>
          </p:cNvPr>
          <p:cNvSpPr>
            <a:spLocks noGrp="1"/>
          </p:cNvSpPr>
          <p:nvPr>
            <p:ph type="subTitle" idx="1"/>
          </p:nvPr>
        </p:nvSpPr>
        <p:spPr>
          <a:xfrm>
            <a:off x="5198745" y="2496026"/>
            <a:ext cx="3463290" cy="514350"/>
          </a:xfrm>
        </p:spPr>
        <p:txBody>
          <a:bodyPr anchor="ctr"/>
          <a:lstStyle/>
          <a:p>
            <a:r>
              <a:rPr lang="en-US" dirty="0"/>
              <a:t>Elevating Your Digital Experience Level</a:t>
            </a:r>
          </a:p>
        </p:txBody>
      </p:sp>
      <p:sp>
        <p:nvSpPr>
          <p:cNvPr id="26" name="Text Placeholder 3">
            <a:extLst>
              <a:ext uri="{FF2B5EF4-FFF2-40B4-BE49-F238E27FC236}">
                <a16:creationId xmlns:a16="http://schemas.microsoft.com/office/drawing/2014/main" id="{9FB1D850-F815-674D-B510-ABCC2BADE57A}"/>
              </a:ext>
            </a:extLst>
          </p:cNvPr>
          <p:cNvSpPr>
            <a:spLocks noGrp="1"/>
          </p:cNvSpPr>
          <p:nvPr>
            <p:ph type="body" sz="quarter" idx="11"/>
          </p:nvPr>
        </p:nvSpPr>
        <p:spPr/>
        <p:txBody>
          <a:bodyPr/>
          <a:lstStyle/>
          <a:p>
            <a:endParaRPr lang="en-US" dirty="0"/>
          </a:p>
          <a:p>
            <a:endParaRPr lang="en-US" dirty="0"/>
          </a:p>
        </p:txBody>
      </p:sp>
      <p:pic>
        <p:nvPicPr>
          <p:cNvPr id="8" name="Picture Placeholder 1">
            <a:extLst>
              <a:ext uri="{FF2B5EF4-FFF2-40B4-BE49-F238E27FC236}">
                <a16:creationId xmlns:a16="http://schemas.microsoft.com/office/drawing/2014/main" id="{B367758F-C3BD-4D0D-B79A-5298085D230F}"/>
              </a:ext>
            </a:extLst>
          </p:cNvPr>
          <p:cNvPicPr>
            <a:picLocks noGrp="1" noChangeAspect="1"/>
          </p:cNvPicPr>
          <p:nvPr>
            <p:ph type="pic" sz="quarter" idx="10"/>
          </p:nvPr>
        </p:nvPicPr>
        <p:blipFill>
          <a:blip r:embed="rId2"/>
          <a:srcRect l="17293" r="17293"/>
          <a:stretch>
            <a:fillRect/>
          </a:stretch>
        </p:blipFill>
        <p:spPr>
          <a:xfrm>
            <a:off x="891779" y="1783556"/>
            <a:ext cx="3874294" cy="3943350"/>
          </a:xfrm>
          <a:prstGeom prst="rect">
            <a:avLst/>
          </a:prstGeom>
        </p:spPr>
      </p:pic>
    </p:spTree>
    <p:extLst>
      <p:ext uri="{BB962C8B-B14F-4D97-AF65-F5344CB8AC3E}">
        <p14:creationId xmlns:p14="http://schemas.microsoft.com/office/powerpoint/2010/main" val="358122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274320" y="1131570"/>
            <a:ext cx="8593074" cy="685800"/>
          </a:xfrm>
        </p:spPr>
        <p:txBody>
          <a:bodyPr/>
          <a:lstStyle/>
          <a:p>
            <a:r>
              <a:rPr lang="en-US" sz="2100" dirty="0"/>
              <a:t>Introduction</a:t>
            </a:r>
            <a:endParaRPr lang="en-US" sz="1500" dirty="0"/>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274320" y="1817370"/>
            <a:ext cx="4133374" cy="3600450"/>
          </a:xfrm>
        </p:spPr>
        <p:txBody>
          <a:bodyPr>
            <a:normAutofit/>
          </a:bodyPr>
          <a:lstStyle/>
          <a:p>
            <a:pPr marL="0" indent="0" algn="just">
              <a:buNone/>
            </a:pPr>
            <a:r>
              <a:rPr lang="en-CA" sz="1200" b="1" dirty="0"/>
              <a:t>COVID-19 has pushed companies over the technology tipping point - and transformed the way businesses interact with customers forever… Is your Digital landscape ready to take on the next-gen digital challenges?</a:t>
            </a:r>
            <a:endParaRPr lang="en-IN" sz="1200" dirty="0"/>
          </a:p>
          <a:p>
            <a:pPr marL="0" indent="0" algn="just">
              <a:buNone/>
            </a:pPr>
            <a:r>
              <a:rPr lang="en-CA" sz="1200" dirty="0"/>
              <a:t>In a short period, the COVID-19 pandemic has brought about years of change in the way companies across sectors and regions do business and connect to their customers. Most companies have leap-frogged the digitization of IT systems by three to four years and found new partners to simplify operations. </a:t>
            </a:r>
            <a:endParaRPr lang="en-IN" sz="1200" dirty="0"/>
          </a:p>
          <a:p>
            <a:pPr marL="0" indent="0" algn="just">
              <a:buNone/>
            </a:pPr>
            <a:r>
              <a:rPr lang="en-CA" sz="1200" dirty="0"/>
              <a:t>Our Digital Experience report captures key opportunities across your IT landscape that can help elevate your customer’s Digital Experience to what you stand for touching lives positively and relentlessly on innovation.</a:t>
            </a:r>
            <a:endParaRPr lang="en-IN" sz="1200" dirty="0"/>
          </a:p>
        </p:txBody>
      </p:sp>
      <p:pic>
        <p:nvPicPr>
          <p:cNvPr id="6" name="Content Placeholder 2">
            <a:extLst>
              <a:ext uri="{FF2B5EF4-FFF2-40B4-BE49-F238E27FC236}">
                <a16:creationId xmlns:a16="http://schemas.microsoft.com/office/drawing/2014/main" id="{4D930AA5-ABBC-4DD9-9F28-BC2BA0240EA6}"/>
              </a:ext>
            </a:extLst>
          </p:cNvPr>
          <p:cNvPicPr>
            <a:picLocks noChangeAspect="1"/>
          </p:cNvPicPr>
          <p:nvPr/>
        </p:nvPicPr>
        <p:blipFill>
          <a:blip r:embed="rId2"/>
          <a:stretch>
            <a:fillRect/>
          </a:stretch>
        </p:blipFill>
        <p:spPr>
          <a:xfrm>
            <a:off x="4800602" y="2097143"/>
            <a:ext cx="4065896" cy="2353413"/>
          </a:xfrm>
          <a:prstGeom prst="rect">
            <a:avLst/>
          </a:prstGeom>
        </p:spPr>
      </p:pic>
    </p:spTree>
    <p:extLst>
      <p:ext uri="{BB962C8B-B14F-4D97-AF65-F5344CB8AC3E}">
        <p14:creationId xmlns:p14="http://schemas.microsoft.com/office/powerpoint/2010/main" val="380879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D52F02-BEFD-294D-9E9A-5DE5ACEE79D7}"/>
              </a:ext>
            </a:extLst>
          </p:cNvPr>
          <p:cNvSpPr>
            <a:spLocks noGrp="1"/>
          </p:cNvSpPr>
          <p:nvPr>
            <p:ph sz="half" idx="1"/>
          </p:nvPr>
        </p:nvSpPr>
        <p:spPr/>
        <p:txBody>
          <a:bodyPr/>
          <a:lstStyle/>
          <a:p>
            <a:r>
              <a:rPr lang="en-US" sz="2100" b="1" dirty="0"/>
              <a:t>Digital Assurance Dimensions  </a:t>
            </a:r>
          </a:p>
          <a:p>
            <a:endParaRPr lang="en-US" sz="600" b="1" dirty="0"/>
          </a:p>
          <a:p>
            <a:pPr marL="0" lvl="1" indent="0" algn="just">
              <a:buNone/>
            </a:pPr>
            <a:r>
              <a:rPr lang="en-US" sz="1050" dirty="0"/>
              <a:t>Our report captures a Digital Organization's key facets that ensure all Needs of a Connected Consumer are fulfilled.</a:t>
            </a:r>
          </a:p>
        </p:txBody>
      </p:sp>
      <p:pic>
        <p:nvPicPr>
          <p:cNvPr id="4" name="Picture 96">
            <a:extLst>
              <a:ext uri="{FF2B5EF4-FFF2-40B4-BE49-F238E27FC236}">
                <a16:creationId xmlns:a16="http://schemas.microsoft.com/office/drawing/2014/main" id="{5E5C2F44-C213-4530-89CE-2956BA1B2F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3973" y="3523395"/>
            <a:ext cx="309563" cy="2643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13">
            <a:extLst>
              <a:ext uri="{FF2B5EF4-FFF2-40B4-BE49-F238E27FC236}">
                <a16:creationId xmlns:a16="http://schemas.microsoft.com/office/drawing/2014/main" id="{482A2A19-E9DE-44CB-A510-CDEF1F0D367C}"/>
              </a:ext>
            </a:extLst>
          </p:cNvPr>
          <p:cNvSpPr txBox="1">
            <a:spLocks noChangeArrowheads="1"/>
          </p:cNvSpPr>
          <p:nvPr/>
        </p:nvSpPr>
        <p:spPr bwMode="auto">
          <a:xfrm>
            <a:off x="3637434" y="1785082"/>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4290" rIns="0" bIns="34290" numCol="1" anchor="ctr" anchorCtr="0" compatLnSpc="1">
            <a:prstTxWarp prst="textNoShape">
              <a:avLst/>
            </a:prstTxWarp>
          </a:bodyPr>
          <a:lstStyle/>
          <a:p>
            <a:pPr algn="just" defTabSz="685800" eaLnBrk="0" fontAlgn="base" hangingPunct="0">
              <a:spcBef>
                <a:spcPct val="0"/>
              </a:spcBef>
              <a:spcAft>
                <a:spcPct val="0"/>
              </a:spcAft>
            </a:pPr>
            <a:r>
              <a:rPr lang="en-US" altLang="en-US" sz="900" b="1" dirty="0">
                <a:solidFill>
                  <a:srgbClr val="000000"/>
                </a:solidFill>
                <a:latin typeface="Arial" panose="020B0604020202020204" pitchFamily="34" charset="0"/>
                <a:cs typeface="Arial" panose="020B0604020202020204" pitchFamily="34" charset="0"/>
              </a:rPr>
              <a:t>Multi-device and Multi-platform support :</a:t>
            </a:r>
            <a:r>
              <a:rPr lang="en-US" altLang="en-US" sz="900" dirty="0">
                <a:solidFill>
                  <a:srgbClr val="000000"/>
                </a:solidFill>
                <a:latin typeface="Arial" panose="020B0604020202020204" pitchFamily="34" charset="0"/>
                <a:cs typeface="Arial" panose="020B0604020202020204" pitchFamily="34" charset="0"/>
              </a:rPr>
              <a:t> Provide seamless user experience across channels</a:t>
            </a:r>
            <a:endParaRPr lang="en-US" altLang="en-US" sz="1350" dirty="0">
              <a:latin typeface="Arial" panose="020B0604020202020204" pitchFamily="34" charset="0"/>
            </a:endParaRPr>
          </a:p>
        </p:txBody>
      </p:sp>
      <p:sp>
        <p:nvSpPr>
          <p:cNvPr id="6" name="Text Box 10">
            <a:extLst>
              <a:ext uri="{FF2B5EF4-FFF2-40B4-BE49-F238E27FC236}">
                <a16:creationId xmlns:a16="http://schemas.microsoft.com/office/drawing/2014/main" id="{A9154A7D-306C-4A14-81DF-F54D1DD3EDF3}"/>
              </a:ext>
            </a:extLst>
          </p:cNvPr>
          <p:cNvSpPr txBox="1">
            <a:spLocks noChangeArrowheads="1"/>
          </p:cNvSpPr>
          <p:nvPr/>
        </p:nvSpPr>
        <p:spPr bwMode="auto">
          <a:xfrm>
            <a:off x="6396112" y="1817825"/>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4290" rIns="0" bIns="34290" numCol="1" anchor="ctr" anchorCtr="0" compatLnSpc="1">
            <a:prstTxWarp prst="textNoShape">
              <a:avLst/>
            </a:prstTxWarp>
          </a:bodyPr>
          <a:lstStyle/>
          <a:p>
            <a:pPr algn="just" defTabSz="685800" eaLnBrk="0" fontAlgn="base" hangingPunct="0">
              <a:spcBef>
                <a:spcPct val="0"/>
              </a:spcBef>
              <a:spcAft>
                <a:spcPct val="0"/>
              </a:spcAft>
            </a:pPr>
            <a:r>
              <a:rPr lang="en-US" altLang="en-US" sz="900" b="1" dirty="0">
                <a:solidFill>
                  <a:srgbClr val="000000"/>
                </a:solidFill>
                <a:latin typeface="Arial" panose="020B0604020202020204" pitchFamily="34" charset="0"/>
                <a:cs typeface="Arial" panose="020B0604020202020204" pitchFamily="34" charset="0"/>
              </a:rPr>
              <a:t>Social Media Customer Feedback</a:t>
            </a:r>
            <a:r>
              <a:rPr lang="en-US" altLang="en-US" sz="900" dirty="0">
                <a:solidFill>
                  <a:srgbClr val="000000"/>
                </a:solidFill>
                <a:latin typeface="Arial" panose="020B0604020202020204" pitchFamily="34" charset="0"/>
                <a:cs typeface="Arial" panose="020B0604020202020204" pitchFamily="34" charset="0"/>
              </a:rPr>
              <a:t>: Synthesize end user feedback for proactive mitigation</a:t>
            </a:r>
            <a:endParaRPr lang="en-US" altLang="en-US" sz="1350" dirty="0">
              <a:latin typeface="Arial" panose="020B0604020202020204" pitchFamily="34" charset="0"/>
            </a:endParaRPr>
          </a:p>
        </p:txBody>
      </p:sp>
      <p:sp>
        <p:nvSpPr>
          <p:cNvPr id="7" name="Text Box 8">
            <a:extLst>
              <a:ext uri="{FF2B5EF4-FFF2-40B4-BE49-F238E27FC236}">
                <a16:creationId xmlns:a16="http://schemas.microsoft.com/office/drawing/2014/main" id="{F5972F57-7F9B-43A7-B27E-7853A07B74A5}"/>
              </a:ext>
            </a:extLst>
          </p:cNvPr>
          <p:cNvSpPr txBox="1">
            <a:spLocks noChangeArrowheads="1"/>
          </p:cNvSpPr>
          <p:nvPr/>
        </p:nvSpPr>
        <p:spPr bwMode="auto">
          <a:xfrm>
            <a:off x="3624340" y="2792351"/>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4290" rIns="0" bIns="34290" numCol="1" anchor="ctr" anchorCtr="0" compatLnSpc="1">
            <a:prstTxWarp prst="textNoShape">
              <a:avLst/>
            </a:prstTxWarp>
          </a:bodyPr>
          <a:lstStyle/>
          <a:p>
            <a:pPr algn="just" defTabSz="685800" eaLnBrk="0" fontAlgn="base" hangingPunct="0">
              <a:spcBef>
                <a:spcPct val="0"/>
              </a:spcBef>
              <a:spcAft>
                <a:spcPct val="0"/>
              </a:spcAft>
            </a:pPr>
            <a:r>
              <a:rPr lang="en-US" altLang="en-US" sz="900" b="1" dirty="0">
                <a:solidFill>
                  <a:srgbClr val="000000"/>
                </a:solidFill>
                <a:latin typeface="Arial" panose="020B0604020202020204" pitchFamily="34" charset="0"/>
                <a:cs typeface="Arial" panose="020B0604020202020204" pitchFamily="34" charset="0"/>
              </a:rPr>
              <a:t>Content Quality:</a:t>
            </a:r>
            <a:r>
              <a:rPr lang="en-US" altLang="en-US" sz="900" dirty="0">
                <a:solidFill>
                  <a:srgbClr val="000000"/>
                </a:solidFill>
                <a:latin typeface="Arial" panose="020B0604020202020204" pitchFamily="34" charset="0"/>
                <a:cs typeface="Arial" panose="020B0604020202020204" pitchFamily="34" charset="0"/>
              </a:rPr>
              <a:t>  UST's digital assurance platform can help implement plug and play content validation capabilities to ensure globalization and localization</a:t>
            </a:r>
            <a:endParaRPr lang="en-US" altLang="en-US" sz="1350" dirty="0">
              <a:latin typeface="Arial" panose="020B0604020202020204" pitchFamily="34" charset="0"/>
            </a:endParaRPr>
          </a:p>
        </p:txBody>
      </p:sp>
      <p:sp>
        <p:nvSpPr>
          <p:cNvPr id="8" name="Text Box 11">
            <a:extLst>
              <a:ext uri="{FF2B5EF4-FFF2-40B4-BE49-F238E27FC236}">
                <a16:creationId xmlns:a16="http://schemas.microsoft.com/office/drawing/2014/main" id="{CF79961D-4E24-4953-B17C-1A9E754154C3}"/>
              </a:ext>
            </a:extLst>
          </p:cNvPr>
          <p:cNvSpPr txBox="1">
            <a:spLocks noChangeArrowheads="1"/>
          </p:cNvSpPr>
          <p:nvPr/>
        </p:nvSpPr>
        <p:spPr bwMode="auto">
          <a:xfrm>
            <a:off x="6396112" y="2751869"/>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4290" rIns="0" bIns="34290" numCol="1" anchor="ctr" anchorCtr="0" compatLnSpc="1">
            <a:prstTxWarp prst="textNoShape">
              <a:avLst/>
            </a:prstTxWarp>
          </a:bodyPr>
          <a:lstStyle/>
          <a:p>
            <a:pPr algn="just" defTabSz="685800" eaLnBrk="0" fontAlgn="base" hangingPunct="0">
              <a:spcBef>
                <a:spcPct val="0"/>
              </a:spcBef>
              <a:spcAft>
                <a:spcPct val="0"/>
              </a:spcAft>
            </a:pPr>
            <a:r>
              <a:rPr lang="en-US" altLang="en-US" sz="900" b="1" dirty="0">
                <a:solidFill>
                  <a:srgbClr val="000000"/>
                </a:solidFill>
                <a:latin typeface="Arial" panose="020B0604020202020204" pitchFamily="34" charset="0"/>
                <a:cs typeface="Arial" panose="020B0604020202020204" pitchFamily="34" charset="0"/>
              </a:rPr>
              <a:t>Performance of Applications</a:t>
            </a:r>
            <a:r>
              <a:rPr lang="en-US" altLang="en-US" sz="900" dirty="0">
                <a:solidFill>
                  <a:srgbClr val="000000"/>
                </a:solidFill>
                <a:latin typeface="Arial" panose="020B0604020202020204" pitchFamily="34" charset="0"/>
                <a:cs typeface="Arial" panose="020B0604020202020204" pitchFamily="34" charset="0"/>
              </a:rPr>
              <a:t>:  Our report simulates end user application performance across mobile and web environments from global user base</a:t>
            </a:r>
            <a:endParaRPr lang="en-US" altLang="en-US" sz="1350" dirty="0">
              <a:latin typeface="Arial" panose="020B0604020202020204" pitchFamily="34" charset="0"/>
            </a:endParaRPr>
          </a:p>
        </p:txBody>
      </p:sp>
      <p:sp>
        <p:nvSpPr>
          <p:cNvPr id="9" name="Text Box 7">
            <a:extLst>
              <a:ext uri="{FF2B5EF4-FFF2-40B4-BE49-F238E27FC236}">
                <a16:creationId xmlns:a16="http://schemas.microsoft.com/office/drawing/2014/main" id="{68BA6ACF-23D6-4C0B-B47C-2768AA0F515D}"/>
              </a:ext>
            </a:extLst>
          </p:cNvPr>
          <p:cNvSpPr txBox="1">
            <a:spLocks noChangeArrowheads="1"/>
          </p:cNvSpPr>
          <p:nvPr/>
        </p:nvSpPr>
        <p:spPr bwMode="auto">
          <a:xfrm>
            <a:off x="3624339" y="3799619"/>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4290" rIns="0" bIns="34290" numCol="1" anchor="ctr" anchorCtr="0" compatLnSpc="1">
            <a:prstTxWarp prst="textNoShape">
              <a:avLst/>
            </a:prstTxWarp>
          </a:bodyPr>
          <a:lstStyle/>
          <a:p>
            <a:pPr algn="just" defTabSz="685800" eaLnBrk="0" fontAlgn="base" hangingPunct="0">
              <a:spcBef>
                <a:spcPct val="0"/>
              </a:spcBef>
              <a:spcAft>
                <a:spcPct val="0"/>
              </a:spcAft>
            </a:pPr>
            <a:r>
              <a:rPr lang="en-US" altLang="en-US" sz="900" b="1" dirty="0">
                <a:solidFill>
                  <a:srgbClr val="000000"/>
                </a:solidFill>
                <a:latin typeface="Arial" panose="020B0604020202020204" pitchFamily="34" charset="0"/>
                <a:cs typeface="Arial" panose="020B0604020202020204" pitchFamily="34" charset="0"/>
              </a:rPr>
              <a:t>Accessible UX for Differently-abled:</a:t>
            </a:r>
            <a:r>
              <a:rPr lang="en-US" altLang="en-US" sz="900" dirty="0">
                <a:solidFill>
                  <a:srgbClr val="000000"/>
                </a:solidFill>
                <a:latin typeface="Arial" panose="020B0604020202020204" pitchFamily="34" charset="0"/>
                <a:cs typeface="Arial" panose="020B0604020202020204" pitchFamily="34" charset="0"/>
              </a:rPr>
              <a:t> Ensures inclusivity of your digital assets to cater to everyone</a:t>
            </a:r>
            <a:endParaRPr lang="en-US" altLang="en-US" sz="1350" dirty="0">
              <a:latin typeface="Arial" panose="020B0604020202020204" pitchFamily="34" charset="0"/>
            </a:endParaRPr>
          </a:p>
        </p:txBody>
      </p:sp>
      <p:sp>
        <p:nvSpPr>
          <p:cNvPr id="11" name="Text Box 4">
            <a:extLst>
              <a:ext uri="{FF2B5EF4-FFF2-40B4-BE49-F238E27FC236}">
                <a16:creationId xmlns:a16="http://schemas.microsoft.com/office/drawing/2014/main" id="{2D0FE3D0-25A5-464F-999F-9C023D2BB873}"/>
              </a:ext>
            </a:extLst>
          </p:cNvPr>
          <p:cNvSpPr txBox="1">
            <a:spLocks noChangeArrowheads="1"/>
          </p:cNvSpPr>
          <p:nvPr/>
        </p:nvSpPr>
        <p:spPr bwMode="auto">
          <a:xfrm>
            <a:off x="6396112" y="3759138"/>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4290" rIns="0" bIns="34290" numCol="1" anchor="ctr" anchorCtr="0" compatLnSpc="1">
            <a:prstTxWarp prst="textNoShape">
              <a:avLst/>
            </a:prstTxWarp>
          </a:bodyPr>
          <a:lstStyle/>
          <a:p>
            <a:pPr algn="just" defTabSz="685800" eaLnBrk="0" fontAlgn="base" hangingPunct="0">
              <a:spcBef>
                <a:spcPct val="0"/>
              </a:spcBef>
              <a:spcAft>
                <a:spcPct val="0"/>
              </a:spcAft>
            </a:pPr>
            <a:r>
              <a:rPr lang="en-US" altLang="en-US" sz="900" b="1" dirty="0">
                <a:solidFill>
                  <a:srgbClr val="000000"/>
                </a:solidFill>
                <a:latin typeface="Arial" panose="020B0604020202020204" pitchFamily="34" charset="0"/>
                <a:cs typeface="Arial" panose="020B0604020202020204" pitchFamily="34" charset="0"/>
              </a:rPr>
              <a:t>Data Privacy and Regulatory Compliance</a:t>
            </a:r>
            <a:r>
              <a:rPr lang="en-US" altLang="en-US" sz="900" dirty="0">
                <a:solidFill>
                  <a:srgbClr val="000000"/>
                </a:solidFill>
                <a:latin typeface="Arial" panose="020B0604020202020204" pitchFamily="34" charset="0"/>
                <a:cs typeface="Arial" panose="020B0604020202020204" pitchFamily="34" charset="0"/>
              </a:rPr>
              <a:t>: Automated compliance validations to comply with data privacy and regulations for digital success</a:t>
            </a:r>
            <a:endParaRPr lang="en-US" altLang="en-US" sz="1350" dirty="0">
              <a:latin typeface="Arial" panose="020B0604020202020204" pitchFamily="34" charset="0"/>
            </a:endParaRPr>
          </a:p>
        </p:txBody>
      </p:sp>
      <p:sp>
        <p:nvSpPr>
          <p:cNvPr id="12" name="Text Box 1">
            <a:extLst>
              <a:ext uri="{FF2B5EF4-FFF2-40B4-BE49-F238E27FC236}">
                <a16:creationId xmlns:a16="http://schemas.microsoft.com/office/drawing/2014/main" id="{79A1454A-C221-422A-94D7-0FDFDDEE8510}"/>
              </a:ext>
            </a:extLst>
          </p:cNvPr>
          <p:cNvSpPr txBox="1">
            <a:spLocks noChangeArrowheads="1"/>
          </p:cNvSpPr>
          <p:nvPr/>
        </p:nvSpPr>
        <p:spPr bwMode="auto">
          <a:xfrm>
            <a:off x="3624339" y="4690725"/>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4290" rIns="0" bIns="34290" numCol="1" anchor="ctr" anchorCtr="0" compatLnSpc="1">
            <a:prstTxWarp prst="textNoShape">
              <a:avLst/>
            </a:prstTxWarp>
          </a:bodyPr>
          <a:lstStyle/>
          <a:p>
            <a:pPr algn="just" defTabSz="685800" eaLnBrk="0" fontAlgn="base" hangingPunct="0">
              <a:spcBef>
                <a:spcPct val="0"/>
              </a:spcBef>
              <a:spcAft>
                <a:spcPct val="0"/>
              </a:spcAft>
            </a:pPr>
            <a:r>
              <a:rPr lang="en-US" altLang="en-US" sz="900" b="1" dirty="0">
                <a:solidFill>
                  <a:srgbClr val="000000"/>
                </a:solidFill>
                <a:latin typeface="Arial" panose="020B0604020202020204" pitchFamily="34" charset="0"/>
                <a:cs typeface="Arial" panose="020B0604020202020204" pitchFamily="34" charset="0"/>
              </a:rPr>
              <a:t>Application Security:</a:t>
            </a:r>
            <a:r>
              <a:rPr lang="en-US" altLang="en-US" sz="900" dirty="0">
                <a:solidFill>
                  <a:srgbClr val="000000"/>
                </a:solidFill>
                <a:latin typeface="Arial" panose="020B0604020202020204" pitchFamily="34" charset="0"/>
                <a:cs typeface="Arial" panose="020B0604020202020204" pitchFamily="34" charset="0"/>
              </a:rPr>
              <a:t> Early static security vulnerability assessments embeds confidence </a:t>
            </a:r>
            <a:endParaRPr lang="en-US" altLang="en-US" sz="1350" dirty="0">
              <a:latin typeface="Arial" panose="020B0604020202020204" pitchFamily="34" charset="0"/>
            </a:endParaRPr>
          </a:p>
        </p:txBody>
      </p:sp>
      <p:pic>
        <p:nvPicPr>
          <p:cNvPr id="13" name="Picture 1073742587">
            <a:extLst>
              <a:ext uri="{FF2B5EF4-FFF2-40B4-BE49-F238E27FC236}">
                <a16:creationId xmlns:a16="http://schemas.microsoft.com/office/drawing/2014/main" id="{75FA3D9B-5CCB-46F7-A6CB-CA8A85E69EAF}"/>
              </a:ext>
            </a:extLst>
          </p:cNvPr>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416354" y="1570770"/>
            <a:ext cx="304800" cy="3190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73742588">
            <a:extLst>
              <a:ext uri="{FF2B5EF4-FFF2-40B4-BE49-F238E27FC236}">
                <a16:creationId xmlns:a16="http://schemas.microsoft.com/office/drawing/2014/main" id="{61DE6BDE-FA92-41DD-82D4-AFD5203040B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529" y="4594621"/>
            <a:ext cx="251222" cy="2893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73742589">
            <a:extLst>
              <a:ext uri="{FF2B5EF4-FFF2-40B4-BE49-F238E27FC236}">
                <a16:creationId xmlns:a16="http://schemas.microsoft.com/office/drawing/2014/main" id="{BE4883B9-6624-4C83-B400-D31CBFC3DF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24338" y="3662587"/>
            <a:ext cx="400050" cy="242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73742590">
            <a:extLst>
              <a:ext uri="{FF2B5EF4-FFF2-40B4-BE49-F238E27FC236}">
                <a16:creationId xmlns:a16="http://schemas.microsoft.com/office/drawing/2014/main" id="{022E7949-F576-41FA-B025-1231D7765EC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3624" y="2509020"/>
            <a:ext cx="309563" cy="35123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73742591">
            <a:extLst>
              <a:ext uri="{FF2B5EF4-FFF2-40B4-BE49-F238E27FC236}">
                <a16:creationId xmlns:a16="http://schemas.microsoft.com/office/drawing/2014/main" id="{CB74FE9E-0B63-4CEF-BCCA-DE304B2D205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3017" y="2466974"/>
            <a:ext cx="371475" cy="35123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7">
            <a:extLst>
              <a:ext uri="{FF2B5EF4-FFF2-40B4-BE49-F238E27FC236}">
                <a16:creationId xmlns:a16="http://schemas.microsoft.com/office/drawing/2014/main" id="{5DD34769-3468-45C7-A83E-57CBE4F8361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24339" y="1611252"/>
            <a:ext cx="313135" cy="27860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1D04ADD6-9DA1-4080-B16D-21798F2A40F1}"/>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261342" y="3285587"/>
            <a:ext cx="3099078" cy="2011316"/>
          </a:xfrm>
          <a:prstGeom prst="rect">
            <a:avLst/>
          </a:prstGeom>
        </p:spPr>
      </p:pic>
    </p:spTree>
    <p:extLst>
      <p:ext uri="{BB962C8B-B14F-4D97-AF65-F5344CB8AC3E}">
        <p14:creationId xmlns:p14="http://schemas.microsoft.com/office/powerpoint/2010/main" val="255181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466890-3EBC-43D7-8150-E685BC28BA91}"/>
              </a:ext>
            </a:extLst>
          </p:cNvPr>
          <p:cNvSpPr>
            <a:spLocks noGrp="1"/>
          </p:cNvSpPr>
          <p:nvPr>
            <p:ph type="title"/>
          </p:nvPr>
        </p:nvSpPr>
        <p:spPr>
          <a:xfrm>
            <a:off x="274320" y="1131570"/>
            <a:ext cx="3821945" cy="685800"/>
          </a:xfrm>
        </p:spPr>
        <p:txBody>
          <a:bodyPr>
            <a:normAutofit fontScale="90000"/>
          </a:bodyPr>
          <a:lstStyle/>
          <a:p>
            <a:r>
              <a:rPr lang="en-CA" sz="2100" dirty="0"/>
              <a:t>What customers think of your digital assets ?</a:t>
            </a:r>
            <a:endParaRPr lang="en-US" sz="2100" dirty="0"/>
          </a:p>
        </p:txBody>
      </p:sp>
      <p:pic>
        <p:nvPicPr>
          <p:cNvPr id="5" name="Picture Placeholder 4">
            <a:extLst>
              <a:ext uri="{FF2B5EF4-FFF2-40B4-BE49-F238E27FC236}">
                <a16:creationId xmlns:a16="http://schemas.microsoft.com/office/drawing/2014/main" id="{50E819A7-DF73-499F-B3A9-5102E4B51C50}"/>
              </a:ext>
            </a:extLst>
          </p:cNvPr>
          <p:cNvPicPr>
            <a:picLocks noGrp="1"/>
          </p:cNvPicPr>
          <p:nvPr>
            <p:ph type="pic" sz="quarter" idx="16"/>
          </p:nvPr>
        </p:nvPicPr>
        <p:blipFill rotWithShape="1">
          <a:blip r:embed="rId2" cstate="print">
            <a:extLst>
              <a:ext uri="{28A0092B-C50C-407E-A947-70E740481C1C}">
                <a14:useLocalDpi xmlns:a14="http://schemas.microsoft.com/office/drawing/2010/main" val="0"/>
              </a:ext>
            </a:extLst>
          </a:blip>
          <a:srcRect l="7527" r="7528" b="1"/>
          <a:stretch/>
        </p:blipFill>
        <p:spPr bwMode="auto">
          <a:xfrm>
            <a:off x="4096264" y="857257"/>
            <a:ext cx="5047736" cy="3966512"/>
          </a:xfrm>
          <a:prstGeom prst="rect">
            <a:avLst/>
          </a:prstGeom>
          <a:noFill/>
          <a:ln>
            <a:noFill/>
          </a:ln>
          <a:extLst>
            <a:ext uri="{53640926-AAD7-44D8-BBD7-CCE9431645EC}">
              <a14:shadowObscured xmlns:a14="http://schemas.microsoft.com/office/drawing/2010/main"/>
            </a:ext>
          </a:extLst>
        </p:spPr>
      </p:pic>
      <p:sp>
        <p:nvSpPr>
          <p:cNvPr id="2" name="Content Placeholder 1">
            <a:extLst>
              <a:ext uri="{FF2B5EF4-FFF2-40B4-BE49-F238E27FC236}">
                <a16:creationId xmlns:a16="http://schemas.microsoft.com/office/drawing/2014/main" id="{3BD52F02-BEFD-294D-9E9A-5DE5ACEE79D7}"/>
              </a:ext>
            </a:extLst>
          </p:cNvPr>
          <p:cNvSpPr>
            <a:spLocks noGrp="1"/>
          </p:cNvSpPr>
          <p:nvPr>
            <p:ph sz="quarter" idx="14"/>
          </p:nvPr>
        </p:nvSpPr>
        <p:spPr>
          <a:xfrm>
            <a:off x="274319" y="2052766"/>
            <a:ext cx="3395637" cy="3113903"/>
          </a:xfrm>
        </p:spPr>
        <p:txBody>
          <a:bodyPr anchor="ctr">
            <a:normAutofit/>
          </a:bodyPr>
          <a:lstStyle/>
          <a:p>
            <a:pPr marL="0" indent="0" algn="just">
              <a:buNone/>
            </a:pPr>
            <a:r>
              <a:rPr lang="en-US" dirty="0"/>
              <a:t>Our report covers multiple facets of your digital landscape and end-user interaction channels to identify and provide recommendations across asset hotspots. We ran accessibility and performance tests on your webpage to understand customer experiences. Customer feedback from social media was leveraged to analyse end user response and sentiments to the services offered to them.</a:t>
            </a:r>
          </a:p>
        </p:txBody>
      </p:sp>
    </p:spTree>
    <p:extLst>
      <p:ext uri="{BB962C8B-B14F-4D97-AF65-F5344CB8AC3E}">
        <p14:creationId xmlns:p14="http://schemas.microsoft.com/office/powerpoint/2010/main" val="428851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Words>
  <Application>Microsoft Office PowerPoint</Application>
  <PresentationFormat>On-screen Show (4:3)</PresentationFormat>
  <Paragraphs>18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  Digital Experience Report</vt:lpstr>
      <vt:lpstr>Introduction</vt:lpstr>
      <vt:lpstr>PowerPoint Presentation</vt:lpstr>
      <vt:lpstr>What customers think of your digital assets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Digital Experience Report</dc:title>
  <cp:lastModifiedBy>Achala Jadhav(UST,IN)</cp:lastModifiedBy>
  <cp:revision>4</cp:revision>
  <dcterms:created xsi:type="dcterms:W3CDTF">2006-08-16T00:00:00Z</dcterms:created>
  <dcterms:modified xsi:type="dcterms:W3CDTF">2024-06-20T22:01:14Z</dcterms:modified>
</cp:coreProperties>
</file>