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80" r:id="rId5"/>
    <p:sldId id="281" r:id="rId6"/>
    <p:sldId id="282" r:id="rId7"/>
    <p:sldId id="283" r:id="rId8"/>
    <p:sldId id="284" r:id="rId9"/>
    <p:sldId id="285" r:id="rId10"/>
    <p:sldId id="286" r:id="rId11"/>
    <p:sldId id="287" r:id="rId12"/>
    <p:sldId id="28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19" autoAdjust="0"/>
  </p:normalViewPr>
  <p:slideViewPr>
    <p:cSldViewPr snapToGrid="0">
      <p:cViewPr varScale="1">
        <p:scale>
          <a:sx n="70" d="100"/>
          <a:sy n="70" d="100"/>
        </p:scale>
        <p:origin x="53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chamma Chandy" userId="68322ef953aa2e2c" providerId="LiveId" clId="{F1F555FC-6414-429E-96F2-69E429960E72}"/>
    <pc:docChg chg="undo custSel addSld modSld">
      <pc:chgData name="Achamma Chandy" userId="68322ef953aa2e2c" providerId="LiveId" clId="{F1F555FC-6414-429E-96F2-69E429960E72}" dt="2024-06-10T10:39:12.606" v="793" actId="20577"/>
      <pc:docMkLst>
        <pc:docMk/>
      </pc:docMkLst>
      <pc:sldChg chg="modSp new mod">
        <pc:chgData name="Achamma Chandy" userId="68322ef953aa2e2c" providerId="LiveId" clId="{F1F555FC-6414-429E-96F2-69E429960E72}" dt="2024-06-10T10:39:12.606" v="793" actId="20577"/>
        <pc:sldMkLst>
          <pc:docMk/>
          <pc:sldMk cId="3424034117" sldId="287"/>
        </pc:sldMkLst>
        <pc:spChg chg="mod">
          <ac:chgData name="Achamma Chandy" userId="68322ef953aa2e2c" providerId="LiveId" clId="{F1F555FC-6414-429E-96F2-69E429960E72}" dt="2024-06-10T10:31:04.538" v="20" actId="20577"/>
          <ac:spMkLst>
            <pc:docMk/>
            <pc:sldMk cId="3424034117" sldId="287"/>
            <ac:spMk id="2" creationId="{EC82B9FD-958E-64BF-92F2-1AC6E65790C2}"/>
          </ac:spMkLst>
        </pc:spChg>
        <pc:spChg chg="mod">
          <ac:chgData name="Achamma Chandy" userId="68322ef953aa2e2c" providerId="LiveId" clId="{F1F555FC-6414-429E-96F2-69E429960E72}" dt="2024-06-10T10:39:12.606" v="793" actId="20577"/>
          <ac:spMkLst>
            <pc:docMk/>
            <pc:sldMk cId="3424034117" sldId="287"/>
            <ac:spMk id="3" creationId="{86A06657-8855-6119-D028-63CA186716A9}"/>
          </ac:spMkLst>
        </pc:spChg>
      </pc:sldChg>
      <pc:sldChg chg="modSp new mod">
        <pc:chgData name="Achamma Chandy" userId="68322ef953aa2e2c" providerId="LiveId" clId="{F1F555FC-6414-429E-96F2-69E429960E72}" dt="2024-06-10T10:37:42.659" v="717"/>
        <pc:sldMkLst>
          <pc:docMk/>
          <pc:sldMk cId="1023889616" sldId="288"/>
        </pc:sldMkLst>
        <pc:spChg chg="mod">
          <ac:chgData name="Achamma Chandy" userId="68322ef953aa2e2c" providerId="LiveId" clId="{F1F555FC-6414-429E-96F2-69E429960E72}" dt="2024-06-10T10:35:34.134" v="702" actId="20577"/>
          <ac:spMkLst>
            <pc:docMk/>
            <pc:sldMk cId="1023889616" sldId="288"/>
            <ac:spMk id="2" creationId="{3CAE47D3-F071-ACB0-386E-3605C5318BF0}"/>
          </ac:spMkLst>
        </pc:spChg>
        <pc:spChg chg="mod">
          <ac:chgData name="Achamma Chandy" userId="68322ef953aa2e2c" providerId="LiveId" clId="{F1F555FC-6414-429E-96F2-69E429960E72}" dt="2024-06-10T10:36:57.016" v="715"/>
          <ac:spMkLst>
            <pc:docMk/>
            <pc:sldMk cId="1023889616" sldId="288"/>
            <ac:spMk id="3" creationId="{85F2CAB9-3488-CBB9-34D3-7F5A75B39796}"/>
          </ac:spMkLst>
        </pc:spChg>
        <pc:spChg chg="mod">
          <ac:chgData name="Achamma Chandy" userId="68322ef953aa2e2c" providerId="LiveId" clId="{F1F555FC-6414-429E-96F2-69E429960E72}" dt="2024-06-10T10:37:42.659" v="717"/>
          <ac:spMkLst>
            <pc:docMk/>
            <pc:sldMk cId="1023889616" sldId="288"/>
            <ac:spMk id="4" creationId="{F7066F2A-ECC5-07B6-3318-EF40164BD0E6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817CCF5-DA3F-4E5F-BE7C-D8111B2BFEBA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accent2_2" csCatId="accent2" phldr="1"/>
      <dgm:spPr/>
      <dgm:t>
        <a:bodyPr/>
        <a:lstStyle/>
        <a:p>
          <a:endParaRPr lang="en-US"/>
        </a:p>
      </dgm:t>
    </dgm:pt>
    <dgm:pt modelId="{E754A2A0-41CE-428B-9DDC-DCD1FD12D16A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Requirement </a:t>
          </a:r>
        </a:p>
      </dgm:t>
    </dgm:pt>
    <dgm:pt modelId="{BE164097-A5AA-4EA1-9E64-D7FCD4DD2A4E}" type="parTrans" cxnId="{507A74C7-FEAF-4A4C-9250-0613CBC2F127}">
      <dgm:prSet/>
      <dgm:spPr/>
      <dgm:t>
        <a:bodyPr/>
        <a:lstStyle/>
        <a:p>
          <a:endParaRPr lang="en-US"/>
        </a:p>
      </dgm:t>
    </dgm:pt>
    <dgm:pt modelId="{02D8D4EF-9694-45C7-AF26-E20371B3C352}" type="sibTrans" cxnId="{507A74C7-FEAF-4A4C-9250-0613CBC2F127}">
      <dgm:prSet/>
      <dgm:spPr/>
      <dgm:t>
        <a:bodyPr/>
        <a:lstStyle/>
        <a:p>
          <a:endParaRPr lang="en-US"/>
        </a:p>
      </dgm:t>
    </dgm:pt>
    <dgm:pt modelId="{C2F66EED-74C3-4F36-A1D4-8AFCBB00993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Email from the data set needs to be classified based on the email body into – spam, resume, application </a:t>
          </a:r>
          <a:r>
            <a:rPr lang="en-US" dirty="0" err="1"/>
            <a:t>etc</a:t>
          </a:r>
          <a:endParaRPr lang="en-US" dirty="0"/>
        </a:p>
      </dgm:t>
    </dgm:pt>
    <dgm:pt modelId="{5CF5C62A-BD1A-4922-92B6-33ECA44C1F76}" type="parTrans" cxnId="{7A243DB8-C0B8-4718-B558-CE939B8FF03E}">
      <dgm:prSet/>
      <dgm:spPr/>
      <dgm:t>
        <a:bodyPr/>
        <a:lstStyle/>
        <a:p>
          <a:endParaRPr lang="en-US"/>
        </a:p>
      </dgm:t>
    </dgm:pt>
    <dgm:pt modelId="{F9BAA161-AAEC-4A41-B4D9-A27EAD80526E}" type="sibTrans" cxnId="{7A243DB8-C0B8-4718-B558-CE939B8FF03E}">
      <dgm:prSet/>
      <dgm:spPr/>
      <dgm:t>
        <a:bodyPr/>
        <a:lstStyle/>
        <a:p>
          <a:endParaRPr lang="en-US"/>
        </a:p>
      </dgm:t>
    </dgm:pt>
    <dgm:pt modelId="{DCCE571A-4D30-4294-ABAF-6885F619D2D9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Dataset</a:t>
          </a:r>
        </a:p>
      </dgm:t>
    </dgm:pt>
    <dgm:pt modelId="{3AD83C96-5A95-4337-BF2D-97454AF7F108}" type="parTrans" cxnId="{E70347E4-4461-4B80-8927-4CA0AEBFAAF8}">
      <dgm:prSet/>
      <dgm:spPr/>
      <dgm:t>
        <a:bodyPr/>
        <a:lstStyle/>
        <a:p>
          <a:endParaRPr lang="en-US"/>
        </a:p>
      </dgm:t>
    </dgm:pt>
    <dgm:pt modelId="{2C1DF6EC-6090-4926-A556-3D2417B7F2AA}" type="sibTrans" cxnId="{E70347E4-4461-4B80-8927-4CA0AEBFAAF8}">
      <dgm:prSet/>
      <dgm:spPr/>
      <dgm:t>
        <a:bodyPr/>
        <a:lstStyle/>
        <a:p>
          <a:endParaRPr lang="en-US"/>
        </a:p>
      </dgm:t>
    </dgm:pt>
    <dgm:pt modelId="{B4C55E9F-B5C0-4AD1-919B-D2D83AC9CD4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The Given data set contains the email data as a single column of the dataset</a:t>
          </a:r>
        </a:p>
      </dgm:t>
    </dgm:pt>
    <dgm:pt modelId="{D1B05DEA-DFE0-4560-B75F-1C2BCB67A7C6}" type="parTrans" cxnId="{B2BEE9D2-644C-400C-8E33-2C4491C5B104}">
      <dgm:prSet/>
      <dgm:spPr/>
      <dgm:t>
        <a:bodyPr/>
        <a:lstStyle/>
        <a:p>
          <a:endParaRPr lang="en-US"/>
        </a:p>
      </dgm:t>
    </dgm:pt>
    <dgm:pt modelId="{A6301E27-5ACC-4907-A7C8-B41877235C87}" type="sibTrans" cxnId="{B2BEE9D2-644C-400C-8E33-2C4491C5B104}">
      <dgm:prSet/>
      <dgm:spPr/>
      <dgm:t>
        <a:bodyPr/>
        <a:lstStyle/>
        <a:p>
          <a:endParaRPr lang="en-US"/>
        </a:p>
      </dgm:t>
    </dgm:pt>
    <dgm:pt modelId="{1C1B28B7-2609-4BAA-AAAB-5801EDFD334C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To Do</a:t>
          </a:r>
        </a:p>
      </dgm:t>
    </dgm:pt>
    <dgm:pt modelId="{2BF5F791-D223-44A4-B231-6C3F4B786D08}" type="parTrans" cxnId="{05037335-2E5B-48BE-86A9-5372B1A16299}">
      <dgm:prSet/>
      <dgm:spPr/>
      <dgm:t>
        <a:bodyPr/>
        <a:lstStyle/>
        <a:p>
          <a:endParaRPr lang="en-US"/>
        </a:p>
      </dgm:t>
    </dgm:pt>
    <dgm:pt modelId="{A432C086-9156-4D32-A06E-6E237CC66D92}" type="sibTrans" cxnId="{05037335-2E5B-48BE-86A9-5372B1A16299}">
      <dgm:prSet/>
      <dgm:spPr/>
      <dgm:t>
        <a:bodyPr/>
        <a:lstStyle/>
        <a:p>
          <a:endParaRPr lang="en-US"/>
        </a:p>
      </dgm:t>
    </dgm:pt>
    <dgm:pt modelId="{28C188E4-A3B1-47AF-802E-B2DED21921B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Extract the content of the email and classify the email based on the text. The text data set needs to be labeled and a training model has to be developed</a:t>
          </a:r>
        </a:p>
      </dgm:t>
    </dgm:pt>
    <dgm:pt modelId="{C89C556F-BA69-4B68-9F7C-1121B26764B0}" type="parTrans" cxnId="{B807BF75-BC86-4A84-AB83-7B8BC68E737C}">
      <dgm:prSet/>
      <dgm:spPr/>
      <dgm:t>
        <a:bodyPr/>
        <a:lstStyle/>
        <a:p>
          <a:endParaRPr lang="en-US"/>
        </a:p>
      </dgm:t>
    </dgm:pt>
    <dgm:pt modelId="{7BEFF1EA-4DB5-4BD3-A89B-DF0184626A1A}" type="sibTrans" cxnId="{B807BF75-BC86-4A84-AB83-7B8BC68E737C}">
      <dgm:prSet/>
      <dgm:spPr/>
      <dgm:t>
        <a:bodyPr/>
        <a:lstStyle/>
        <a:p>
          <a:endParaRPr lang="en-US"/>
        </a:p>
      </dgm:t>
    </dgm:pt>
    <dgm:pt modelId="{071926C8-9E08-4BE0-A1E4-133B16FF713E}" type="pres">
      <dgm:prSet presAssocID="{E817CCF5-DA3F-4E5F-BE7C-D8111B2BFEBA}" presName="root" presStyleCnt="0">
        <dgm:presLayoutVars>
          <dgm:dir/>
          <dgm:resizeHandles val="exact"/>
        </dgm:presLayoutVars>
      </dgm:prSet>
      <dgm:spPr/>
    </dgm:pt>
    <dgm:pt modelId="{1DA6F9F3-4A7F-42F9-8B77-7BD552F03105}" type="pres">
      <dgm:prSet presAssocID="{E754A2A0-41CE-428B-9DDC-DCD1FD12D16A}" presName="compNode" presStyleCnt="0"/>
      <dgm:spPr/>
    </dgm:pt>
    <dgm:pt modelId="{AF72813A-2810-4A52-BE92-611D54918694}" type="pres">
      <dgm:prSet presAssocID="{E754A2A0-41CE-428B-9DDC-DCD1FD12D16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0FF9AC2C-F836-43CA-8259-A20F609F4C83}" type="pres">
      <dgm:prSet presAssocID="{E754A2A0-41CE-428B-9DDC-DCD1FD12D16A}" presName="iconSpace" presStyleCnt="0"/>
      <dgm:spPr/>
    </dgm:pt>
    <dgm:pt modelId="{DF27DA54-DCB6-45F4-890E-F7DCC5A4BE12}" type="pres">
      <dgm:prSet presAssocID="{E754A2A0-41CE-428B-9DDC-DCD1FD12D16A}" presName="parTx" presStyleLbl="revTx" presStyleIdx="0" presStyleCnt="6">
        <dgm:presLayoutVars>
          <dgm:chMax val="0"/>
          <dgm:chPref val="0"/>
        </dgm:presLayoutVars>
      </dgm:prSet>
      <dgm:spPr/>
    </dgm:pt>
    <dgm:pt modelId="{E3A03C26-8C60-4D73-A4C2-0678A1DD3B31}" type="pres">
      <dgm:prSet presAssocID="{E754A2A0-41CE-428B-9DDC-DCD1FD12D16A}" presName="txSpace" presStyleCnt="0"/>
      <dgm:spPr/>
    </dgm:pt>
    <dgm:pt modelId="{DD091D0A-5A25-4241-91F3-18D32B0BDD4F}" type="pres">
      <dgm:prSet presAssocID="{E754A2A0-41CE-428B-9DDC-DCD1FD12D16A}" presName="desTx" presStyleLbl="revTx" presStyleIdx="1" presStyleCnt="6">
        <dgm:presLayoutVars/>
      </dgm:prSet>
      <dgm:spPr/>
    </dgm:pt>
    <dgm:pt modelId="{2564C0D4-4875-421D-81DB-70BF6751BBA7}" type="pres">
      <dgm:prSet presAssocID="{02D8D4EF-9694-45C7-AF26-E20371B3C352}" presName="sibTrans" presStyleCnt="0"/>
      <dgm:spPr/>
    </dgm:pt>
    <dgm:pt modelId="{3076B9F9-EC92-4653-AC03-C71FD5E9A400}" type="pres">
      <dgm:prSet presAssocID="{DCCE571A-4D30-4294-ABAF-6885F619D2D9}" presName="compNode" presStyleCnt="0"/>
      <dgm:spPr/>
    </dgm:pt>
    <dgm:pt modelId="{210823F6-AC1A-46E3-9D99-A319DF497539}" type="pres">
      <dgm:prSet presAssocID="{DCCE571A-4D30-4294-ABAF-6885F619D2D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2F262968-0DF4-4BB1-BD25-0ED2829FA45D}" type="pres">
      <dgm:prSet presAssocID="{DCCE571A-4D30-4294-ABAF-6885F619D2D9}" presName="iconSpace" presStyleCnt="0"/>
      <dgm:spPr/>
    </dgm:pt>
    <dgm:pt modelId="{3C1752BD-6530-4141-80E9-9A0923780DCB}" type="pres">
      <dgm:prSet presAssocID="{DCCE571A-4D30-4294-ABAF-6885F619D2D9}" presName="parTx" presStyleLbl="revTx" presStyleIdx="2" presStyleCnt="6">
        <dgm:presLayoutVars>
          <dgm:chMax val="0"/>
          <dgm:chPref val="0"/>
        </dgm:presLayoutVars>
      </dgm:prSet>
      <dgm:spPr/>
    </dgm:pt>
    <dgm:pt modelId="{C393D316-1AB7-4A24-B8A5-3485F2713F88}" type="pres">
      <dgm:prSet presAssocID="{DCCE571A-4D30-4294-ABAF-6885F619D2D9}" presName="txSpace" presStyleCnt="0"/>
      <dgm:spPr/>
    </dgm:pt>
    <dgm:pt modelId="{7CD40649-A74C-4AD8-B9D0-2573A1955C91}" type="pres">
      <dgm:prSet presAssocID="{DCCE571A-4D30-4294-ABAF-6885F619D2D9}" presName="desTx" presStyleLbl="revTx" presStyleIdx="3" presStyleCnt="6">
        <dgm:presLayoutVars/>
      </dgm:prSet>
      <dgm:spPr/>
    </dgm:pt>
    <dgm:pt modelId="{9A7327AD-D2A8-4CB1-B3E0-7543B1D84369}" type="pres">
      <dgm:prSet presAssocID="{2C1DF6EC-6090-4926-A556-3D2417B7F2AA}" presName="sibTrans" presStyleCnt="0"/>
      <dgm:spPr/>
    </dgm:pt>
    <dgm:pt modelId="{13BCBAD6-8F08-4029-90C7-8E8A0D0733DD}" type="pres">
      <dgm:prSet presAssocID="{1C1B28B7-2609-4BAA-AAAB-5801EDFD334C}" presName="compNode" presStyleCnt="0"/>
      <dgm:spPr/>
    </dgm:pt>
    <dgm:pt modelId="{B0A3ABD2-C471-4A21-8AEF-3843C86919E1}" type="pres">
      <dgm:prSet presAssocID="{1C1B28B7-2609-4BAA-AAAB-5801EDFD334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C05B68FE-639F-4FA9-A205-D74CFD77C39F}" type="pres">
      <dgm:prSet presAssocID="{1C1B28B7-2609-4BAA-AAAB-5801EDFD334C}" presName="iconSpace" presStyleCnt="0"/>
      <dgm:spPr/>
    </dgm:pt>
    <dgm:pt modelId="{C4D97C04-1692-4931-9A64-809D862C1739}" type="pres">
      <dgm:prSet presAssocID="{1C1B28B7-2609-4BAA-AAAB-5801EDFD334C}" presName="parTx" presStyleLbl="revTx" presStyleIdx="4" presStyleCnt="6">
        <dgm:presLayoutVars>
          <dgm:chMax val="0"/>
          <dgm:chPref val="0"/>
        </dgm:presLayoutVars>
      </dgm:prSet>
      <dgm:spPr/>
    </dgm:pt>
    <dgm:pt modelId="{62A868A2-37A4-4832-B3F5-E1EA98BA3648}" type="pres">
      <dgm:prSet presAssocID="{1C1B28B7-2609-4BAA-AAAB-5801EDFD334C}" presName="txSpace" presStyleCnt="0"/>
      <dgm:spPr/>
    </dgm:pt>
    <dgm:pt modelId="{6418EBED-F111-425B-8EE2-06B8B2297A68}" type="pres">
      <dgm:prSet presAssocID="{1C1B28B7-2609-4BAA-AAAB-5801EDFD334C}" presName="desTx" presStyleLbl="revTx" presStyleIdx="5" presStyleCnt="6">
        <dgm:presLayoutVars/>
      </dgm:prSet>
      <dgm:spPr/>
    </dgm:pt>
  </dgm:ptLst>
  <dgm:cxnLst>
    <dgm:cxn modelId="{079E1015-BF7E-499A-99C0-BA5607789253}" type="presOf" srcId="{E754A2A0-41CE-428B-9DDC-DCD1FD12D16A}" destId="{DF27DA54-DCB6-45F4-890E-F7DCC5A4BE12}" srcOrd="0" destOrd="0" presId="urn:microsoft.com/office/officeart/2018/5/layout/CenteredIconLabelDescriptionList"/>
    <dgm:cxn modelId="{05037335-2E5B-48BE-86A9-5372B1A16299}" srcId="{E817CCF5-DA3F-4E5F-BE7C-D8111B2BFEBA}" destId="{1C1B28B7-2609-4BAA-AAAB-5801EDFD334C}" srcOrd="2" destOrd="0" parTransId="{2BF5F791-D223-44A4-B231-6C3F4B786D08}" sibTransId="{A432C086-9156-4D32-A06E-6E237CC66D92}"/>
    <dgm:cxn modelId="{1CCE1B3A-0A40-44CD-A839-C37BCA6E0D94}" type="presOf" srcId="{B4C55E9F-B5C0-4AD1-919B-D2D83AC9CD40}" destId="{7CD40649-A74C-4AD8-B9D0-2573A1955C91}" srcOrd="0" destOrd="0" presId="urn:microsoft.com/office/officeart/2018/5/layout/CenteredIconLabelDescriptionList"/>
    <dgm:cxn modelId="{C5FF5745-4781-44B9-BC29-74DCE41C1172}" type="presOf" srcId="{DCCE571A-4D30-4294-ABAF-6885F619D2D9}" destId="{3C1752BD-6530-4141-80E9-9A0923780DCB}" srcOrd="0" destOrd="0" presId="urn:microsoft.com/office/officeart/2018/5/layout/CenteredIconLabelDescriptionList"/>
    <dgm:cxn modelId="{6F7E1B4A-66A4-466F-97C5-ED0892509BF2}" type="presOf" srcId="{28C188E4-A3B1-47AF-802E-B2DED21921BA}" destId="{6418EBED-F111-425B-8EE2-06B8B2297A68}" srcOrd="0" destOrd="0" presId="urn:microsoft.com/office/officeart/2018/5/layout/CenteredIconLabelDescriptionList"/>
    <dgm:cxn modelId="{B807BF75-BC86-4A84-AB83-7B8BC68E737C}" srcId="{1C1B28B7-2609-4BAA-AAAB-5801EDFD334C}" destId="{28C188E4-A3B1-47AF-802E-B2DED21921BA}" srcOrd="0" destOrd="0" parTransId="{C89C556F-BA69-4B68-9F7C-1121B26764B0}" sibTransId="{7BEFF1EA-4DB5-4BD3-A89B-DF0184626A1A}"/>
    <dgm:cxn modelId="{4D6131AC-1805-4438-A39D-4F587C933D11}" type="presOf" srcId="{E817CCF5-DA3F-4E5F-BE7C-D8111B2BFEBA}" destId="{071926C8-9E08-4BE0-A1E4-133B16FF713E}" srcOrd="0" destOrd="0" presId="urn:microsoft.com/office/officeart/2018/5/layout/CenteredIconLabelDescriptionList"/>
    <dgm:cxn modelId="{7A243DB8-C0B8-4718-B558-CE939B8FF03E}" srcId="{E754A2A0-41CE-428B-9DDC-DCD1FD12D16A}" destId="{C2F66EED-74C3-4F36-A1D4-8AFCBB009938}" srcOrd="0" destOrd="0" parTransId="{5CF5C62A-BD1A-4922-92B6-33ECA44C1F76}" sibTransId="{F9BAA161-AAEC-4A41-B4D9-A27EAD80526E}"/>
    <dgm:cxn modelId="{507A74C7-FEAF-4A4C-9250-0613CBC2F127}" srcId="{E817CCF5-DA3F-4E5F-BE7C-D8111B2BFEBA}" destId="{E754A2A0-41CE-428B-9DDC-DCD1FD12D16A}" srcOrd="0" destOrd="0" parTransId="{BE164097-A5AA-4EA1-9E64-D7FCD4DD2A4E}" sibTransId="{02D8D4EF-9694-45C7-AF26-E20371B3C352}"/>
    <dgm:cxn modelId="{B51342D1-507F-4538-B2E7-CC8612277523}" type="presOf" srcId="{1C1B28B7-2609-4BAA-AAAB-5801EDFD334C}" destId="{C4D97C04-1692-4931-9A64-809D862C1739}" srcOrd="0" destOrd="0" presId="urn:microsoft.com/office/officeart/2018/5/layout/CenteredIconLabelDescriptionList"/>
    <dgm:cxn modelId="{B2BEE9D2-644C-400C-8E33-2C4491C5B104}" srcId="{DCCE571A-4D30-4294-ABAF-6885F619D2D9}" destId="{B4C55E9F-B5C0-4AD1-919B-D2D83AC9CD40}" srcOrd="0" destOrd="0" parTransId="{D1B05DEA-DFE0-4560-B75F-1C2BCB67A7C6}" sibTransId="{A6301E27-5ACC-4907-A7C8-B41877235C87}"/>
    <dgm:cxn modelId="{E70347E4-4461-4B80-8927-4CA0AEBFAAF8}" srcId="{E817CCF5-DA3F-4E5F-BE7C-D8111B2BFEBA}" destId="{DCCE571A-4D30-4294-ABAF-6885F619D2D9}" srcOrd="1" destOrd="0" parTransId="{3AD83C96-5A95-4337-BF2D-97454AF7F108}" sibTransId="{2C1DF6EC-6090-4926-A556-3D2417B7F2AA}"/>
    <dgm:cxn modelId="{55A931F7-B2A3-4173-A574-A80CB726BAE2}" type="presOf" srcId="{C2F66EED-74C3-4F36-A1D4-8AFCBB009938}" destId="{DD091D0A-5A25-4241-91F3-18D32B0BDD4F}" srcOrd="0" destOrd="0" presId="urn:microsoft.com/office/officeart/2018/5/layout/CenteredIconLabelDescriptionList"/>
    <dgm:cxn modelId="{87DD2528-CB43-4F2F-AD70-34B2C76F4974}" type="presParOf" srcId="{071926C8-9E08-4BE0-A1E4-133B16FF713E}" destId="{1DA6F9F3-4A7F-42F9-8B77-7BD552F03105}" srcOrd="0" destOrd="0" presId="urn:microsoft.com/office/officeart/2018/5/layout/CenteredIconLabelDescriptionList"/>
    <dgm:cxn modelId="{C7D85599-D34F-41B3-ACEB-0C058EB1F61E}" type="presParOf" srcId="{1DA6F9F3-4A7F-42F9-8B77-7BD552F03105}" destId="{AF72813A-2810-4A52-BE92-611D54918694}" srcOrd="0" destOrd="0" presId="urn:microsoft.com/office/officeart/2018/5/layout/CenteredIconLabelDescriptionList"/>
    <dgm:cxn modelId="{C48669E0-1E6E-4350-9DF8-08B6FB55FE83}" type="presParOf" srcId="{1DA6F9F3-4A7F-42F9-8B77-7BD552F03105}" destId="{0FF9AC2C-F836-43CA-8259-A20F609F4C83}" srcOrd="1" destOrd="0" presId="urn:microsoft.com/office/officeart/2018/5/layout/CenteredIconLabelDescriptionList"/>
    <dgm:cxn modelId="{99FB1C93-FBB0-428C-B3D1-D2EC3308D436}" type="presParOf" srcId="{1DA6F9F3-4A7F-42F9-8B77-7BD552F03105}" destId="{DF27DA54-DCB6-45F4-890E-F7DCC5A4BE12}" srcOrd="2" destOrd="0" presId="urn:microsoft.com/office/officeart/2018/5/layout/CenteredIconLabelDescriptionList"/>
    <dgm:cxn modelId="{D2C113FF-430C-42FA-B64E-13ACE978DEE7}" type="presParOf" srcId="{1DA6F9F3-4A7F-42F9-8B77-7BD552F03105}" destId="{E3A03C26-8C60-4D73-A4C2-0678A1DD3B31}" srcOrd="3" destOrd="0" presId="urn:microsoft.com/office/officeart/2018/5/layout/CenteredIconLabelDescriptionList"/>
    <dgm:cxn modelId="{C10D59DD-0D52-4682-AC9F-5873A75B6FEF}" type="presParOf" srcId="{1DA6F9F3-4A7F-42F9-8B77-7BD552F03105}" destId="{DD091D0A-5A25-4241-91F3-18D32B0BDD4F}" srcOrd="4" destOrd="0" presId="urn:microsoft.com/office/officeart/2018/5/layout/CenteredIconLabelDescriptionList"/>
    <dgm:cxn modelId="{0510082E-5DF2-42DD-AE6C-D1E60730D4E3}" type="presParOf" srcId="{071926C8-9E08-4BE0-A1E4-133B16FF713E}" destId="{2564C0D4-4875-421D-81DB-70BF6751BBA7}" srcOrd="1" destOrd="0" presId="urn:microsoft.com/office/officeart/2018/5/layout/CenteredIconLabelDescriptionList"/>
    <dgm:cxn modelId="{E144C32E-E72B-4991-B9EC-93820D68CFB5}" type="presParOf" srcId="{071926C8-9E08-4BE0-A1E4-133B16FF713E}" destId="{3076B9F9-EC92-4653-AC03-C71FD5E9A400}" srcOrd="2" destOrd="0" presId="urn:microsoft.com/office/officeart/2018/5/layout/CenteredIconLabelDescriptionList"/>
    <dgm:cxn modelId="{66AB50A5-3D6E-4CE8-9C00-3540BF3A682A}" type="presParOf" srcId="{3076B9F9-EC92-4653-AC03-C71FD5E9A400}" destId="{210823F6-AC1A-46E3-9D99-A319DF497539}" srcOrd="0" destOrd="0" presId="urn:microsoft.com/office/officeart/2018/5/layout/CenteredIconLabelDescriptionList"/>
    <dgm:cxn modelId="{BB0A9168-4CEF-4C37-AA4F-28A0F96C5AAE}" type="presParOf" srcId="{3076B9F9-EC92-4653-AC03-C71FD5E9A400}" destId="{2F262968-0DF4-4BB1-BD25-0ED2829FA45D}" srcOrd="1" destOrd="0" presId="urn:microsoft.com/office/officeart/2018/5/layout/CenteredIconLabelDescriptionList"/>
    <dgm:cxn modelId="{05D1054F-4CFA-4960-9C76-474461246A75}" type="presParOf" srcId="{3076B9F9-EC92-4653-AC03-C71FD5E9A400}" destId="{3C1752BD-6530-4141-80E9-9A0923780DCB}" srcOrd="2" destOrd="0" presId="urn:microsoft.com/office/officeart/2018/5/layout/CenteredIconLabelDescriptionList"/>
    <dgm:cxn modelId="{021DA957-19C0-48AF-82E6-5EF64E6E4350}" type="presParOf" srcId="{3076B9F9-EC92-4653-AC03-C71FD5E9A400}" destId="{C393D316-1AB7-4A24-B8A5-3485F2713F88}" srcOrd="3" destOrd="0" presId="urn:microsoft.com/office/officeart/2018/5/layout/CenteredIconLabelDescriptionList"/>
    <dgm:cxn modelId="{E4E1ED22-2207-49AD-89BF-A68B1DCF8B24}" type="presParOf" srcId="{3076B9F9-EC92-4653-AC03-C71FD5E9A400}" destId="{7CD40649-A74C-4AD8-B9D0-2573A1955C91}" srcOrd="4" destOrd="0" presId="urn:microsoft.com/office/officeart/2018/5/layout/CenteredIconLabelDescriptionList"/>
    <dgm:cxn modelId="{E12208AE-A278-4C0F-9A95-B2A9F1FA788C}" type="presParOf" srcId="{071926C8-9E08-4BE0-A1E4-133B16FF713E}" destId="{9A7327AD-D2A8-4CB1-B3E0-7543B1D84369}" srcOrd="3" destOrd="0" presId="urn:microsoft.com/office/officeart/2018/5/layout/CenteredIconLabelDescriptionList"/>
    <dgm:cxn modelId="{04AF0028-0607-4319-870D-38F76BAD13CF}" type="presParOf" srcId="{071926C8-9E08-4BE0-A1E4-133B16FF713E}" destId="{13BCBAD6-8F08-4029-90C7-8E8A0D0733DD}" srcOrd="4" destOrd="0" presId="urn:microsoft.com/office/officeart/2018/5/layout/CenteredIconLabelDescriptionList"/>
    <dgm:cxn modelId="{6A4CD51F-23AC-49BF-A6C9-263678EFDC1A}" type="presParOf" srcId="{13BCBAD6-8F08-4029-90C7-8E8A0D0733DD}" destId="{B0A3ABD2-C471-4A21-8AEF-3843C86919E1}" srcOrd="0" destOrd="0" presId="urn:microsoft.com/office/officeart/2018/5/layout/CenteredIconLabelDescriptionList"/>
    <dgm:cxn modelId="{09B630B3-6E33-4A75-A9D0-DB0F7EABE59A}" type="presParOf" srcId="{13BCBAD6-8F08-4029-90C7-8E8A0D0733DD}" destId="{C05B68FE-639F-4FA9-A205-D74CFD77C39F}" srcOrd="1" destOrd="0" presId="urn:microsoft.com/office/officeart/2018/5/layout/CenteredIconLabelDescriptionList"/>
    <dgm:cxn modelId="{54C79EE1-3818-4202-8586-5211607DA0B9}" type="presParOf" srcId="{13BCBAD6-8F08-4029-90C7-8E8A0D0733DD}" destId="{C4D97C04-1692-4931-9A64-809D862C1739}" srcOrd="2" destOrd="0" presId="urn:microsoft.com/office/officeart/2018/5/layout/CenteredIconLabelDescriptionList"/>
    <dgm:cxn modelId="{18E2766E-C663-4DEC-B900-6C8AE4D2800E}" type="presParOf" srcId="{13BCBAD6-8F08-4029-90C7-8E8A0D0733DD}" destId="{62A868A2-37A4-4832-B3F5-E1EA98BA3648}" srcOrd="3" destOrd="0" presId="urn:microsoft.com/office/officeart/2018/5/layout/CenteredIconLabelDescriptionList"/>
    <dgm:cxn modelId="{9E5F65AC-D550-43B1-ABB5-AF4466613C81}" type="presParOf" srcId="{13BCBAD6-8F08-4029-90C7-8E8A0D0733DD}" destId="{6418EBED-F111-425B-8EE2-06B8B2297A68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72813A-2810-4A52-BE92-611D54918694}">
      <dsp:nvSpPr>
        <dsp:cNvPr id="0" name=""/>
        <dsp:cNvSpPr/>
      </dsp:nvSpPr>
      <dsp:spPr>
        <a:xfrm>
          <a:off x="1007868" y="330301"/>
          <a:ext cx="1080843" cy="108084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27DA54-DCB6-45F4-890E-F7DCC5A4BE12}">
      <dsp:nvSpPr>
        <dsp:cNvPr id="0" name=""/>
        <dsp:cNvSpPr/>
      </dsp:nvSpPr>
      <dsp:spPr>
        <a:xfrm>
          <a:off x="4228" y="1542473"/>
          <a:ext cx="3088125" cy="4632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000" kern="1200" dirty="0"/>
            <a:t>Requirement </a:t>
          </a:r>
        </a:p>
      </dsp:txBody>
      <dsp:txXfrm>
        <a:off x="4228" y="1542473"/>
        <a:ext cx="3088125" cy="463218"/>
      </dsp:txXfrm>
    </dsp:sp>
    <dsp:sp modelId="{DD091D0A-5A25-4241-91F3-18D32B0BDD4F}">
      <dsp:nvSpPr>
        <dsp:cNvPr id="0" name=""/>
        <dsp:cNvSpPr/>
      </dsp:nvSpPr>
      <dsp:spPr>
        <a:xfrm>
          <a:off x="4228" y="2066775"/>
          <a:ext cx="3088125" cy="13176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Email from the data set needs to be classified based on the email body into – spam, resume, application </a:t>
          </a:r>
          <a:r>
            <a:rPr lang="en-US" sz="1700" kern="1200" dirty="0" err="1"/>
            <a:t>etc</a:t>
          </a:r>
          <a:endParaRPr lang="en-US" sz="1700" kern="1200" dirty="0"/>
        </a:p>
      </dsp:txBody>
      <dsp:txXfrm>
        <a:off x="4228" y="2066775"/>
        <a:ext cx="3088125" cy="1317672"/>
      </dsp:txXfrm>
    </dsp:sp>
    <dsp:sp modelId="{210823F6-AC1A-46E3-9D99-A319DF497539}">
      <dsp:nvSpPr>
        <dsp:cNvPr id="0" name=""/>
        <dsp:cNvSpPr/>
      </dsp:nvSpPr>
      <dsp:spPr>
        <a:xfrm>
          <a:off x="4636415" y="330301"/>
          <a:ext cx="1080843" cy="108084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1752BD-6530-4141-80E9-9A0923780DCB}">
      <dsp:nvSpPr>
        <dsp:cNvPr id="0" name=""/>
        <dsp:cNvSpPr/>
      </dsp:nvSpPr>
      <dsp:spPr>
        <a:xfrm>
          <a:off x="3632774" y="1542473"/>
          <a:ext cx="3088125" cy="4632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000" kern="1200" dirty="0"/>
            <a:t>Dataset</a:t>
          </a:r>
        </a:p>
      </dsp:txBody>
      <dsp:txXfrm>
        <a:off x="3632774" y="1542473"/>
        <a:ext cx="3088125" cy="463218"/>
      </dsp:txXfrm>
    </dsp:sp>
    <dsp:sp modelId="{7CD40649-A74C-4AD8-B9D0-2573A1955C91}">
      <dsp:nvSpPr>
        <dsp:cNvPr id="0" name=""/>
        <dsp:cNvSpPr/>
      </dsp:nvSpPr>
      <dsp:spPr>
        <a:xfrm>
          <a:off x="3632774" y="2066775"/>
          <a:ext cx="3088125" cy="13176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The Given data set contains the email data as a single column of the dataset</a:t>
          </a:r>
        </a:p>
      </dsp:txBody>
      <dsp:txXfrm>
        <a:off x="3632774" y="2066775"/>
        <a:ext cx="3088125" cy="1317672"/>
      </dsp:txXfrm>
    </dsp:sp>
    <dsp:sp modelId="{B0A3ABD2-C471-4A21-8AEF-3843C86919E1}">
      <dsp:nvSpPr>
        <dsp:cNvPr id="0" name=""/>
        <dsp:cNvSpPr/>
      </dsp:nvSpPr>
      <dsp:spPr>
        <a:xfrm>
          <a:off x="8264962" y="330301"/>
          <a:ext cx="1080843" cy="108084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D97C04-1692-4931-9A64-809D862C1739}">
      <dsp:nvSpPr>
        <dsp:cNvPr id="0" name=""/>
        <dsp:cNvSpPr/>
      </dsp:nvSpPr>
      <dsp:spPr>
        <a:xfrm>
          <a:off x="7261321" y="1542473"/>
          <a:ext cx="3088125" cy="4632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000" kern="1200" dirty="0"/>
            <a:t>To Do</a:t>
          </a:r>
        </a:p>
      </dsp:txBody>
      <dsp:txXfrm>
        <a:off x="7261321" y="1542473"/>
        <a:ext cx="3088125" cy="463218"/>
      </dsp:txXfrm>
    </dsp:sp>
    <dsp:sp modelId="{6418EBED-F111-425B-8EE2-06B8B2297A68}">
      <dsp:nvSpPr>
        <dsp:cNvPr id="0" name=""/>
        <dsp:cNvSpPr/>
      </dsp:nvSpPr>
      <dsp:spPr>
        <a:xfrm>
          <a:off x="7261321" y="2066775"/>
          <a:ext cx="3088125" cy="13176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Extract the content of the email and classify the email based on the text. The text data set needs to be labeled and a training model has to be developed</a:t>
          </a:r>
        </a:p>
      </dsp:txBody>
      <dsp:txXfrm>
        <a:off x="7261321" y="2066775"/>
        <a:ext cx="3088125" cy="13176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6/10/2024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981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6/10/2024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809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6/10/2024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1927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6/10/2024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520980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6/10/2024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3243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6/10/2024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7586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6/10/2024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4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6/10/2024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277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6/10/2024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205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6/10/2024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774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6/10/2024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315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6/10/2024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334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6/10/2024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585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6/10/2024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149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6/10/2024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512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6/10/2024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7440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ode/achammachandy/emailclassification-2024ac/input" TargetMode="External"/><Relationship Id="rId2" Type="http://schemas.openxmlformats.org/officeDocument/2006/relationships/hyperlink" Target="https://chatableapps.com/technology/the-ultimate-guide-to-the-classification-of-emails-everything-you-need-to-know/#:~:text=Factors%20to%20Consider%20in%20Email%20Classification%201%20Content-based,Email%20conversations%20often%20consist%20of%20multiple%20related%20messages." TargetMode="Externa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www.kaggle.com/code/gpreda/parse-and-process-enron-emails-dataset" TargetMode="External"/><Relationship Id="rId4" Type="http://schemas.openxmlformats.org/officeDocument/2006/relationships/hyperlink" Target="https://www.kaggle.com/datasets/wcukierski/enron-email-datase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large, sitting, white, numbers">
            <a:extLst>
              <a:ext uri="{FF2B5EF4-FFF2-40B4-BE49-F238E27FC236}">
                <a16:creationId xmlns:a16="http://schemas.microsoft.com/office/drawing/2014/main" id="{9A5D9ED1-DFCC-4799-89E2-D118451B98D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4" y="0"/>
            <a:ext cx="12191356" cy="6858000"/>
          </a:xfrm>
          <a:prstGeom prst="rect">
            <a:avLst/>
          </a:prstGeom>
        </p:spPr>
      </p:pic>
      <p:sp useBgFill="1">
        <p:nvSpPr>
          <p:cNvPr id="96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7752" y="905256"/>
            <a:ext cx="8287283" cy="3188772"/>
          </a:xfrm>
        </p:spPr>
        <p:txBody>
          <a:bodyPr>
            <a:normAutofit fontScale="90000"/>
          </a:bodyPr>
          <a:lstStyle/>
          <a:p>
            <a:pPr algn="l"/>
            <a:r>
              <a:rPr lang="en-US" sz="8000" dirty="0">
                <a:solidFill>
                  <a:schemeClr val="bg1"/>
                </a:solidFill>
              </a:rPr>
              <a:t>CWB 2024 –</a:t>
            </a:r>
            <a:br>
              <a:rPr lang="en-US" sz="8000" dirty="0">
                <a:solidFill>
                  <a:schemeClr val="bg1"/>
                </a:solidFill>
              </a:rPr>
            </a:br>
            <a:r>
              <a:rPr lang="en-SG" sz="6000" b="1" i="0" dirty="0">
                <a:solidFill>
                  <a:schemeClr val="bg1"/>
                </a:solidFill>
                <a:effectLst/>
                <a:highlight>
                  <a:srgbClr val="FFFFFF"/>
                </a:highlight>
                <a:latin typeface="var( --e-global-typography-24ba146-font-family )"/>
              </a:rPr>
              <a:t>Barclays:</a:t>
            </a:r>
            <a:br>
              <a:rPr lang="en-SG" sz="6000" b="1" i="0" dirty="0">
                <a:solidFill>
                  <a:schemeClr val="bg1"/>
                </a:solidFill>
                <a:effectLst/>
                <a:highlight>
                  <a:srgbClr val="FFFFFF"/>
                </a:highlight>
                <a:latin typeface="var( --e-global-typography-24ba146-font-family )"/>
              </a:rPr>
            </a:br>
            <a:r>
              <a:rPr lang="en-SG" sz="4000" b="1" i="0" dirty="0">
                <a:solidFill>
                  <a:schemeClr val="bg1"/>
                </a:solidFill>
                <a:effectLst/>
                <a:highlight>
                  <a:srgbClr val="FFFFFF"/>
                </a:highlight>
                <a:latin typeface="var( --e-global-typography-24ba146-font-family )"/>
              </a:rPr>
              <a:t>Problem Statement - Support Mail/BOT Prediction</a:t>
            </a:r>
            <a:br>
              <a:rPr lang="en-SG" sz="4000" b="1" i="0" dirty="0">
                <a:effectLst/>
                <a:highlight>
                  <a:srgbClr val="FFFFFF"/>
                </a:highlight>
                <a:latin typeface="var( --e-global-typography-24ba146-font-family )"/>
              </a:rPr>
            </a:br>
            <a:endParaRPr lang="en-US" sz="8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59275" y="4327043"/>
            <a:ext cx="3485072" cy="1026544"/>
          </a:xfrm>
        </p:spPr>
        <p:txBody>
          <a:bodyPr>
            <a:normAutofit/>
          </a:bodyPr>
          <a:lstStyle/>
          <a:p>
            <a:pPr algn="l"/>
            <a:r>
              <a:rPr lang="en-US" sz="2300" dirty="0"/>
              <a:t>Achamma Chandy</a:t>
            </a:r>
          </a:p>
        </p:txBody>
      </p:sp>
    </p:spTree>
    <p:extLst>
      <p:ext uri="{BB962C8B-B14F-4D97-AF65-F5344CB8AC3E}">
        <p14:creationId xmlns:p14="http://schemas.microsoft.com/office/powerpoint/2010/main" val="1583120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1F205-E8A9-4237-8AD2-ABD9BF694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>
            <a:normAutofit/>
          </a:bodyPr>
          <a:lstStyle/>
          <a:p>
            <a:r>
              <a:rPr lang="en-US" dirty="0"/>
              <a:t>Problem Analysis- Email Classification </a:t>
            </a:r>
          </a:p>
        </p:txBody>
      </p:sp>
      <p:graphicFrame>
        <p:nvGraphicFramePr>
          <p:cNvPr id="12" name="Content Placeholder 2" descr="SmartArt graphic">
            <a:extLst>
              <a:ext uri="{FF2B5EF4-FFF2-40B4-BE49-F238E27FC236}">
                <a16:creationId xmlns:a16="http://schemas.microsoft.com/office/drawing/2014/main" id="{1E5659A2-FA7D-4C38-864B-37B42C2754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5772275"/>
              </p:ext>
            </p:extLst>
          </p:nvPr>
        </p:nvGraphicFramePr>
        <p:xfrm>
          <a:off x="914400" y="2076450"/>
          <a:ext cx="10353675" cy="3714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65077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3AB70-99F1-6871-67BA-FA52770CE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Analysis of the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954827-BE56-DB8E-4A0A-49ECABF44D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10049861" cy="3622671"/>
          </a:xfrm>
        </p:spPr>
        <p:txBody>
          <a:bodyPr/>
          <a:lstStyle/>
          <a:p>
            <a:r>
              <a:rPr lang="en-SG" dirty="0"/>
              <a:t>The current data set contains the email with the different fields all present as a field in the csv. The different parts of the email needs to be separated out </a:t>
            </a:r>
            <a:r>
              <a:rPr lang="en-SG" dirty="0" err="1"/>
              <a:t>inorder</a:t>
            </a:r>
            <a:r>
              <a:rPr lang="en-SG" dirty="0"/>
              <a:t> to classify the email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CB8FBE7-DEA5-90D3-7834-87DE0F0B71A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060175" y="3688142"/>
            <a:ext cx="8737613" cy="3023553"/>
          </a:xfrm>
        </p:spPr>
      </p:pic>
    </p:spTree>
    <p:extLst>
      <p:ext uri="{BB962C8B-B14F-4D97-AF65-F5344CB8AC3E}">
        <p14:creationId xmlns:p14="http://schemas.microsoft.com/office/powerpoint/2010/main" val="2453684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3AB70-99F1-6871-67BA-FA52770CE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Current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954827-BE56-DB8E-4A0A-49ECABF44D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3795" y="2076451"/>
            <a:ext cx="10049861" cy="1160526"/>
          </a:xfrm>
        </p:spPr>
        <p:txBody>
          <a:bodyPr/>
          <a:lstStyle/>
          <a:p>
            <a:r>
              <a:rPr lang="en-SG" dirty="0"/>
              <a:t>The current </a:t>
            </a:r>
            <a:r>
              <a:rPr lang="en-SG" dirty="0" err="1"/>
              <a:t>dataframe</a:t>
            </a:r>
            <a:r>
              <a:rPr lang="en-SG" dirty="0"/>
              <a:t> contains a large dataset out of which only a small set will be taken for cleaning and sampling and training.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BDCAD99-4024-B9CF-7F41-0F342C04B4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910" y="3505162"/>
            <a:ext cx="5229955" cy="3267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010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3AB70-99F1-6871-67BA-FA52770CE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353762" cy="1261872"/>
          </a:xfrm>
        </p:spPr>
        <p:txBody>
          <a:bodyPr/>
          <a:lstStyle/>
          <a:p>
            <a:r>
              <a:rPr lang="en-SG" dirty="0"/>
              <a:t>Analysis of the email message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954827-BE56-DB8E-4A0A-49ECABF44D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0949" y="1098043"/>
            <a:ext cx="4753660" cy="5525272"/>
          </a:xfrm>
        </p:spPr>
        <p:txBody>
          <a:bodyPr>
            <a:normAutofit fontScale="92500"/>
          </a:bodyPr>
          <a:lstStyle/>
          <a:p>
            <a:r>
              <a:rPr lang="en-SG" dirty="0"/>
              <a:t>Each part of the message was checked. Out of which the most relevant fields that would be used for the classification model was identified as – </a:t>
            </a:r>
          </a:p>
          <a:p>
            <a:r>
              <a:rPr lang="en-SG" dirty="0"/>
              <a:t>From the header- </a:t>
            </a:r>
          </a:p>
          <a:p>
            <a:pPr lvl="1"/>
            <a:r>
              <a:rPr lang="en-SG" dirty="0"/>
              <a:t>From: sender</a:t>
            </a:r>
          </a:p>
          <a:p>
            <a:pPr lvl="1"/>
            <a:r>
              <a:rPr lang="en-SG" dirty="0"/>
              <a:t>Folder</a:t>
            </a:r>
          </a:p>
          <a:p>
            <a:pPr lvl="1"/>
            <a:r>
              <a:rPr lang="en-SG" dirty="0"/>
              <a:t>Content-Type</a:t>
            </a:r>
          </a:p>
          <a:p>
            <a:r>
              <a:rPr lang="en-SG" dirty="0"/>
              <a:t>To: recipient of the email</a:t>
            </a:r>
          </a:p>
          <a:p>
            <a:r>
              <a:rPr lang="en-SG" dirty="0"/>
              <a:t>Subject</a:t>
            </a:r>
          </a:p>
          <a:p>
            <a:r>
              <a:rPr lang="en-SG" dirty="0"/>
              <a:t>Content of the email ‘Here is our forecast’.</a:t>
            </a:r>
          </a:p>
          <a:p>
            <a:pPr marL="450000" lvl="1" indent="0">
              <a:buNone/>
            </a:pPr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B5114D-094D-032C-DCF9-A6A9E4DED02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10" r="25040"/>
          <a:stretch/>
        </p:blipFill>
        <p:spPr>
          <a:xfrm>
            <a:off x="4893868" y="1050412"/>
            <a:ext cx="7187183" cy="5620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465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3AB70-99F1-6871-67BA-FA52770CE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353762" cy="1261872"/>
          </a:xfrm>
        </p:spPr>
        <p:txBody>
          <a:bodyPr/>
          <a:lstStyle/>
          <a:p>
            <a:r>
              <a:rPr lang="en-SG" dirty="0"/>
              <a:t>Analysis of the email message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954827-BE56-DB8E-4A0A-49ECABF44D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0949" y="1098043"/>
            <a:ext cx="4753660" cy="5525272"/>
          </a:xfrm>
        </p:spPr>
        <p:txBody>
          <a:bodyPr>
            <a:normAutofit/>
          </a:bodyPr>
          <a:lstStyle/>
          <a:p>
            <a:r>
              <a:rPr lang="en-SG" dirty="0"/>
              <a:t>If the sender is from outside the organisation there are higher chances of it being a spam message</a:t>
            </a:r>
          </a:p>
          <a:p>
            <a:r>
              <a:rPr lang="en-SG" dirty="0"/>
              <a:t>If subject line contains “attached is the resume/CV “ it can be classified as  a resume (similarly for attachment with resume– currently its not considered)</a:t>
            </a:r>
          </a:p>
          <a:p>
            <a:r>
              <a:rPr lang="en-SG" dirty="0"/>
              <a:t>If Subject line contains application- its an application</a:t>
            </a:r>
          </a:p>
          <a:p>
            <a:pPr marL="450000" lvl="1" indent="0">
              <a:buNone/>
            </a:pPr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B5114D-094D-032C-DCF9-A6A9E4DED02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10" r="25040"/>
          <a:stretch/>
        </p:blipFill>
        <p:spPr>
          <a:xfrm>
            <a:off x="4893868" y="1050412"/>
            <a:ext cx="7187183" cy="5620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3085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B6055-B8F5-8EDD-59CA-07C1AE6A6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Clean the dataset to usable dataset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CF60E1-BACC-823B-DB4B-52732772AA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Sample of current data set is taken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90FF63-BA0D-CA4D-D9A9-1AA68039CF9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SG" dirty="0"/>
              <a:t>The  dataset is filtered for each field and a selected few fields are to be used for the training of the data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13056F-A774-7AED-BD83-A55251A872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SG" dirty="0"/>
              <a:t>Cleaned data set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61D463-A87F-5B97-E284-E92AEB059E70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SG" dirty="0"/>
              <a:t>The cleaned data set is used as a starting point to train a machine learning custom classification model based on document analysis</a:t>
            </a:r>
          </a:p>
          <a:p>
            <a:pPr marL="36900" indent="0"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1341235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2B9FD-958E-64BF-92F2-1AC6E6579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Further enhancements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A06657-8855-6119-D028-63CA186716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The cleaned dataset can be uploaded to a Azure Storage blob container</a:t>
            </a:r>
          </a:p>
          <a:p>
            <a:r>
              <a:rPr lang="en-SG" dirty="0"/>
              <a:t>This can be used as the training data for a custom text classifier</a:t>
            </a:r>
          </a:p>
          <a:p>
            <a:r>
              <a:rPr lang="en-SG" dirty="0"/>
              <a:t>The entities have to be labelled and the sentiment can be analysed.</a:t>
            </a:r>
          </a:p>
          <a:p>
            <a:r>
              <a:rPr lang="en-SG" dirty="0"/>
              <a:t>The model can be trained using Random Forests</a:t>
            </a:r>
          </a:p>
          <a:p>
            <a:r>
              <a:rPr lang="en-SG" dirty="0"/>
              <a:t>The trained dataset can be used against a test dataset to classify the kind of email.</a:t>
            </a:r>
          </a:p>
          <a:p>
            <a:r>
              <a:rPr lang="en-SG" dirty="0"/>
              <a:t>This can be further enhanced using more feedbacks and data.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4240341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E47D3-F071-ACB0-386E-3605C5318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References: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2CAB9-3488-CBB9-34D3-7F5A75B3979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The Ultimate Guide to the Classification of Emails – Everything You Need to Know – </a:t>
            </a:r>
            <a:r>
              <a:rPr lang="en-US" dirty="0" err="1">
                <a:hlinkClick r:id="rId2"/>
              </a:rPr>
              <a:t>ChatableApps</a:t>
            </a:r>
            <a:endParaRPr lang="en-US" dirty="0"/>
          </a:p>
          <a:p>
            <a:endParaRPr lang="en-SG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066F2A-ECC5-07B6-3318-EF40164BD0E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SG" dirty="0">
                <a:hlinkClick r:id="rId3"/>
              </a:rPr>
              <a:t>emailClassification_2024AC (kaggle.com)</a:t>
            </a:r>
            <a:endParaRPr lang="en-US" dirty="0"/>
          </a:p>
          <a:p>
            <a:r>
              <a:rPr lang="en-SG" dirty="0">
                <a:hlinkClick r:id="rId4"/>
              </a:rPr>
              <a:t>The Enron Email Dataset (kaggle.com)</a:t>
            </a:r>
            <a:endParaRPr lang="en-SG" dirty="0"/>
          </a:p>
          <a:p>
            <a:r>
              <a:rPr lang="en-SG" dirty="0">
                <a:hlinkClick r:id="rId5"/>
              </a:rPr>
              <a:t>Parse and process Enron emails dataset (kaggle.com)</a:t>
            </a:r>
            <a:endParaRPr lang="en-US" dirty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0238896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Arial Nova">
      <a:majorFont>
        <a:latin typeface="Arial Nova Light"/>
        <a:ea typeface=""/>
        <a:cs typeface=""/>
      </a:majorFont>
      <a:minorFont>
        <a:latin typeface="Arial Nova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7E70FC5-1855-47AB-8CE1-CB3C873A8988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30CB38EC-895A-4F8F-8F75-E263501ABB5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560E646-30AD-4BA0-97EA-A7A07DF5499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{427560A2-2149-4DC6-8550-268EEED4666B}tf11665031_win32</Template>
  <TotalTime>70</TotalTime>
  <Words>461</Words>
  <Application>Microsoft Office PowerPoint</Application>
  <PresentationFormat>Widescreen</PresentationFormat>
  <Paragraphs>43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var( --e-global-typography-24ba146-font-family )</vt:lpstr>
      <vt:lpstr>Arial</vt:lpstr>
      <vt:lpstr>Arial Nova</vt:lpstr>
      <vt:lpstr>Arial Nova Light</vt:lpstr>
      <vt:lpstr>Wingdings 2</vt:lpstr>
      <vt:lpstr>SlateVTI</vt:lpstr>
      <vt:lpstr>CWB 2024 – Barclays: Problem Statement - Support Mail/BOT Prediction </vt:lpstr>
      <vt:lpstr>Problem Analysis- Email Classification </vt:lpstr>
      <vt:lpstr>Analysis of the Dataset</vt:lpstr>
      <vt:lpstr>Current dataset</vt:lpstr>
      <vt:lpstr>Analysis of the email message </vt:lpstr>
      <vt:lpstr>Analysis of the email message </vt:lpstr>
      <vt:lpstr>Clean the dataset to usable dataset</vt:lpstr>
      <vt:lpstr>Further enhancements</vt:lpstr>
      <vt:lpstr>References: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Achamma Chandy</dc:creator>
  <cp:lastModifiedBy>Achamma Chandy</cp:lastModifiedBy>
  <cp:revision>1</cp:revision>
  <dcterms:created xsi:type="dcterms:W3CDTF">2024-06-10T09:28:53Z</dcterms:created>
  <dcterms:modified xsi:type="dcterms:W3CDTF">2024-06-10T10:39:17Z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