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4" d="100"/>
          <a:sy n="54" d="100"/>
        </p:scale>
        <p:origin x="96" y="2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Predicting Severity of a Car Crash</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Aaron Chan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0000" lnSpcReduction="20000"/>
          </a:bodyPr>
          <a:lstStyle/>
          <a:p>
            <a:pPr algn="just"/>
            <a:br>
              <a:rPr lang="en-US" sz="2000" b="0" i="0" dirty="0">
                <a:solidFill>
                  <a:srgbClr val="E8E6E3"/>
                </a:solidFill>
                <a:effectLst/>
                <a:latin typeface="Helvetica Neue"/>
              </a:rPr>
            </a:br>
            <a:r>
              <a:rPr lang="en-US" sz="2000" b="0" i="0" dirty="0">
                <a:solidFill>
                  <a:srgbClr val="E8E6E3"/>
                </a:solidFill>
                <a:effectLst/>
                <a:latin typeface="Helvetica Neue"/>
              </a:rPr>
              <a:t>In this project, we seek to determine the </a:t>
            </a:r>
            <a:r>
              <a:rPr lang="en-US" sz="2000" b="1" i="0" dirty="0">
                <a:solidFill>
                  <a:srgbClr val="E8E6E3"/>
                </a:solidFill>
                <a:effectLst/>
                <a:latin typeface="Helvetica Neue"/>
              </a:rPr>
              <a:t>Severity of Car Crash Collisions</a:t>
            </a:r>
            <a:r>
              <a:rPr lang="en-US" sz="2000" b="0" i="0" dirty="0">
                <a:solidFill>
                  <a:srgbClr val="E8E6E3"/>
                </a:solidFill>
                <a:effectLst/>
                <a:latin typeface="Helvetica Neue"/>
              </a:rPr>
              <a:t> using machine learning. The data that we are using is for Seattle City, it comes from the SPD and was recorded by Traffic Records. Included in the GitHub repo is the metadata for the dataset as well as the dataset itself as of 10/8/2020. I have also included links to the metadata and dataset in the repository description.</a:t>
            </a:r>
          </a:p>
          <a:p>
            <a:pPr algn="just"/>
            <a:r>
              <a:rPr lang="en-US" sz="2000" b="0" i="0" dirty="0">
                <a:solidFill>
                  <a:srgbClr val="E8E6E3"/>
                </a:solidFill>
                <a:effectLst/>
                <a:latin typeface="Helvetica Neue"/>
              </a:rPr>
              <a:t>Determining the Severity of a Car Crash could be useful for car manufactures when designing what kind of safety features a car may have, or be useful for actuaries when assessing insurance risk. For this reason, we will not be looking at the exact locations where car crashes occurred, but the general features surrounding the car crash such as: Weather, Speeding, Collision Type, and State Codes to name a few.</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19F3-D5C0-4C37-BA47-5B9F678D45FA}"/>
              </a:ext>
            </a:extLst>
          </p:cNvPr>
          <p:cNvSpPr>
            <a:spLocks noGrp="1"/>
          </p:cNvSpPr>
          <p:nvPr>
            <p:ph type="title"/>
          </p:nvPr>
        </p:nvSpPr>
        <p:spPr/>
        <p:txBody>
          <a:bodyPr>
            <a:normAutofit fontScale="90000"/>
          </a:bodyPr>
          <a:lstStyle/>
          <a:p>
            <a:br>
              <a:rPr lang="en-US" dirty="0"/>
            </a:br>
            <a:r>
              <a:rPr lang="en-US" b="1" i="0" dirty="0">
                <a:solidFill>
                  <a:srgbClr val="E8E6E3"/>
                </a:solidFill>
                <a:effectLst/>
                <a:latin typeface="Helvetica Neue"/>
              </a:rPr>
              <a:t>Data </a:t>
            </a:r>
            <a:endParaRPr lang="en-US" dirty="0"/>
          </a:p>
        </p:txBody>
      </p:sp>
      <p:sp>
        <p:nvSpPr>
          <p:cNvPr id="3" name="Content Placeholder 2">
            <a:extLst>
              <a:ext uri="{FF2B5EF4-FFF2-40B4-BE49-F238E27FC236}">
                <a16:creationId xmlns:a16="http://schemas.microsoft.com/office/drawing/2014/main" id="{67D4FA05-D892-439F-86CE-F2852969BA42}"/>
              </a:ext>
            </a:extLst>
          </p:cNvPr>
          <p:cNvSpPr>
            <a:spLocks noGrp="1"/>
          </p:cNvSpPr>
          <p:nvPr>
            <p:ph idx="1"/>
          </p:nvPr>
        </p:nvSpPr>
        <p:spPr/>
        <p:txBody>
          <a:bodyPr>
            <a:normAutofit fontScale="55000" lnSpcReduction="20000"/>
          </a:bodyPr>
          <a:lstStyle/>
          <a:p>
            <a:pPr algn="just"/>
            <a:br>
              <a:rPr lang="en-US" b="0" i="0" dirty="0">
                <a:solidFill>
                  <a:srgbClr val="E8E6E3"/>
                </a:solidFill>
                <a:effectLst/>
                <a:latin typeface="Helvetica Neue"/>
              </a:rPr>
            </a:br>
            <a:r>
              <a:rPr lang="en-US" b="0" i="0" dirty="0">
                <a:solidFill>
                  <a:srgbClr val="E8E6E3"/>
                </a:solidFill>
                <a:effectLst/>
                <a:latin typeface="Helvetica Neue"/>
              </a:rPr>
              <a:t>Based on the factor we want to predict, variables that might influence our model could include:</a:t>
            </a:r>
          </a:p>
          <a:p>
            <a:pPr algn="l">
              <a:buFont typeface="Arial" panose="020B0604020202020204" pitchFamily="34" charset="0"/>
              <a:buChar char="•"/>
            </a:pPr>
            <a:r>
              <a:rPr lang="en-US" dirty="0">
                <a:solidFill>
                  <a:srgbClr val="E8E6E3"/>
                </a:solidFill>
                <a:effectLst/>
                <a:latin typeface="Helvetica Neue"/>
              </a:rPr>
              <a:t>Address Type</a:t>
            </a:r>
            <a:endParaRPr lang="en-US" b="0" i="0" dirty="0">
              <a:solidFill>
                <a:srgbClr val="E8E6E3"/>
              </a:solidFill>
              <a:effectLst/>
              <a:latin typeface="Helvetica Neue"/>
            </a:endParaRPr>
          </a:p>
          <a:p>
            <a:pPr algn="l">
              <a:buFont typeface="Arial" panose="020B0604020202020204" pitchFamily="34" charset="0"/>
              <a:buChar char="•"/>
            </a:pPr>
            <a:r>
              <a:rPr lang="en-US" b="0" i="0" dirty="0">
                <a:solidFill>
                  <a:srgbClr val="E8E6E3"/>
                </a:solidFill>
                <a:effectLst/>
                <a:latin typeface="Helvetica Neue"/>
              </a:rPr>
              <a:t>Collision Type</a:t>
            </a:r>
          </a:p>
          <a:p>
            <a:pPr algn="l">
              <a:buFont typeface="Arial" panose="020B0604020202020204" pitchFamily="34" charset="0"/>
              <a:buChar char="•"/>
            </a:pPr>
            <a:r>
              <a:rPr lang="en-US" b="0" i="0" dirty="0">
                <a:solidFill>
                  <a:srgbClr val="E8E6E3"/>
                </a:solidFill>
                <a:effectLst/>
                <a:latin typeface="Helvetica Neue"/>
              </a:rPr>
              <a:t>Pedestrian Count</a:t>
            </a:r>
          </a:p>
          <a:p>
            <a:pPr algn="l">
              <a:buFont typeface="Arial" panose="020B0604020202020204" pitchFamily="34" charset="0"/>
              <a:buChar char="•"/>
            </a:pPr>
            <a:r>
              <a:rPr lang="en-US" b="0" i="0" dirty="0">
                <a:solidFill>
                  <a:srgbClr val="E8E6E3"/>
                </a:solidFill>
                <a:effectLst/>
                <a:latin typeface="Helvetica Neue"/>
              </a:rPr>
              <a:t>Vehicle Count</a:t>
            </a:r>
          </a:p>
          <a:p>
            <a:pPr algn="l">
              <a:buFont typeface="Arial" panose="020B0604020202020204" pitchFamily="34" charset="0"/>
              <a:buChar char="•"/>
            </a:pPr>
            <a:r>
              <a:rPr lang="en-US" b="0" i="0" dirty="0">
                <a:solidFill>
                  <a:srgbClr val="E8E6E3"/>
                </a:solidFill>
                <a:effectLst/>
                <a:latin typeface="Helvetica Neue"/>
              </a:rPr>
              <a:t>Weather</a:t>
            </a:r>
          </a:p>
          <a:p>
            <a:pPr algn="l">
              <a:buFont typeface="Arial" panose="020B0604020202020204" pitchFamily="34" charset="0"/>
              <a:buChar char="•"/>
            </a:pPr>
            <a:r>
              <a:rPr lang="en-US" b="0" i="0" dirty="0">
                <a:solidFill>
                  <a:srgbClr val="E8E6E3"/>
                </a:solidFill>
                <a:effectLst/>
                <a:latin typeface="Helvetica Neue"/>
              </a:rPr>
              <a:t>Road Conditions</a:t>
            </a:r>
          </a:p>
          <a:p>
            <a:pPr algn="l">
              <a:buFont typeface="Arial" panose="020B0604020202020204" pitchFamily="34" charset="0"/>
              <a:buChar char="•"/>
            </a:pPr>
            <a:r>
              <a:rPr lang="en-US" b="0" i="0" dirty="0">
                <a:solidFill>
                  <a:srgbClr val="E8E6E3"/>
                </a:solidFill>
                <a:effectLst/>
                <a:latin typeface="Helvetica Neue"/>
              </a:rPr>
              <a:t>Speeding</a:t>
            </a:r>
          </a:p>
          <a:p>
            <a:pPr algn="l">
              <a:buFont typeface="Arial" panose="020B0604020202020204" pitchFamily="34" charset="0"/>
              <a:buChar char="•"/>
            </a:pPr>
            <a:r>
              <a:rPr lang="en-US" b="0" i="0" dirty="0">
                <a:solidFill>
                  <a:srgbClr val="E8E6E3"/>
                </a:solidFill>
                <a:effectLst/>
                <a:latin typeface="Helvetica Neue"/>
              </a:rPr>
              <a:t>Ligh</a:t>
            </a:r>
            <a:r>
              <a:rPr lang="en-US" dirty="0">
                <a:solidFill>
                  <a:srgbClr val="E8E6E3"/>
                </a:solidFill>
                <a:effectLst/>
                <a:latin typeface="Helvetica Neue"/>
              </a:rPr>
              <a:t>t Conditions</a:t>
            </a:r>
            <a:endParaRPr lang="en-US" b="0" i="0" dirty="0">
              <a:solidFill>
                <a:srgbClr val="E8E6E3"/>
              </a:solidFill>
              <a:effectLst/>
              <a:latin typeface="Helvetica Neue"/>
            </a:endParaRPr>
          </a:p>
          <a:p>
            <a:pPr marL="36900" indent="0" algn="just">
              <a:buNone/>
            </a:pPr>
            <a:r>
              <a:rPr lang="en-US" b="0" i="0" dirty="0">
                <a:solidFill>
                  <a:srgbClr val="E8E6E3"/>
                </a:solidFill>
                <a:effectLst/>
                <a:latin typeface="Helvetica Neue"/>
              </a:rPr>
              <a:t>Using a variety of factors could allow us to predict which factors are strongest in determining the Severity of a Car Crash. This could allow individuals to determine when they should stay more vigilant to prevent Severe accidents, or allow car companies to determine the best was to make </a:t>
            </a:r>
            <a:r>
              <a:rPr lang="en-US" b="0" i="0" dirty="0" err="1">
                <a:solidFill>
                  <a:srgbClr val="E8E6E3"/>
                </a:solidFill>
                <a:effectLst/>
                <a:latin typeface="Helvetica Neue"/>
              </a:rPr>
              <a:t>thier</a:t>
            </a:r>
            <a:r>
              <a:rPr lang="en-US" b="0" i="0" dirty="0">
                <a:solidFill>
                  <a:srgbClr val="E8E6E3"/>
                </a:solidFill>
                <a:effectLst/>
                <a:latin typeface="Helvetica Neue"/>
              </a:rPr>
              <a:t> cars safer (car location areas to reinforce).</a:t>
            </a:r>
          </a:p>
          <a:p>
            <a:endParaRPr lang="en-US" dirty="0"/>
          </a:p>
        </p:txBody>
      </p:sp>
    </p:spTree>
    <p:extLst>
      <p:ext uri="{BB962C8B-B14F-4D97-AF65-F5344CB8AC3E}">
        <p14:creationId xmlns:p14="http://schemas.microsoft.com/office/powerpoint/2010/main" val="259851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0418-C37F-4776-9EAA-AE31C9A678FC}"/>
              </a:ext>
            </a:extLst>
          </p:cNvPr>
          <p:cNvSpPr>
            <a:spLocks noGrp="1"/>
          </p:cNvSpPr>
          <p:nvPr>
            <p:ph type="title"/>
          </p:nvPr>
        </p:nvSpPr>
        <p:spPr/>
        <p:txBody>
          <a:bodyPr/>
          <a:lstStyle/>
          <a:p>
            <a:r>
              <a:rPr lang="en-US"/>
              <a:t>EDA</a:t>
            </a:r>
            <a:endParaRPr lang="en-US" dirty="0"/>
          </a:p>
        </p:txBody>
      </p:sp>
      <p:pic>
        <p:nvPicPr>
          <p:cNvPr id="7" name="Content Placeholder 6">
            <a:extLst>
              <a:ext uri="{FF2B5EF4-FFF2-40B4-BE49-F238E27FC236}">
                <a16:creationId xmlns:a16="http://schemas.microsoft.com/office/drawing/2014/main" id="{BCB281CF-E118-4D9F-8654-F94D450DB415}"/>
              </a:ext>
            </a:extLst>
          </p:cNvPr>
          <p:cNvPicPr>
            <a:picLocks noGrp="1" noChangeAspect="1"/>
          </p:cNvPicPr>
          <p:nvPr>
            <p:ph idx="1"/>
          </p:nvPr>
        </p:nvPicPr>
        <p:blipFill>
          <a:blip r:embed="rId2"/>
          <a:stretch>
            <a:fillRect/>
          </a:stretch>
        </p:blipFill>
        <p:spPr>
          <a:xfrm>
            <a:off x="3370122" y="2295441"/>
            <a:ext cx="5442230" cy="3276768"/>
          </a:xfrm>
        </p:spPr>
      </p:pic>
    </p:spTree>
    <p:extLst>
      <p:ext uri="{BB962C8B-B14F-4D97-AF65-F5344CB8AC3E}">
        <p14:creationId xmlns:p14="http://schemas.microsoft.com/office/powerpoint/2010/main" val="193670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70B0-6559-4C23-B9C1-B4EF10D3C890}"/>
              </a:ext>
            </a:extLst>
          </p:cNvPr>
          <p:cNvSpPr>
            <a:spLocks noGrp="1"/>
          </p:cNvSpPr>
          <p:nvPr>
            <p:ph type="title"/>
          </p:nvPr>
        </p:nvSpPr>
        <p:spPr/>
        <p:txBody>
          <a:bodyPr/>
          <a:lstStyle/>
          <a:p>
            <a:r>
              <a:rPr lang="en-US" dirty="0"/>
              <a:t>EDA</a:t>
            </a:r>
          </a:p>
        </p:txBody>
      </p:sp>
      <p:pic>
        <p:nvPicPr>
          <p:cNvPr id="5" name="Content Placeholder 4" descr="Chart&#10;&#10;Description automatically generated">
            <a:extLst>
              <a:ext uri="{FF2B5EF4-FFF2-40B4-BE49-F238E27FC236}">
                <a16:creationId xmlns:a16="http://schemas.microsoft.com/office/drawing/2014/main" id="{423DD36A-F26C-4D1F-8B43-39645A2DEEFA}"/>
              </a:ext>
            </a:extLst>
          </p:cNvPr>
          <p:cNvPicPr>
            <a:picLocks noGrp="1" noChangeAspect="1"/>
          </p:cNvPicPr>
          <p:nvPr>
            <p:ph idx="1"/>
          </p:nvPr>
        </p:nvPicPr>
        <p:blipFill>
          <a:blip r:embed="rId2"/>
          <a:stretch>
            <a:fillRect/>
          </a:stretch>
        </p:blipFill>
        <p:spPr>
          <a:xfrm>
            <a:off x="3509830" y="2298616"/>
            <a:ext cx="5162815" cy="3270418"/>
          </a:xfrm>
        </p:spPr>
      </p:pic>
    </p:spTree>
    <p:extLst>
      <p:ext uri="{BB962C8B-B14F-4D97-AF65-F5344CB8AC3E}">
        <p14:creationId xmlns:p14="http://schemas.microsoft.com/office/powerpoint/2010/main" val="144157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FE60-3E40-4666-A1D4-98CAEA83DCC9}"/>
              </a:ext>
            </a:extLst>
          </p:cNvPr>
          <p:cNvSpPr>
            <a:spLocks noGrp="1"/>
          </p:cNvSpPr>
          <p:nvPr>
            <p:ph type="title"/>
          </p:nvPr>
        </p:nvSpPr>
        <p:spPr/>
        <p:txBody>
          <a:bodyPr/>
          <a:lstStyle/>
          <a:p>
            <a:r>
              <a:rPr lang="en-US" dirty="0"/>
              <a:t>Random Forest Model</a:t>
            </a:r>
          </a:p>
        </p:txBody>
      </p:sp>
      <p:pic>
        <p:nvPicPr>
          <p:cNvPr id="5" name="Content Placeholder 4" descr="Graphical user interface, text, application&#10;&#10;Description automatically generated">
            <a:extLst>
              <a:ext uri="{FF2B5EF4-FFF2-40B4-BE49-F238E27FC236}">
                <a16:creationId xmlns:a16="http://schemas.microsoft.com/office/drawing/2014/main" id="{6ACB5BF0-81C2-4E70-853C-8E1AACEC3B7C}"/>
              </a:ext>
            </a:extLst>
          </p:cNvPr>
          <p:cNvPicPr>
            <a:picLocks noGrp="1" noChangeAspect="1"/>
          </p:cNvPicPr>
          <p:nvPr>
            <p:ph idx="1"/>
          </p:nvPr>
        </p:nvPicPr>
        <p:blipFill>
          <a:blip r:embed="rId2"/>
          <a:stretch>
            <a:fillRect/>
          </a:stretch>
        </p:blipFill>
        <p:spPr>
          <a:xfrm>
            <a:off x="2439800" y="2590731"/>
            <a:ext cx="7302875" cy="2686188"/>
          </a:xfrm>
        </p:spPr>
      </p:pic>
    </p:spTree>
    <p:extLst>
      <p:ext uri="{BB962C8B-B14F-4D97-AF65-F5344CB8AC3E}">
        <p14:creationId xmlns:p14="http://schemas.microsoft.com/office/powerpoint/2010/main" val="92426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8126-7350-4D6F-803A-41FB8BC74601}"/>
              </a:ext>
            </a:extLst>
          </p:cNvPr>
          <p:cNvSpPr>
            <a:spLocks noGrp="1"/>
          </p:cNvSpPr>
          <p:nvPr>
            <p:ph type="title"/>
          </p:nvPr>
        </p:nvSpPr>
        <p:spPr/>
        <p:txBody>
          <a:bodyPr/>
          <a:lstStyle/>
          <a:p>
            <a:r>
              <a:rPr lang="en-US" dirty="0"/>
              <a:t>Logistic Regression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2FB976D-23B4-42A2-99F8-3125B44B5AA5}"/>
              </a:ext>
            </a:extLst>
          </p:cNvPr>
          <p:cNvPicPr>
            <a:picLocks noGrp="1" noChangeAspect="1"/>
          </p:cNvPicPr>
          <p:nvPr>
            <p:ph idx="1"/>
          </p:nvPr>
        </p:nvPicPr>
        <p:blipFill>
          <a:blip r:embed="rId2"/>
          <a:stretch>
            <a:fillRect/>
          </a:stretch>
        </p:blipFill>
        <p:spPr>
          <a:xfrm>
            <a:off x="2258815" y="2352593"/>
            <a:ext cx="7664844" cy="3162463"/>
          </a:xfrm>
        </p:spPr>
      </p:pic>
    </p:spTree>
    <p:extLst>
      <p:ext uri="{BB962C8B-B14F-4D97-AF65-F5344CB8AC3E}">
        <p14:creationId xmlns:p14="http://schemas.microsoft.com/office/powerpoint/2010/main" val="74284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515A-B7FA-4F2D-98C7-5DA862E5D95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D2651A3-E761-47E2-B5E1-05467F07F93D}"/>
              </a:ext>
            </a:extLst>
          </p:cNvPr>
          <p:cNvSpPr>
            <a:spLocks noGrp="1"/>
          </p:cNvSpPr>
          <p:nvPr>
            <p:ph idx="1"/>
          </p:nvPr>
        </p:nvSpPr>
        <p:spPr/>
        <p:txBody>
          <a:bodyPr/>
          <a:lstStyle/>
          <a:p>
            <a:r>
              <a:rPr lang="en-US" b="0" i="0" dirty="0">
                <a:solidFill>
                  <a:schemeClr val="tx1"/>
                </a:solidFill>
                <a:effectLst/>
                <a:latin typeface="Helvetica Neue"/>
              </a:rPr>
              <a:t>It can be seen from our models above that the model that produced the best accuracy was the Logistic regression model. This is a little bit of a surprising result, since a Random Forest model goes trough many iterations and selects the best model from all of the iterations. This result could have be due to the way the data was distributed or the fact that the response variable data was not very well balanced. Further models or iterations of analysis may include Synthetic Minority Over Sampling in order to balance out skewed data, although in some cases this may not provide a better model</a:t>
            </a:r>
            <a:endParaRPr lang="en-US" dirty="0">
              <a:solidFill>
                <a:schemeClr val="tx1"/>
              </a:solidFill>
            </a:endParaRPr>
          </a:p>
        </p:txBody>
      </p:sp>
    </p:spTree>
    <p:extLst>
      <p:ext uri="{BB962C8B-B14F-4D97-AF65-F5344CB8AC3E}">
        <p14:creationId xmlns:p14="http://schemas.microsoft.com/office/powerpoint/2010/main" val="91261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C0BD-D2EF-4A86-A0F5-B4BFBF6E6814}"/>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63FB770-8ECF-4BED-B606-7353589C9521}"/>
              </a:ext>
            </a:extLst>
          </p:cNvPr>
          <p:cNvSpPr>
            <a:spLocks noGrp="1"/>
          </p:cNvSpPr>
          <p:nvPr>
            <p:ph idx="1"/>
          </p:nvPr>
        </p:nvSpPr>
        <p:spPr/>
        <p:txBody>
          <a:bodyPr>
            <a:normAutofit fontScale="77500" lnSpcReduction="20000"/>
          </a:bodyPr>
          <a:lstStyle/>
          <a:p>
            <a:pPr algn="just"/>
            <a:br>
              <a:rPr lang="en-US" b="0" i="0" dirty="0">
                <a:solidFill>
                  <a:schemeClr val="tx1"/>
                </a:solidFill>
                <a:effectLst/>
                <a:latin typeface="Helvetica Neue"/>
              </a:rPr>
            </a:br>
            <a:r>
              <a:rPr lang="en-US" b="0" i="0" dirty="0">
                <a:solidFill>
                  <a:schemeClr val="tx1"/>
                </a:solidFill>
                <a:effectLst/>
                <a:latin typeface="Helvetica Neue"/>
              </a:rPr>
              <a:t>There was a large amount of overlapping data in this dataset that I had to clean. Some columns that I excluded contained categorical data much more specific than the columns that I went with. All in All, there are many ways to play around with this dataset and selecting different columns may provide better model validity.</a:t>
            </a:r>
          </a:p>
          <a:p>
            <a:pPr algn="just"/>
            <a:r>
              <a:rPr lang="en-US" b="0" i="0" dirty="0">
                <a:solidFill>
                  <a:schemeClr val="tx1"/>
                </a:solidFill>
                <a:effectLst/>
                <a:latin typeface="Helvetica Neue"/>
              </a:rPr>
              <a:t>As for what this model can tell us, it is possible to determine how severe a car accident might be depending on different factors.</a:t>
            </a:r>
          </a:p>
          <a:p>
            <a:pPr algn="just"/>
            <a:r>
              <a:rPr lang="en-US" b="0" i="0" dirty="0">
                <a:solidFill>
                  <a:schemeClr val="tx1"/>
                </a:solidFill>
                <a:effectLst/>
                <a:latin typeface="Helvetica Neue"/>
              </a:rPr>
              <a:t>More effective models could allow car manufacturers to determine which variables are the most important in car safety features. </a:t>
            </a:r>
            <a:r>
              <a:rPr lang="en-US" dirty="0" err="1">
                <a:solidFill>
                  <a:schemeClr val="tx1"/>
                </a:solidFill>
                <a:effectLst/>
                <a:latin typeface="Helvetica Neue"/>
              </a:rPr>
              <a:t>i</a:t>
            </a:r>
            <a:r>
              <a:rPr lang="en-US" b="0" i="0" dirty="0" err="1">
                <a:solidFill>
                  <a:schemeClr val="tx1"/>
                </a:solidFill>
                <a:effectLst/>
                <a:latin typeface="Helvetica Neue"/>
              </a:rPr>
              <a:t>e</a:t>
            </a:r>
            <a:r>
              <a:rPr lang="en-US" b="0" i="0" dirty="0">
                <a:solidFill>
                  <a:schemeClr val="tx1"/>
                </a:solidFill>
                <a:effectLst/>
                <a:latin typeface="Helvetica Neue"/>
              </a:rPr>
              <a:t>: if angle of approach is strongly correlated to Severity, than people can determine what should be reinforced.</a:t>
            </a:r>
          </a:p>
          <a:p>
            <a:pPr algn="just"/>
            <a:r>
              <a:rPr lang="en-US" b="0" i="0" dirty="0">
                <a:solidFill>
                  <a:schemeClr val="tx1"/>
                </a:solidFill>
                <a:effectLst/>
                <a:latin typeface="Helvetica Neue"/>
              </a:rPr>
              <a:t>The results of our model could tells individuals when to be more vigilant when driving, resulting in less fatalities.</a:t>
            </a:r>
          </a:p>
          <a:p>
            <a:endParaRPr lang="en-US" dirty="0"/>
          </a:p>
        </p:txBody>
      </p:sp>
    </p:spTree>
    <p:extLst>
      <p:ext uri="{BB962C8B-B14F-4D97-AF65-F5344CB8AC3E}">
        <p14:creationId xmlns:p14="http://schemas.microsoft.com/office/powerpoint/2010/main" val="3088585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{B37774F0-0950-4344-A0DD-9A1D7398DEC7}tf55705232_win32</Template>
  <TotalTime>7</TotalTime>
  <Words>532</Words>
  <Application>Microsoft Office PowerPoint</Application>
  <PresentationFormat>Widescreen</PresentationFormat>
  <Paragraphs>28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Goudy Old Style</vt:lpstr>
      <vt:lpstr>Helvetica Neue</vt:lpstr>
      <vt:lpstr>Wingdings 2</vt:lpstr>
      <vt:lpstr>SlateVTI</vt:lpstr>
      <vt:lpstr>Predicting Severity of a Car Crash</vt:lpstr>
      <vt:lpstr>Intro </vt:lpstr>
      <vt:lpstr> Data </vt:lpstr>
      <vt:lpstr>EDA</vt:lpstr>
      <vt:lpstr>EDA</vt:lpstr>
      <vt:lpstr>Random Forest Model</vt:lpstr>
      <vt:lpstr>Logistic Regression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 Car Crash</dc:title>
  <dc:creator>Aaron Chan</dc:creator>
  <cp:lastModifiedBy>Aaron Chan</cp:lastModifiedBy>
  <cp:revision>1</cp:revision>
  <dcterms:created xsi:type="dcterms:W3CDTF">2020-10-08T23:28:11Z</dcterms:created>
  <dcterms:modified xsi:type="dcterms:W3CDTF">2020-10-08T23:35:58Z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