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</p:sldIdLst>
  <p:sldSz cy="5143500" cx="9144000"/>
  <p:notesSz cx="9144000" cy="51435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tableStyles" Target="tableStyle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5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58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4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5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4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9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78739" y="218947"/>
            <a:ext cx="8986520" cy="869721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rgbClr val="43434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114020" y="1371726"/>
            <a:ext cx="8915958" cy="322770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40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hyperlink" Target="https://www.bata.in/brands/" TargetMode="External"/><Relationship Id="rId2" Type="http://schemas.openxmlformats.org/officeDocument/2006/relationships/hyperlink" Target="https://www.woodlandworldwide.com/" TargetMode="External"/><Relationship Id="rId3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hyperlink" Target="https://www.reebok.in/" TargetMode="Externa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hyperlink" Target="https://statusbrew.com/insights/social-media-holiday-calendar/" TargetMode="Externa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hyperlink" Target="https://www.instagram.com/" TargetMode="External"/><Relationship Id="rId5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5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5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hyperlink" Target="https://www.youtube.com/channel" TargetMode="External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hyperlink" Target="https://www.passionateinmarketing.com/" TargetMode="External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jpeg"/><Relationship Id="rId3" Type="http://schemas.openxmlformats.org/officeDocument/2006/relationships/slideLayout" Target="../slideLayouts/slideLayout4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4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hyperlink" Target="https://www.bata.in/" TargetMode="External"/><Relationship Id="rId2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1806320" y="1943561"/>
            <a:ext cx="5857875" cy="948403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1782445" marL="1794510" marR="5080">
              <a:lnSpc>
                <a:spcPct val="115199"/>
              </a:lnSpc>
              <a:spcBef>
                <a:spcPts val="95"/>
              </a:spcBef>
            </a:pPr>
            <a:r>
              <a:rPr dirty="0" sz="2900"/>
              <a:t>Comprehensive</a:t>
            </a:r>
            <a:r>
              <a:rPr dirty="0" sz="2900" spc="-55"/>
              <a:t> </a:t>
            </a:r>
            <a:r>
              <a:rPr dirty="0" sz="2900"/>
              <a:t>Digital</a:t>
            </a:r>
            <a:r>
              <a:rPr dirty="0" sz="2900" spc="-35"/>
              <a:t> </a:t>
            </a:r>
            <a:r>
              <a:rPr dirty="0" sz="2900" spc="-10"/>
              <a:t>Marketing </a:t>
            </a:r>
            <a:r>
              <a:rPr dirty="0" sz="2900"/>
              <a:t>Project</a:t>
            </a:r>
            <a:r>
              <a:rPr dirty="0" sz="2900" spc="-50"/>
              <a:t> </a:t>
            </a:r>
            <a:r>
              <a:rPr dirty="0" sz="2900" spc="-20"/>
              <a:t>Work</a:t>
            </a:r>
            <a:endParaRPr sz="2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 descr=""/>
          <p:cNvSpPr txBox="1"/>
          <p:nvPr/>
        </p:nvSpPr>
        <p:spPr>
          <a:xfrm>
            <a:off x="390550" y="517906"/>
            <a:ext cx="8524875" cy="386778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018664" marL="2030730" marR="375602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Part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1:Brand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study,competitior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Analysis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Buyers/Audiences persona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5880">
              <a:lnSpc>
                <a:spcPct val="100000"/>
              </a:lnSpc>
            </a:pP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Analyse</a:t>
            </a:r>
            <a:r>
              <a:rPr dirty="0" sz="1400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Brand</a:t>
            </a:r>
            <a:r>
              <a:rPr dirty="0" sz="1400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Messaging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known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well-</a:t>
            </a:r>
            <a:r>
              <a:rPr dirty="0" sz="1400">
                <a:latin typeface="Arial"/>
                <a:cs typeface="Arial"/>
              </a:rPr>
              <a:t>made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well-</a:t>
            </a:r>
            <a:r>
              <a:rPr dirty="0" sz="1400">
                <a:latin typeface="Arial"/>
                <a:cs typeface="Arial"/>
              </a:rPr>
              <a:t>priced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clothing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accessories,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founded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1894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Zlín,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Moravia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Tomáš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Baťa,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brother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Antonín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sister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Anna.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headquarters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Lausanne,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Switzerland.</a:t>
            </a:r>
            <a:r>
              <a:rPr dirty="0" sz="1400" spc="3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succeeded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becoming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Europe’s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leading </a:t>
            </a:r>
            <a:r>
              <a:rPr dirty="0" sz="1400">
                <a:latin typeface="Arial"/>
                <a:cs typeface="Arial"/>
              </a:rPr>
              <a:t>shoe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manufacturers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just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few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decades,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due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smart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enterpenurship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competitive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pricing.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9779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Since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then,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Industrials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evolved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become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designer,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producer,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marketer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safety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footwear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socks,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targeting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professional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markets.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present,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Industrials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world’s </a:t>
            </a:r>
            <a:r>
              <a:rPr dirty="0" sz="1400">
                <a:latin typeface="Arial"/>
                <a:cs typeface="Arial"/>
              </a:rPr>
              <a:t>largest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manufacturers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type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four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units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worldwide-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Europe,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Bata </a:t>
            </a:r>
            <a:r>
              <a:rPr dirty="0" sz="1400">
                <a:latin typeface="Arial"/>
                <a:cs typeface="Arial"/>
              </a:rPr>
              <a:t>Emerging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North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America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Examine</a:t>
            </a:r>
            <a:r>
              <a:rPr dirty="0" sz="1400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sz="1400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Brands</a:t>
            </a:r>
            <a:r>
              <a:rPr dirty="0" sz="1400" spc="-3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Tagline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one-</a:t>
            </a:r>
            <a:r>
              <a:rPr dirty="0" sz="1400">
                <a:latin typeface="Arial"/>
                <a:cs typeface="Arial"/>
              </a:rPr>
              <a:t>man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cobblers'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1894,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25">
                <a:latin typeface="Arial"/>
                <a:cs typeface="Arial"/>
              </a:rPr>
              <a:t> has </a:t>
            </a:r>
            <a:r>
              <a:rPr dirty="0" sz="1400">
                <a:latin typeface="Arial"/>
                <a:cs typeface="Arial"/>
              </a:rPr>
              <a:t>grown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became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world's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leading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manufacturing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retailing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companies,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retail </a:t>
            </a:r>
            <a:r>
              <a:rPr dirty="0" sz="1400">
                <a:latin typeface="Arial"/>
                <a:cs typeface="Arial"/>
              </a:rPr>
              <a:t>network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spanning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across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more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70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countries.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forefront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innovation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since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inception,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only</a:t>
            </a:r>
            <a:r>
              <a:rPr dirty="0" sz="1400" spc="-25">
                <a:latin typeface="Arial"/>
                <a:cs typeface="Arial"/>
              </a:rPr>
              <a:t> in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new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styles,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models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permit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quick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response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rapidly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changing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markets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 descr=""/>
          <p:cNvSpPr txBox="1"/>
          <p:nvPr/>
        </p:nvSpPr>
        <p:spPr>
          <a:xfrm>
            <a:off x="390550" y="517906"/>
            <a:ext cx="6490970" cy="239395"/>
          </a:xfrm>
          <a:prstGeom prst="rect"/>
        </p:spPr>
        <p:txBody>
          <a:bodyPr bIns="0" lIns="0" rIns="0" rtlCol="0" tIns="0" vert="horz" wrap="square">
            <a:spAutoFit/>
          </a:bodyPr>
          <a:p>
            <a:pPr indent="-384810" marL="397510">
              <a:lnSpc>
                <a:spcPts val="1885"/>
              </a:lnSpc>
              <a:buClr>
                <a:srgbClr val="000000"/>
              </a:buClr>
              <a:buSzPct val="200000"/>
              <a:buFont typeface="Courier New"/>
              <a:buChar char="o"/>
              <a:tabLst>
                <a:tab algn="l" pos="397510"/>
              </a:tabLst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</a:t>
            </a:r>
            <a:r>
              <a:rPr b="1" dirty="0" sz="14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1:</a:t>
            </a:r>
            <a:r>
              <a:rPr dirty="0" sz="1400" spc="25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Times New Roman"/>
                <a:cs typeface="Times New Roman"/>
              </a:rPr>
              <a:t> </a:t>
            </a:r>
            <a:r>
              <a:rPr b="1" dirty="0" sz="1400" i="1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Brand</a:t>
            </a:r>
            <a:r>
              <a:rPr b="1" dirty="0" sz="1400" i="1" spc="-10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i="1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study,</a:t>
            </a:r>
            <a:r>
              <a:rPr b="1" dirty="0" sz="1400" i="1" spc="-35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i="1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Competitor</a:t>
            </a:r>
            <a:r>
              <a:rPr b="1" dirty="0" sz="1400" i="1" spc="-35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i="1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Analysis</a:t>
            </a:r>
            <a:r>
              <a:rPr b="1" dirty="0" sz="1400" i="1" spc="-30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i="1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&amp;</a:t>
            </a:r>
            <a:r>
              <a:rPr b="1" dirty="0" sz="1400" i="1" spc="-20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i="1" spc="-10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Buyer’s/Audience’s</a:t>
            </a:r>
            <a:r>
              <a:rPr b="1" dirty="0" sz="1400" i="1" spc="-45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i="1" spc="-10" u="sng">
                <a:solidFill>
                  <a:srgbClr val="434343"/>
                </a:solidFill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Persona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08" name="object 3" descr=""/>
          <p:cNvSpPr txBox="1"/>
          <p:nvPr/>
        </p:nvSpPr>
        <p:spPr>
          <a:xfrm>
            <a:off x="677062" y="1371041"/>
            <a:ext cx="7901940" cy="237426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Buyer's/Audience's</a:t>
            </a:r>
            <a:r>
              <a:rPr b="1" dirty="0" sz="1400" spc="-1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Persona</a:t>
            </a:r>
            <a:r>
              <a:rPr b="1" dirty="0" sz="1400">
                <a:latin typeface="Arial"/>
                <a:cs typeface="Arial"/>
              </a:rPr>
              <a:t>:</a:t>
            </a:r>
            <a:r>
              <a:rPr b="1"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Clearly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define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target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audience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chosen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brand.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Consider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"/>
                <a:cs typeface="Arial"/>
              </a:rPr>
              <a:t>demographics,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psychographics,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behaviors and</a:t>
            </a:r>
            <a:r>
              <a:rPr dirty="0" sz="1400" spc="1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interests.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Target</a:t>
            </a:r>
            <a:r>
              <a:rPr dirty="0" sz="1400" spc="-5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Audience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2700" marR="11239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ready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meet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through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wide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range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footwear.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upper-</a:t>
            </a:r>
            <a:r>
              <a:rPr dirty="0" sz="1400">
                <a:latin typeface="Arial"/>
                <a:cs typeface="Arial"/>
              </a:rPr>
              <a:t>class,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high- </a:t>
            </a:r>
            <a:r>
              <a:rPr dirty="0" sz="1400">
                <a:latin typeface="Arial"/>
                <a:cs typeface="Arial"/>
              </a:rPr>
              <a:t>income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individuals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desire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luxurious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meet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lower-</a:t>
            </a:r>
            <a:r>
              <a:rPr dirty="0" sz="1400">
                <a:latin typeface="Arial"/>
                <a:cs typeface="Arial"/>
              </a:rPr>
              <a:t>class,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low-income </a:t>
            </a:r>
            <a:r>
              <a:rPr dirty="0" sz="1400">
                <a:latin typeface="Arial"/>
                <a:cs typeface="Arial"/>
              </a:rPr>
              <a:t>person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needs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cover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feet,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solution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them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well…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Residential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consumers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:We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provide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world's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most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comfortable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stylish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accessories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apparel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help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consumers</a:t>
            </a:r>
            <a:r>
              <a:rPr b="1"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look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feel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best.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know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we've done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job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when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312293" vert="horz" wrap="square">
            <a:spAutoFit/>
          </a:bodyPr>
          <a:p>
            <a:pPr marL="324485" marR="508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Commercial</a:t>
            </a:r>
            <a:r>
              <a:rPr b="0" dirty="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b="0"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industrial</a:t>
            </a:r>
            <a:r>
              <a:rPr b="0" dirty="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customers</a:t>
            </a:r>
            <a:r>
              <a:rPr b="0" dirty="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:The</a:t>
            </a:r>
            <a:r>
              <a:rPr b="0"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Bata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Group</a:t>
            </a:r>
            <a:r>
              <a:rPr b="0" dirty="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b="0" dirty="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b="0" dirty="0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 spc="-10">
                <a:solidFill>
                  <a:srgbClr val="000000"/>
                </a:solidFill>
                <a:latin typeface="Arial"/>
                <a:cs typeface="Arial"/>
              </a:rPr>
              <a:t>family-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owned</a:t>
            </a:r>
            <a:r>
              <a:rPr b="0" dirty="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business,</a:t>
            </a:r>
            <a:r>
              <a:rPr b="0" dirty="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making</a:t>
            </a:r>
            <a:r>
              <a:rPr b="0"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b="0" dirty="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possible</a:t>
            </a:r>
            <a:r>
              <a:rPr b="0" dirty="0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 spc="-25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provide</a:t>
            </a:r>
            <a:r>
              <a:rPr b="0" dirty="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customers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around</a:t>
            </a:r>
            <a:r>
              <a:rPr b="0" dirty="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world</a:t>
            </a:r>
            <a:r>
              <a:rPr b="0" dirty="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with</a:t>
            </a:r>
            <a:r>
              <a:rPr b="0" dirty="0" spc="-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best</a:t>
            </a:r>
            <a:r>
              <a:rPr b="0" dirty="0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shoes</a:t>
            </a:r>
            <a:r>
              <a:rPr b="0" dirty="0" spc="-5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b="0" dirty="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b="0" dirty="0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best</a:t>
            </a:r>
            <a:r>
              <a:rPr b="0" dirty="0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>
                <a:solidFill>
                  <a:srgbClr val="000000"/>
                </a:solidFill>
                <a:latin typeface="Arial"/>
                <a:cs typeface="Arial"/>
              </a:rPr>
              <a:t>prices,</a:t>
            </a:r>
            <a:r>
              <a:rPr b="0" dirty="0" spc="-25">
                <a:solidFill>
                  <a:srgbClr val="000000"/>
                </a:solidFill>
                <a:latin typeface="Arial"/>
                <a:cs typeface="Arial"/>
              </a:rPr>
              <a:t> ...</a:t>
            </a:r>
          </a:p>
        </p:txBody>
      </p:sp>
      <p:sp>
        <p:nvSpPr>
          <p:cNvPr id="1048610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288925">
              <a:lnSpc>
                <a:spcPct val="100000"/>
              </a:lnSpc>
              <a:spcBef>
                <a:spcPts val="105"/>
              </a:spcBef>
            </a:pPr>
            <a:r>
              <a:rPr dirty="0"/>
              <a:t>Quality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Trust</a:t>
            </a:r>
            <a:r>
              <a:rPr dirty="0" spc="-35"/>
              <a:t> </a:t>
            </a:r>
            <a:r>
              <a:rPr dirty="0"/>
              <a:t>:There</a:t>
            </a:r>
            <a:r>
              <a:rPr dirty="0" spc="-60"/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/>
              <a:t>five</a:t>
            </a:r>
            <a:r>
              <a:rPr dirty="0" spc="-10"/>
              <a:t> </a:t>
            </a:r>
            <a:r>
              <a:rPr dirty="0"/>
              <a:t>traits</a:t>
            </a:r>
            <a:r>
              <a:rPr dirty="0" spc="-55"/>
              <a:t> </a:t>
            </a:r>
            <a:r>
              <a:rPr dirty="0"/>
              <a:t>that</a:t>
            </a:r>
            <a:r>
              <a:rPr dirty="0" spc="-45"/>
              <a:t> </a:t>
            </a:r>
            <a:r>
              <a:rPr dirty="0"/>
              <a:t>you'll</a:t>
            </a:r>
            <a:r>
              <a:rPr dirty="0" spc="-10"/>
              <a:t> </a:t>
            </a:r>
            <a:r>
              <a:rPr dirty="0"/>
              <a:t>find</a:t>
            </a:r>
            <a:r>
              <a:rPr dirty="0" spc="-40"/>
              <a:t> </a:t>
            </a:r>
            <a:r>
              <a:rPr dirty="0"/>
              <a:t>within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45"/>
              <a:t> </a:t>
            </a:r>
            <a:r>
              <a:rPr dirty="0"/>
              <a:t>quality: accuracy,</a:t>
            </a:r>
            <a:r>
              <a:rPr dirty="0" spc="-40"/>
              <a:t> </a:t>
            </a:r>
            <a:r>
              <a:rPr dirty="0" spc="-10"/>
              <a:t>completeness,</a:t>
            </a:r>
            <a:r>
              <a:rPr dirty="0" spc="-50"/>
              <a:t> </a:t>
            </a:r>
            <a:r>
              <a:rPr dirty="0" spc="-10"/>
              <a:t>reliability,</a:t>
            </a:r>
          </a:p>
          <a:p>
            <a:pPr marL="288925">
              <a:lnSpc>
                <a:spcPct val="100000"/>
              </a:lnSpc>
              <a:spcBef>
                <a:spcPts val="5"/>
              </a:spcBef>
            </a:pPr>
            <a:r>
              <a:rPr dirty="0"/>
              <a:t>relevance,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timeliness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20"/>
              <a:t> </a:t>
            </a:r>
            <a:r>
              <a:rPr dirty="0"/>
              <a:t>read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learn</a:t>
            </a:r>
            <a:r>
              <a:rPr dirty="0" spc="-30"/>
              <a:t> </a:t>
            </a:r>
            <a:r>
              <a:rPr dirty="0" spc="-10"/>
              <a:t>more.</a:t>
            </a:r>
          </a:p>
          <a:p>
            <a:pPr marL="288925" marR="118745">
              <a:lnSpc>
                <a:spcPct val="100000"/>
              </a:lnSpc>
            </a:pPr>
            <a:r>
              <a:rPr dirty="0"/>
              <a:t>A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25"/>
              <a:t> </a:t>
            </a:r>
            <a:r>
              <a:rPr dirty="0"/>
              <a:t>trust</a:t>
            </a:r>
            <a:r>
              <a:rPr dirty="0" spc="-45"/>
              <a:t> </a:t>
            </a:r>
            <a:r>
              <a:rPr dirty="0"/>
              <a:t>is a</a:t>
            </a:r>
            <a:r>
              <a:rPr dirty="0" spc="-15"/>
              <a:t> </a:t>
            </a:r>
            <a:r>
              <a:rPr dirty="0"/>
              <a:t>secure</a:t>
            </a:r>
            <a:r>
              <a:rPr dirty="0" spc="-50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legal</a:t>
            </a:r>
            <a:r>
              <a:rPr dirty="0" spc="-30"/>
              <a:t> </a:t>
            </a:r>
            <a:r>
              <a:rPr dirty="0"/>
              <a:t>entity</a:t>
            </a:r>
            <a:r>
              <a:rPr dirty="0" spc="-30"/>
              <a:t> </a:t>
            </a:r>
            <a:r>
              <a:rPr dirty="0"/>
              <a:t>that</a:t>
            </a:r>
            <a:r>
              <a:rPr dirty="0" spc="-35"/>
              <a:t> </a:t>
            </a:r>
            <a:r>
              <a:rPr dirty="0"/>
              <a:t>manages</a:t>
            </a:r>
            <a:r>
              <a:rPr dirty="0" spc="-45"/>
              <a:t> </a:t>
            </a:r>
            <a:r>
              <a:rPr dirty="0"/>
              <a:t>someone's</a:t>
            </a:r>
            <a:r>
              <a:rPr dirty="0" spc="-45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/>
              <a:t>their</a:t>
            </a:r>
            <a:r>
              <a:rPr dirty="0" spc="-25"/>
              <a:t> </a:t>
            </a:r>
            <a:r>
              <a:rPr dirty="0"/>
              <a:t>behalf.</a:t>
            </a:r>
            <a:r>
              <a:rPr dirty="0" spc="-40"/>
              <a:t> </a:t>
            </a:r>
            <a:r>
              <a:rPr dirty="0"/>
              <a:t>Often</a:t>
            </a:r>
            <a:r>
              <a:rPr dirty="0" spc="-35"/>
              <a:t> </a:t>
            </a:r>
            <a:r>
              <a:rPr dirty="0" spc="-25"/>
              <a:t>an </a:t>
            </a:r>
            <a:r>
              <a:rPr dirty="0"/>
              <a:t>independent</a:t>
            </a:r>
            <a:r>
              <a:rPr dirty="0" spc="-50"/>
              <a:t> </a:t>
            </a:r>
            <a:r>
              <a:rPr dirty="0"/>
              <a:t>third</a:t>
            </a:r>
            <a:r>
              <a:rPr dirty="0" spc="-40"/>
              <a:t> </a:t>
            </a:r>
            <a:r>
              <a:rPr dirty="0"/>
              <a:t>party,</a:t>
            </a:r>
            <a:r>
              <a:rPr dirty="0" spc="-20"/>
              <a:t> </a:t>
            </a:r>
            <a:r>
              <a:rPr dirty="0"/>
              <a:t>they</a:t>
            </a:r>
            <a:r>
              <a:rPr dirty="0" spc="-35"/>
              <a:t> </a:t>
            </a:r>
            <a:r>
              <a:rPr dirty="0"/>
              <a:t>store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manage</a:t>
            </a:r>
            <a:r>
              <a:rPr dirty="0" spc="-40"/>
              <a:t> </a:t>
            </a:r>
            <a:r>
              <a:rPr dirty="0"/>
              <a:t>individual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collective</a:t>
            </a:r>
            <a:r>
              <a:rPr dirty="0" spc="-40"/>
              <a:t> </a:t>
            </a:r>
            <a:r>
              <a:rPr dirty="0"/>
              <a:t>rights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submission</a:t>
            </a:r>
            <a:r>
              <a:rPr dirty="0" spc="-50"/>
              <a:t> </a:t>
            </a:r>
            <a:r>
              <a:rPr dirty="0" spc="-25"/>
              <a:t>and </a:t>
            </a:r>
            <a:r>
              <a:rPr dirty="0"/>
              <a:t>access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10"/>
              <a:t>data….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object 2" descr=""/>
          <p:cNvGrpSpPr/>
          <p:nvPr/>
        </p:nvGrpSpPr>
        <p:grpSpPr>
          <a:xfrm>
            <a:off x="4300728" y="0"/>
            <a:ext cx="4843780" cy="5143500"/>
            <a:chOff x="4300728" y="0"/>
            <a:chExt cx="4843780" cy="5143500"/>
          </a:xfrm>
        </p:grpSpPr>
        <p:sp>
          <p:nvSpPr>
            <p:cNvPr id="1048611" name="object 3" descr=""/>
            <p:cNvSpPr/>
            <p:nvPr/>
          </p:nvSpPr>
          <p:spPr>
            <a:xfrm>
              <a:off x="4572000" y="0"/>
              <a:ext cx="4572000" cy="5143500"/>
            </a:xfrm>
            <a:custGeom>
              <a:avLst/>
              <a:ahLst/>
              <a:rect l="l" t="t" r="r" b="b"/>
              <a:pathLst>
                <a:path w="4572000" h="5143500">
                  <a:moveTo>
                    <a:pt x="4572000" y="0"/>
                  </a:moveTo>
                  <a:lnTo>
                    <a:pt x="0" y="0"/>
                  </a:lnTo>
                  <a:lnTo>
                    <a:pt x="0" y="5143500"/>
                  </a:lnTo>
                  <a:lnTo>
                    <a:pt x="4572000" y="51435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300728" y="111251"/>
              <a:ext cx="4475987" cy="5032247"/>
            </a:xfrm>
            <a:prstGeom prst="rect"/>
          </p:spPr>
        </p:pic>
      </p:grpSp>
      <p:sp>
        <p:nvSpPr>
          <p:cNvPr id="1048612" name="object 5"/>
          <p:cNvSpPr txBox="1">
            <a:spLocks noGrp="1"/>
          </p:cNvSpPr>
          <p:nvPr>
            <p:ph type="title"/>
          </p:nvPr>
        </p:nvSpPr>
        <p:spPr>
          <a:xfrm>
            <a:off x="2030095" y="1160145"/>
            <a:ext cx="495300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1800" spc="-2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48613" name="object 6" descr=""/>
          <p:cNvSpPr txBox="1"/>
          <p:nvPr/>
        </p:nvSpPr>
        <p:spPr>
          <a:xfrm>
            <a:off x="1345819" y="1434160"/>
            <a:ext cx="1863725" cy="258762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269240" marL="147955" marR="139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Boy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girls </a:t>
            </a:r>
            <a:r>
              <a:rPr dirty="0" sz="1400">
                <a:latin typeface="Arial"/>
                <a:cs typeface="Arial"/>
              </a:rPr>
              <a:t>Age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:3-</a:t>
            </a:r>
            <a:r>
              <a:rPr dirty="0" sz="1400" spc="-10">
                <a:latin typeface="Arial"/>
                <a:cs typeface="Arial"/>
              </a:rPr>
              <a:t>50Years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have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almost </a:t>
            </a:r>
            <a:r>
              <a:rPr dirty="0" sz="1400">
                <a:latin typeface="Arial"/>
                <a:cs typeface="Arial"/>
              </a:rPr>
              <a:t>Branches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of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"/>
                <a:cs typeface="Arial"/>
              </a:rPr>
              <a:t>India.</a:t>
            </a:r>
            <a:endParaRPr sz="1400">
              <a:latin typeface="Arial"/>
              <a:cs typeface="Arial"/>
            </a:endParaRPr>
          </a:p>
          <a:p>
            <a:pPr algn="ctr" marL="127000" marR="116839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Ads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:You</a:t>
            </a:r>
            <a:r>
              <a:rPr dirty="0" sz="1400" spc="-20">
                <a:latin typeface="Arial"/>
                <a:cs typeface="Arial"/>
              </a:rPr>
              <a:t> Tube </a:t>
            </a:r>
            <a:r>
              <a:rPr dirty="0" sz="1400" spc="-10">
                <a:latin typeface="Arial"/>
                <a:cs typeface="Arial"/>
              </a:rPr>
              <a:t>Instagram </a:t>
            </a:r>
            <a:r>
              <a:rPr dirty="0" sz="1400">
                <a:latin typeface="Arial"/>
                <a:cs typeface="Arial"/>
              </a:rPr>
              <a:t>Community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Platform </a:t>
            </a:r>
            <a:r>
              <a:rPr dirty="0" sz="1400">
                <a:latin typeface="Arial"/>
                <a:cs typeface="Arial"/>
              </a:rPr>
              <a:t>Like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google.</a:t>
            </a:r>
            <a:endParaRPr sz="1400">
              <a:latin typeface="Arial"/>
              <a:cs typeface="Arial"/>
            </a:endParaRPr>
          </a:p>
          <a:p>
            <a:pPr algn="ctr" indent="-1905"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Social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status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:persons </a:t>
            </a:r>
            <a:r>
              <a:rPr dirty="0" sz="1400">
                <a:latin typeface="Arial"/>
                <a:cs typeface="Arial"/>
              </a:rPr>
              <a:t>Experience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lasting Price.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92176" vert="horz" wrap="square">
            <a:spAutoFit/>
          </a:bodyPr>
          <a:p>
            <a:pPr indent="-3155315" marL="4017010" marR="5080">
              <a:lnSpc>
                <a:spcPct val="114700"/>
              </a:lnSpc>
              <a:spcBef>
                <a:spcPts val="100"/>
              </a:spcBef>
            </a:pPr>
            <a:r>
              <a:rPr dirty="0" sz="1900"/>
              <a:t>Part</a:t>
            </a:r>
            <a:r>
              <a:rPr dirty="0" sz="1900" spc="-60"/>
              <a:t> </a:t>
            </a:r>
            <a:r>
              <a:rPr dirty="0" sz="1900"/>
              <a:t>1:</a:t>
            </a:r>
            <a:r>
              <a:rPr dirty="0" sz="1900" spc="-65"/>
              <a:t> </a:t>
            </a:r>
            <a:r>
              <a:rPr dirty="0" sz="1900"/>
              <a:t>Brand</a:t>
            </a:r>
            <a:r>
              <a:rPr dirty="0" sz="1900" spc="-40"/>
              <a:t> </a:t>
            </a:r>
            <a:r>
              <a:rPr dirty="0" sz="1900"/>
              <a:t>study,</a:t>
            </a:r>
            <a:r>
              <a:rPr dirty="0" sz="1900" spc="-50"/>
              <a:t> </a:t>
            </a:r>
            <a:r>
              <a:rPr dirty="0" sz="1900"/>
              <a:t>Competitor</a:t>
            </a:r>
            <a:r>
              <a:rPr dirty="0" sz="1900" spc="-45"/>
              <a:t> </a:t>
            </a:r>
            <a:r>
              <a:rPr dirty="0" sz="1900"/>
              <a:t>Analysis</a:t>
            </a:r>
            <a:r>
              <a:rPr dirty="0" sz="1900" spc="-20"/>
              <a:t> </a:t>
            </a:r>
            <a:r>
              <a:rPr dirty="0" sz="1900"/>
              <a:t>&amp;</a:t>
            </a:r>
            <a:r>
              <a:rPr dirty="0" sz="1900" spc="-70"/>
              <a:t> </a:t>
            </a:r>
            <a:r>
              <a:rPr dirty="0" sz="1900" spc="-10"/>
              <a:t>Buyer’s/Audience’s Persona</a:t>
            </a:r>
            <a:endParaRPr sz="1900"/>
          </a:p>
        </p:txBody>
      </p:sp>
      <p:sp>
        <p:nvSpPr>
          <p:cNvPr id="1048615" name="object 3" descr=""/>
          <p:cNvSpPr txBox="1"/>
          <p:nvPr/>
        </p:nvSpPr>
        <p:spPr>
          <a:xfrm>
            <a:off x="960831" y="1741373"/>
            <a:ext cx="7058025" cy="322770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6865" marL="469265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algn="l" pos="469265"/>
              </a:tabLst>
            </a:pPr>
            <a:r>
              <a:rPr b="1" dirty="0" sz="1400">
                <a:latin typeface="Arial"/>
                <a:cs typeface="Arial"/>
              </a:rPr>
              <a:t>Competitor</a:t>
            </a:r>
            <a:r>
              <a:rPr b="1" dirty="0" sz="1400" spc="-6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Analysis:</a:t>
            </a:r>
            <a:r>
              <a:rPr b="1" dirty="0" sz="1400" spc="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Select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three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competitors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operating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same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industry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niche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chosen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examine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their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USPs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communication.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Competitor</a:t>
            </a:r>
            <a:r>
              <a:rPr b="1" dirty="0" sz="1400" spc="-6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b="1" dirty="0" sz="1400" spc="-10">
                <a:latin typeface="Arial"/>
                <a:cs typeface="Arial"/>
              </a:rPr>
              <a:t>:</a:t>
            </a:r>
            <a:r>
              <a:rPr b="1" dirty="0" sz="1400" spc="-1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"/>
              </a:rPr>
              <a:t>https://www.bata.in/brands/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400">
                <a:latin typeface="Arial"/>
                <a:cs typeface="Arial"/>
              </a:rPr>
              <a:t>u.s.p</a:t>
            </a:r>
            <a:r>
              <a:rPr b="1" dirty="0" sz="1400" spc="-6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:</a:t>
            </a:r>
            <a:r>
              <a:rPr b="1"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Paragon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Banking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Group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PLC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United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Kingdom's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largest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providers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mortgages,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savings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accounts,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finance.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276225">
              <a:lnSpc>
                <a:spcPct val="100000"/>
              </a:lnSpc>
              <a:spcBef>
                <a:spcPts val="5"/>
              </a:spcBef>
            </a:pPr>
            <a:r>
              <a:rPr b="1" dirty="0" sz="1400" spc="-10">
                <a:latin typeface="Arial"/>
                <a:cs typeface="Arial"/>
              </a:rPr>
              <a:t>Communication:</a:t>
            </a:r>
            <a:r>
              <a:rPr b="1"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Paragon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Communications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Inc.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leader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 </a:t>
            </a:r>
            <a:r>
              <a:rPr dirty="0" sz="1400" spc="-10">
                <a:latin typeface="Arial"/>
                <a:cs typeface="Arial"/>
              </a:rPr>
              <a:t>remanufactured </a:t>
            </a:r>
            <a:r>
              <a:rPr dirty="0" sz="1400">
                <a:latin typeface="Arial"/>
                <a:cs typeface="Arial"/>
              </a:rPr>
              <a:t>electronics,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services.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Competitor</a:t>
            </a:r>
            <a:r>
              <a:rPr b="1" dirty="0" sz="1400" spc="-8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b="1" dirty="0" sz="1400" spc="-10" u="sng">
                <a:solidFill>
                  <a:srgbClr val="0096A7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https://www.woodlandworldwide.com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1400">
                <a:latin typeface="Arial"/>
                <a:cs typeface="Arial"/>
              </a:rPr>
              <a:t>u.s.p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:</a:t>
            </a:r>
            <a:r>
              <a:rPr b="1"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Every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customer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looks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reason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should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choose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specific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not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lying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same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shelf.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 descr=""/>
          <p:cNvSpPr txBox="1"/>
          <p:nvPr/>
        </p:nvSpPr>
        <p:spPr>
          <a:xfrm>
            <a:off x="390550" y="519429"/>
            <a:ext cx="8270240" cy="180848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300">
                <a:latin typeface="Arial"/>
                <a:cs typeface="Arial"/>
              </a:rPr>
              <a:t>Communication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:</a:t>
            </a:r>
            <a:r>
              <a:rPr dirty="0" sz="1300" spc="-5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Woodlands</a:t>
            </a:r>
            <a:r>
              <a:rPr dirty="0" sz="1300" spc="-6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Communications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provides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digital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communication,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public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relation,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strategic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planning, </a:t>
            </a:r>
            <a:r>
              <a:rPr dirty="0" sz="1300">
                <a:latin typeface="Arial"/>
                <a:cs typeface="Arial"/>
              </a:rPr>
              <a:t>social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media,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and</a:t>
            </a:r>
            <a:r>
              <a:rPr dirty="0" sz="1300" spc="-4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change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management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service.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300">
                <a:latin typeface="Arial"/>
                <a:cs typeface="Arial"/>
              </a:rPr>
              <a:t>Competitior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3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: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 spc="-1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"/>
              </a:rPr>
              <a:t>https://www.reebok.in/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>
                <a:latin typeface="Arial"/>
                <a:cs typeface="Arial"/>
              </a:rPr>
              <a:t>u.s.p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: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company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is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known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for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its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innovative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and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comfortable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footwear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and</a:t>
            </a:r>
            <a:r>
              <a:rPr dirty="0" sz="1300" spc="-3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sports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apparel.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Arial"/>
              <a:cs typeface="Arial"/>
            </a:endParaRPr>
          </a:p>
          <a:p>
            <a:pPr marL="12700" marR="837565">
              <a:lnSpc>
                <a:spcPct val="100000"/>
              </a:lnSpc>
            </a:pPr>
            <a:r>
              <a:rPr dirty="0" sz="1300">
                <a:latin typeface="Arial"/>
                <a:cs typeface="Arial"/>
              </a:rPr>
              <a:t>Communication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: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this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reported</a:t>
            </a:r>
            <a:r>
              <a:rPr dirty="0" sz="1300" spc="-1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is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presented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with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intent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to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draw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would</a:t>
            </a:r>
            <a:r>
              <a:rPr dirty="0" sz="1300" spc="-1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comparsion</a:t>
            </a:r>
            <a:r>
              <a:rPr dirty="0" sz="1300" spc="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in</a:t>
            </a:r>
            <a:r>
              <a:rPr dirty="0" sz="1300" spc="-4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2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marketing communication</a:t>
            </a:r>
            <a:r>
              <a:rPr dirty="0" sz="1300">
                <a:latin typeface="Arial"/>
                <a:cs typeface="Arial"/>
              </a:rPr>
              <a:t> strategies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and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mix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adopted</a:t>
            </a:r>
            <a:r>
              <a:rPr dirty="0" sz="1300" spc="-5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by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the</a:t>
            </a:r>
            <a:r>
              <a:rPr dirty="0" sz="1300" spc="-3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shoes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brands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>
                <a:latin typeface="Arial"/>
                <a:cs typeface="Arial"/>
              </a:rPr>
              <a:t>and</a:t>
            </a:r>
            <a:r>
              <a:rPr dirty="0" sz="1300" spc="-20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reebok.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345567" vert="horz" wrap="square">
            <a:spAutoFit/>
          </a:bodyPr>
          <a:p>
            <a:pPr marL="2589530">
              <a:lnSpc>
                <a:spcPct val="100000"/>
              </a:lnSpc>
              <a:spcBef>
                <a:spcPts val="95"/>
              </a:spcBef>
            </a:pPr>
            <a:r>
              <a:rPr dirty="0" sz="1900"/>
              <a:t>Part</a:t>
            </a:r>
            <a:r>
              <a:rPr dirty="0" sz="1900" spc="-30"/>
              <a:t> </a:t>
            </a:r>
            <a:r>
              <a:rPr dirty="0" sz="1900"/>
              <a:t>2:</a:t>
            </a:r>
            <a:r>
              <a:rPr dirty="0" sz="1900" spc="-40"/>
              <a:t> </a:t>
            </a:r>
            <a:r>
              <a:rPr dirty="0" sz="1900"/>
              <a:t>SEO</a:t>
            </a:r>
            <a:r>
              <a:rPr dirty="0" sz="1900" spc="-25"/>
              <a:t> </a:t>
            </a:r>
            <a:r>
              <a:rPr dirty="0" sz="1900"/>
              <a:t>&amp;</a:t>
            </a:r>
            <a:r>
              <a:rPr dirty="0" sz="1900" spc="-45"/>
              <a:t> </a:t>
            </a:r>
            <a:r>
              <a:rPr dirty="0" sz="1900"/>
              <a:t>Keyword</a:t>
            </a:r>
            <a:r>
              <a:rPr dirty="0" sz="1900" spc="-40"/>
              <a:t> </a:t>
            </a:r>
            <a:r>
              <a:rPr dirty="0" sz="1900" spc="-10"/>
              <a:t>Research</a:t>
            </a:r>
            <a:endParaRPr sz="1900"/>
          </a:p>
        </p:txBody>
      </p:sp>
      <p:sp>
        <p:nvSpPr>
          <p:cNvPr id="1048618" name="object 3" descr=""/>
          <p:cNvSpPr txBox="1"/>
          <p:nvPr/>
        </p:nvSpPr>
        <p:spPr>
          <a:xfrm>
            <a:off x="986129" y="1175131"/>
            <a:ext cx="7226300" cy="365442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329565" marR="508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algn="l" pos="329565"/>
              </a:tabLst>
            </a:pPr>
            <a:r>
              <a:rPr b="1" dirty="0" sz="1400">
                <a:latin typeface="Arial"/>
                <a:cs typeface="Arial"/>
              </a:rPr>
              <a:t>SEO</a:t>
            </a:r>
            <a:r>
              <a:rPr b="1" dirty="0" sz="1400" spc="-2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Audit:</a:t>
            </a:r>
            <a:r>
              <a:rPr b="1"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Now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you’ve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learned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how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show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results,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let’s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determine </a:t>
            </a:r>
            <a:r>
              <a:rPr dirty="0" sz="1400">
                <a:latin typeface="Arial"/>
                <a:cs typeface="Arial"/>
              </a:rPr>
              <a:t>which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strategic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keywords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target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website’s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how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craft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that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satisfy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both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engines.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power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keyword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lies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 </a:t>
            </a:r>
            <a:r>
              <a:rPr dirty="0" sz="1400">
                <a:latin typeface="Arial"/>
                <a:cs typeface="Arial"/>
              </a:rPr>
              <a:t>better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understanding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target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how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content, </a:t>
            </a:r>
            <a:r>
              <a:rPr dirty="0" sz="1400">
                <a:latin typeface="Arial"/>
                <a:cs typeface="Arial"/>
              </a:rPr>
              <a:t>services,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products.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chapter,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you’ll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get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tools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uncovering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that</a:t>
            </a:r>
            <a:endParaRPr sz="1400">
              <a:latin typeface="Arial"/>
              <a:cs typeface="Arial"/>
            </a:endParaRPr>
          </a:p>
          <a:p>
            <a:pPr algn="just" marL="329565" marR="123189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information,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well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tactics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that’ll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help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avoid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keyword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foibles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build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strong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content.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Once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uncover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how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target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audience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your </a:t>
            </a:r>
            <a:r>
              <a:rPr dirty="0" sz="1400">
                <a:latin typeface="Arial"/>
                <a:cs typeface="Arial"/>
              </a:rPr>
              <a:t>content,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begin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uncover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whole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new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world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strategic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SEO!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indent="-317500" marL="329565" marR="524510">
              <a:lnSpc>
                <a:spcPct val="100000"/>
              </a:lnSpc>
              <a:buFont typeface="Arial"/>
              <a:buChar char="●"/>
              <a:tabLst>
                <a:tab algn="l" pos="329565"/>
              </a:tabLst>
            </a:pPr>
            <a:r>
              <a:rPr b="1" dirty="0" sz="1400">
                <a:latin typeface="Arial"/>
                <a:cs typeface="Arial"/>
              </a:rPr>
              <a:t>Keyword</a:t>
            </a:r>
            <a:r>
              <a:rPr b="1" dirty="0" sz="1400" spc="-4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Research: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Keyword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practice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engine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optimization </a:t>
            </a:r>
            <a:r>
              <a:rPr dirty="0" sz="1400">
                <a:latin typeface="Arial"/>
                <a:cs typeface="Arial"/>
              </a:rPr>
              <a:t>professionals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terms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enter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search </a:t>
            </a:r>
            <a:r>
              <a:rPr dirty="0" sz="1400">
                <a:latin typeface="Arial"/>
                <a:cs typeface="Arial"/>
              </a:rPr>
              <a:t>engines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when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looking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general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information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keywords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are </a:t>
            </a:r>
            <a:r>
              <a:rPr dirty="0" sz="1400">
                <a:latin typeface="Arial"/>
                <a:cs typeface="Arial"/>
              </a:rPr>
              <a:t>related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queries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asked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users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engines.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algn="just" indent="-317500" marL="329565" marR="365760">
              <a:lnSpc>
                <a:spcPct val="100000"/>
              </a:lnSpc>
              <a:buFont typeface="Arial"/>
              <a:buChar char="●"/>
              <a:tabLst>
                <a:tab algn="l" pos="329565"/>
              </a:tabLst>
            </a:pPr>
            <a:r>
              <a:rPr b="1" dirty="0" sz="1400">
                <a:latin typeface="Arial"/>
                <a:cs typeface="Arial"/>
              </a:rPr>
              <a:t>On</a:t>
            </a:r>
            <a:r>
              <a:rPr b="1" dirty="0" sz="1400" spc="-3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page</a:t>
            </a:r>
            <a:r>
              <a:rPr b="1" dirty="0" sz="1400" spc="-3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Optimization: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refers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measures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taken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SEOs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35">
                <a:latin typeface="Arial"/>
                <a:cs typeface="Arial"/>
              </a:rPr>
              <a:t>to </a:t>
            </a:r>
            <a:r>
              <a:rPr dirty="0" sz="1400">
                <a:latin typeface="Arial"/>
                <a:cs typeface="Arial"/>
              </a:rPr>
              <a:t>improve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ranking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site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search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engineer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result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pages.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These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measures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are </a:t>
            </a:r>
            <a:r>
              <a:rPr dirty="0" sz="1400">
                <a:latin typeface="Arial"/>
                <a:cs typeface="Arial"/>
              </a:rPr>
              <a:t>related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HTML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source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code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e.g.,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tags,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keyword</a:t>
            </a:r>
            <a:r>
              <a:rPr dirty="0" sz="1400" spc="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Exc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 descr=""/>
          <p:cNvSpPr txBox="1"/>
          <p:nvPr/>
        </p:nvSpPr>
        <p:spPr>
          <a:xfrm>
            <a:off x="371957" y="459739"/>
            <a:ext cx="8345805" cy="216027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38100">
              <a:lnSpc>
                <a:spcPct val="100000"/>
              </a:lnSpc>
              <a:spcBef>
                <a:spcPts val="105"/>
              </a:spcBef>
            </a:pPr>
            <a:r>
              <a:rPr b="1" dirty="0" sz="1400" i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Bata</a:t>
            </a:r>
            <a:r>
              <a:rPr b="1" dirty="0" sz="1400" i="1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i="1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r>
              <a:rPr b="1" dirty="0" sz="1400" i="1" spc="-2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Incorporated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Private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Limited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1931,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set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initially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a </a:t>
            </a:r>
            <a:r>
              <a:rPr dirty="0" sz="1400">
                <a:latin typeface="Arial"/>
                <a:cs typeface="Arial"/>
              </a:rPr>
              <a:t>small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Konnagar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(near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Calcutta)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1932.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January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1934,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foundation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stone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first </a:t>
            </a:r>
            <a:r>
              <a:rPr dirty="0" sz="1400">
                <a:latin typeface="Arial"/>
                <a:cs typeface="Arial"/>
              </a:rPr>
              <a:t>building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Bata’s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-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now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called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years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followed,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overall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doubled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area.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township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popularly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known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Batanagar.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also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first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manufacturing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facility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 </a:t>
            </a:r>
            <a:r>
              <a:rPr dirty="0" sz="1400">
                <a:latin typeface="Arial"/>
                <a:cs typeface="Arial"/>
              </a:rPr>
              <a:t>Indian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industry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receive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ISO: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9001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certification.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went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public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1973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when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changed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name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Limited.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Today,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has </a:t>
            </a:r>
            <a:r>
              <a:rPr dirty="0" sz="1400">
                <a:latin typeface="Arial"/>
                <a:cs typeface="Arial"/>
              </a:rPr>
              <a:t>established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itself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India’s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largest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retailer.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retail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network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 1375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gives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reach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/ </a:t>
            </a:r>
            <a:r>
              <a:rPr dirty="0" sz="1400">
                <a:latin typeface="Arial"/>
                <a:cs typeface="Arial"/>
              </a:rPr>
              <a:t>coverage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match.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present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good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be </a:t>
            </a:r>
            <a:r>
              <a:rPr dirty="0" sz="1400">
                <a:latin typeface="Arial"/>
                <a:cs typeface="Arial"/>
              </a:rPr>
              <a:t>found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metros,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mini-</a:t>
            </a:r>
            <a:r>
              <a:rPr dirty="0" sz="1400">
                <a:latin typeface="Arial"/>
                <a:cs typeface="Arial"/>
              </a:rPr>
              <a:t>metros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towns.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56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82495" y="2631948"/>
            <a:ext cx="6001511" cy="2450592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object 2" descr=""/>
          <p:cNvGrpSpPr/>
          <p:nvPr/>
        </p:nvGrpSpPr>
        <p:grpSpPr>
          <a:xfrm>
            <a:off x="73317" y="469391"/>
            <a:ext cx="9017635" cy="4474845"/>
            <a:chOff x="73317" y="469391"/>
            <a:chExt cx="9017635" cy="4474845"/>
          </a:xfrm>
        </p:grpSpPr>
        <p:pic>
          <p:nvPicPr>
            <p:cNvPr id="2097157" name="object 3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3317" y="771534"/>
              <a:ext cx="3308438" cy="4172321"/>
            </a:xfrm>
            <a:prstGeom prst="rect"/>
          </p:spPr>
        </p:pic>
        <p:pic>
          <p:nvPicPr>
            <p:cNvPr id="2097158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3392423" y="469391"/>
              <a:ext cx="5698235" cy="4474464"/>
            </a:xfrm>
            <a:prstGeom prst="rect"/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3444" y="219454"/>
            <a:ext cx="2918460" cy="4803648"/>
          </a:xfrm>
          <a:prstGeom prst="rect"/>
        </p:spPr>
      </p:pic>
      <p:pic>
        <p:nvPicPr>
          <p:cNvPr id="2097160" name="object 3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188207" y="339850"/>
            <a:ext cx="3171444" cy="4683252"/>
          </a:xfrm>
          <a:prstGeom prst="rect"/>
        </p:spPr>
      </p:pic>
      <p:pic>
        <p:nvPicPr>
          <p:cNvPr id="2097161" name="object 4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576059" y="562355"/>
            <a:ext cx="2351531" cy="4408932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 descr=""/>
          <p:cNvSpPr txBox="1"/>
          <p:nvPr/>
        </p:nvSpPr>
        <p:spPr>
          <a:xfrm>
            <a:off x="390550" y="517906"/>
            <a:ext cx="1288415" cy="203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Project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given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by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53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572511" y="1067568"/>
            <a:ext cx="4038599" cy="3510527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>
            <a:spLocks noGrp="1"/>
          </p:cNvSpPr>
          <p:nvPr>
            <p:ph type="title"/>
          </p:nvPr>
        </p:nvSpPr>
        <p:spPr>
          <a:xfrm>
            <a:off x="2163317" y="1062355"/>
            <a:ext cx="481774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/>
              <a:t>Part</a:t>
            </a:r>
            <a:r>
              <a:rPr dirty="0" sz="1700" spc="-10"/>
              <a:t> </a:t>
            </a:r>
            <a:r>
              <a:rPr dirty="0" sz="1700"/>
              <a:t>3:</a:t>
            </a:r>
            <a:r>
              <a:rPr dirty="0" sz="1700" spc="-10"/>
              <a:t> </a:t>
            </a:r>
            <a:r>
              <a:rPr dirty="0" sz="1700"/>
              <a:t>Content</a:t>
            </a:r>
            <a:r>
              <a:rPr dirty="0" sz="1700" spc="-35"/>
              <a:t> </a:t>
            </a:r>
            <a:r>
              <a:rPr dirty="0" sz="1700"/>
              <a:t>Ideas and</a:t>
            </a:r>
            <a:r>
              <a:rPr dirty="0" sz="1700" spc="-5"/>
              <a:t> </a:t>
            </a:r>
            <a:r>
              <a:rPr dirty="0" sz="1700"/>
              <a:t>Marketing</a:t>
            </a:r>
            <a:r>
              <a:rPr dirty="0" sz="1700" spc="-10"/>
              <a:t> Strategies</a:t>
            </a:r>
            <a:endParaRPr sz="1700"/>
          </a:p>
        </p:txBody>
      </p:sp>
      <p:sp>
        <p:nvSpPr>
          <p:cNvPr id="1048621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1280160" marR="508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algn="l" pos="1280795"/>
              </a:tabLst>
            </a:pPr>
            <a:r>
              <a:rPr b="1" dirty="0">
                <a:latin typeface="Arial"/>
                <a:cs typeface="Arial"/>
              </a:rPr>
              <a:t>Content</a:t>
            </a:r>
            <a:r>
              <a:rPr b="1" dirty="0" spc="-4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Idea</a:t>
            </a:r>
            <a:r>
              <a:rPr b="1" dirty="0" spc="-4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Generation</a:t>
            </a:r>
            <a:r>
              <a:rPr b="1" dirty="0" spc="-65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&amp;</a:t>
            </a:r>
            <a:r>
              <a:rPr b="1" dirty="0" spc="-2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Strategy:</a:t>
            </a:r>
            <a:r>
              <a:rPr b="1" dirty="0" spc="-5">
                <a:latin typeface="Arial"/>
                <a:cs typeface="Arial"/>
              </a:rPr>
              <a:t> </a:t>
            </a:r>
            <a:r>
              <a:rPr dirty="0"/>
              <a:t>Create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content</a:t>
            </a:r>
            <a:r>
              <a:rPr dirty="0" spc="-55"/>
              <a:t> </a:t>
            </a:r>
            <a:r>
              <a:rPr dirty="0"/>
              <a:t>calendar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remaining</a:t>
            </a:r>
            <a:r>
              <a:rPr dirty="0" spc="-55"/>
              <a:t> </a:t>
            </a:r>
            <a:r>
              <a:rPr dirty="0"/>
              <a:t>month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20"/>
              <a:t>July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/>
              <a:t>brainstorming</a:t>
            </a:r>
            <a:r>
              <a:rPr dirty="0" spc="-60"/>
              <a:t> </a:t>
            </a:r>
            <a:r>
              <a:rPr dirty="0"/>
              <a:t>content</a:t>
            </a:r>
            <a:r>
              <a:rPr dirty="0" spc="-65"/>
              <a:t> </a:t>
            </a:r>
            <a:r>
              <a:rPr dirty="0"/>
              <a:t>themes,</a:t>
            </a:r>
            <a:r>
              <a:rPr dirty="0" spc="-50"/>
              <a:t> </a:t>
            </a:r>
            <a:r>
              <a:rPr dirty="0"/>
              <a:t>exploring</a:t>
            </a:r>
            <a:r>
              <a:rPr dirty="0" spc="-35"/>
              <a:t> </a:t>
            </a:r>
            <a:r>
              <a:rPr dirty="0"/>
              <a:t>various</a:t>
            </a:r>
            <a:r>
              <a:rPr dirty="0" spc="-20"/>
              <a:t> </a:t>
            </a:r>
            <a:r>
              <a:rPr dirty="0"/>
              <a:t>formats</a:t>
            </a:r>
            <a:r>
              <a:rPr dirty="0" spc="-65"/>
              <a:t> </a:t>
            </a:r>
            <a:r>
              <a:rPr dirty="0"/>
              <a:t>like</a:t>
            </a:r>
            <a:r>
              <a:rPr dirty="0" spc="-25"/>
              <a:t> </a:t>
            </a:r>
            <a:r>
              <a:rPr dirty="0"/>
              <a:t>blog</a:t>
            </a:r>
            <a:r>
              <a:rPr dirty="0" spc="-35"/>
              <a:t> </a:t>
            </a:r>
            <a:r>
              <a:rPr dirty="0"/>
              <a:t>posts,</a:t>
            </a:r>
            <a:r>
              <a:rPr dirty="0" spc="-65"/>
              <a:t> </a:t>
            </a:r>
            <a:r>
              <a:rPr dirty="0"/>
              <a:t>videos,</a:t>
            </a:r>
            <a:r>
              <a:rPr dirty="0" spc="-25"/>
              <a:t> </a:t>
            </a:r>
            <a:r>
              <a:rPr dirty="0" spc="-10"/>
              <a:t>infographics, </a:t>
            </a:r>
            <a:r>
              <a:rPr dirty="0"/>
              <a:t>podcasts,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interactive</a:t>
            </a:r>
            <a:r>
              <a:rPr dirty="0" spc="-55"/>
              <a:t> </a:t>
            </a:r>
            <a:r>
              <a:rPr dirty="0"/>
              <a:t>quizzes,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scheduling</a:t>
            </a:r>
            <a:r>
              <a:rPr dirty="0" spc="-65"/>
              <a:t> </a:t>
            </a:r>
            <a:r>
              <a:rPr dirty="0"/>
              <a:t>publication</a:t>
            </a:r>
            <a:r>
              <a:rPr dirty="0" spc="-65"/>
              <a:t> </a:t>
            </a:r>
            <a:r>
              <a:rPr dirty="0"/>
              <a:t>dates</a:t>
            </a:r>
            <a:r>
              <a:rPr dirty="0" spc="-45"/>
              <a:t> </a:t>
            </a:r>
            <a:r>
              <a:rPr dirty="0"/>
              <a:t>mainly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45"/>
              <a:t> </a:t>
            </a:r>
            <a:r>
              <a:rPr dirty="0"/>
              <a:t>Facebook</a:t>
            </a:r>
            <a:r>
              <a:rPr dirty="0" spc="-60"/>
              <a:t> </a:t>
            </a:r>
            <a:r>
              <a:rPr dirty="0" spc="-50"/>
              <a:t>&amp; </a:t>
            </a:r>
            <a:r>
              <a:rPr dirty="0" spc="-10"/>
              <a:t>Instagram.</a:t>
            </a:r>
          </a:p>
          <a:p>
            <a:pPr marL="810895">
              <a:lnSpc>
                <a:spcPct val="100000"/>
              </a:lnSpc>
              <a:spcBef>
                <a:spcPts val="10"/>
              </a:spcBef>
            </a:pPr>
            <a:endParaRPr sz="1450"/>
          </a:p>
          <a:p>
            <a:pPr marL="1280160">
              <a:lnSpc>
                <a:spcPct val="100000"/>
              </a:lnSpc>
            </a:pPr>
            <a:r>
              <a:rPr dirty="0"/>
              <a:t>And</a:t>
            </a:r>
            <a:r>
              <a:rPr dirty="0" spc="-30"/>
              <a:t> </a:t>
            </a:r>
            <a:r>
              <a:rPr dirty="0"/>
              <a:t>include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strategy,</a:t>
            </a:r>
            <a:r>
              <a:rPr dirty="0" spc="-40"/>
              <a:t> </a:t>
            </a:r>
            <a:r>
              <a:rPr dirty="0"/>
              <a:t>aim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idea</a:t>
            </a:r>
            <a:r>
              <a:rPr dirty="0" spc="-30"/>
              <a:t> </a:t>
            </a:r>
            <a:r>
              <a:rPr dirty="0"/>
              <a:t>behind</a:t>
            </a:r>
            <a:r>
              <a:rPr dirty="0" spc="-45"/>
              <a:t> </a:t>
            </a:r>
            <a:r>
              <a:rPr dirty="0"/>
              <a:t>these</a:t>
            </a:r>
            <a:r>
              <a:rPr dirty="0" spc="-40"/>
              <a:t> </a:t>
            </a:r>
            <a:r>
              <a:rPr dirty="0"/>
              <a:t>posts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story</a:t>
            </a:r>
          </a:p>
          <a:p>
            <a:pPr marL="810895">
              <a:lnSpc>
                <a:spcPct val="100000"/>
              </a:lnSpc>
            </a:pPr>
            <a:endParaRPr sz="1500"/>
          </a:p>
          <a:p>
            <a:pPr marL="810895">
              <a:lnSpc>
                <a:spcPct val="100000"/>
              </a:lnSpc>
              <a:spcBef>
                <a:spcPts val="30"/>
              </a:spcBef>
            </a:pPr>
          </a:p>
          <a:p>
            <a:pPr marL="1737360">
              <a:lnSpc>
                <a:spcPct val="100000"/>
              </a:lnSpc>
            </a:pPr>
            <a:r>
              <a:rPr dirty="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hlinkClick r:id="rId1"/>
              </a:rPr>
              <a:t>Content</a:t>
            </a:r>
            <a:r>
              <a:rPr dirty="0" spc="-4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hlinkClick r:id="rId1"/>
              </a:rPr>
              <a:t> </a:t>
            </a:r>
            <a:r>
              <a:rPr dirty="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hlinkClick r:id="rId1"/>
              </a:rPr>
              <a:t>Calendar</a:t>
            </a:r>
            <a:r>
              <a:rPr dirty="0" spc="-45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hlinkClick r:id="rId1"/>
              </a:rPr>
              <a:t> </a:t>
            </a:r>
            <a:r>
              <a:rPr dirty="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hlinkClick r:id="rId1"/>
              </a:rPr>
              <a:t>Example</a:t>
            </a:r>
            <a:r>
              <a:rPr dirty="0" spc="-15">
                <a:solidFill>
                  <a:srgbClr val="0096A7"/>
                </a:solidFill>
              </a:rPr>
              <a:t> </a:t>
            </a:r>
            <a:r>
              <a:rPr dirty="0"/>
              <a:t>(Try</a:t>
            </a:r>
            <a:r>
              <a:rPr dirty="0" spc="-30"/>
              <a:t> </a:t>
            </a:r>
            <a:r>
              <a:rPr dirty="0"/>
              <a:t>creating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table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month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10"/>
              <a:t> July)</a:t>
            </a:r>
          </a:p>
          <a:p>
            <a:pPr marL="810895">
              <a:lnSpc>
                <a:spcPct val="100000"/>
              </a:lnSpc>
              <a:spcBef>
                <a:spcPts val="10"/>
              </a:spcBef>
            </a:pPr>
            <a:endParaRPr sz="1450"/>
          </a:p>
          <a:p>
            <a:pPr indent="48260" marL="823594" marR="37465">
              <a:lnSpc>
                <a:spcPct val="100000"/>
              </a:lnSpc>
              <a:spcBef>
                <a:spcPts val="5"/>
              </a:spcBef>
            </a:pPr>
            <a:r>
              <a:rPr dirty="0" u="sng">
                <a:uFill>
                  <a:solidFill>
                    <a:srgbClr val="000000"/>
                  </a:solidFill>
                </a:uFill>
              </a:rPr>
              <a:t>product</a:t>
            </a:r>
            <a:r>
              <a:rPr dirty="0" spc="-55" u="sng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strategy</a:t>
            </a:r>
            <a:r>
              <a:rPr dirty="0" spc="-45" u="sng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:</a:t>
            </a:r>
            <a:r>
              <a:rPr dirty="0" spc="365" u="sng"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/>
              <a:t>Bata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20"/>
              <a:t> </a:t>
            </a:r>
            <a:r>
              <a:rPr dirty="0"/>
              <a:t>one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most</a:t>
            </a:r>
            <a:r>
              <a:rPr dirty="0" spc="-20"/>
              <a:t> </a:t>
            </a:r>
            <a:r>
              <a:rPr dirty="0"/>
              <a:t>popular</a:t>
            </a:r>
            <a:r>
              <a:rPr dirty="0" spc="-50"/>
              <a:t> </a:t>
            </a:r>
            <a:r>
              <a:rPr dirty="0"/>
              <a:t>brands</a:t>
            </a:r>
            <a:r>
              <a:rPr dirty="0" spc="-4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shoe</a:t>
            </a:r>
            <a:r>
              <a:rPr dirty="0" spc="-40"/>
              <a:t> </a:t>
            </a:r>
            <a:r>
              <a:rPr dirty="0"/>
              <a:t>industry</a:t>
            </a:r>
            <a:r>
              <a:rPr dirty="0" spc="-45"/>
              <a:t> </a:t>
            </a:r>
            <a:r>
              <a:rPr dirty="0"/>
              <a:t>having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wide</a:t>
            </a:r>
            <a:r>
              <a:rPr dirty="0" spc="-10"/>
              <a:t> </a:t>
            </a:r>
            <a:r>
              <a:rPr dirty="0"/>
              <a:t>variety</a:t>
            </a:r>
            <a:r>
              <a:rPr dirty="0" spc="-20"/>
              <a:t> </a:t>
            </a:r>
            <a:r>
              <a:rPr dirty="0" spc="-25"/>
              <a:t>of </a:t>
            </a:r>
            <a:r>
              <a:rPr dirty="0"/>
              <a:t>footwear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/>
              <a:t>age</a:t>
            </a:r>
            <a:r>
              <a:rPr dirty="0" spc="-30"/>
              <a:t> </a:t>
            </a:r>
            <a:r>
              <a:rPr dirty="0"/>
              <a:t>groups.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main</a:t>
            </a:r>
            <a:r>
              <a:rPr dirty="0" spc="-30"/>
              <a:t> </a:t>
            </a:r>
            <a:r>
              <a:rPr dirty="0"/>
              <a:t>products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/>
              <a:t>its</a:t>
            </a:r>
            <a:r>
              <a:rPr dirty="0" spc="-25"/>
              <a:t> </a:t>
            </a:r>
            <a:r>
              <a:rPr dirty="0"/>
              <a:t>marketing</a:t>
            </a:r>
            <a:r>
              <a:rPr dirty="0" spc="-50"/>
              <a:t> </a:t>
            </a:r>
            <a:r>
              <a:rPr dirty="0"/>
              <a:t>mix</a:t>
            </a:r>
            <a:r>
              <a:rPr dirty="0" spc="-15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general</a:t>
            </a:r>
            <a:r>
              <a:rPr dirty="0" spc="-55"/>
              <a:t> </a:t>
            </a:r>
            <a:r>
              <a:rPr dirty="0"/>
              <a:t>category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 spc="-10"/>
              <a:t>casual </a:t>
            </a:r>
            <a:r>
              <a:rPr dirty="0"/>
              <a:t>shoes,</a:t>
            </a:r>
            <a:r>
              <a:rPr dirty="0" spc="-60"/>
              <a:t> </a:t>
            </a:r>
            <a:r>
              <a:rPr dirty="0"/>
              <a:t>formal</a:t>
            </a:r>
            <a:r>
              <a:rPr dirty="0" spc="-50"/>
              <a:t> </a:t>
            </a:r>
            <a:r>
              <a:rPr dirty="0"/>
              <a:t>shoes,</a:t>
            </a:r>
            <a:r>
              <a:rPr dirty="0" spc="-55"/>
              <a:t> </a:t>
            </a:r>
            <a:r>
              <a:rPr dirty="0"/>
              <a:t>sandals,</a:t>
            </a:r>
            <a:r>
              <a:rPr dirty="0" spc="-55"/>
              <a:t> </a:t>
            </a:r>
            <a:r>
              <a:rPr dirty="0"/>
              <a:t>kids’</a:t>
            </a:r>
            <a:r>
              <a:rPr dirty="0" spc="-45"/>
              <a:t> </a:t>
            </a:r>
            <a:r>
              <a:rPr dirty="0"/>
              <a:t>shoes,</a:t>
            </a:r>
            <a:r>
              <a:rPr dirty="0" spc="-55"/>
              <a:t> </a:t>
            </a:r>
            <a:r>
              <a:rPr dirty="0"/>
              <a:t>men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women</a:t>
            </a:r>
            <a:r>
              <a:rPr dirty="0" spc="-30"/>
              <a:t> </a:t>
            </a:r>
            <a:r>
              <a:rPr dirty="0"/>
              <a:t>collection,</a:t>
            </a:r>
            <a:r>
              <a:rPr dirty="0" spc="-70"/>
              <a:t> </a:t>
            </a:r>
            <a:r>
              <a:rPr dirty="0"/>
              <a:t>sports</a:t>
            </a:r>
            <a:r>
              <a:rPr dirty="0" spc="-55"/>
              <a:t> </a:t>
            </a:r>
            <a:r>
              <a:rPr dirty="0"/>
              <a:t>shoes</a:t>
            </a:r>
            <a:r>
              <a:rPr dirty="0" spc="-45"/>
              <a:t> </a:t>
            </a:r>
            <a:r>
              <a:rPr dirty="0"/>
              <a:t>etc.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product </a:t>
            </a:r>
            <a:r>
              <a:rPr dirty="0"/>
              <a:t>line</a:t>
            </a:r>
            <a:r>
              <a:rPr dirty="0" spc="-25"/>
              <a:t> </a:t>
            </a:r>
            <a:r>
              <a:rPr dirty="0"/>
              <a:t>gets</a:t>
            </a:r>
            <a:r>
              <a:rPr dirty="0" spc="-40"/>
              <a:t> </a:t>
            </a:r>
            <a:r>
              <a:rPr dirty="0"/>
              <a:t>upgraded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20"/>
              <a:t> </a:t>
            </a:r>
            <a:r>
              <a:rPr dirty="0"/>
              <a:t>time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new</a:t>
            </a:r>
            <a:r>
              <a:rPr dirty="0" spc="-25"/>
              <a:t> </a:t>
            </a:r>
            <a:r>
              <a:rPr dirty="0"/>
              <a:t>fashion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market.</a:t>
            </a:r>
            <a:r>
              <a:rPr dirty="0" spc="-50"/>
              <a:t> </a:t>
            </a:r>
            <a:r>
              <a:rPr dirty="0"/>
              <a:t>Bata</a:t>
            </a:r>
            <a:r>
              <a:rPr dirty="0" spc="-30"/>
              <a:t> </a:t>
            </a:r>
            <a:r>
              <a:rPr dirty="0"/>
              <a:t>has</a:t>
            </a:r>
            <a:r>
              <a:rPr dirty="0" spc="-25"/>
              <a:t> </a:t>
            </a:r>
            <a:r>
              <a:rPr dirty="0"/>
              <a:t>specially</a:t>
            </a:r>
            <a:r>
              <a:rPr dirty="0" spc="-50"/>
              <a:t> </a:t>
            </a:r>
            <a:r>
              <a:rPr dirty="0"/>
              <a:t>known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its</a:t>
            </a:r>
            <a:r>
              <a:rPr dirty="0" spc="-25"/>
              <a:t> </a:t>
            </a:r>
            <a:r>
              <a:rPr dirty="0"/>
              <a:t>brand</a:t>
            </a:r>
            <a:r>
              <a:rPr dirty="0" spc="-30"/>
              <a:t> </a:t>
            </a:r>
            <a:r>
              <a:rPr dirty="0" spc="-10"/>
              <a:t>value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quality</a:t>
            </a:r>
            <a:r>
              <a:rPr dirty="0" spc="-30"/>
              <a:t> </a:t>
            </a:r>
            <a:r>
              <a:rPr dirty="0" spc="-10"/>
              <a:t>product.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 descr=""/>
          <p:cNvSpPr txBox="1"/>
          <p:nvPr/>
        </p:nvSpPr>
        <p:spPr>
          <a:xfrm>
            <a:off x="390550" y="519429"/>
            <a:ext cx="8269605" cy="392747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25400">
              <a:lnSpc>
                <a:spcPct val="100000"/>
              </a:lnSpc>
              <a:spcBef>
                <a:spcPts val="95"/>
              </a:spcBef>
            </a:pP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Pricing</a:t>
            </a:r>
            <a:r>
              <a:rPr dirty="0" sz="1600" spc="-5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strategy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Bata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most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popular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brands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industry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wide </a:t>
            </a:r>
            <a:r>
              <a:rPr dirty="0" sz="1600">
                <a:latin typeface="Arial"/>
                <a:cs typeface="Arial"/>
              </a:rPr>
              <a:t>variety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footwear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age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groups.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mix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general </a:t>
            </a:r>
            <a:r>
              <a:rPr dirty="0" sz="1600">
                <a:latin typeface="Arial"/>
                <a:cs typeface="Arial"/>
              </a:rPr>
              <a:t>category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casual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shoes,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formal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shoes,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sandals,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kids’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shoes,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women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collection, </a:t>
            </a:r>
            <a:r>
              <a:rPr dirty="0" sz="1600">
                <a:latin typeface="Arial"/>
                <a:cs typeface="Arial"/>
              </a:rPr>
              <a:t>sports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etc.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line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gets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upgraded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fashion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Bata </a:t>
            </a:r>
            <a:r>
              <a:rPr dirty="0" sz="1600">
                <a:latin typeface="Arial"/>
                <a:cs typeface="Arial"/>
              </a:rPr>
              <a:t>has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specially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known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brand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value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quality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product.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72390">
              <a:lnSpc>
                <a:spcPct val="100000"/>
              </a:lnSpc>
            </a:pP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Place</a:t>
            </a:r>
            <a:r>
              <a:rPr dirty="0" sz="1600" spc="-4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dirty="0" sz="1600" spc="-3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Distribution</a:t>
            </a:r>
            <a:r>
              <a:rPr dirty="0" sz="1600" spc="-4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strategy</a:t>
            </a:r>
            <a:r>
              <a:rPr dirty="0" sz="1600" spc="-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Bata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most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popular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brands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industry </a:t>
            </a:r>
            <a:r>
              <a:rPr dirty="0" sz="1600">
                <a:latin typeface="Arial"/>
                <a:cs typeface="Arial"/>
              </a:rPr>
              <a:t>having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wide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variety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footwear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age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groups.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mix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general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category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casual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shoes,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formal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shoes,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sandals,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kids’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shoes,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women </a:t>
            </a:r>
            <a:r>
              <a:rPr dirty="0" sz="1600">
                <a:latin typeface="Arial"/>
                <a:cs typeface="Arial"/>
              </a:rPr>
              <a:t>collection,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sports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shoes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etc.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line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gets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upgraded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time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fashion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in </a:t>
            </a:r>
            <a:r>
              <a:rPr dirty="0" sz="1600">
                <a:latin typeface="Arial"/>
                <a:cs typeface="Arial"/>
              </a:rPr>
              <a:t>market.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Bata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specially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known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value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quality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product.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6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Promotional</a:t>
            </a:r>
            <a:r>
              <a:rPr dirty="0" sz="1600" spc="-6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dirty="0" sz="1600" spc="-5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Advertising</a:t>
            </a:r>
            <a:r>
              <a:rPr dirty="0" sz="1600" spc="-6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strategy</a:t>
            </a:r>
            <a:r>
              <a:rPr dirty="0" sz="1600" spc="-3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Seasonal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Sales,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discounted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days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some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strategies</a:t>
            </a:r>
            <a:r>
              <a:rPr dirty="0" sz="1600" spc="5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grab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more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attention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customers.Bata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consistently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targeted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segments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>
                <a:latin typeface="Arial"/>
                <a:cs typeface="Arial"/>
              </a:rPr>
              <a:t>market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varing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product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costing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range.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Hence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promoting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this,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Bata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also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followed </a:t>
            </a:r>
            <a:r>
              <a:rPr dirty="0" sz="1600">
                <a:latin typeface="Arial"/>
                <a:cs typeface="Arial"/>
              </a:rPr>
              <a:t>traditional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method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targeting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Indian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festivals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discounts..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666031" y="168220"/>
            <a:ext cx="3756486" cy="4975277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xfrm>
            <a:off x="2163317" y="1062355"/>
            <a:ext cx="4817745" cy="2851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/>
              <a:t>Part</a:t>
            </a:r>
            <a:r>
              <a:rPr dirty="0" sz="1700" spc="-10"/>
              <a:t> </a:t>
            </a:r>
            <a:r>
              <a:rPr dirty="0" sz="1700"/>
              <a:t>3:</a:t>
            </a:r>
            <a:r>
              <a:rPr dirty="0" sz="1700" spc="-10"/>
              <a:t> </a:t>
            </a:r>
            <a:r>
              <a:rPr dirty="0" sz="1700"/>
              <a:t>Content</a:t>
            </a:r>
            <a:r>
              <a:rPr dirty="0" sz="1700" spc="-35"/>
              <a:t> </a:t>
            </a:r>
            <a:r>
              <a:rPr dirty="0" sz="1700"/>
              <a:t>Ideas and</a:t>
            </a:r>
            <a:r>
              <a:rPr dirty="0" sz="1700" spc="-5"/>
              <a:t> </a:t>
            </a:r>
            <a:r>
              <a:rPr dirty="0" sz="1700"/>
              <a:t>Marketing</a:t>
            </a:r>
            <a:r>
              <a:rPr dirty="0" sz="1700" spc="-10"/>
              <a:t> Strategies</a:t>
            </a:r>
            <a:endParaRPr sz="1700"/>
          </a:p>
        </p:txBody>
      </p:sp>
      <p:sp>
        <p:nvSpPr>
          <p:cNvPr id="1048624" name="object 3" descr=""/>
          <p:cNvSpPr txBox="1"/>
          <p:nvPr/>
        </p:nvSpPr>
        <p:spPr>
          <a:xfrm>
            <a:off x="602386" y="1559432"/>
            <a:ext cx="7948930" cy="322707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317500" marL="329565" marR="633095">
              <a:lnSpc>
                <a:spcPct val="100000"/>
              </a:lnSpc>
              <a:spcBef>
                <a:spcPts val="105"/>
              </a:spcBef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Reflect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ideas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strategies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discussing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challenges </a:t>
            </a:r>
            <a:r>
              <a:rPr dirty="0" sz="1400">
                <a:latin typeface="Arial"/>
                <a:cs typeface="Arial"/>
              </a:rPr>
              <a:t>encountered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lessons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learned.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Repurpose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existing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Make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expert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roundup.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Craft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some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holiday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content.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Start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podcast.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Create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actionable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gives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instructions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about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how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Create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best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practices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industry.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Write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guides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break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down different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topics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industry.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Write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case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study.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●"/>
            </a:pPr>
            <a:endParaRPr sz="1450">
              <a:latin typeface="Arial"/>
              <a:cs typeface="Arial"/>
            </a:endParaRPr>
          </a:p>
          <a:p>
            <a:pPr indent="-317500" marL="329565" marR="5080">
              <a:lnSpc>
                <a:spcPct val="100000"/>
              </a:lnSpc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strategy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strategic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involves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conducting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establishing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goals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objectives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will maximize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effectiveness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success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overall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.this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beneficial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helps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more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intentional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your </a:t>
            </a:r>
            <a:r>
              <a:rPr dirty="0" sz="1400" spc="-10">
                <a:latin typeface="Arial"/>
                <a:cs typeface="Arial"/>
              </a:rPr>
              <a:t>marketing.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 descr=""/>
          <p:cNvSpPr txBox="1"/>
          <p:nvPr/>
        </p:nvSpPr>
        <p:spPr>
          <a:xfrm>
            <a:off x="390550" y="517906"/>
            <a:ext cx="8195309" cy="1520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Recruting</a:t>
            </a:r>
            <a:r>
              <a:rPr dirty="0" sz="1400" spc="-6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Talent: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At</a:t>
            </a:r>
            <a:r>
              <a:rPr dirty="0" sz="14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5F6268"/>
                </a:solidFill>
                <a:latin typeface="Arial"/>
                <a:cs typeface="Arial"/>
              </a:rPr>
              <a:t>Bata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,</a:t>
            </a:r>
            <a:r>
              <a:rPr dirty="0" sz="1400" spc="-3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we're</a:t>
            </a:r>
            <a:r>
              <a:rPr dirty="0" sz="14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focused</a:t>
            </a:r>
            <a:r>
              <a:rPr dirty="0" sz="1400" spc="-5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on</a:t>
            </a:r>
            <a:r>
              <a:rPr dirty="0" sz="1400" spc="-4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making</a:t>
            </a:r>
            <a:r>
              <a:rPr dirty="0" sz="1400" spc="-3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beautiful,</a:t>
            </a:r>
            <a:r>
              <a:rPr dirty="0" sz="1400" spc="-5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comfortable</a:t>
            </a:r>
            <a:r>
              <a:rPr dirty="0" sz="1400" spc="-7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and</a:t>
            </a:r>
            <a:r>
              <a:rPr dirty="0" sz="1400" spc="-3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affordable</a:t>
            </a:r>
            <a:r>
              <a:rPr dirty="0" sz="1400" spc="-7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...</a:t>
            </a:r>
            <a:r>
              <a:rPr dirty="0" sz="14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This</a:t>
            </a:r>
            <a:r>
              <a:rPr dirty="0" sz="14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level</a:t>
            </a:r>
            <a:r>
              <a:rPr dirty="0" sz="1400" spc="-1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D5155"/>
                </a:solidFill>
                <a:latin typeface="Arial"/>
                <a:cs typeface="Arial"/>
              </a:rPr>
              <a:t>of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service</a:t>
            </a:r>
            <a:r>
              <a:rPr dirty="0" sz="14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requires</a:t>
            </a:r>
            <a:r>
              <a:rPr dirty="0" sz="1400" spc="-5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attention</a:t>
            </a:r>
            <a:r>
              <a:rPr dirty="0" sz="1400" spc="-5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to</a:t>
            </a:r>
            <a:r>
              <a:rPr dirty="0" sz="14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detail,</a:t>
            </a:r>
            <a:r>
              <a:rPr dirty="0" sz="1400" spc="-4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excellent</a:t>
            </a:r>
            <a:r>
              <a:rPr dirty="0" sz="14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listening</a:t>
            </a:r>
            <a:r>
              <a:rPr dirty="0" sz="1400" spc="-4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5F6268"/>
                </a:solidFill>
                <a:latin typeface="Arial"/>
                <a:cs typeface="Arial"/>
              </a:rPr>
              <a:t>skills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,</a:t>
            </a:r>
            <a:r>
              <a:rPr dirty="0" sz="1400" spc="-5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D5155"/>
                </a:solidFill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Maintaining</a:t>
            </a:r>
            <a:r>
              <a:rPr dirty="0" sz="1400" spc="-6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a</a:t>
            </a:r>
            <a:r>
              <a:rPr dirty="0" sz="14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sufficient</a:t>
            </a:r>
            <a:r>
              <a:rPr dirty="0" sz="1400" spc="-5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budget</a:t>
            </a:r>
            <a:r>
              <a:rPr dirty="0" sz="1400" spc="-5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:</a:t>
            </a:r>
            <a:r>
              <a:rPr dirty="0" sz="14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Calculate</a:t>
            </a:r>
            <a:r>
              <a:rPr dirty="0" sz="1400" spc="-5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net</a:t>
            </a:r>
            <a:r>
              <a:rPr dirty="0" sz="14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income.</a:t>
            </a:r>
            <a:r>
              <a:rPr dirty="0" sz="1400" spc="-5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The</a:t>
            </a:r>
            <a:r>
              <a:rPr dirty="0" sz="1400" spc="-3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foundation</a:t>
            </a:r>
            <a:r>
              <a:rPr dirty="0" sz="1400" spc="-6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of</a:t>
            </a:r>
            <a:r>
              <a:rPr dirty="0" sz="1400" spc="-1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4D5155"/>
                </a:solidFill>
                <a:latin typeface="Arial"/>
                <a:cs typeface="Arial"/>
              </a:rPr>
              <a:t>an</a:t>
            </a:r>
            <a:endParaRPr sz="1400">
              <a:latin typeface="Arial"/>
              <a:cs typeface="Arial"/>
            </a:endParaRPr>
          </a:p>
          <a:p>
            <a:pPr marL="2620010" marR="1939925">
              <a:lnSpc>
                <a:spcPct val="100000"/>
              </a:lnSpc>
            </a:pP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effective</a:t>
            </a:r>
            <a:r>
              <a:rPr dirty="0" sz="1400" spc="-6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budget</a:t>
            </a:r>
            <a:r>
              <a:rPr dirty="0" sz="1400" spc="-4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is</a:t>
            </a:r>
            <a:r>
              <a:rPr dirty="0" sz="14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net</a:t>
            </a:r>
            <a:r>
              <a:rPr dirty="0" sz="1400" spc="-4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income.Track</a:t>
            </a:r>
            <a:r>
              <a:rPr dirty="0" sz="1400" spc="-4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4D5155"/>
                </a:solidFill>
                <a:latin typeface="Arial"/>
                <a:cs typeface="Arial"/>
              </a:rPr>
              <a:t>your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spending.</a:t>
            </a:r>
            <a:r>
              <a:rPr dirty="0" sz="1400" spc="-6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Set</a:t>
            </a:r>
            <a:r>
              <a:rPr dirty="0" sz="1400" spc="-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realistic</a:t>
            </a:r>
            <a:r>
              <a:rPr dirty="0" sz="1400" spc="-4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goals.</a:t>
            </a:r>
            <a:r>
              <a:rPr dirty="0" sz="1400" spc="-4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Make</a:t>
            </a:r>
            <a:r>
              <a:rPr dirty="0" sz="14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a</a:t>
            </a:r>
            <a:r>
              <a:rPr dirty="0" sz="1400" spc="-10">
                <a:solidFill>
                  <a:srgbClr val="4D5155"/>
                </a:solidFill>
                <a:latin typeface="Arial"/>
                <a:cs typeface="Arial"/>
              </a:rPr>
              <a:t> plan.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your</a:t>
            </a:r>
            <a:r>
              <a:rPr dirty="0" sz="14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spending</a:t>
            </a:r>
            <a:r>
              <a:rPr dirty="0" sz="1400" spc="-6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to</a:t>
            </a:r>
            <a:r>
              <a:rPr dirty="0" sz="14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saty</a:t>
            </a:r>
            <a:r>
              <a:rPr dirty="0" sz="1400" spc="-3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4D5155"/>
                </a:solidFill>
                <a:latin typeface="Arial"/>
                <a:cs typeface="Arial"/>
              </a:rPr>
              <a:t>on</a:t>
            </a:r>
            <a:r>
              <a:rPr dirty="0" sz="14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4D5155"/>
                </a:solidFill>
                <a:latin typeface="Arial"/>
                <a:cs typeface="Arial"/>
              </a:rPr>
              <a:t>budget.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63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539740" y="2180844"/>
            <a:ext cx="2865119" cy="2825496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71171" vert="horz" wrap="square">
            <a:spAutoFit/>
          </a:bodyPr>
          <a:p>
            <a:pPr indent="-2179955" marL="255143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</a:t>
            </a:r>
            <a:r>
              <a:rPr dirty="0" spc="-40"/>
              <a:t> </a:t>
            </a:r>
            <a:r>
              <a:rPr dirty="0"/>
              <a:t>4:</a:t>
            </a:r>
            <a:r>
              <a:rPr dirty="0" spc="-25"/>
              <a:t> </a:t>
            </a:r>
            <a:r>
              <a:rPr dirty="0"/>
              <a:t>Content</a:t>
            </a:r>
            <a:r>
              <a:rPr dirty="0" spc="-35"/>
              <a:t> </a:t>
            </a:r>
            <a:r>
              <a:rPr dirty="0"/>
              <a:t>Creation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Curation</a:t>
            </a:r>
            <a:r>
              <a:rPr dirty="0" spc="-40"/>
              <a:t> </a:t>
            </a:r>
            <a:r>
              <a:rPr dirty="0"/>
              <a:t>(Post</a:t>
            </a:r>
            <a:r>
              <a:rPr dirty="0" spc="-35"/>
              <a:t> </a:t>
            </a:r>
            <a:r>
              <a:rPr dirty="0"/>
              <a:t>creations,</a:t>
            </a:r>
            <a:r>
              <a:rPr dirty="0" spc="-55"/>
              <a:t> </a:t>
            </a:r>
            <a:r>
              <a:rPr dirty="0" spc="-10"/>
              <a:t>Designs/Video</a:t>
            </a:r>
            <a:r>
              <a:rPr dirty="0" spc="-65"/>
              <a:t> </a:t>
            </a:r>
            <a:r>
              <a:rPr dirty="0"/>
              <a:t>Editing,</a:t>
            </a:r>
            <a:r>
              <a:rPr dirty="0" spc="-45"/>
              <a:t> </a:t>
            </a:r>
            <a:r>
              <a:rPr dirty="0"/>
              <a:t>Ad</a:t>
            </a:r>
            <a:r>
              <a:rPr dirty="0" spc="5"/>
              <a:t> </a:t>
            </a:r>
            <a:r>
              <a:rPr dirty="0"/>
              <a:t>Campaigns</a:t>
            </a:r>
            <a:r>
              <a:rPr dirty="0" spc="-45"/>
              <a:t> </a:t>
            </a:r>
            <a:r>
              <a:rPr dirty="0" spc="-20"/>
              <a:t>over </a:t>
            </a:r>
            <a:r>
              <a:rPr dirty="0"/>
              <a:t>Social</a:t>
            </a:r>
            <a:r>
              <a:rPr dirty="0" spc="-50"/>
              <a:t> </a:t>
            </a:r>
            <a:r>
              <a:rPr dirty="0"/>
              <a:t>Media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Email</a:t>
            </a:r>
            <a:r>
              <a:rPr dirty="0" spc="-25"/>
              <a:t> </a:t>
            </a:r>
            <a:r>
              <a:rPr dirty="0"/>
              <a:t>Ideation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Creation)</a:t>
            </a:r>
          </a:p>
        </p:txBody>
      </p:sp>
      <p:sp>
        <p:nvSpPr>
          <p:cNvPr id="1048627" name="object 3" descr=""/>
          <p:cNvSpPr txBox="1"/>
          <p:nvPr/>
        </p:nvSpPr>
        <p:spPr>
          <a:xfrm>
            <a:off x="556971" y="1465326"/>
            <a:ext cx="7995920" cy="25869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400">
                <a:latin typeface="Arial"/>
                <a:cs typeface="Arial"/>
              </a:rPr>
              <a:t>Post</a:t>
            </a:r>
            <a:r>
              <a:rPr b="1" dirty="0" sz="1400" spc="-30">
                <a:latin typeface="Arial"/>
                <a:cs typeface="Arial"/>
              </a:rPr>
              <a:t> </a:t>
            </a:r>
            <a:r>
              <a:rPr b="1" dirty="0" sz="1400" spc="-10">
                <a:latin typeface="Arial"/>
                <a:cs typeface="Arial"/>
              </a:rPr>
              <a:t>Creation:</a:t>
            </a:r>
            <a:endParaRPr sz="1400">
              <a:latin typeface="Arial"/>
              <a:cs typeface="Arial"/>
            </a:endParaRPr>
          </a:p>
          <a:p>
            <a:pPr indent="-317500" marL="469265" marR="5080">
              <a:lnSpc>
                <a:spcPct val="100000"/>
              </a:lnSpc>
              <a:buFont typeface="Arial"/>
              <a:buChar char="●"/>
              <a:tabLst>
                <a:tab algn="l" pos="469265"/>
              </a:tabLst>
            </a:pPr>
            <a:r>
              <a:rPr b="1" dirty="0" sz="1400">
                <a:latin typeface="Arial"/>
                <a:cs typeface="Arial"/>
              </a:rPr>
              <a:t>Select</a:t>
            </a:r>
            <a:r>
              <a:rPr b="1" dirty="0" sz="1400" spc="-4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Content</a:t>
            </a:r>
            <a:r>
              <a:rPr b="1" dirty="0" sz="1400" spc="-3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Categories:</a:t>
            </a:r>
            <a:r>
              <a:rPr b="1"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Identify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three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different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formats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relevant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chosen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topic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industry.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Brainstorm: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Research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trending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topics,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industry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news,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audience </a:t>
            </a:r>
            <a:r>
              <a:rPr dirty="0" sz="1400">
                <a:latin typeface="Arial"/>
                <a:cs typeface="Arial"/>
              </a:rPr>
              <a:t>interests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each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category.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Brainstorm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ideas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social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media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posts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align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20">
                <a:latin typeface="Arial"/>
                <a:cs typeface="Arial"/>
              </a:rPr>
              <a:t> each </a:t>
            </a:r>
            <a:r>
              <a:rPr dirty="0" sz="1400">
                <a:latin typeface="Arial"/>
                <a:cs typeface="Arial"/>
              </a:rPr>
              <a:t>category.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Do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note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format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additionally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stories/status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to</a:t>
            </a:r>
            <a:r>
              <a:rPr dirty="0" sz="1400" spc="50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created.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Format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Blog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article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Format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r>
              <a:rPr dirty="0" sz="1400" spc="37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Format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3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creative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 descr=""/>
          <p:cNvSpPr txBox="1"/>
          <p:nvPr/>
        </p:nvSpPr>
        <p:spPr>
          <a:xfrm>
            <a:off x="390550" y="517906"/>
            <a:ext cx="8313420" cy="408114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Format1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:Blog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artical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2025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Aim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:BATA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delivers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safe,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high-</a:t>
            </a:r>
            <a:r>
              <a:rPr dirty="0" sz="1400">
                <a:latin typeface="Arial"/>
                <a:cs typeface="Arial"/>
              </a:rPr>
              <a:t>quality,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efficient,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reliable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transportation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region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link </a:t>
            </a:r>
            <a:r>
              <a:rPr dirty="0" sz="1400">
                <a:latin typeface="Arial"/>
                <a:cs typeface="Arial"/>
              </a:rPr>
              <a:t>people,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jobs,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communities.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29209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Idea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When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talk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about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reliable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durable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0">
                <a:latin typeface="Arial"/>
                <a:cs typeface="Arial"/>
              </a:rPr>
              <a:t> Bata.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household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name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decade,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topic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blog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will fully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cover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India's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strategy,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STP,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campaign,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social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media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marketing,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strategies.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Formate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2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;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video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algn="l" pos="516890"/>
              </a:tabLst>
            </a:pPr>
            <a:r>
              <a:rPr dirty="0" sz="1400" spc="-25">
                <a:latin typeface="Arial"/>
                <a:cs typeface="Arial"/>
              </a:rPr>
              <a:t>Aim</a:t>
            </a:r>
            <a:r>
              <a:rPr dirty="0" sz="1400">
                <a:latin typeface="Arial"/>
                <a:cs typeface="Arial"/>
              </a:rPr>
              <a:t>	: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delivers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safe,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high-</a:t>
            </a:r>
            <a:r>
              <a:rPr dirty="0" sz="1400">
                <a:latin typeface="Arial"/>
                <a:cs typeface="Arial"/>
              </a:rPr>
              <a:t>quality,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efficient,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reliable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transportation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region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link </a:t>
            </a:r>
            <a:r>
              <a:rPr dirty="0" sz="1400">
                <a:latin typeface="Arial"/>
                <a:cs typeface="Arial"/>
              </a:rPr>
              <a:t>people,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jobs,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communities.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Idea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launched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new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water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proof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slippers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 make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tutorial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diffirentways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14986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Topic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blog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will fully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cover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India's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strategy,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STP,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marketing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campaign,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social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media </a:t>
            </a:r>
            <a:r>
              <a:rPr dirty="0" sz="1400">
                <a:latin typeface="Arial"/>
                <a:cs typeface="Arial"/>
              </a:rPr>
              <a:t>marketing,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strategies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 descr=""/>
          <p:cNvSpPr txBox="1"/>
          <p:nvPr/>
        </p:nvSpPr>
        <p:spPr>
          <a:xfrm>
            <a:off x="390550" y="519429"/>
            <a:ext cx="5989320" cy="10007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Formate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3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creative</a:t>
            </a:r>
            <a:endParaRPr sz="1600">
              <a:latin typeface="Arial"/>
              <a:cs typeface="Arial"/>
            </a:endParaRPr>
          </a:p>
          <a:p>
            <a:pPr marL="12700" marR="2273935">
              <a:lnSpc>
                <a:spcPct val="100000"/>
              </a:lnSpc>
              <a:tabLst>
                <a:tab algn="l" pos="926465"/>
              </a:tabLst>
            </a:pPr>
            <a:r>
              <a:rPr dirty="0" sz="1600">
                <a:latin typeface="Arial"/>
                <a:cs typeface="Arial"/>
              </a:rPr>
              <a:t>Aim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:</a:t>
            </a:r>
            <a:r>
              <a:rPr dirty="0" sz="1600">
                <a:latin typeface="Arial"/>
                <a:cs typeface="Arial"/>
              </a:rPr>
              <a:t>	Brand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awareness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reach </a:t>
            </a:r>
            <a:r>
              <a:rPr dirty="0" sz="1600">
                <a:latin typeface="Arial"/>
                <a:cs typeface="Arial"/>
              </a:rPr>
              <a:t>idea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creative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meme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trending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Topic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kids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today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will</a:t>
            </a:r>
            <a:r>
              <a:rPr dirty="0" sz="1600" spc="3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never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know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real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back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school</a:t>
            </a:r>
            <a:r>
              <a:rPr dirty="0" sz="1600" spc="-10">
                <a:latin typeface="Arial"/>
                <a:cs typeface="Arial"/>
              </a:rPr>
              <a:t> shoes…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097164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431791" y="1536191"/>
            <a:ext cx="3200400" cy="3470148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>
            <a:spLocks noGrp="1"/>
          </p:cNvSpPr>
          <p:nvPr>
            <p:ph type="title"/>
          </p:nvPr>
        </p:nvSpPr>
        <p:spPr>
          <a:xfrm>
            <a:off x="2806445" y="1372870"/>
            <a:ext cx="2828925" cy="4679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u="sng">
                <a:uFill>
                  <a:solidFill>
                    <a:srgbClr val="434343"/>
                  </a:solidFill>
                </a:uFill>
              </a:rPr>
              <a:t>Instagram</a:t>
            </a:r>
            <a:r>
              <a:rPr dirty="0" sz="2900" spc="-35" u="sng">
                <a:uFill>
                  <a:solidFill>
                    <a:srgbClr val="434343"/>
                  </a:solidFill>
                </a:uFill>
              </a:rPr>
              <a:t> </a:t>
            </a:r>
            <a:r>
              <a:rPr dirty="0" sz="2900" spc="-10" u="sng">
                <a:uFill>
                  <a:solidFill>
                    <a:srgbClr val="434343"/>
                  </a:solidFill>
                </a:uFill>
              </a:rPr>
              <a:t>Story</a:t>
            </a:r>
            <a:endParaRPr sz="2900"/>
          </a:p>
        </p:txBody>
      </p:sp>
      <p:sp>
        <p:nvSpPr>
          <p:cNvPr id="1048631" name="object 3" descr=""/>
          <p:cNvSpPr txBox="1"/>
          <p:nvPr/>
        </p:nvSpPr>
        <p:spPr>
          <a:xfrm>
            <a:off x="438708" y="377419"/>
            <a:ext cx="8262620" cy="5162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</a:t>
            </a:r>
            <a:r>
              <a:rPr b="1" dirty="0" sz="14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4:</a:t>
            </a:r>
            <a:r>
              <a:rPr b="1" dirty="0" sz="14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Content</a:t>
            </a:r>
            <a:r>
              <a:rPr b="1" dirty="0" sz="14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Creation</a:t>
            </a:r>
            <a:r>
              <a:rPr b="1" dirty="0" sz="14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b="1" dirty="0" sz="14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Curation</a:t>
            </a:r>
            <a:r>
              <a:rPr b="1" dirty="0" sz="14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</a:t>
            </a:r>
            <a:r>
              <a:rPr b="1" dirty="0" sz="14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creations,</a:t>
            </a:r>
            <a:r>
              <a:rPr b="1" dirty="0" sz="14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10">
                <a:solidFill>
                  <a:srgbClr val="434343"/>
                </a:solidFill>
                <a:latin typeface="Arial"/>
                <a:cs typeface="Arial"/>
              </a:rPr>
              <a:t>Designs/Video</a:t>
            </a:r>
            <a:r>
              <a:rPr b="1" dirty="0" sz="14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Editing,</a:t>
            </a:r>
            <a:r>
              <a:rPr b="1" dirty="0" sz="14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Ad</a:t>
            </a:r>
            <a:r>
              <a:rPr b="1" dirty="0" sz="1400" spc="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over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b="1" dirty="0" sz="14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b="1" dirty="0" sz="14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b="1" dirty="0" sz="14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b="1" dirty="0" sz="14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b="1" dirty="0" sz="14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1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65" name="object 4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2776" y="1938527"/>
            <a:ext cx="2753868" cy="2584704"/>
          </a:xfrm>
          <a:prstGeom prst="rect"/>
        </p:spPr>
      </p:pic>
      <p:pic>
        <p:nvPicPr>
          <p:cNvPr id="2097166" name="object 5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3139439" y="2013204"/>
            <a:ext cx="2759964" cy="2651760"/>
          </a:xfrm>
          <a:prstGeom prst="rect"/>
        </p:spPr>
      </p:pic>
      <p:pic>
        <p:nvPicPr>
          <p:cNvPr id="2097167" name="object 6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283452" y="2263139"/>
            <a:ext cx="2683763" cy="2651760"/>
          </a:xfrm>
          <a:prstGeom prst="rect"/>
        </p:spPr>
      </p:pic>
      <p:sp>
        <p:nvSpPr>
          <p:cNvPr id="1048632" name="object 7" descr=""/>
          <p:cNvSpPr txBox="1"/>
          <p:nvPr/>
        </p:nvSpPr>
        <p:spPr>
          <a:xfrm>
            <a:off x="695350" y="4696764"/>
            <a:ext cx="2824480" cy="2997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4"/>
              </a:rPr>
              <a:t>https://www.instagram.com/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 descr=""/>
          <p:cNvSpPr txBox="1"/>
          <p:nvPr/>
        </p:nvSpPr>
        <p:spPr>
          <a:xfrm>
            <a:off x="438708" y="377419"/>
            <a:ext cx="8262620" cy="5162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2179955" marL="2192020" marR="5080">
              <a:lnSpc>
                <a:spcPct val="114999"/>
              </a:lnSpc>
              <a:spcBef>
                <a:spcPts val="100"/>
              </a:spcBef>
            </a:pP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Part</a:t>
            </a:r>
            <a:r>
              <a:rPr b="1" dirty="0" sz="14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4:</a:t>
            </a:r>
            <a:r>
              <a:rPr b="1" dirty="0" sz="14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Content</a:t>
            </a:r>
            <a:r>
              <a:rPr b="1" dirty="0" sz="14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Creation</a:t>
            </a:r>
            <a:r>
              <a:rPr b="1" dirty="0" sz="14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b="1" dirty="0" sz="14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Curation</a:t>
            </a:r>
            <a:r>
              <a:rPr b="1" dirty="0" sz="1400" spc="-4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(Post</a:t>
            </a:r>
            <a:r>
              <a:rPr b="1" dirty="0" sz="1400" spc="-3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creations,</a:t>
            </a:r>
            <a:r>
              <a:rPr b="1" dirty="0" sz="14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10">
                <a:solidFill>
                  <a:srgbClr val="434343"/>
                </a:solidFill>
                <a:latin typeface="Arial"/>
                <a:cs typeface="Arial"/>
              </a:rPr>
              <a:t>Designs/Video</a:t>
            </a:r>
            <a:r>
              <a:rPr b="1" dirty="0" sz="1400" spc="-6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Editing,</a:t>
            </a:r>
            <a:r>
              <a:rPr b="1" dirty="0" sz="14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Ad</a:t>
            </a:r>
            <a:r>
              <a:rPr b="1" dirty="0" sz="1400" spc="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r>
              <a:rPr b="1" dirty="0" sz="1400" spc="-4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over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b="1" dirty="0" sz="1400" spc="-5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b="1" dirty="0" sz="1400" spc="-6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b="1" dirty="0" sz="1400" spc="-2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b="1" dirty="0" sz="1400" spc="-2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Ideation</a:t>
            </a:r>
            <a:r>
              <a:rPr b="1" dirty="0" sz="1400" spc="-5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>
                <a:solidFill>
                  <a:srgbClr val="434343"/>
                </a:solidFill>
                <a:latin typeface="Arial"/>
                <a:cs typeface="Arial"/>
              </a:rPr>
              <a:t>and</a:t>
            </a:r>
            <a:r>
              <a:rPr b="1" dirty="0" sz="1400" spc="-3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1400" spc="-10">
                <a:solidFill>
                  <a:srgbClr val="434343"/>
                </a:solidFill>
                <a:latin typeface="Arial"/>
                <a:cs typeface="Arial"/>
              </a:rPr>
              <a:t>Creation)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34" name="object 3" descr=""/>
          <p:cNvSpPr txBox="1"/>
          <p:nvPr/>
        </p:nvSpPr>
        <p:spPr>
          <a:xfrm>
            <a:off x="697179" y="2135886"/>
            <a:ext cx="7526655" cy="66675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16865" marL="329565">
              <a:lnSpc>
                <a:spcPct val="100000"/>
              </a:lnSpc>
              <a:spcBef>
                <a:spcPts val="100"/>
              </a:spcBef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Design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Tools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Familiarization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(use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Canva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creating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visually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appealing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graphics)</a:t>
            </a:r>
            <a:endParaRPr sz="1400">
              <a:latin typeface="Arial"/>
              <a:cs typeface="Arial"/>
            </a:endParaRPr>
          </a:p>
          <a:p>
            <a:pPr indent="-316865" marL="32956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algn="l" pos="329565"/>
              </a:tabLst>
            </a:pPr>
            <a:r>
              <a:rPr b="1" dirty="0" sz="1400">
                <a:latin typeface="Arial"/>
                <a:cs typeface="Arial"/>
              </a:rPr>
              <a:t>Video</a:t>
            </a:r>
            <a:r>
              <a:rPr b="1" dirty="0" sz="1400" spc="-4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Creation:</a:t>
            </a:r>
            <a:r>
              <a:rPr b="1"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Utilize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editor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choice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related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chosen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topic.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35" name="object 4"/>
          <p:cNvSpPr txBox="1">
            <a:spLocks noGrp="1"/>
          </p:cNvSpPr>
          <p:nvPr>
            <p:ph type="title"/>
          </p:nvPr>
        </p:nvSpPr>
        <p:spPr>
          <a:xfrm>
            <a:off x="2613786" y="1372870"/>
            <a:ext cx="3918585" cy="46799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/>
              <a:t>Designs/Video</a:t>
            </a:r>
            <a:r>
              <a:rPr dirty="0" sz="2900" spc="-30"/>
              <a:t> </a:t>
            </a:r>
            <a:r>
              <a:rPr dirty="0" sz="2900" spc="-10"/>
              <a:t>Editing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78739" y="218947"/>
            <a:ext cx="8986520" cy="640334"/>
          </a:xfrm>
          <a:prstGeom prst="rect"/>
        </p:spPr>
        <p:txBody>
          <a:bodyPr bIns="0" lIns="0" rIns="0" rtlCol="0" tIns="310134" vert="horz" wrap="square">
            <a:spAutoFit/>
          </a:bodyPr>
          <a:p>
            <a:pPr marL="1494790">
              <a:lnSpc>
                <a:spcPct val="100000"/>
              </a:lnSpc>
              <a:spcBef>
                <a:spcPts val="100"/>
              </a:spcBef>
            </a:pPr>
            <a:r>
              <a:rPr b="0" dirty="0" sz="24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STUDENTS</a:t>
            </a:r>
            <a:r>
              <a:rPr b="0" dirty="0" sz="2400" spc="-155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0" dirty="0" sz="2400" spc="-1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DECLARATION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593" name="object 3" descr=""/>
          <p:cNvSpPr txBox="1"/>
          <p:nvPr/>
        </p:nvSpPr>
        <p:spPr>
          <a:xfrm>
            <a:off x="390550" y="1129029"/>
            <a:ext cx="8323580" cy="2604769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b="1" dirty="0" sz="1600" lang="en-US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student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A.M.A.L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college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program</a:t>
            </a:r>
            <a:r>
              <a:rPr dirty="0" sz="1600" spc="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RegNo.</a:t>
            </a:r>
            <a:r>
              <a:rPr b="1" dirty="0" sz="16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12012010</a:t>
            </a:r>
            <a:r>
              <a:rPr b="1" dirty="0" sz="1600" lang="en-US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3</a:t>
            </a:r>
            <a:r>
              <a:rPr b="1" dirty="0" sz="1600" lang="en-US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b="1" dirty="0" sz="1600" lang="en-US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</a:t>
            </a:r>
            <a:r>
              <a:rPr b="1" dirty="0" sz="1600" lang="en-US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6</a:t>
            </a:r>
            <a:r>
              <a:rPr b="1" dirty="0" sz="1600" lang="en-US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indent="-170815" marL="411480" marR="5080">
              <a:lnSpc>
                <a:spcPct val="200000"/>
              </a:lnSpc>
              <a:spcBef>
                <a:spcPts val="5"/>
              </a:spcBef>
            </a:pPr>
            <a:r>
              <a:rPr dirty="0" sz="1600">
                <a:latin typeface="Arial"/>
                <a:cs typeface="Arial"/>
              </a:rPr>
              <a:t>Department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commerce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college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hereby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have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completed.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mandatory </a:t>
            </a:r>
            <a:r>
              <a:rPr dirty="0" sz="1600">
                <a:latin typeface="Arial"/>
                <a:cs typeface="Arial"/>
              </a:rPr>
              <a:t>internship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from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29-</a:t>
            </a:r>
            <a:r>
              <a:rPr dirty="0" sz="1600" spc="-10">
                <a:latin typeface="Arial"/>
                <a:cs typeface="Arial"/>
              </a:rPr>
              <a:t>05-</a:t>
            </a:r>
            <a:r>
              <a:rPr dirty="0" sz="1600">
                <a:latin typeface="Arial"/>
                <a:cs typeface="Arial"/>
              </a:rPr>
              <a:t>2023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04-08-</a:t>
            </a:r>
            <a:r>
              <a:rPr dirty="0" sz="1600">
                <a:latin typeface="Arial"/>
                <a:cs typeface="Arial"/>
              </a:rPr>
              <a:t>2023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DIGITAL MARKETING</a:t>
            </a:r>
            <a:r>
              <a:rPr b="1" dirty="0" sz="1600" spc="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(name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intern</a:t>
            </a:r>
            <a:endParaRPr sz="1600">
              <a:latin typeface="Arial"/>
              <a:cs typeface="Arial"/>
            </a:endParaRPr>
          </a:p>
          <a:p>
            <a:pPr indent="55880" marL="127000" marR="531495">
              <a:lnSpc>
                <a:spcPct val="200000"/>
              </a:lnSpc>
            </a:pPr>
            <a:r>
              <a:rPr dirty="0" sz="1600">
                <a:latin typeface="Arial"/>
                <a:cs typeface="Arial"/>
              </a:rPr>
              <a:t>organization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under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faculty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guide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ship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SMART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BRIDE,(name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faculty guide),Department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COMMERCE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b="1" dirty="0" sz="1600">
                <a:latin typeface="Arial"/>
                <a:cs typeface="Arial"/>
              </a:rPr>
              <a:t>A.M.A.L</a:t>
            </a:r>
            <a:r>
              <a:rPr b="1" dirty="0" sz="1600" spc="-5">
                <a:latin typeface="Arial"/>
                <a:cs typeface="Arial"/>
              </a:rPr>
              <a:t> </a:t>
            </a:r>
            <a:r>
              <a:rPr b="1" dirty="0" sz="1600">
                <a:latin typeface="Arial"/>
                <a:cs typeface="Arial"/>
              </a:rPr>
              <a:t>COLLEGE</a:t>
            </a:r>
            <a:r>
              <a:rPr b="1" dirty="0" sz="1600" spc="-30">
                <a:latin typeface="Arial"/>
                <a:cs typeface="Arial"/>
              </a:rPr>
              <a:t> </a:t>
            </a:r>
            <a:r>
              <a:rPr b="1" dirty="0" sz="1600" spc="-10">
                <a:latin typeface="Arial"/>
                <a:cs typeface="Arial"/>
              </a:rPr>
              <a:t>ANAKAPALLI</a:t>
            </a:r>
            <a:r>
              <a:rPr dirty="0" sz="1600" spc="-10">
                <a:latin typeface="Arial"/>
                <a:cs typeface="Arial"/>
              </a:rPr>
              <a:t>.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(name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college.</a:t>
            </a:r>
            <a:endParaRPr sz="1600">
              <a:latin typeface="Arial"/>
              <a:cs typeface="Arial"/>
            </a:endParaRPr>
          </a:p>
          <a:p>
            <a:pPr marL="6071235" marR="1198880">
              <a:lnSpc>
                <a:spcPct val="100000"/>
              </a:lnSpc>
              <a:spcBef>
                <a:spcPts val="5"/>
              </a:spcBef>
            </a:pPr>
            <a:r>
              <a:rPr dirty="0" sz="1600" lang="en-US" spc="-10">
                <a:latin typeface="Arial"/>
                <a:cs typeface="Arial"/>
              </a:rPr>
              <a:t>A.</a:t>
            </a:r>
            <a:r>
              <a:rPr dirty="0" sz="1600" lang="en-US" spc="-10">
                <a:latin typeface="Arial"/>
                <a:cs typeface="Arial"/>
              </a:rPr>
              <a:t>c</a:t>
            </a:r>
            <a:r>
              <a:rPr dirty="0" sz="1600" lang="en-US" spc="-10">
                <a:latin typeface="Arial"/>
                <a:cs typeface="Arial"/>
              </a:rPr>
              <a:t>h</a:t>
            </a:r>
            <a:r>
              <a:rPr dirty="0" sz="1600" lang="en-US" spc="-10">
                <a:latin typeface="Arial"/>
                <a:cs typeface="Arial"/>
              </a:rPr>
              <a:t>a</a:t>
            </a:r>
            <a:r>
              <a:rPr dirty="0" sz="1600" lang="en-US" spc="-10">
                <a:latin typeface="Arial"/>
                <a:cs typeface="Arial"/>
              </a:rPr>
              <a:t>n</a:t>
            </a:r>
            <a:r>
              <a:rPr dirty="0" sz="1600" lang="en-US" spc="-10">
                <a:latin typeface="Arial"/>
                <a:cs typeface="Arial"/>
              </a:rPr>
              <a:t>d</a:t>
            </a:r>
            <a:r>
              <a:rPr dirty="0" sz="1600" lang="en-US" spc="-10">
                <a:latin typeface="Arial"/>
                <a:cs typeface="Arial"/>
              </a:rPr>
              <a:t>i</a:t>
            </a:r>
            <a:r>
              <a:rPr dirty="0" sz="1600" lang="en-US" spc="-10">
                <a:latin typeface="Arial"/>
                <a:cs typeface="Arial"/>
              </a:rPr>
              <a:t>n</a:t>
            </a:r>
            <a:r>
              <a:rPr dirty="0" sz="1600" lang="en-US" spc="-1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L="6071235" marR="1198880">
              <a:lnSpc>
                <a:spcPct val="100000"/>
              </a:lnSpc>
              <a:spcBef>
                <a:spcPts val="5"/>
              </a:spcBef>
            </a:pPr>
            <a:r>
              <a:rPr sz="1600" lang="en-US">
                <a:latin typeface="Arial"/>
                <a:cs typeface="Arial"/>
              </a:rPr>
              <a:t> </a:t>
            </a:r>
            <a:r>
              <a:rPr sz="1600" lang="en-US">
                <a:latin typeface="Arial"/>
                <a:cs typeface="Arial"/>
              </a:rPr>
              <a:t>(</a:t>
            </a:r>
            <a:r>
              <a:rPr sz="1600" lang="en-US">
                <a:latin typeface="Arial"/>
                <a:cs typeface="Arial"/>
              </a:rPr>
              <a:t>s</a:t>
            </a:r>
            <a:r>
              <a:rPr sz="1600" lang="en-US">
                <a:latin typeface="Arial"/>
                <a:cs typeface="Arial"/>
              </a:rPr>
              <a:t>i</a:t>
            </a:r>
            <a:r>
              <a:rPr sz="1600" lang="en-US">
                <a:latin typeface="Arial"/>
                <a:cs typeface="Arial"/>
              </a:rPr>
              <a:t>g</a:t>
            </a:r>
            <a:r>
              <a:rPr sz="1600" lang="en-US">
                <a:latin typeface="Arial"/>
                <a:cs typeface="Arial"/>
              </a:rPr>
              <a:t>n</a:t>
            </a:r>
            <a:r>
              <a:rPr sz="1600" lang="en-US">
                <a:latin typeface="Arial"/>
                <a:cs typeface="Arial"/>
              </a:rPr>
              <a:t>a</a:t>
            </a:r>
            <a:r>
              <a:rPr sz="1600" lang="en-US">
                <a:latin typeface="Arial"/>
                <a:cs typeface="Arial"/>
              </a:rPr>
              <a:t>t</a:t>
            </a:r>
            <a:r>
              <a:rPr sz="1600" lang="en-US">
                <a:latin typeface="Arial"/>
                <a:cs typeface="Arial"/>
              </a:rPr>
              <a:t>u</a:t>
            </a:r>
            <a:r>
              <a:rPr sz="1600" lang="en-US">
                <a:latin typeface="Arial"/>
                <a:cs typeface="Arial"/>
              </a:rPr>
              <a:t>re</a:t>
            </a:r>
            <a:r>
              <a:rPr sz="1600" lang="en-US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84859" y="403859"/>
            <a:ext cx="7609332" cy="4221480"/>
          </a:xfrm>
          <a:prstGeom prst="rect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71171" vert="horz" wrap="square">
            <a:spAutoFit/>
          </a:bodyPr>
          <a:p>
            <a:pPr indent="-2179955" marL="255143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</a:t>
            </a:r>
            <a:r>
              <a:rPr dirty="0" spc="-40"/>
              <a:t> </a:t>
            </a:r>
            <a:r>
              <a:rPr dirty="0"/>
              <a:t>4:</a:t>
            </a:r>
            <a:r>
              <a:rPr dirty="0" spc="-25"/>
              <a:t> </a:t>
            </a:r>
            <a:r>
              <a:rPr dirty="0"/>
              <a:t>Content</a:t>
            </a:r>
            <a:r>
              <a:rPr dirty="0" spc="-35"/>
              <a:t> </a:t>
            </a:r>
            <a:r>
              <a:rPr dirty="0"/>
              <a:t>Creation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Curation</a:t>
            </a:r>
            <a:r>
              <a:rPr dirty="0" spc="-40"/>
              <a:t> </a:t>
            </a:r>
            <a:r>
              <a:rPr dirty="0"/>
              <a:t>(Post</a:t>
            </a:r>
            <a:r>
              <a:rPr dirty="0" spc="-35"/>
              <a:t> </a:t>
            </a:r>
            <a:r>
              <a:rPr dirty="0"/>
              <a:t>creations,</a:t>
            </a:r>
            <a:r>
              <a:rPr dirty="0" spc="-55"/>
              <a:t> </a:t>
            </a:r>
            <a:r>
              <a:rPr dirty="0" spc="-10"/>
              <a:t>Designs/Video</a:t>
            </a:r>
            <a:r>
              <a:rPr dirty="0" spc="-65"/>
              <a:t> </a:t>
            </a:r>
            <a:r>
              <a:rPr dirty="0"/>
              <a:t>Editing,</a:t>
            </a:r>
            <a:r>
              <a:rPr dirty="0" spc="-45"/>
              <a:t> </a:t>
            </a:r>
            <a:r>
              <a:rPr dirty="0"/>
              <a:t>Ad</a:t>
            </a:r>
            <a:r>
              <a:rPr dirty="0" spc="5"/>
              <a:t> </a:t>
            </a:r>
            <a:r>
              <a:rPr dirty="0"/>
              <a:t>Campaigns</a:t>
            </a:r>
            <a:r>
              <a:rPr dirty="0" spc="-45"/>
              <a:t> </a:t>
            </a:r>
            <a:r>
              <a:rPr dirty="0" spc="-20"/>
              <a:t>over </a:t>
            </a:r>
            <a:r>
              <a:rPr dirty="0"/>
              <a:t>Social</a:t>
            </a:r>
            <a:r>
              <a:rPr dirty="0" spc="-50"/>
              <a:t> </a:t>
            </a:r>
            <a:r>
              <a:rPr dirty="0"/>
              <a:t>Media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Email</a:t>
            </a:r>
            <a:r>
              <a:rPr dirty="0" spc="-25"/>
              <a:t> </a:t>
            </a:r>
            <a:r>
              <a:rPr dirty="0"/>
              <a:t>Ideation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Creation)</a:t>
            </a:r>
          </a:p>
        </p:txBody>
      </p:sp>
      <p:sp>
        <p:nvSpPr>
          <p:cNvPr id="1048637" name="object 3" descr=""/>
          <p:cNvSpPr txBox="1"/>
          <p:nvPr/>
        </p:nvSpPr>
        <p:spPr>
          <a:xfrm>
            <a:off x="1014171" y="2095881"/>
            <a:ext cx="7574280" cy="10934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1400">
                <a:latin typeface="Arial"/>
                <a:cs typeface="Arial"/>
              </a:rPr>
              <a:t>Ad</a:t>
            </a:r>
            <a:r>
              <a:rPr b="1" dirty="0" sz="1400" spc="-1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Campaigns</a:t>
            </a:r>
            <a:r>
              <a:rPr b="1" dirty="0" sz="1400" spc="-5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over</a:t>
            </a:r>
            <a:r>
              <a:rPr b="1" dirty="0" sz="1400" spc="-3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Social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 spc="-10">
                <a:latin typeface="Arial"/>
                <a:cs typeface="Arial"/>
              </a:rPr>
              <a:t>Media: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INSTAGRAM</a:t>
            </a:r>
            <a:r>
              <a:rPr dirty="0" sz="1400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</a:t>
            </a:r>
            <a:r>
              <a:rPr dirty="0" sz="1400" spc="-1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CAMPAIGN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Instagram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posts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promote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or </a:t>
            </a:r>
            <a:r>
              <a:rPr dirty="0" sz="1400">
                <a:latin typeface="Arial"/>
                <a:cs typeface="Arial"/>
              </a:rPr>
              <a:t>services.The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post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appear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multiple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ways,such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Instagram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feed,stories,or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both.they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include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images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along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copy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link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page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choice.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38" name="object 4" descr=""/>
          <p:cNvSpPr txBox="1"/>
          <p:nvPr/>
        </p:nvSpPr>
        <p:spPr>
          <a:xfrm>
            <a:off x="845921" y="1369821"/>
            <a:ext cx="3583940" cy="34544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Social</a:t>
            </a:r>
            <a:r>
              <a:rPr b="1" dirty="0" sz="2100" spc="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Media</a:t>
            </a:r>
            <a:r>
              <a:rPr b="1" dirty="0" sz="2100" spc="-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Ad</a:t>
            </a:r>
            <a:r>
              <a:rPr b="1" dirty="0" sz="2100" spc="1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 spc="-1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 descr=""/>
          <p:cNvSpPr txBox="1"/>
          <p:nvPr/>
        </p:nvSpPr>
        <p:spPr>
          <a:xfrm>
            <a:off x="193039" y="3179191"/>
            <a:ext cx="7862570" cy="1424940"/>
          </a:xfrm>
          <a:prstGeom prst="rect"/>
        </p:spPr>
        <p:txBody>
          <a:bodyPr bIns="0" lIns="0" rIns="0" rtlCol="0" tIns="25400" vert="horz" wrap="square">
            <a:spAutoFit/>
          </a:bodyPr>
          <a:p>
            <a:pPr indent="-342900" marL="355600" marR="5080">
              <a:lnSpc>
                <a:spcPts val="1370"/>
              </a:lnSpc>
              <a:spcBef>
                <a:spcPts val="200"/>
              </a:spcBef>
              <a:buSzPct val="150000"/>
              <a:buFont typeface="Arial"/>
              <a:buChar char="●"/>
              <a:tabLst>
                <a:tab algn="l" pos="355600"/>
              </a:tabLst>
            </a:pPr>
            <a:r>
              <a:rPr b="1" dirty="0" sz="120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BRAND</a:t>
            </a:r>
            <a:r>
              <a:rPr b="1" dirty="0" sz="1200" spc="-1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b="1" dirty="0" sz="120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AWARNESS</a:t>
            </a:r>
            <a:r>
              <a:rPr b="1" dirty="0" sz="1200" spc="35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: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Post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content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consistent</a:t>
            </a:r>
            <a:r>
              <a:rPr dirty="0" sz="12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2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your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brand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personality.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key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increasing</a:t>
            </a:r>
            <a:r>
              <a:rPr dirty="0" sz="12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your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brand</a:t>
            </a:r>
            <a:r>
              <a:rPr dirty="0" sz="1200" spc="-5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awareness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via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Instagram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consistency.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content</a:t>
            </a:r>
            <a:r>
              <a:rPr dirty="0" sz="12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you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post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must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consistent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your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overall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brand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personality.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Post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images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videos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that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are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line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with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goals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your</a:t>
            </a:r>
            <a:r>
              <a:rPr dirty="0" sz="1200" spc="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brand…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585858"/>
              </a:buClr>
              <a:buFont typeface="Arial"/>
              <a:buChar char="●"/>
            </a:pPr>
            <a:endParaRPr sz="1050">
              <a:latin typeface="Arial"/>
              <a:cs typeface="Arial"/>
            </a:endParaRPr>
          </a:p>
          <a:p>
            <a:pPr indent="-342265" marL="354965">
              <a:lnSpc>
                <a:spcPct val="100000"/>
              </a:lnSpc>
              <a:spcBef>
                <a:spcPts val="5"/>
              </a:spcBef>
              <a:buSzPct val="150000"/>
              <a:buFont typeface="Arial"/>
              <a:buChar char="●"/>
              <a:tabLst>
                <a:tab algn="l" pos="354965"/>
              </a:tabLst>
            </a:pPr>
            <a:r>
              <a:rPr b="1" dirty="0" sz="1200" spc="-2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Goal</a:t>
            </a:r>
            <a:endParaRPr sz="1200">
              <a:latin typeface="Arial"/>
              <a:cs typeface="Arial"/>
            </a:endParaRPr>
          </a:p>
          <a:p>
            <a:pPr indent="-342900" marL="355600" marR="6350">
              <a:lnSpc>
                <a:spcPts val="1370"/>
              </a:lnSpc>
              <a:spcBef>
                <a:spcPts val="1400"/>
              </a:spcBef>
              <a:buSzPct val="150000"/>
              <a:buChar char="●"/>
              <a:tabLst>
                <a:tab algn="l" pos="355600"/>
              </a:tabLst>
            </a:pP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drive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awareness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extension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brand.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goal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their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Instagram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campaign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was</a:t>
            </a:r>
            <a:r>
              <a:rPr dirty="0" sz="12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based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on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boosting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awareness</a:t>
            </a:r>
            <a:r>
              <a:rPr dirty="0" sz="12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sales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their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tropical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flavored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‘Summer</a:t>
            </a:r>
            <a:r>
              <a:rPr dirty="0" sz="12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Edition’</a:t>
            </a:r>
            <a:r>
              <a:rPr dirty="0" sz="12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energy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drink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Australian</a:t>
            </a:r>
            <a:r>
              <a:rPr dirty="0" sz="1200" spc="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market…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097169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52927" y="292608"/>
            <a:ext cx="2886455" cy="2609088"/>
          </a:xfrm>
          <a:prstGeom prst="rect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2700" vert="horz" wrap="square">
            <a:spAutoFit/>
          </a:bodyPr>
          <a:p>
            <a:pPr marL="2499360">
              <a:lnSpc>
                <a:spcPct val="100000"/>
              </a:lnSpc>
              <a:spcBef>
                <a:spcPts val="100"/>
              </a:spcBef>
            </a:pPr>
            <a:r>
              <a:rPr b="0" dirty="0" sz="240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Facebook</a:t>
            </a:r>
            <a:r>
              <a:rPr b="0" dirty="0" sz="2400" spc="-1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b="0" dirty="0" sz="240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social</a:t>
            </a:r>
            <a:r>
              <a:rPr b="0" dirty="0" sz="2400" spc="-25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b="0" dirty="0" sz="240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media</a:t>
            </a:r>
            <a:r>
              <a:rPr b="0" dirty="0" sz="2400" spc="-25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b="0" dirty="0" sz="2400" spc="-1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campaign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097170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7148" y="914400"/>
            <a:ext cx="4946904" cy="3686555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 descr=""/>
          <p:cNvSpPr txBox="1"/>
          <p:nvPr/>
        </p:nvSpPr>
        <p:spPr>
          <a:xfrm>
            <a:off x="390550" y="517906"/>
            <a:ext cx="8237220" cy="365442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20002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Facebook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networks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celebrated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sponsorship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commitment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Liverpool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FC.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the </a:t>
            </a:r>
            <a:r>
              <a:rPr dirty="0" sz="1400">
                <a:latin typeface="Arial"/>
                <a:cs typeface="Arial"/>
              </a:rPr>
              <a:t>campaign,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shared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message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from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Liverpool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manager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Jürgen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Clop,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influencers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Liverpool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fans.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Key</a:t>
            </a:r>
            <a:r>
              <a:rPr b="1" dirty="0" sz="1400" spc="-3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takeaway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7874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Facebook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networks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very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powerful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engage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captive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audience.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sponsoring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Liverpool, </a:t>
            </a:r>
            <a:r>
              <a:rPr dirty="0" sz="1400">
                <a:latin typeface="Arial"/>
                <a:cs typeface="Arial"/>
              </a:rPr>
              <a:t>Carlsberg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improved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awareness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drove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significant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traffic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website.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This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type</a:t>
            </a:r>
            <a:r>
              <a:rPr dirty="0" sz="1400" spc="-25">
                <a:latin typeface="Arial"/>
                <a:cs typeface="Arial"/>
              </a:rPr>
              <a:t> of </a:t>
            </a:r>
            <a:r>
              <a:rPr dirty="0" sz="1400">
                <a:latin typeface="Arial"/>
                <a:cs typeface="Arial"/>
              </a:rPr>
              <a:t>collaboration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very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effective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keeping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front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long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after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campaign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ends.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Other</a:t>
            </a:r>
            <a:r>
              <a:rPr b="1" dirty="0" sz="1400" spc="-4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successful</a:t>
            </a:r>
            <a:r>
              <a:rPr b="1" dirty="0" sz="1400" spc="-7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Facebook</a:t>
            </a:r>
            <a:r>
              <a:rPr b="1" dirty="0" sz="1400" spc="-5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campaigns</a:t>
            </a:r>
            <a:endParaRPr sz="1400">
              <a:latin typeface="Arial"/>
              <a:cs typeface="Arial"/>
            </a:endParaRPr>
          </a:p>
          <a:p>
            <a:pPr marL="12700" marR="7663180">
              <a:lnSpc>
                <a:spcPct val="100000"/>
              </a:lnSpc>
            </a:pPr>
            <a:r>
              <a:rPr dirty="0" sz="1400" spc="-10">
                <a:latin typeface="Arial"/>
                <a:cs typeface="Arial"/>
              </a:rPr>
              <a:t>TVibes Slack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indent="48260" marL="12700" marR="5080">
              <a:lnSpc>
                <a:spcPct val="100000"/>
              </a:lnSpc>
              <a:spcBef>
                <a:spcPts val="5"/>
              </a:spcBef>
              <a:tabLst>
                <a:tab algn="l" pos="1941830"/>
              </a:tabLst>
            </a:pP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BRAND</a:t>
            </a:r>
            <a:r>
              <a:rPr b="1" dirty="0" sz="1400" spc="-3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AWARNESS</a:t>
            </a: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400">
                <a:latin typeface="Arial"/>
                <a:cs typeface="Arial"/>
              </a:rPr>
              <a:t>: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Build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awareness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through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Facebook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Instagram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today.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awareness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objective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help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people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remember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seeing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ads.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Try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5">
                <a:latin typeface="Arial"/>
                <a:cs typeface="Arial"/>
              </a:rPr>
              <a:t> ad. </a:t>
            </a:r>
            <a:r>
              <a:rPr dirty="0" sz="1400">
                <a:latin typeface="Arial"/>
                <a:cs typeface="Arial"/>
              </a:rPr>
              <a:t>Target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Right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Audience.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Build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Awareness.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Promote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0">
                <a:latin typeface="Arial"/>
                <a:cs typeface="Arial"/>
              </a:rPr>
              <a:t> App.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object 2" descr=""/>
          <p:cNvSpPr txBox="1"/>
          <p:nvPr/>
        </p:nvSpPr>
        <p:spPr>
          <a:xfrm>
            <a:off x="390550" y="519429"/>
            <a:ext cx="8364855" cy="392747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55880" marL="12700" marR="56515">
              <a:lnSpc>
                <a:spcPct val="100000"/>
              </a:lnSpc>
              <a:spcBef>
                <a:spcPts val="95"/>
              </a:spcBef>
              <a:tabLst>
                <a:tab algn="l" pos="2209800"/>
              </a:tabLst>
            </a:pP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BRAND</a:t>
            </a:r>
            <a:r>
              <a:rPr b="1" dirty="0" sz="1600" spc="-6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AWARNESS</a:t>
            </a: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sz="1600">
                <a:latin typeface="Arial"/>
                <a:cs typeface="Arial"/>
              </a:rPr>
              <a:t>: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Build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awareness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business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through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on </a:t>
            </a:r>
            <a:r>
              <a:rPr dirty="0" sz="1600">
                <a:latin typeface="Arial"/>
                <a:cs typeface="Arial"/>
              </a:rPr>
              <a:t>Facebook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Instagram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today.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awareness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objective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help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people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remember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seeing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ads.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Try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ad.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Target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Right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Audience.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Build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Awareness.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Promote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App.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</a:pP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Other</a:t>
            </a:r>
            <a:r>
              <a:rPr b="1" dirty="0" sz="1600" spc="-5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successful</a:t>
            </a:r>
            <a:r>
              <a:rPr b="1" dirty="0" sz="1600" spc="-6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Instagram</a:t>
            </a:r>
            <a:r>
              <a:rPr b="1" dirty="0" sz="1600" spc="-4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campaigns</a:t>
            </a:r>
            <a:r>
              <a:rPr b="1" dirty="0" sz="1600" spc="-7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spc="-5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2700" marR="6684009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Barry’s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Boot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camp </a:t>
            </a:r>
            <a:r>
              <a:rPr dirty="0" sz="1600">
                <a:latin typeface="Arial"/>
                <a:cs typeface="Arial"/>
              </a:rPr>
              <a:t>Adidas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Originals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TWITTER</a:t>
            </a:r>
            <a:r>
              <a:rPr b="1" dirty="0" sz="1600" spc="-8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SOCIAL</a:t>
            </a:r>
            <a:r>
              <a:rPr b="1" dirty="0" sz="1600" spc="-4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MEDIA</a:t>
            </a:r>
            <a:r>
              <a:rPr b="1" dirty="0" sz="1600" spc="-8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CAMPAIGIN</a:t>
            </a:r>
            <a:r>
              <a:rPr b="1" dirty="0" sz="1600" spc="-4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600" spc="-5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indent="571500" marL="12700" marR="5080">
              <a:lnSpc>
                <a:spcPct val="100000"/>
              </a:lnSpc>
            </a:pPr>
            <a:r>
              <a:rPr dirty="0" sz="1600">
                <a:latin typeface="Arial"/>
                <a:cs typeface="Arial"/>
              </a:rPr>
              <a:t>Twitter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answer</a:t>
            </a:r>
            <a:r>
              <a:rPr dirty="0" sz="1600" spc="3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question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what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now.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always</a:t>
            </a:r>
            <a:r>
              <a:rPr dirty="0" sz="1600" spc="38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 creat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a </a:t>
            </a:r>
            <a:r>
              <a:rPr dirty="0" sz="1600">
                <a:latin typeface="Arial"/>
                <a:cs typeface="Arial"/>
              </a:rPr>
              <a:t>text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like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message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up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140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characters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through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pc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phone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your </a:t>
            </a:r>
            <a:r>
              <a:rPr dirty="0" sz="1600">
                <a:latin typeface="Arial"/>
                <a:cs typeface="Arial"/>
              </a:rPr>
              <a:t>followers.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It’s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mix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business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social.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3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could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home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communicating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what</a:t>
            </a:r>
            <a:r>
              <a:rPr dirty="0" sz="1600" spc="5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or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work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112613" y="1307333"/>
            <a:ext cx="2517625" cy="1549132"/>
          </a:xfrm>
          <a:prstGeom prst="rect"/>
        </p:spPr>
      </p:pic>
      <p:sp>
        <p:nvSpPr>
          <p:cNvPr id="1048643" name="object 3"/>
          <p:cNvSpPr txBox="1">
            <a:spLocks noGrp="1"/>
          </p:cNvSpPr>
          <p:nvPr>
            <p:ph type="title"/>
          </p:nvPr>
        </p:nvSpPr>
        <p:spPr>
          <a:xfrm>
            <a:off x="2715260" y="54686"/>
            <a:ext cx="3742054" cy="45212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 sz="28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Twitter</a:t>
            </a:r>
            <a:r>
              <a:rPr b="0" dirty="0" sz="2800" spc="-9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0" dirty="0" sz="28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social</a:t>
            </a:r>
            <a:r>
              <a:rPr b="0" dirty="0" sz="2800" spc="-1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0" dirty="0" sz="2800" spc="-1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campaign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48644" name="object 4" descr=""/>
          <p:cNvSpPr txBox="1"/>
          <p:nvPr/>
        </p:nvSpPr>
        <p:spPr>
          <a:xfrm>
            <a:off x="155854" y="3472383"/>
            <a:ext cx="8636000" cy="112331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BRAND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AWEARNESS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TWITTER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:March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2022,about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23%of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u.s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social</a:t>
            </a:r>
            <a:r>
              <a:rPr dirty="0" sz="1800" spc="-10">
                <a:latin typeface="Arial"/>
                <a:cs typeface="Arial"/>
              </a:rPr>
              <a:t> media </a:t>
            </a:r>
            <a:r>
              <a:rPr dirty="0" sz="1800">
                <a:latin typeface="Arial"/>
                <a:cs typeface="Arial"/>
              </a:rPr>
              <a:t>users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heard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adout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tiwtter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media,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social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media,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advertising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over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the </a:t>
            </a:r>
            <a:r>
              <a:rPr dirty="0" sz="1800">
                <a:latin typeface="Arial"/>
                <a:cs typeface="Arial"/>
              </a:rPr>
              <a:t>past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four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weeks.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86% who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know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brand,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‘s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27%,meaning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time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of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survey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twitter</a:t>
            </a:r>
            <a:r>
              <a:rPr dirty="0" sz="1800" spc="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united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states..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71171" vert="horz" wrap="square">
            <a:spAutoFit/>
          </a:bodyPr>
          <a:p>
            <a:pPr indent="-2179955" marL="255143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</a:t>
            </a:r>
            <a:r>
              <a:rPr dirty="0" spc="-40"/>
              <a:t> </a:t>
            </a:r>
            <a:r>
              <a:rPr dirty="0"/>
              <a:t>4:</a:t>
            </a:r>
            <a:r>
              <a:rPr dirty="0" spc="-25"/>
              <a:t> </a:t>
            </a:r>
            <a:r>
              <a:rPr dirty="0"/>
              <a:t>Content</a:t>
            </a:r>
            <a:r>
              <a:rPr dirty="0" spc="-35"/>
              <a:t> </a:t>
            </a:r>
            <a:r>
              <a:rPr dirty="0"/>
              <a:t>Creation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Curation</a:t>
            </a:r>
            <a:r>
              <a:rPr dirty="0" spc="-40"/>
              <a:t> </a:t>
            </a:r>
            <a:r>
              <a:rPr dirty="0"/>
              <a:t>(Post</a:t>
            </a:r>
            <a:r>
              <a:rPr dirty="0" spc="-35"/>
              <a:t> </a:t>
            </a:r>
            <a:r>
              <a:rPr dirty="0"/>
              <a:t>creations,</a:t>
            </a:r>
            <a:r>
              <a:rPr dirty="0" spc="-55"/>
              <a:t> </a:t>
            </a:r>
            <a:r>
              <a:rPr dirty="0" spc="-10"/>
              <a:t>Designs/Video</a:t>
            </a:r>
            <a:r>
              <a:rPr dirty="0" spc="-65"/>
              <a:t> </a:t>
            </a:r>
            <a:r>
              <a:rPr dirty="0"/>
              <a:t>Editing,</a:t>
            </a:r>
            <a:r>
              <a:rPr dirty="0" spc="-45"/>
              <a:t> </a:t>
            </a:r>
            <a:r>
              <a:rPr dirty="0"/>
              <a:t>Ad</a:t>
            </a:r>
            <a:r>
              <a:rPr dirty="0" spc="5"/>
              <a:t> </a:t>
            </a:r>
            <a:r>
              <a:rPr dirty="0"/>
              <a:t>Campaigns</a:t>
            </a:r>
            <a:r>
              <a:rPr dirty="0" spc="-45"/>
              <a:t> </a:t>
            </a:r>
            <a:r>
              <a:rPr dirty="0" spc="-20"/>
              <a:t>over </a:t>
            </a:r>
            <a:r>
              <a:rPr dirty="0"/>
              <a:t>Social</a:t>
            </a:r>
            <a:r>
              <a:rPr dirty="0" spc="-50"/>
              <a:t> </a:t>
            </a:r>
            <a:r>
              <a:rPr dirty="0"/>
              <a:t>Media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Email</a:t>
            </a:r>
            <a:r>
              <a:rPr dirty="0" spc="-25"/>
              <a:t> </a:t>
            </a:r>
            <a:r>
              <a:rPr dirty="0"/>
              <a:t>Ideation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Creation)</a:t>
            </a:r>
          </a:p>
        </p:txBody>
      </p:sp>
      <p:sp>
        <p:nvSpPr>
          <p:cNvPr id="1048646" name="object 3" descr=""/>
          <p:cNvSpPr txBox="1"/>
          <p:nvPr/>
        </p:nvSpPr>
        <p:spPr>
          <a:xfrm>
            <a:off x="556971" y="2095881"/>
            <a:ext cx="8024495" cy="301371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b="1" dirty="0" sz="1400">
                <a:latin typeface="Arial"/>
                <a:cs typeface="Arial"/>
              </a:rPr>
              <a:t>For</a:t>
            </a:r>
            <a:r>
              <a:rPr b="1" dirty="0" sz="1400" spc="-2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every</a:t>
            </a:r>
            <a:r>
              <a:rPr b="1" dirty="0" sz="1400" spc="-3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campaign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clearly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 spc="-10">
                <a:latin typeface="Arial"/>
                <a:cs typeface="Arial"/>
              </a:rPr>
              <a:t>define:</a:t>
            </a:r>
            <a:endParaRPr sz="1400">
              <a:latin typeface="Arial"/>
              <a:cs typeface="Arial"/>
            </a:endParaRPr>
          </a:p>
          <a:p>
            <a:pPr indent="-316865" marL="469265">
              <a:lnSpc>
                <a:spcPct val="100000"/>
              </a:lnSpc>
              <a:buFont typeface="Arial"/>
              <a:buChar char="●"/>
              <a:tabLst>
                <a:tab algn="l" pos="469265"/>
              </a:tabLst>
            </a:pP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Advertising</a:t>
            </a:r>
            <a:r>
              <a:rPr b="1" dirty="0" sz="1400" spc="-8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Goals</a:t>
            </a:r>
            <a:r>
              <a:rPr b="1" dirty="0" sz="1400" spc="-1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</a:pP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Brand</a:t>
            </a:r>
            <a:r>
              <a:rPr b="1" dirty="0" sz="1400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Awareness:</a:t>
            </a:r>
            <a:r>
              <a:rPr b="1"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largest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retailer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leading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manufacturer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part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Organization.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Incorporated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Private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Limited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1931,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was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set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up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initially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small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operation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Konnagar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(near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Calcutta)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1932.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Driving</a:t>
            </a:r>
            <a:r>
              <a:rPr b="1" dirty="0" sz="1400" spc="-5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website</a:t>
            </a:r>
            <a:r>
              <a:rPr b="1" dirty="0" sz="1400" spc="-5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1" dirty="0" sz="14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traffic</a:t>
            </a:r>
            <a:r>
              <a:rPr b="1" dirty="0" sz="1400" spc="-40">
                <a:latin typeface="Arial"/>
                <a:cs typeface="Arial"/>
              </a:rPr>
              <a:t> </a:t>
            </a:r>
            <a:r>
              <a:rPr b="1" dirty="0" sz="1400" spc="-5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Optimize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your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images….</a:t>
            </a:r>
            <a:endParaRPr sz="1400">
              <a:latin typeface="Arial"/>
              <a:cs typeface="Arial"/>
            </a:endParaRPr>
          </a:p>
          <a:p>
            <a:pPr marL="12700" marR="5565140">
              <a:lnSpc>
                <a:spcPct val="200000"/>
              </a:lnSpc>
            </a:pPr>
            <a:r>
              <a:rPr dirty="0" sz="1400">
                <a:latin typeface="Arial"/>
                <a:cs typeface="Arial"/>
              </a:rPr>
              <a:t>Perform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regular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SEO </a:t>
            </a:r>
            <a:r>
              <a:rPr dirty="0" sz="1400" spc="-10">
                <a:latin typeface="Arial"/>
                <a:cs typeface="Arial"/>
              </a:rPr>
              <a:t>Audit… </a:t>
            </a:r>
            <a:r>
              <a:rPr dirty="0" sz="1400">
                <a:latin typeface="Arial"/>
                <a:cs typeface="Arial"/>
              </a:rPr>
              <a:t>Test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frequently….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398017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18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Audience</a:t>
            </a:r>
            <a:r>
              <a:rPr b="0" dirty="0" sz="1800" spc="-25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0" dirty="0" sz="18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Targeting</a:t>
            </a:r>
            <a:r>
              <a:rPr b="0" dirty="0" sz="1800" spc="-4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b="0" dirty="0" sz="1600" spc="-50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097172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57044" y="1018032"/>
            <a:ext cx="5047982" cy="2398776"/>
          </a:xfrm>
          <a:prstGeom prst="rect"/>
        </p:spPr>
      </p:pic>
      <p:sp>
        <p:nvSpPr>
          <p:cNvPr id="1048648" name="object 4" descr=""/>
          <p:cNvSpPr txBox="1"/>
          <p:nvPr/>
        </p:nvSpPr>
        <p:spPr>
          <a:xfrm>
            <a:off x="928827" y="3746093"/>
            <a:ext cx="5787390" cy="108712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Bata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ready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meet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any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footwear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need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through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its wide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range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of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footwear.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  <a:spcBef>
                <a:spcPts val="5"/>
              </a:spcBef>
            </a:pP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12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upper-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class,</a:t>
            </a:r>
            <a:r>
              <a:rPr dirty="0" sz="12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high-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income</a:t>
            </a:r>
            <a:r>
              <a:rPr dirty="0" sz="1200" spc="-4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individuals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desire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2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luxurious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shoe,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Bata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meet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their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needs.</a:t>
            </a:r>
            <a:r>
              <a:rPr dirty="0" sz="12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If</a:t>
            </a:r>
            <a:r>
              <a:rPr dirty="0" sz="12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lower-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class,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low-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income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person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only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needs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shoe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2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cover their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feet,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Bata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provides</a:t>
            </a:r>
            <a:r>
              <a:rPr dirty="0" sz="12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dirty="0" sz="12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solution</a:t>
            </a:r>
            <a:r>
              <a:rPr dirty="0" sz="12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them</a:t>
            </a:r>
            <a:r>
              <a:rPr dirty="0" sz="12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585858"/>
                </a:solidFill>
                <a:latin typeface="Arial"/>
                <a:cs typeface="Arial"/>
              </a:rPr>
              <a:t>as </a:t>
            </a:r>
            <a:r>
              <a:rPr dirty="0" sz="1200" spc="-10">
                <a:solidFill>
                  <a:srgbClr val="585858"/>
                </a:solidFill>
                <a:latin typeface="Arial"/>
                <a:cs typeface="Arial"/>
              </a:rPr>
              <a:t>well….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6888" y="129539"/>
            <a:ext cx="4248912" cy="2290572"/>
          </a:xfrm>
          <a:prstGeom prst="rect"/>
        </p:spPr>
      </p:pic>
      <p:sp>
        <p:nvSpPr>
          <p:cNvPr id="1048649" name="object 3" descr=""/>
          <p:cNvSpPr txBox="1"/>
          <p:nvPr/>
        </p:nvSpPr>
        <p:spPr>
          <a:xfrm>
            <a:off x="1006551" y="2608580"/>
            <a:ext cx="2680970" cy="2393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2"/>
              </a:rPr>
              <a:t>https://www.youtube.com/channel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4" name="object 4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254252" y="2993135"/>
            <a:ext cx="4530852" cy="1918716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78739" y="218947"/>
            <a:ext cx="8986520" cy="640334"/>
          </a:xfrm>
          <a:prstGeom prst="rect"/>
        </p:spPr>
        <p:txBody>
          <a:bodyPr bIns="0" lIns="0" rIns="0" rtlCol="0" tIns="310134" vert="horz" wrap="square">
            <a:spAutoFit/>
          </a:bodyPr>
          <a:p>
            <a:pPr marL="2211070">
              <a:lnSpc>
                <a:spcPct val="100000"/>
              </a:lnSpc>
              <a:spcBef>
                <a:spcPts val="100"/>
              </a:spcBef>
            </a:pPr>
            <a:r>
              <a:rPr b="0" dirty="0" sz="2400" spc="-1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ACKNOWLEDGEMENT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48587" name="object 3" descr=""/>
          <p:cNvSpPr txBox="1"/>
          <p:nvPr/>
        </p:nvSpPr>
        <p:spPr>
          <a:xfrm>
            <a:off x="390550" y="1129029"/>
            <a:ext cx="8342630" cy="346773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Firstly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would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like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Express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my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indebtedness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appreciation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"APSCHE"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government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and </a:t>
            </a:r>
            <a:r>
              <a:rPr dirty="0" sz="1600">
                <a:latin typeface="Arial"/>
                <a:cs typeface="Arial"/>
              </a:rPr>
              <a:t>Andhra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university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providing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7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excellent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opportunity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learn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while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working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through internships.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am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grateful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"smart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bridge"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providing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details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course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depth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and</a:t>
            </a:r>
            <a:r>
              <a:rPr dirty="0" sz="1600" spc="500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teaching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topics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theoretically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practically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students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kindly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smart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bridge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staff</a:t>
            </a:r>
            <a:r>
              <a:rPr dirty="0" sz="1600" spc="500">
                <a:latin typeface="Arial"/>
                <a:cs typeface="Arial"/>
              </a:rPr>
              <a:t> 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handling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this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long-</a:t>
            </a:r>
            <a:r>
              <a:rPr dirty="0" sz="1600">
                <a:latin typeface="Arial"/>
                <a:cs typeface="Arial"/>
              </a:rPr>
              <a:t>term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internship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hard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work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patience.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would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like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express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my </a:t>
            </a:r>
            <a:r>
              <a:rPr dirty="0" sz="1600">
                <a:latin typeface="Arial"/>
                <a:cs typeface="Arial"/>
              </a:rPr>
              <a:t>sincere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thanks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Mr.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dirty="0" sz="1600" lang="en-US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sir,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(mentor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name),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his/her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valuable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guidance</a:t>
            </a:r>
            <a:r>
              <a:rPr dirty="0" sz="1600" spc="-6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and </a:t>
            </a:r>
            <a:r>
              <a:rPr dirty="0" sz="1600">
                <a:latin typeface="Arial"/>
                <a:cs typeface="Arial"/>
              </a:rPr>
              <a:t>support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completing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my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wish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express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my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gratitude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towards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our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comprehensive </a:t>
            </a:r>
            <a:r>
              <a:rPr dirty="0" sz="1600">
                <a:latin typeface="Arial"/>
                <a:cs typeface="Arial"/>
              </a:rPr>
              <a:t>Digital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marketing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coordinators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T.</a:t>
            </a:r>
            <a:r>
              <a:rPr dirty="0" sz="1600" spc="-4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Niranjan</a:t>
            </a:r>
            <a:r>
              <a:rPr dirty="0" sz="1600" spc="-7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Kumar</a:t>
            </a:r>
            <a:r>
              <a:rPr dirty="0" sz="1600" spc="-6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Sir”and“J.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sambrajyam</a:t>
            </a:r>
            <a:r>
              <a:rPr dirty="0" sz="1600" spc="-4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sir</a:t>
            </a:r>
            <a:r>
              <a:rPr dirty="0" sz="1600">
                <a:latin typeface="Arial"/>
                <a:cs typeface="Arial"/>
              </a:rPr>
              <a:t>”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their </a:t>
            </a:r>
            <a:r>
              <a:rPr dirty="0" sz="1600">
                <a:latin typeface="Arial"/>
                <a:cs typeface="Arial"/>
              </a:rPr>
              <a:t>encouragement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problem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solving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during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project.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extend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gratefulness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our </a:t>
            </a:r>
            <a:r>
              <a:rPr dirty="0" sz="1600">
                <a:latin typeface="Arial"/>
                <a:cs typeface="Arial"/>
              </a:rPr>
              <a:t>correspondents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MR.</a:t>
            </a:r>
            <a:r>
              <a:rPr dirty="0" sz="1600" spc="-3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Dadi.</a:t>
            </a:r>
            <a:r>
              <a:rPr dirty="0" sz="1600" spc="-6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Srinivasa</a:t>
            </a:r>
            <a:r>
              <a:rPr dirty="0" sz="1600" spc="-6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Rao</a:t>
            </a:r>
            <a:r>
              <a:rPr dirty="0" sz="1600" spc="-5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Sir</a:t>
            </a:r>
            <a:r>
              <a:rPr dirty="0" sz="1600" spc="-6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(Director)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K.S.N.</a:t>
            </a:r>
            <a:r>
              <a:rPr dirty="0" sz="1600" spc="-4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Manga</a:t>
            </a:r>
            <a:r>
              <a:rPr dirty="0" sz="1600" spc="-4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Raju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sir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their </a:t>
            </a:r>
            <a:r>
              <a:rPr dirty="0" sz="1600">
                <a:latin typeface="Arial"/>
                <a:cs typeface="Arial"/>
              </a:rPr>
              <a:t>support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heartfelt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completing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project.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would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also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like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express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my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gratitude</a:t>
            </a:r>
            <a:r>
              <a:rPr dirty="0" sz="1600" spc="5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towards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our(principal)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Dr.G.</a:t>
            </a:r>
            <a:r>
              <a:rPr dirty="0" sz="1600" spc="-2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Jayababu</a:t>
            </a:r>
            <a:r>
              <a:rPr dirty="0" sz="1600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Sir</a:t>
            </a:r>
            <a:r>
              <a:rPr dirty="0" sz="1600" spc="-6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giving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me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this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great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opportunity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project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BATA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(topic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name).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without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their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support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suggestions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this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would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not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have </a:t>
            </a:r>
            <a:r>
              <a:rPr dirty="0" sz="1600">
                <a:latin typeface="Arial"/>
                <a:cs typeface="Arial"/>
              </a:rPr>
              <a:t>been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completed.</a:t>
            </a:r>
            <a:endParaRPr sz="1600">
              <a:latin typeface="Arial"/>
              <a:cs typeface="Arial"/>
            </a:endParaRPr>
          </a:p>
          <a:p>
            <a:pPr marL="6243320">
              <a:lnSpc>
                <a:spcPct val="100000"/>
              </a:lnSpc>
              <a:spcBef>
                <a:spcPts val="5"/>
              </a:spcBef>
            </a:pPr>
            <a:r>
              <a:rPr dirty="0" sz="1600" lang="en-US" spc="-10">
                <a:latin typeface="Arial"/>
                <a:cs typeface="Arial"/>
              </a:rPr>
              <a:t>A.</a:t>
            </a:r>
            <a:r>
              <a:rPr dirty="0" sz="1600" lang="en-US" spc="-10">
                <a:latin typeface="Arial"/>
                <a:cs typeface="Arial"/>
              </a:rPr>
              <a:t>C</a:t>
            </a:r>
            <a:r>
              <a:rPr dirty="0" sz="1600" lang="en-US" spc="-10">
                <a:latin typeface="Arial"/>
                <a:cs typeface="Arial"/>
              </a:rPr>
              <a:t>h</a:t>
            </a:r>
            <a:r>
              <a:rPr dirty="0" sz="1600" lang="en-US" spc="-10">
                <a:latin typeface="Arial"/>
                <a:cs typeface="Arial"/>
              </a:rPr>
              <a:t>a</a:t>
            </a:r>
            <a:r>
              <a:rPr dirty="0" sz="1600" lang="en-US" spc="-10">
                <a:latin typeface="Arial"/>
                <a:cs typeface="Arial"/>
              </a:rPr>
              <a:t>n</a:t>
            </a:r>
            <a:r>
              <a:rPr dirty="0" sz="1600" lang="en-US" spc="-10">
                <a:latin typeface="Arial"/>
                <a:cs typeface="Arial"/>
              </a:rPr>
              <a:t>d</a:t>
            </a:r>
            <a:r>
              <a:rPr dirty="0" sz="1600" lang="en-US" spc="-10">
                <a:latin typeface="Arial"/>
                <a:cs typeface="Arial"/>
              </a:rPr>
              <a:t>i</a:t>
            </a:r>
            <a:r>
              <a:rPr dirty="0" sz="1600" lang="en-US" spc="-10">
                <a:latin typeface="Arial"/>
                <a:cs typeface="Arial"/>
              </a:rPr>
              <a:t>n</a:t>
            </a:r>
            <a:r>
              <a:rPr dirty="0" sz="1600" lang="en-US" spc="-10">
                <a:latin typeface="Arial"/>
                <a:cs typeface="Arial"/>
              </a:rPr>
              <a:t>i</a:t>
            </a:r>
            <a:endParaRPr sz="1600">
              <a:latin typeface="Arial"/>
              <a:cs typeface="Arial"/>
            </a:endParaRPr>
          </a:p>
          <a:p>
            <a:pPr marL="6243320">
              <a:lnSpc>
                <a:spcPct val="100000"/>
              </a:lnSpc>
              <a:spcBef>
                <a:spcPts val="5"/>
              </a:spcBef>
            </a:pPr>
            <a:r>
              <a:rPr dirty="0" sz="1600" lang="en-US" spc="-10">
                <a:latin typeface="Arial"/>
                <a:cs typeface="Arial"/>
              </a:rPr>
              <a:t>(</a:t>
            </a:r>
            <a:r>
              <a:rPr dirty="0" sz="1600" lang="en-US" spc="-10">
                <a:latin typeface="Arial"/>
                <a:cs typeface="Arial"/>
              </a:rPr>
              <a:t>S</a:t>
            </a:r>
            <a:r>
              <a:rPr dirty="0" sz="1600" spc="-10">
                <a:latin typeface="Arial"/>
                <a:cs typeface="Arial"/>
              </a:rPr>
              <a:t>ignature}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71171" vert="horz" wrap="square">
            <a:spAutoFit/>
          </a:bodyPr>
          <a:p>
            <a:pPr indent="-2179955" marL="255143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</a:t>
            </a:r>
            <a:r>
              <a:rPr dirty="0" spc="-40"/>
              <a:t> </a:t>
            </a:r>
            <a:r>
              <a:rPr dirty="0"/>
              <a:t>4:</a:t>
            </a:r>
            <a:r>
              <a:rPr dirty="0" spc="-25"/>
              <a:t> </a:t>
            </a:r>
            <a:r>
              <a:rPr dirty="0"/>
              <a:t>Content</a:t>
            </a:r>
            <a:r>
              <a:rPr dirty="0" spc="-35"/>
              <a:t> </a:t>
            </a:r>
            <a:r>
              <a:rPr dirty="0"/>
              <a:t>Creation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Curation</a:t>
            </a:r>
            <a:r>
              <a:rPr dirty="0" spc="-40"/>
              <a:t> </a:t>
            </a:r>
            <a:r>
              <a:rPr dirty="0"/>
              <a:t>(Post</a:t>
            </a:r>
            <a:r>
              <a:rPr dirty="0" spc="-35"/>
              <a:t> </a:t>
            </a:r>
            <a:r>
              <a:rPr dirty="0"/>
              <a:t>creations,</a:t>
            </a:r>
            <a:r>
              <a:rPr dirty="0" spc="-55"/>
              <a:t> </a:t>
            </a:r>
            <a:r>
              <a:rPr dirty="0" spc="-10"/>
              <a:t>Designs/Video</a:t>
            </a:r>
            <a:r>
              <a:rPr dirty="0" spc="-65"/>
              <a:t> </a:t>
            </a:r>
            <a:r>
              <a:rPr dirty="0"/>
              <a:t>Editing,</a:t>
            </a:r>
            <a:r>
              <a:rPr dirty="0" spc="-45"/>
              <a:t> </a:t>
            </a:r>
            <a:r>
              <a:rPr dirty="0"/>
              <a:t>Ad</a:t>
            </a:r>
            <a:r>
              <a:rPr dirty="0" spc="5"/>
              <a:t> </a:t>
            </a:r>
            <a:r>
              <a:rPr dirty="0"/>
              <a:t>Campaigns</a:t>
            </a:r>
            <a:r>
              <a:rPr dirty="0" spc="-45"/>
              <a:t> </a:t>
            </a:r>
            <a:r>
              <a:rPr dirty="0" spc="-20"/>
              <a:t>over </a:t>
            </a:r>
            <a:r>
              <a:rPr dirty="0"/>
              <a:t>Social</a:t>
            </a:r>
            <a:r>
              <a:rPr dirty="0" spc="-50"/>
              <a:t> </a:t>
            </a:r>
            <a:r>
              <a:rPr dirty="0"/>
              <a:t>Media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Email</a:t>
            </a:r>
            <a:r>
              <a:rPr dirty="0" spc="-25"/>
              <a:t> </a:t>
            </a:r>
            <a:r>
              <a:rPr dirty="0"/>
              <a:t>Ideation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Creation)</a:t>
            </a:r>
          </a:p>
        </p:txBody>
      </p:sp>
      <p:sp>
        <p:nvSpPr>
          <p:cNvPr id="1048651" name="object 3" descr=""/>
          <p:cNvSpPr txBox="1"/>
          <p:nvPr/>
        </p:nvSpPr>
        <p:spPr>
          <a:xfrm>
            <a:off x="535940" y="1369821"/>
            <a:ext cx="3203575" cy="113157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Email</a:t>
            </a:r>
            <a:r>
              <a:rPr b="1" dirty="0" sz="2100" spc="-5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b="1" dirty="0" sz="2100">
                <a:solidFill>
                  <a:srgbClr val="434343"/>
                </a:solidFill>
                <a:latin typeface="Arial"/>
                <a:cs typeface="Arial"/>
              </a:rPr>
              <a:t>Ad </a:t>
            </a:r>
            <a:r>
              <a:rPr b="1" dirty="0" sz="2100" spc="-10">
                <a:solidFill>
                  <a:srgbClr val="434343"/>
                </a:solidFill>
                <a:latin typeface="Arial"/>
                <a:cs typeface="Arial"/>
              </a:rPr>
              <a:t>Campaigns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b="1" dirty="0" sz="1400">
                <a:latin typeface="Arial"/>
                <a:cs typeface="Arial"/>
              </a:rPr>
              <a:t>Ad</a:t>
            </a:r>
            <a:r>
              <a:rPr b="1" dirty="0" sz="1400" spc="-1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Campaigns</a:t>
            </a:r>
            <a:r>
              <a:rPr b="1" dirty="0" sz="1400" spc="-4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for</a:t>
            </a:r>
            <a:r>
              <a:rPr b="1" dirty="0" sz="1400" spc="-4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email</a:t>
            </a:r>
            <a:r>
              <a:rPr b="1" dirty="0" sz="1400" spc="-35">
                <a:latin typeface="Arial"/>
                <a:cs typeface="Arial"/>
              </a:rPr>
              <a:t> </a:t>
            </a:r>
            <a:r>
              <a:rPr b="1" dirty="0" sz="1400" spc="-10">
                <a:latin typeface="Arial"/>
                <a:cs typeface="Arial"/>
              </a:rPr>
              <a:t>marketing: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"/>
              </a:rPr>
              <a:t>https://www.passionateinmarketing.com/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75" name="object 4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052315" y="2497835"/>
            <a:ext cx="4896612" cy="2205228"/>
          </a:xfrm>
          <a:prstGeom prst="rect"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 txBox="1">
            <a:spLocks noGrp="1"/>
          </p:cNvSpPr>
          <p:nvPr>
            <p:ph type="title"/>
          </p:nvPr>
        </p:nvSpPr>
        <p:spPr>
          <a:xfrm>
            <a:off x="623112" y="1293608"/>
            <a:ext cx="5247005" cy="701675"/>
          </a:xfrm>
          <a:prstGeom prst="rect"/>
        </p:spPr>
        <p:txBody>
          <a:bodyPr bIns="0" lIns="0" rIns="0" rtlCol="0" tIns="47625" vert="horz" wrap="square">
            <a:spAutoFit/>
          </a:bodyPr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2100"/>
              <a:t>Email</a:t>
            </a:r>
            <a:r>
              <a:rPr dirty="0" sz="2100" spc="-15"/>
              <a:t> </a:t>
            </a:r>
            <a:r>
              <a:rPr dirty="0" sz="2100"/>
              <a:t>Ad Campaign 1</a:t>
            </a:r>
            <a:r>
              <a:rPr dirty="0" sz="2100" spc="5"/>
              <a:t> </a:t>
            </a:r>
            <a:r>
              <a:rPr dirty="0" sz="2100"/>
              <a:t>-</a:t>
            </a:r>
            <a:r>
              <a:rPr dirty="0" sz="2100" spc="-5"/>
              <a:t> </a:t>
            </a:r>
            <a:r>
              <a:rPr dirty="0" sz="2100"/>
              <a:t>Brand </a:t>
            </a:r>
            <a:r>
              <a:rPr dirty="0" sz="2100" spc="-10"/>
              <a:t>Awareness</a:t>
            </a:r>
            <a:endParaRPr sz="2100"/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b="0" dirty="0" sz="1900">
                <a:solidFill>
                  <a:srgbClr val="000000"/>
                </a:solidFill>
                <a:latin typeface="Arial"/>
                <a:cs typeface="Arial"/>
              </a:rPr>
              <a:t>(insert</a:t>
            </a:r>
            <a:r>
              <a:rPr b="0" dirty="0" sz="19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 sz="1900">
                <a:solidFill>
                  <a:srgbClr val="000000"/>
                </a:solidFill>
                <a:latin typeface="Arial"/>
                <a:cs typeface="Arial"/>
              </a:rPr>
              <a:t>emailer</a:t>
            </a:r>
            <a:r>
              <a:rPr b="0" dirty="0" sz="1900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 sz="1900" spc="-10">
                <a:solidFill>
                  <a:srgbClr val="000000"/>
                </a:solidFill>
                <a:latin typeface="Arial"/>
                <a:cs typeface="Arial"/>
              </a:rPr>
              <a:t>image)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2097176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723" y="2109216"/>
            <a:ext cx="3938016" cy="2493264"/>
          </a:xfrm>
          <a:prstGeom prst="rect"/>
        </p:spPr>
      </p:pic>
      <p:pic>
        <p:nvPicPr>
          <p:cNvPr id="2097177" name="object 4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285488" y="2109216"/>
            <a:ext cx="4422648" cy="2546604"/>
          </a:xfrm>
          <a:prstGeom prst="rect"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 txBox="1">
            <a:spLocks noGrp="1"/>
          </p:cNvSpPr>
          <p:nvPr>
            <p:ph type="title"/>
          </p:nvPr>
        </p:nvSpPr>
        <p:spPr>
          <a:xfrm>
            <a:off x="845921" y="1334374"/>
            <a:ext cx="5094605" cy="702310"/>
          </a:xfrm>
          <a:prstGeom prst="rect"/>
        </p:spPr>
        <p:txBody>
          <a:bodyPr bIns="0" lIns="0" rIns="0" rtlCol="0" tIns="48260" vert="horz" wrap="square">
            <a:spAutoFit/>
          </a:bodyPr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2100"/>
              <a:t>Email</a:t>
            </a:r>
            <a:r>
              <a:rPr dirty="0" sz="2100" spc="-5"/>
              <a:t> </a:t>
            </a:r>
            <a:r>
              <a:rPr dirty="0" sz="2100"/>
              <a:t>Ad Campaign 2</a:t>
            </a:r>
            <a:r>
              <a:rPr dirty="0" sz="2100" spc="5"/>
              <a:t> </a:t>
            </a:r>
            <a:r>
              <a:rPr dirty="0" sz="2100"/>
              <a:t>-</a:t>
            </a:r>
            <a:r>
              <a:rPr dirty="0" sz="2100" spc="-5"/>
              <a:t> </a:t>
            </a:r>
            <a:r>
              <a:rPr dirty="0" sz="2100"/>
              <a:t>Lead </a:t>
            </a:r>
            <a:r>
              <a:rPr dirty="0" sz="2100" spc="-10"/>
              <a:t>Generation</a:t>
            </a:r>
            <a:endParaRPr sz="2100"/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b="0" dirty="0" sz="1900">
                <a:solidFill>
                  <a:srgbClr val="000000"/>
                </a:solidFill>
                <a:latin typeface="Arial"/>
                <a:cs typeface="Arial"/>
              </a:rPr>
              <a:t>(insert</a:t>
            </a:r>
            <a:r>
              <a:rPr b="0" dirty="0" sz="190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 sz="1900">
                <a:solidFill>
                  <a:srgbClr val="000000"/>
                </a:solidFill>
                <a:latin typeface="Arial"/>
                <a:cs typeface="Arial"/>
              </a:rPr>
              <a:t>emailer</a:t>
            </a:r>
            <a:r>
              <a:rPr b="0" dirty="0" sz="190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0" dirty="0" sz="1900" spc="-10">
                <a:solidFill>
                  <a:srgbClr val="000000"/>
                </a:solidFill>
                <a:latin typeface="Arial"/>
                <a:cs typeface="Arial"/>
              </a:rPr>
              <a:t>image)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2097178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710940" y="2350007"/>
            <a:ext cx="4401312" cy="2545080"/>
          </a:xfrm>
          <a:prstGeom prst="rect"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 txBox="1">
            <a:spLocks noGrp="1"/>
          </p:cNvSpPr>
          <p:nvPr>
            <p:ph type="title"/>
          </p:nvPr>
        </p:nvSpPr>
        <p:spPr>
          <a:xfrm>
            <a:off x="1411350" y="377419"/>
            <a:ext cx="6318250" cy="51625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231140"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Part</a:t>
            </a:r>
            <a:r>
              <a:rPr dirty="0" spc="-40"/>
              <a:t> </a:t>
            </a:r>
            <a:r>
              <a:rPr dirty="0"/>
              <a:t>4:</a:t>
            </a:r>
            <a:r>
              <a:rPr dirty="0" spc="-30"/>
              <a:t> </a:t>
            </a:r>
            <a:r>
              <a:rPr dirty="0"/>
              <a:t>Content</a:t>
            </a:r>
            <a:r>
              <a:rPr dirty="0" spc="-40"/>
              <a:t> </a:t>
            </a:r>
            <a:r>
              <a:rPr dirty="0"/>
              <a:t>Creation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Curation</a:t>
            </a:r>
            <a:r>
              <a:rPr dirty="0" spc="-40"/>
              <a:t> </a:t>
            </a:r>
            <a:r>
              <a:rPr dirty="0"/>
              <a:t>(Post</a:t>
            </a:r>
            <a:r>
              <a:rPr dirty="0" spc="-40"/>
              <a:t> </a:t>
            </a:r>
            <a:r>
              <a:rPr dirty="0"/>
              <a:t>creations,</a:t>
            </a:r>
            <a:r>
              <a:rPr dirty="0" spc="-55"/>
              <a:t> </a:t>
            </a:r>
            <a:r>
              <a:rPr dirty="0" spc="-10"/>
              <a:t>Designs/Video </a:t>
            </a:r>
            <a:r>
              <a:rPr dirty="0"/>
              <a:t>Editing,</a:t>
            </a:r>
            <a:r>
              <a:rPr dirty="0" spc="-70"/>
              <a:t> </a:t>
            </a:r>
            <a:r>
              <a:rPr dirty="0"/>
              <a:t>Ad</a:t>
            </a:r>
            <a:r>
              <a:rPr dirty="0" spc="15"/>
              <a:t> </a:t>
            </a:r>
            <a:r>
              <a:rPr dirty="0"/>
              <a:t>Campaigns</a:t>
            </a:r>
            <a:r>
              <a:rPr dirty="0" spc="-50"/>
              <a:t> </a:t>
            </a:r>
            <a:r>
              <a:rPr dirty="0"/>
              <a:t>over</a:t>
            </a:r>
            <a:r>
              <a:rPr dirty="0" spc="-25"/>
              <a:t> </a:t>
            </a:r>
            <a:r>
              <a:rPr dirty="0"/>
              <a:t>Social</a:t>
            </a:r>
            <a:r>
              <a:rPr dirty="0" spc="-45"/>
              <a:t> </a:t>
            </a:r>
            <a:r>
              <a:rPr dirty="0"/>
              <a:t>Media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Email</a:t>
            </a:r>
            <a:r>
              <a:rPr dirty="0" spc="-35"/>
              <a:t> </a:t>
            </a:r>
            <a:r>
              <a:rPr dirty="0"/>
              <a:t>Ideation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Creation)</a:t>
            </a:r>
          </a:p>
        </p:txBody>
      </p:sp>
      <p:sp>
        <p:nvSpPr>
          <p:cNvPr id="1048655" name="object 3" descr=""/>
          <p:cNvSpPr txBox="1"/>
          <p:nvPr/>
        </p:nvSpPr>
        <p:spPr>
          <a:xfrm>
            <a:off x="697179" y="2309241"/>
            <a:ext cx="7690484" cy="237363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17500" marL="329565" marR="309880">
              <a:lnSpc>
                <a:spcPct val="100000"/>
              </a:lnSpc>
              <a:spcBef>
                <a:spcPts val="100"/>
              </a:spcBef>
              <a:buChar char="●"/>
              <a:tabLst>
                <a:tab algn="l" pos="329565"/>
              </a:tabLst>
            </a:pPr>
            <a:r>
              <a:rPr dirty="0" sz="1400">
                <a:latin typeface="Arial"/>
                <a:cs typeface="Arial"/>
              </a:rPr>
              <a:t>Reflect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content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curation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process,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discussing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challenges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faced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>
                <a:latin typeface="Arial"/>
                <a:cs typeface="Arial"/>
              </a:rPr>
              <a:t>lessons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learned.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how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create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campaigns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video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designing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gained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practical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knowledge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</a:t>
            </a:r>
            <a:endParaRPr sz="1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digital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marketing.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indent="-48895" marL="356870" marR="28829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gradually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learnt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how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gain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loyal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customers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build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image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attracting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target audience.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indent="-50800" marL="307975" marR="52705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We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convey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sincere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regards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mentors,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tutors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&amp;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our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college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staff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their </a:t>
            </a:r>
            <a:r>
              <a:rPr dirty="0" sz="1400">
                <a:latin typeface="Arial"/>
                <a:cs typeface="Arial"/>
              </a:rPr>
              <a:t>guidance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throughout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project.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 txBox="1">
            <a:spLocks noGrp="1"/>
          </p:cNvSpPr>
          <p:nvPr>
            <p:ph type="title"/>
          </p:nvPr>
        </p:nvSpPr>
        <p:spPr>
          <a:xfrm>
            <a:off x="2996945" y="2272995"/>
            <a:ext cx="3152140" cy="574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 sz="3600">
                <a:solidFill>
                  <a:srgbClr val="000000"/>
                </a:solidFill>
                <a:latin typeface="Arial"/>
                <a:cs typeface="Arial"/>
              </a:rPr>
              <a:t>THANK </a:t>
            </a:r>
            <a:r>
              <a:rPr b="0" dirty="0" sz="3600" spc="-20">
                <a:solidFill>
                  <a:srgbClr val="000000"/>
                </a:solidFill>
                <a:latin typeface="Arial"/>
                <a:cs typeface="Arial"/>
              </a:rPr>
              <a:t>YOU…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 descr=""/>
          <p:cNvSpPr txBox="1"/>
          <p:nvPr/>
        </p:nvSpPr>
        <p:spPr>
          <a:xfrm>
            <a:off x="390550" y="516381"/>
            <a:ext cx="5247005" cy="2084071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2146300">
              <a:lnSpc>
                <a:spcPct val="100000"/>
              </a:lnSpc>
              <a:spcBef>
                <a:spcPts val="95"/>
              </a:spcBef>
            </a:pPr>
            <a:r>
              <a:rPr dirty="0" sz="2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TEAM</a:t>
            </a:r>
            <a:r>
              <a:rPr dirty="0" sz="2500" spc="-7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25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MEMBERS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 marR="478155">
              <a:lnSpc>
                <a:spcPct val="100000"/>
              </a:lnSpc>
              <a:spcBef>
                <a:spcPts val="5"/>
              </a:spcBef>
            </a:pPr>
            <a:r>
              <a:rPr dirty="0" sz="2500">
                <a:latin typeface="Arial"/>
                <a:cs typeface="Arial"/>
              </a:rPr>
              <a:t>Team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Leader</a:t>
            </a:r>
            <a:r>
              <a:rPr dirty="0" sz="2500" spc="-8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</a:t>
            </a:r>
            <a:r>
              <a:rPr dirty="0" sz="2500" spc="-4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Batthula</a:t>
            </a:r>
            <a:r>
              <a:rPr dirty="0" sz="2500" spc="-8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yaswanth </a:t>
            </a:r>
            <a:r>
              <a:rPr dirty="0" sz="2500">
                <a:latin typeface="Arial"/>
                <a:cs typeface="Arial"/>
              </a:rPr>
              <a:t>Team</a:t>
            </a:r>
            <a:r>
              <a:rPr dirty="0" sz="2500" spc="-8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member: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Adidam</a:t>
            </a:r>
            <a:r>
              <a:rPr dirty="0" sz="2500" spc="-10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Sai</a:t>
            </a:r>
            <a:r>
              <a:rPr dirty="0" sz="2500" spc="6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Team</a:t>
            </a:r>
            <a:r>
              <a:rPr dirty="0" sz="2500" spc="-7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member:</a:t>
            </a:r>
            <a:r>
              <a:rPr dirty="0" sz="2500" spc="-5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Alla</a:t>
            </a:r>
            <a:r>
              <a:rPr dirty="0" sz="2500" spc="-8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chandini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>
                <a:latin typeface="Arial"/>
                <a:cs typeface="Arial"/>
              </a:rPr>
              <a:t>Team</a:t>
            </a:r>
            <a:r>
              <a:rPr dirty="0" sz="2500" spc="-9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member:</a:t>
            </a:r>
            <a:r>
              <a:rPr dirty="0" sz="2500" spc="-6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Anakapalli</a:t>
            </a:r>
            <a:r>
              <a:rPr dirty="0" sz="2500" spc="-1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Rupa</a:t>
            </a:r>
            <a:r>
              <a:rPr dirty="0" sz="2500" spc="-95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devi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19200" y="381000"/>
            <a:ext cx="6711696" cy="4203192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378701" y="475234"/>
            <a:ext cx="5424170" cy="3549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634365"/>
              </a:tabLst>
            </a:pPr>
            <a:r>
              <a:rPr dirty="0" sz="25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	OVERVIEW</a:t>
            </a:r>
            <a:r>
              <a:rPr dirty="0" sz="2500" spc="-65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sz="250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</a:t>
            </a:r>
            <a:r>
              <a:rPr dirty="0" sz="2500" spc="-85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sz="2500" spc="-10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ORGANIZATION</a:t>
            </a:r>
            <a:endParaRPr sz="2500"/>
          </a:p>
        </p:txBody>
      </p:sp>
      <p:sp>
        <p:nvSpPr>
          <p:cNvPr id="1048596" name="object 3" descr=""/>
          <p:cNvSpPr txBox="1"/>
          <p:nvPr/>
        </p:nvSpPr>
        <p:spPr>
          <a:xfrm>
            <a:off x="378663" y="1239138"/>
            <a:ext cx="8414385" cy="211264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19431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"/>
                <a:cs typeface="Arial"/>
              </a:rPr>
              <a:t>Today,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established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itself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India's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largest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retailer.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retail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network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20">
                <a:latin typeface="Arial"/>
                <a:cs typeface="Arial"/>
              </a:rPr>
              <a:t>1375 </a:t>
            </a:r>
            <a:r>
              <a:rPr dirty="0" sz="1400">
                <a:latin typeface="Arial"/>
                <a:cs typeface="Arial"/>
              </a:rPr>
              <a:t>stores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gives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it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reach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/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coverage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other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match.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stores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present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in </a:t>
            </a:r>
            <a:r>
              <a:rPr dirty="0" sz="1400">
                <a:latin typeface="Arial"/>
                <a:cs typeface="Arial"/>
              </a:rPr>
              <a:t>good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locations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found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all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metros,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mini-</a:t>
            </a:r>
            <a:r>
              <a:rPr dirty="0" sz="1400">
                <a:latin typeface="Arial"/>
                <a:cs typeface="Arial"/>
              </a:rPr>
              <a:t>metros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towns.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12700" marR="226695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family-</a:t>
            </a:r>
            <a:r>
              <a:rPr dirty="0" sz="1400">
                <a:latin typeface="Arial"/>
                <a:cs typeface="Arial"/>
              </a:rPr>
              <a:t>owned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over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125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years,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organized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into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three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business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units: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Bata,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Industrials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(safety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shoes)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AW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Lab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(sports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style).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portfolio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with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more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20 </a:t>
            </a:r>
            <a:r>
              <a:rPr dirty="0" sz="1400">
                <a:latin typeface="Arial"/>
                <a:cs typeface="Arial"/>
              </a:rPr>
              <a:t>brands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labels,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such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North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Star,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Power,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Bubblegummers,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Weinbrenner,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Sandak,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and </a:t>
            </a:r>
            <a:r>
              <a:rPr dirty="0" sz="1400" spc="-10">
                <a:latin typeface="Arial"/>
                <a:cs typeface="Arial"/>
              </a:rPr>
              <a:t>Toughees.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Ltd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(Bata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India)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manufacturer,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wholesaler,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retailer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of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footwear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related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accessories.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company's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product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portfolio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comprises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slippers,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sandals,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formal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wear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casual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wear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shoes,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infant </a:t>
            </a:r>
            <a:r>
              <a:rPr dirty="0" sz="1400">
                <a:latin typeface="Arial"/>
                <a:cs typeface="Arial"/>
              </a:rPr>
              <a:t>shoes,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sports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shoes.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1021486" y="918489"/>
            <a:ext cx="7096759" cy="62451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062605" marL="3074670" marR="5080">
              <a:lnSpc>
                <a:spcPct val="114700"/>
              </a:lnSpc>
              <a:spcBef>
                <a:spcPts val="100"/>
              </a:spcBef>
            </a:pPr>
            <a:r>
              <a:rPr dirty="0" sz="1900"/>
              <a:t>Part</a:t>
            </a:r>
            <a:r>
              <a:rPr dirty="0" sz="1900" spc="-50"/>
              <a:t> </a:t>
            </a:r>
            <a:r>
              <a:rPr dirty="0" sz="1900"/>
              <a:t>1:</a:t>
            </a:r>
            <a:r>
              <a:rPr dirty="0" sz="1900" spc="-50"/>
              <a:t> </a:t>
            </a:r>
            <a:r>
              <a:rPr dirty="0"/>
              <a:t>Brand</a:t>
            </a:r>
            <a:r>
              <a:rPr dirty="0" spc="75"/>
              <a:t> </a:t>
            </a:r>
            <a:r>
              <a:rPr dirty="0" sz="1900"/>
              <a:t>study,</a:t>
            </a:r>
            <a:r>
              <a:rPr dirty="0" sz="1900" spc="-40"/>
              <a:t> </a:t>
            </a:r>
            <a:r>
              <a:rPr dirty="0" sz="1900"/>
              <a:t>Competitor</a:t>
            </a:r>
            <a:r>
              <a:rPr dirty="0" sz="1900" spc="-45"/>
              <a:t> </a:t>
            </a:r>
            <a:r>
              <a:rPr dirty="0" sz="1900"/>
              <a:t>Analysis</a:t>
            </a:r>
            <a:r>
              <a:rPr dirty="0" sz="1900" spc="-10"/>
              <a:t> </a:t>
            </a:r>
            <a:r>
              <a:rPr dirty="0" sz="1900"/>
              <a:t>&amp;</a:t>
            </a:r>
            <a:r>
              <a:rPr dirty="0" sz="1900" spc="-65"/>
              <a:t> </a:t>
            </a:r>
            <a:r>
              <a:rPr dirty="0" sz="1900" spc="-10"/>
              <a:t>Buyer’s/Audience’s Persona</a:t>
            </a:r>
            <a:endParaRPr sz="1900"/>
          </a:p>
        </p:txBody>
      </p:sp>
      <p:sp>
        <p:nvSpPr>
          <p:cNvPr id="1048603" name="object 3" descr=""/>
          <p:cNvSpPr txBox="1"/>
          <p:nvPr/>
        </p:nvSpPr>
        <p:spPr>
          <a:xfrm>
            <a:off x="775208" y="1611630"/>
            <a:ext cx="6654165" cy="115760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316865" marL="12700" marR="5080">
              <a:lnSpc>
                <a:spcPct val="100000"/>
              </a:lnSpc>
              <a:spcBef>
                <a:spcPts val="105"/>
              </a:spcBef>
              <a:buFont typeface="Arial"/>
              <a:buChar char="●"/>
              <a:tabLst>
                <a:tab algn="l" pos="329565"/>
              </a:tabLst>
            </a:pPr>
            <a:r>
              <a:rPr b="1" dirty="0" sz="1400">
                <a:latin typeface="Arial"/>
                <a:cs typeface="Arial"/>
              </a:rPr>
              <a:t>Research</a:t>
            </a:r>
            <a:r>
              <a:rPr b="1" dirty="0" sz="1400" spc="-6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Brand</a:t>
            </a:r>
            <a:r>
              <a:rPr b="1" dirty="0" sz="1400" spc="-2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Identity:</a:t>
            </a:r>
            <a:r>
              <a:rPr b="1"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Study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brand's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mission,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values,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vision,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unique </a:t>
            </a:r>
            <a:r>
              <a:rPr dirty="0" sz="1400">
                <a:latin typeface="Arial"/>
                <a:cs typeface="Arial"/>
              </a:rPr>
              <a:t>selling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propositions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(USPs).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indent="-284480" marL="297180">
              <a:lnSpc>
                <a:spcPct val="100000"/>
              </a:lnSpc>
              <a:buFont typeface="Wingdings"/>
              <a:buChar char=""/>
              <a:tabLst>
                <a:tab algn="l" pos="297180"/>
              </a:tabLst>
            </a:pPr>
            <a:r>
              <a:rPr b="1" dirty="0" sz="1400" spc="-10">
                <a:latin typeface="Arial"/>
                <a:cs typeface="Arial"/>
              </a:rPr>
              <a:t>Company/Topic </a:t>
            </a:r>
            <a:r>
              <a:rPr b="1" dirty="0" sz="1400">
                <a:latin typeface="Arial"/>
                <a:cs typeface="Arial"/>
              </a:rPr>
              <a:t>for</a:t>
            </a:r>
            <a:r>
              <a:rPr b="1" dirty="0" sz="1400" spc="-10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project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:</a:t>
            </a:r>
            <a:r>
              <a:rPr b="1"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25">
                <a:latin typeface="Arial"/>
                <a:cs typeface="Arial"/>
              </a:rPr>
              <a:t>LTD</a:t>
            </a:r>
            <a:endParaRPr sz="1400">
              <a:latin typeface="Arial"/>
              <a:cs typeface="Arial"/>
            </a:endParaRPr>
          </a:p>
          <a:p>
            <a:pPr marL="315595">
              <a:lnSpc>
                <a:spcPct val="100000"/>
              </a:lnSpc>
              <a:tabLst>
                <a:tab algn="l" pos="2630805"/>
              </a:tabLst>
            </a:pPr>
            <a:r>
              <a:rPr b="1" dirty="0" sz="1400">
                <a:latin typeface="Arial"/>
                <a:cs typeface="Arial"/>
              </a:rPr>
              <a:t>Brand</a:t>
            </a:r>
            <a:r>
              <a:rPr b="1" dirty="0" sz="1400" spc="-45">
                <a:latin typeface="Arial"/>
                <a:cs typeface="Arial"/>
              </a:rPr>
              <a:t> </a:t>
            </a:r>
            <a:r>
              <a:rPr b="1" dirty="0" sz="1400" spc="-10">
                <a:latin typeface="Arial"/>
                <a:cs typeface="Arial"/>
              </a:rPr>
              <a:t>Colours</a:t>
            </a:r>
            <a:r>
              <a:rPr b="1" dirty="0" sz="1400">
                <a:latin typeface="Arial"/>
                <a:cs typeface="Arial"/>
              </a:rPr>
              <a:t>	:</a:t>
            </a:r>
            <a:r>
              <a:rPr b="1" dirty="0" sz="1400" spc="-20">
                <a:latin typeface="Arial"/>
                <a:cs typeface="Arial"/>
              </a:rPr>
              <a:t> </a:t>
            </a:r>
            <a:r>
              <a:rPr dirty="0" sz="14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red,white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tabLst>
                <a:tab algn="l" pos="2616835"/>
              </a:tabLst>
            </a:pPr>
            <a:r>
              <a:rPr b="1" dirty="0" sz="1400" spc="-20">
                <a:latin typeface="Arial"/>
                <a:cs typeface="Arial"/>
              </a:rPr>
              <a:t>Logo</a:t>
            </a:r>
            <a:r>
              <a:rPr b="1" dirty="0" sz="1400">
                <a:latin typeface="Arial"/>
                <a:cs typeface="Arial"/>
              </a:rPr>
              <a:t>	</a:t>
            </a:r>
            <a:r>
              <a:rPr dirty="0" sz="1400" spc="-5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48604" name="object 4" descr=""/>
          <p:cNvSpPr txBox="1"/>
          <p:nvPr/>
        </p:nvSpPr>
        <p:spPr>
          <a:xfrm>
            <a:off x="635000" y="3532378"/>
            <a:ext cx="7336155" cy="115633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114300">
              <a:lnSpc>
                <a:spcPct val="100000"/>
              </a:lnSpc>
              <a:spcBef>
                <a:spcPts val="100"/>
              </a:spcBef>
            </a:pPr>
            <a:r>
              <a:rPr b="1" dirty="0" sz="1400">
                <a:latin typeface="Arial"/>
                <a:cs typeface="Arial"/>
              </a:rPr>
              <a:t>Mission: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delivers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safe,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high-</a:t>
            </a:r>
            <a:r>
              <a:rPr dirty="0" sz="1400">
                <a:latin typeface="Arial"/>
                <a:cs typeface="Arial"/>
              </a:rPr>
              <a:t>quality,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efficient,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reliable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transportation</a:t>
            </a:r>
            <a:r>
              <a:rPr dirty="0" sz="1400" spc="-6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services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25">
                <a:latin typeface="Arial"/>
                <a:cs typeface="Arial"/>
              </a:rPr>
              <a:t> its </a:t>
            </a:r>
            <a:r>
              <a:rPr dirty="0" sz="1400">
                <a:latin typeface="Arial"/>
                <a:cs typeface="Arial"/>
              </a:rPr>
              <a:t>region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that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link</a:t>
            </a:r>
            <a:r>
              <a:rPr dirty="0" sz="1400" spc="-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people,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jobs,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communities.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1" dirty="0" sz="1400">
                <a:latin typeface="Arial"/>
                <a:cs typeface="Arial"/>
              </a:rPr>
              <a:t>Values:</a:t>
            </a:r>
            <a:r>
              <a:rPr b="1" dirty="0" sz="1400" spc="-45">
                <a:latin typeface="Arial"/>
                <a:cs typeface="Arial"/>
              </a:rPr>
              <a:t> </a:t>
            </a:r>
            <a:r>
              <a:rPr b="1" dirty="0" sz="1400">
                <a:latin typeface="Arial"/>
                <a:cs typeface="Arial"/>
              </a:rPr>
              <a:t>Integrity</a:t>
            </a:r>
            <a:r>
              <a:rPr b="1" dirty="0" sz="1400" spc="-6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—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Honesty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is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key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to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strong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effective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communication</a:t>
            </a:r>
            <a:r>
              <a:rPr dirty="0" sz="1400" spc="-60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between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"/>
                <a:cs typeface="Arial"/>
              </a:rPr>
              <a:t>employees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riders.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b="1" dirty="0" sz="1400">
                <a:latin typeface="Arial"/>
                <a:cs typeface="Arial"/>
              </a:rPr>
              <a:t>Respect</a:t>
            </a:r>
            <a:r>
              <a:rPr b="1"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—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mutual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respect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between</a:t>
            </a:r>
            <a:r>
              <a:rPr dirty="0" sz="1400" spc="-5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employer,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employees,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community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members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helps </a:t>
            </a:r>
            <a:r>
              <a:rPr dirty="0" sz="1400">
                <a:latin typeface="Arial"/>
                <a:cs typeface="Arial"/>
              </a:rPr>
              <a:t>strengthen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and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grow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BATA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as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an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10">
                <a:latin typeface="Arial"/>
                <a:cs typeface="Arial"/>
              </a:rPr>
              <a:t>organization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97154" name="object 5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698747" y="2540507"/>
            <a:ext cx="2842259" cy="717804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 descr=""/>
          <p:cNvSpPr txBox="1"/>
          <p:nvPr/>
        </p:nvSpPr>
        <p:spPr>
          <a:xfrm>
            <a:off x="193027" y="1215009"/>
            <a:ext cx="7875905" cy="1993901"/>
          </a:xfrm>
          <a:prstGeom prst="rect"/>
        </p:spPr>
        <p:txBody>
          <a:bodyPr bIns="0" lIns="0" rIns="0" rtlCol="0" tIns="28575" vert="horz" wrap="square">
            <a:spAutoFit/>
          </a:bodyPr>
          <a:p>
            <a:pPr indent="-342900" marL="355600" marR="222885">
              <a:lnSpc>
                <a:spcPts val="1720"/>
              </a:lnSpc>
              <a:spcBef>
                <a:spcPts val="225"/>
              </a:spcBef>
              <a:buSzPct val="120000"/>
              <a:buFont typeface="Arial"/>
              <a:buChar char="●"/>
              <a:tabLst>
                <a:tab algn="l" pos="355600"/>
              </a:tabLst>
            </a:pPr>
            <a:r>
              <a:rPr b="1" dirty="0" sz="150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Accountability</a:t>
            </a:r>
            <a:r>
              <a:rPr b="1" dirty="0" sz="15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—</a:t>
            </a:r>
            <a:r>
              <a:rPr dirty="0" sz="15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Integrity</a:t>
            </a:r>
            <a:r>
              <a:rPr dirty="0" sz="1500" spc="-5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respect</a:t>
            </a:r>
            <a:r>
              <a:rPr dirty="0" sz="15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lead</a:t>
            </a:r>
            <a:r>
              <a:rPr dirty="0" sz="15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5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accountability,</a:t>
            </a:r>
            <a:r>
              <a:rPr dirty="0" sz="15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an</a:t>
            </a:r>
            <a:r>
              <a:rPr dirty="0" sz="15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important</a:t>
            </a:r>
            <a:r>
              <a:rPr dirty="0" sz="15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aspect</a:t>
            </a:r>
            <a:r>
              <a:rPr dirty="0" sz="15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dirty="0" sz="1500" spc="-25">
                <a:solidFill>
                  <a:srgbClr val="585858"/>
                </a:solidFill>
                <a:latin typeface="Arial"/>
                <a:cs typeface="Arial"/>
              </a:rPr>
              <a:t> our 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organization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Arial"/>
              <a:buChar char="●"/>
            </a:pPr>
            <a:endParaRPr sz="1350">
              <a:latin typeface="Arial"/>
              <a:cs typeface="Arial"/>
            </a:endParaRPr>
          </a:p>
          <a:p>
            <a:pPr indent="-342265" marL="354965">
              <a:lnSpc>
                <a:spcPts val="1750"/>
              </a:lnSpc>
              <a:buSzPct val="120000"/>
              <a:buFont typeface="Arial"/>
              <a:buChar char="●"/>
              <a:tabLst>
                <a:tab algn="l" pos="354965"/>
              </a:tabLst>
            </a:pPr>
            <a:r>
              <a:rPr b="1" dirty="0" sz="150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Community</a:t>
            </a:r>
            <a:r>
              <a:rPr b="1" dirty="0" sz="15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—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When</a:t>
            </a:r>
            <a:r>
              <a:rPr dirty="0" sz="1500" spc="-4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it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comes</a:t>
            </a:r>
            <a:r>
              <a:rPr dirty="0" sz="15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down to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it,</a:t>
            </a:r>
            <a:r>
              <a:rPr dirty="0" sz="15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BATA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is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community-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driven—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dirty="0" sz="1500" spc="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want</a:t>
            </a:r>
            <a:r>
              <a:rPr dirty="0" sz="15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to</a:t>
            </a:r>
            <a:r>
              <a:rPr dirty="0" sz="1500" spc="-1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 spc="-25">
                <a:solidFill>
                  <a:srgbClr val="585858"/>
                </a:solidFill>
                <a:latin typeface="Arial"/>
                <a:cs typeface="Arial"/>
              </a:rPr>
              <a:t>the</a:t>
            </a:r>
            <a:endParaRPr sz="1500">
              <a:latin typeface="Arial"/>
              <a:cs typeface="Arial"/>
            </a:endParaRPr>
          </a:p>
          <a:p>
            <a:pPr marL="355600">
              <a:lnSpc>
                <a:spcPts val="1750"/>
              </a:lnSpc>
            </a:pP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best</a:t>
            </a:r>
            <a:r>
              <a:rPr dirty="0" sz="15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we</a:t>
            </a:r>
            <a:r>
              <a:rPr dirty="0" sz="15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can</a:t>
            </a:r>
            <a:r>
              <a:rPr dirty="0" sz="15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be</a:t>
            </a:r>
            <a:r>
              <a:rPr dirty="0" sz="1500" spc="-2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r>
              <a:rPr dirty="0" sz="15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community</a:t>
            </a:r>
            <a:r>
              <a:rPr dirty="0" sz="15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members</a:t>
            </a:r>
            <a:r>
              <a:rPr dirty="0" sz="15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who</a:t>
            </a:r>
            <a:r>
              <a:rPr dirty="0" sz="1500" spc="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live,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work</a:t>
            </a:r>
            <a:r>
              <a:rPr dirty="0" sz="1500" spc="-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&amp;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play</a:t>
            </a:r>
            <a:r>
              <a:rPr dirty="0" sz="1500" spc="-2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in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northern</a:t>
            </a:r>
            <a:r>
              <a:rPr dirty="0" sz="15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Michigan.</a:t>
            </a:r>
            <a:endParaRPr sz="1500">
              <a:latin typeface="Arial"/>
              <a:cs typeface="Arial"/>
            </a:endParaRPr>
          </a:p>
          <a:p>
            <a:pPr indent="-210820" marL="222885" marR="3706495">
              <a:lnSpc>
                <a:spcPct val="190000"/>
              </a:lnSpc>
              <a:spcBef>
                <a:spcPts val="5"/>
              </a:spcBef>
              <a:tabLst>
                <a:tab algn="l" pos="222885"/>
              </a:tabLst>
            </a:pPr>
            <a:r>
              <a:rPr b="1" dirty="0" sz="1500" u="sng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	U.S.P</a:t>
            </a:r>
            <a:r>
              <a:rPr b="1" dirty="0" sz="15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b="1" dirty="0" sz="1500">
                <a:solidFill>
                  <a:srgbClr val="585858"/>
                </a:solidFill>
                <a:latin typeface="Arial"/>
                <a:cs typeface="Arial"/>
              </a:rPr>
              <a:t>:</a:t>
            </a:r>
            <a:r>
              <a:rPr b="1" dirty="0" sz="15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Bata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brands</a:t>
            </a:r>
            <a:r>
              <a:rPr dirty="0" sz="1500" spc="-35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offers</a:t>
            </a:r>
            <a:r>
              <a:rPr dirty="0" sz="1500" spc="-3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innovation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dirty="0" sz="1500" spc="-10">
                <a:solidFill>
                  <a:srgbClr val="585858"/>
                </a:solidFill>
                <a:latin typeface="Arial"/>
                <a:cs typeface="Arial"/>
              </a:rPr>
              <a:t> trust </a:t>
            </a:r>
            <a:r>
              <a:rPr dirty="0" sz="1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Founder</a:t>
            </a:r>
            <a:r>
              <a:rPr dirty="0" sz="1500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dirty="0" sz="1500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dirty="0" sz="1500" spc="-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company </a:t>
            </a:r>
            <a:r>
              <a:rPr dirty="0" sz="1500">
                <a:latin typeface="Arial"/>
                <a:cs typeface="Arial"/>
              </a:rPr>
              <a:t>:</a:t>
            </a:r>
            <a:r>
              <a:rPr dirty="0" sz="1200">
                <a:latin typeface="Arial"/>
                <a:cs typeface="Arial"/>
              </a:rPr>
              <a:t>Tomas</a:t>
            </a:r>
            <a:r>
              <a:rPr dirty="0" sz="1200" spc="-25">
                <a:latin typeface="Arial"/>
                <a:cs typeface="Arial"/>
              </a:rPr>
              <a:t> </a:t>
            </a:r>
            <a:r>
              <a:rPr dirty="0" sz="1200" spc="-20">
                <a:latin typeface="Arial"/>
                <a:cs typeface="Arial"/>
              </a:rPr>
              <a:t>Bata</a:t>
            </a:r>
            <a:endParaRPr sz="1200">
              <a:latin typeface="Arial"/>
              <a:cs typeface="Arial"/>
            </a:endParaRPr>
          </a:p>
          <a:p>
            <a:pPr marL="222885" marR="4543425">
              <a:lnSpc>
                <a:spcPct val="190000"/>
              </a:lnSpc>
              <a:spcBef>
                <a:spcPts val="1035"/>
              </a:spcBef>
            </a:pPr>
            <a:r>
              <a:rPr dirty="0" sz="1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Founded</a:t>
            </a:r>
            <a:r>
              <a:rPr dirty="0" sz="1500" spc="-2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year</a:t>
            </a:r>
            <a:r>
              <a:rPr dirty="0" sz="1500" spc="-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:September</a:t>
            </a:r>
            <a:r>
              <a:rPr dirty="0" sz="1500" spc="-4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21,</a:t>
            </a:r>
            <a:r>
              <a:rPr dirty="0" sz="1500" spc="-2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1894 </a:t>
            </a:r>
            <a:r>
              <a:rPr dirty="0" sz="1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Official</a:t>
            </a:r>
            <a:r>
              <a:rPr dirty="0" sz="1500" spc="-45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50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website</a:t>
            </a:r>
            <a:r>
              <a:rPr dirty="0" sz="1500" spc="10" u="sng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:</a:t>
            </a:r>
            <a:r>
              <a:rPr dirty="0" sz="1500" spc="-30">
                <a:latin typeface="Arial"/>
                <a:cs typeface="Arial"/>
              </a:rPr>
              <a:t> </a:t>
            </a:r>
            <a:r>
              <a:rPr dirty="0" sz="1500" spc="-10" u="sng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"/>
                <a:cs typeface="Arial"/>
                <a:hlinkClick r:id="rId1"/>
              </a:rPr>
              <a:t>https://www.bata.in/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User</dc:creator>
  <dcterms:created xsi:type="dcterms:W3CDTF">2023-07-28T15:23:02Z</dcterms:created>
  <dcterms:modified xsi:type="dcterms:W3CDTF">2023-07-29T13:30:16Z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2023-07-29T00:00:00Z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0c5ec5291a3647c18d53eb5230de7cd3</vt:lpwstr>
  </property>
</Properties>
</file>