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35" r:id="rId5"/>
    <p:sldId id="336" r:id="rId6"/>
    <p:sldId id="337" r:id="rId7"/>
    <p:sldId id="339" r:id="rId8"/>
    <p:sldId id="348" r:id="rId9"/>
    <p:sldId id="349" r:id="rId10"/>
    <p:sldId id="350" r:id="rId11"/>
    <p:sldId id="351" r:id="rId12"/>
    <p:sldId id="341" r:id="rId13"/>
    <p:sldId id="352" r:id="rId14"/>
    <p:sldId id="34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5394" autoAdjust="0"/>
  </p:normalViewPr>
  <p:slideViewPr>
    <p:cSldViewPr snapToGrid="0">
      <p:cViewPr varScale="1">
        <p:scale>
          <a:sx n="159" d="100"/>
          <a:sy n="159" d="100"/>
        </p:scale>
        <p:origin x="354" y="138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Agile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96F2BB-BD1E-F4B5-1E53-49F509AA09DF}"/>
              </a:ext>
            </a:extLst>
          </p:cNvPr>
          <p:cNvSpPr txBox="1"/>
          <p:nvPr/>
        </p:nvSpPr>
        <p:spPr>
          <a:xfrm>
            <a:off x="8446168" y="4016463"/>
            <a:ext cx="258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Andrew Chapman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E0EAF-19E2-B54F-4A29-8EC3A1F5D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5E34-7E1A-F674-54BB-B583AF7F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When to choose waterfall?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EC6D1-85ED-9283-34FC-ACEA527D8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1399032"/>
            <a:ext cx="8324089" cy="44544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Smaller, straightforward projects with low complexity or priority may find the Waterfall approach suitable, as it follows a structured, sequential process.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Clients who prefer minimal involvement and provide all project requirements upfront may benefit from Waterfall, as it requires less ongoing communication and flexibility.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Projects with strict budget constraints may find the Waterfall approach advantageous, as costs are determined upfront, reducing the risk of budget overruns.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For projects with stable, well-defined requirements that are unlikely to change or expand, Waterfall provides a structured framework for execution.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Projects requiring extensive documentation throughout the development process may find Waterfall beneficial, as it emphasizes thorough planning and documentation at each stage.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0BDA5-FA05-610C-804F-F23F8FD3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788379"/>
          </a:xfrm>
        </p:spPr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1756119"/>
            <a:ext cx="6740732" cy="392880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Charles G. Cobb. (2015). </a:t>
            </a:r>
            <a:r>
              <a:rPr lang="en-US" sz="1200" b="0" i="1" dirty="0">
                <a:solidFill>
                  <a:srgbClr val="262626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The Project Manager’s Guide to Mastering Agile : Principles and Practices for an Adaptive Approach</a:t>
            </a:r>
            <a:r>
              <a:rPr lang="en-US" sz="1200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 Wiley.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Ambler, S. (2023, November 23). </a:t>
            </a:r>
            <a:r>
              <a:rPr lang="en-US" sz="1200" i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Agile Requirements Change Management</a:t>
            </a:r>
            <a:r>
              <a:rPr lang="en-US" sz="12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 The Agile Modeling (AM) Method - Effective Strategies for Modeling and Documentation. https://agilemodeling.com/essays/changeManagement.htm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Scrum: A breathtakingly brief and Agile Introduction</a:t>
            </a:r>
            <a:r>
              <a:rPr lang="en-US" sz="12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 Agile Learning Labs. (n.d.). https://agilelearninglabs.com/resources/scrum-introduction/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Scrum-Agile team roles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Product Owner</a:t>
            </a:r>
          </a:p>
          <a:p>
            <a:r>
              <a:rPr lang="en-US" dirty="0"/>
              <a:t>Scrum Master</a:t>
            </a:r>
          </a:p>
          <a:p>
            <a:r>
              <a:rPr lang="en-US" dirty="0"/>
              <a:t>Developers</a:t>
            </a:r>
          </a:p>
          <a:p>
            <a:r>
              <a:rPr lang="en-US" dirty="0"/>
              <a:t>Testers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3621024"/>
          </a:xfrm>
        </p:spPr>
        <p:txBody>
          <a:bodyPr/>
          <a:lstStyle/>
          <a:p>
            <a:r>
              <a:rPr lang="en-US" dirty="0"/>
              <a:t>What do these Roles Do?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044FF95-4258-0B71-5548-07A2A1B6DF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Product Owner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1399032"/>
            <a:ext cx="8324089" cy="4454492"/>
          </a:xfrm>
        </p:spPr>
        <p:txBody>
          <a:bodyPr/>
          <a:lstStyle/>
          <a:p>
            <a:r>
              <a:rPr lang="en-US" sz="1500" dirty="0"/>
              <a:t>Defining Product Vision: Clarifying and communicating the overarching goals and vision of the product to the development team and stakeholders. </a:t>
            </a:r>
          </a:p>
          <a:p>
            <a:r>
              <a:rPr lang="en-US" sz="1500" dirty="0"/>
              <a:t>Maintaining Product Backlog: Organizing, prioritizing, and managing the list of tasks and requirements to ensure the team focuses on delivering the most valuable features first.</a:t>
            </a:r>
          </a:p>
          <a:p>
            <a:r>
              <a:rPr lang="en-US" sz="1500" dirty="0"/>
              <a:t>Stakeholder Communication: Acting as the main point of contact between the development team and stakeholders, gathering feedback and ensuring alignment with stakeholder needs.</a:t>
            </a:r>
          </a:p>
          <a:p>
            <a:r>
              <a:rPr lang="en-US" sz="1500" dirty="0"/>
              <a:t>Requirement Clarification: Clearly define and document product requirements and user stories, ensuring the team understands what needs to be built.</a:t>
            </a:r>
          </a:p>
          <a:p>
            <a:r>
              <a:rPr lang="en-US" sz="1500" dirty="0"/>
              <a:t>Prioritization: Continuously assess and rank tasks in the backlog based on their importance and value, guiding the team's focus during development.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8D2D4-5E57-90AF-65B4-82911E226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F3C7-A927-AF3D-38E2-E8CA3CFE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Scrum Master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AF2F4-B0E5-D849-6176-801CD8E14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1399032"/>
            <a:ext cx="8324089" cy="4454492"/>
          </a:xfrm>
        </p:spPr>
        <p:txBody>
          <a:bodyPr/>
          <a:lstStyle/>
          <a:p>
            <a:r>
              <a:rPr lang="en-US" sz="1500" dirty="0"/>
              <a:t>Facilitating Scrum Events: Organizing and leading the various Scrum ceremonies, such as sprint planning, daily stand-ups, sprint reviews, and retrospectives.</a:t>
            </a:r>
          </a:p>
          <a:p>
            <a:r>
              <a:rPr lang="en-US" sz="1500" dirty="0"/>
              <a:t>Removing Impediments: Identifying and addressing any obstacles or challenges that may hinder the progress of the development team, ensuring smooth workflow.</a:t>
            </a:r>
          </a:p>
          <a:p>
            <a:r>
              <a:rPr lang="en-US" sz="1500" dirty="0"/>
              <a:t>Team Training and Guidance: Providing guidance, support, and coaching to the development team in understanding and following Scrum principles and practices.</a:t>
            </a:r>
          </a:p>
          <a:p>
            <a:r>
              <a:rPr lang="en-US" sz="1500" dirty="0"/>
              <a:t>Tracking Progress: Monitoring the team's progress towards sprint goals and project objectives, identifying any deviations and taking corrective actions as needed.</a:t>
            </a:r>
          </a:p>
          <a:p>
            <a:r>
              <a:rPr lang="en-US" sz="1500" dirty="0"/>
              <a:t>Tracking Progress: Monitoring the team's progress towards sprint goals and project objectives, identifying any deviations and taking corrective actions as needed.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2CB564-7691-E80B-41D1-3746DF68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2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9FDB0-FA08-95DA-A6D6-CD05665E1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2EA1-1764-EEB4-C7F0-DE4DFA7A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Developers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7ABE0-DD27-D0EA-0818-4DAAFF059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1399032"/>
            <a:ext cx="8324089" cy="4454492"/>
          </a:xfrm>
        </p:spPr>
        <p:txBody>
          <a:bodyPr/>
          <a:lstStyle/>
          <a:p>
            <a:r>
              <a:rPr lang="en-US" sz="1500" dirty="0"/>
              <a:t>Code Implementation: Writing and implementing code based on the requirements and specifications provided by the Product Owner.</a:t>
            </a:r>
          </a:p>
          <a:p>
            <a:r>
              <a:rPr lang="en-US" sz="1500" dirty="0"/>
              <a:t>Collaborative Development: Working closely with other team members, such as testers and product owners, to ensure a cohesive approach to product development.</a:t>
            </a:r>
          </a:p>
          <a:p>
            <a:r>
              <a:rPr lang="en-US" sz="1500" dirty="0"/>
              <a:t>Continuous Integration: Integrating new code changes into the existing codebase frequently to identify and address any conflicts or issues early on.</a:t>
            </a:r>
          </a:p>
          <a:p>
            <a:r>
              <a:rPr lang="en-US" sz="1500" dirty="0"/>
              <a:t>Problem Solving: Identifying and troubleshooting technical issues or bugs that arise during the development process to ensure the smooth functioning of the product.</a:t>
            </a:r>
          </a:p>
          <a:p>
            <a:r>
              <a:rPr lang="en-US" sz="1500" dirty="0"/>
              <a:t>Code Review: Participating in code reviews with other developers to provide feedback and ensure code quality, consistency, and adherence to coding standards.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5D638A-7AE1-2C34-98DE-0F7C7A58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7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C691B-38E0-3C21-E8C4-892EE77C3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A2F0-EA8D-8623-C22D-3FAC0DCD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Testers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07A83-3CB9-4DBC-C01D-8FB3C4F1E5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1399032"/>
            <a:ext cx="8324089" cy="4454492"/>
          </a:xfrm>
        </p:spPr>
        <p:txBody>
          <a:bodyPr>
            <a:normAutofit fontScale="92500"/>
          </a:bodyPr>
          <a:lstStyle/>
          <a:p>
            <a:r>
              <a:rPr lang="en-US" sz="1500" dirty="0"/>
              <a:t>Test Case Preparation: Developing comprehensive test cases and scenarios based on project requirements and user stories to ensure thorough testing coverage.</a:t>
            </a:r>
          </a:p>
          <a:p>
            <a:r>
              <a:rPr lang="en-US" sz="1500" dirty="0"/>
              <a:t>Execution of Tests: Conducting rigorous testing of software features and functionalities to identify defects and ensure that the product meets quality standards.</a:t>
            </a:r>
          </a:p>
          <a:p>
            <a:r>
              <a:rPr lang="en-US" sz="1500" dirty="0"/>
              <a:t>Bug Reporting: Documenting and accurately reporting identified issues and defects, including clear descriptions and steps to reproduce, to facilitate their resolution by the development team.</a:t>
            </a:r>
          </a:p>
          <a:p>
            <a:r>
              <a:rPr lang="en-US" sz="1500" dirty="0"/>
              <a:t>Collaboration with Team: Collaborating with developers, the Scrum Master, and the Product Owner to clarify requirements, address issues, and ensure testing aligns with project goals and timelines.</a:t>
            </a:r>
          </a:p>
          <a:p>
            <a:r>
              <a:rPr lang="en-US" sz="1500" dirty="0"/>
              <a:t>Adherence to Quality Standards: Ensuring the product complies with quality standards and requirements, conducting thorough testing to validate that all features meet specified criteria and user expectations.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EB2268-4B57-3D91-64C7-9E255199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1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8E1F6-11AC-BC8B-AF9C-4414F7BEB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2195-5E67-9481-F290-D8FAA3A4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Phases of SDLC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7592D-F327-9806-F043-C000D9C43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1399032"/>
            <a:ext cx="8324089" cy="44544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dirty="0"/>
              <a:t>Planning: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Define project scope, goals, and deliverables.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Identify stakeholders and gather initial requirements.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Create a high-level project plan and establish timelines for iterative development cycles (sprints).</a:t>
            </a:r>
          </a:p>
          <a:p>
            <a:pPr lvl="1"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Iterative Development: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Conduct iterative development cycles (sprints) to build and deliver product features incrementally.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Prioritize and select user stories or tasks from the product backlog for implementation.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Develop, test, and review each increment, incorporating feedback and adjusting as needed.</a:t>
            </a:r>
          </a:p>
          <a:p>
            <a:pPr lvl="1"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Review and Adaptation: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Hold regular sprint review meetings to demonstrate completed work to stakeholders and gather feedback.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Conduct retrospective meetings at the end of each sprint to reflect on the team's performance, identify areas for improvement, and adjust processes accordingly.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Review and update the product backlog based on feedback and changing requirements, ensuring that it reflects the current priorities and goals of the project.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5E313-0B02-B697-047D-27194205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7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Difference between Agile and Waterfall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1951485"/>
            <a:ext cx="4887594" cy="4295137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Agile methodology offers flexibility, allowing for changes to be incorporated throughout the project's lifecycle as requirements evolve.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Unlike traditional approaches, Agile minimizes upfront planning time, enabling the team to kickstart work swiftly, leading to quicker delivery of product increments and early client feedback.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Within Agile teams, individual members take ownership of their progress, fostering a culture of accountability and self-monitoring.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Continuous testing throughout the project ensures that defects are identified and addressed promptly, enhancing the overall quality of the 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Agile prioritizes practical results over exhaustive documentation, streamlining communication and focusing efforts on delivering tangible outcomes.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2073275"/>
            <a:ext cx="4887594" cy="368776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contrast to </a:t>
            </a:r>
            <a:r>
              <a:rPr lang="en-US" sz="1400" dirty="0" err="1"/>
              <a:t>Agile's</a:t>
            </a:r>
            <a:r>
              <a:rPr lang="en-US" sz="1400" dirty="0"/>
              <a:t> adaptive nature, Waterfall methodology invests significant time upfront for comprehensive project planning, potentially delaying project commencement.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Waterfall follows a linear progression, where each phase must be completed before the next begins, limiting flexibility and adaptability to changing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Unlike Agile, Waterfall lacks the flexibility to accommodate changes or additions to project scope once requirements are finalized.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Testing in Waterfall typically occurs only at the project's conclusion, increasing the risk of undetected issues until late in the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Waterfall, clients must wait until project completion to view the final product, without opportunities for interim feedback or visibility into progress.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CF0B7-CD56-EE5C-95B4-7EDBA04E7032}"/>
              </a:ext>
            </a:extLst>
          </p:cNvPr>
          <p:cNvSpPr txBox="1"/>
          <p:nvPr/>
        </p:nvSpPr>
        <p:spPr>
          <a:xfrm>
            <a:off x="893064" y="1582153"/>
            <a:ext cx="200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AGILE: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3158D-541C-AC02-B44C-10E2489D583D}"/>
              </a:ext>
            </a:extLst>
          </p:cNvPr>
          <p:cNvSpPr txBox="1"/>
          <p:nvPr/>
        </p:nvSpPr>
        <p:spPr>
          <a:xfrm>
            <a:off x="6410644" y="1632285"/>
            <a:ext cx="200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WATERFALL:</a:t>
            </a:r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{997B6B34-61AD-446C-8FC6-4CEE3360A961}tf16411248_win32</Template>
  <TotalTime>52</TotalTime>
  <Words>1153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 Light</vt:lpstr>
      <vt:lpstr>Calibri</vt:lpstr>
      <vt:lpstr>Helvetica</vt:lpstr>
      <vt:lpstr>Posterama</vt:lpstr>
      <vt:lpstr>Custom</vt:lpstr>
      <vt:lpstr>Agile Presentation</vt:lpstr>
      <vt:lpstr>Scrum-Agile team roles</vt:lpstr>
      <vt:lpstr>What do these Roles Do?</vt:lpstr>
      <vt:lpstr>Product Owner</vt:lpstr>
      <vt:lpstr>Scrum Master</vt:lpstr>
      <vt:lpstr>Developers</vt:lpstr>
      <vt:lpstr>Testers</vt:lpstr>
      <vt:lpstr>Phases of SDLC</vt:lpstr>
      <vt:lpstr>Difference between Agile and Waterfall</vt:lpstr>
      <vt:lpstr>When to choose waterfall?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Presentation</dc:title>
  <dc:creator>Chapman, Andrew</dc:creator>
  <cp:lastModifiedBy>Chapman, Andrew</cp:lastModifiedBy>
  <cp:revision>4</cp:revision>
  <dcterms:created xsi:type="dcterms:W3CDTF">2024-02-25T23:19:03Z</dcterms:created>
  <dcterms:modified xsi:type="dcterms:W3CDTF">2024-02-26T02:24:20Z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