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8" r:id="rId10"/>
    <p:sldId id="263" r:id="rId11"/>
    <p:sldId id="264" r:id="rId12"/>
    <p:sldId id="269"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7" y="4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1D3AC1-4AB9-440A-8C05-548E29ED3BA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397122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D3AC1-4AB9-440A-8C05-548E29ED3BA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162875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D3AC1-4AB9-440A-8C05-548E29ED3BA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48287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D3AC1-4AB9-440A-8C05-548E29ED3BA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34198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D3AC1-4AB9-440A-8C05-548E29ED3BA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22880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1D3AC1-4AB9-440A-8C05-548E29ED3BA5}"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59342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1D3AC1-4AB9-440A-8C05-548E29ED3BA5}"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421989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1D3AC1-4AB9-440A-8C05-548E29ED3BA5}"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321369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D3AC1-4AB9-440A-8C05-548E29ED3BA5}"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154886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D3AC1-4AB9-440A-8C05-548E29ED3BA5}"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350660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D3AC1-4AB9-440A-8C05-548E29ED3BA5}"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4EB50-6150-4EF7-A4A0-20FAE849661A}" type="slidenum">
              <a:rPr lang="en-US" smtClean="0"/>
              <a:t>‹#›</a:t>
            </a:fld>
            <a:endParaRPr lang="en-US"/>
          </a:p>
        </p:txBody>
      </p:sp>
    </p:spTree>
    <p:extLst>
      <p:ext uri="{BB962C8B-B14F-4D97-AF65-F5344CB8AC3E}">
        <p14:creationId xmlns:p14="http://schemas.microsoft.com/office/powerpoint/2010/main" val="81189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D3AC1-4AB9-440A-8C05-548E29ED3BA5}" type="datetimeFigureOut">
              <a:rPr lang="en-US" smtClean="0"/>
              <a:t>6/6/2020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4EB50-6150-4EF7-A4A0-20FAE849661A}" type="slidenum">
              <a:rPr lang="en-US" smtClean="0"/>
              <a:t>‹#›</a:t>
            </a:fld>
            <a:endParaRPr lang="en-US"/>
          </a:p>
        </p:txBody>
      </p:sp>
    </p:spTree>
    <p:extLst>
      <p:ext uri="{BB962C8B-B14F-4D97-AF65-F5344CB8AC3E}">
        <p14:creationId xmlns:p14="http://schemas.microsoft.com/office/powerpoint/2010/main" val="3646006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457200"/>
            <a:ext cx="7772400" cy="1470025"/>
          </a:xfrm>
        </p:spPr>
        <p:txBody>
          <a:bodyPr>
            <a:normAutofit/>
          </a:bodyPr>
          <a:lstStyle/>
          <a:p>
            <a:r>
              <a:rPr lang="en-US" sz="3200" b="1" dirty="0">
                <a:latin typeface="Times New Roman" panose="02020603050405020304" pitchFamily="18" charset="0"/>
                <a:cs typeface="Times New Roman" panose="02020603050405020304" pitchFamily="18" charset="0"/>
              </a:rPr>
              <a:t>An Optimized Security Protocol for D2D Communication in LTE-A Network</a:t>
            </a:r>
          </a:p>
        </p:txBody>
      </p:sp>
      <p:sp>
        <p:nvSpPr>
          <p:cNvPr id="5" name="Subtitle 4"/>
          <p:cNvSpPr>
            <a:spLocks noGrp="1"/>
          </p:cNvSpPr>
          <p:nvPr>
            <p:ph type="subTitle" idx="1"/>
          </p:nvPr>
        </p:nvSpPr>
        <p:spPr>
          <a:xfrm>
            <a:off x="685800" y="2286000"/>
            <a:ext cx="8001000" cy="4191000"/>
          </a:xfrm>
        </p:spPr>
        <p:txBody>
          <a:bodyPr>
            <a:noAutofit/>
          </a:bodyPr>
          <a:lstStyle/>
          <a:p>
            <a:r>
              <a:rPr lang="en-US" sz="2400" b="1" i="1" dirty="0">
                <a:solidFill>
                  <a:schemeClr val="tx1"/>
                </a:solidFill>
                <a:latin typeface="Times New Roman" panose="02020603050405020304" pitchFamily="18" charset="0"/>
                <a:cs typeface="Times New Roman" panose="02020603050405020304" pitchFamily="18" charset="0"/>
              </a:rPr>
              <a:t>Submitted by</a:t>
            </a:r>
          </a:p>
          <a:p>
            <a:r>
              <a:rPr lang="en-US" sz="1600" b="1" dirty="0">
                <a:solidFill>
                  <a:schemeClr val="tx1"/>
                </a:solidFill>
                <a:latin typeface="Times New Roman" panose="02020603050405020304" pitchFamily="18" charset="0"/>
                <a:cs typeface="Times New Roman" panose="02020603050405020304" pitchFamily="18" charset="0"/>
              </a:rPr>
              <a:t>ACHARI SUMANTH-17BEC1190</a:t>
            </a:r>
          </a:p>
          <a:p>
            <a:r>
              <a:rPr lang="en-US" sz="1600" b="1" dirty="0">
                <a:solidFill>
                  <a:schemeClr val="tx1"/>
                </a:solidFill>
                <a:latin typeface="Times New Roman" panose="02020603050405020304" pitchFamily="18" charset="0"/>
                <a:cs typeface="Times New Roman" panose="02020603050405020304" pitchFamily="18" charset="0"/>
              </a:rPr>
              <a:t>AYAN NATH -17BEC1051</a:t>
            </a:r>
          </a:p>
          <a:p>
            <a:r>
              <a:rPr lang="en-US" sz="1600" b="1" dirty="0">
                <a:solidFill>
                  <a:schemeClr val="tx1"/>
                </a:solidFill>
                <a:latin typeface="Times New Roman" panose="02020603050405020304" pitchFamily="18" charset="0"/>
                <a:cs typeface="Times New Roman" panose="02020603050405020304" pitchFamily="18" charset="0"/>
              </a:rPr>
              <a:t>GALLA PRAVEEN -17BEC1105</a:t>
            </a:r>
          </a:p>
          <a:p>
            <a:endParaRPr lang="en-US" sz="2400" b="1" i="1" dirty="0">
              <a:solidFill>
                <a:schemeClr val="tx1"/>
              </a:solidFill>
              <a:latin typeface="Times New Roman" panose="02020603050405020304" pitchFamily="18" charset="0"/>
              <a:cs typeface="Times New Roman" panose="02020603050405020304" pitchFamily="18" charset="0"/>
            </a:endParaRPr>
          </a:p>
          <a:p>
            <a:endParaRPr lang="en-US" sz="2400" b="1" i="1" dirty="0">
              <a:solidFill>
                <a:schemeClr val="tx1"/>
              </a:solidFill>
              <a:latin typeface="Times New Roman" panose="02020603050405020304" pitchFamily="18" charset="0"/>
              <a:cs typeface="Times New Roman" panose="02020603050405020304" pitchFamily="18" charset="0"/>
            </a:endParaRPr>
          </a:p>
          <a:p>
            <a:r>
              <a:rPr lang="en-US" sz="2400" b="1" i="1" dirty="0">
                <a:solidFill>
                  <a:schemeClr val="tx1"/>
                </a:solidFill>
                <a:latin typeface="Times New Roman" panose="02020603050405020304" pitchFamily="18" charset="0"/>
                <a:cs typeface="Times New Roman" panose="02020603050405020304" pitchFamily="18" charset="0"/>
              </a:rPr>
              <a:t>Under the Guidance of </a:t>
            </a:r>
          </a:p>
          <a:p>
            <a:r>
              <a:rPr lang="en-US" sz="2400" dirty="0">
                <a:solidFill>
                  <a:schemeClr val="tx1"/>
                </a:solidFill>
                <a:latin typeface="Times New Roman" panose="02020603050405020304" pitchFamily="18" charset="0"/>
                <a:cs typeface="Times New Roman" panose="02020603050405020304" pitchFamily="18" charset="0"/>
              </a:rPr>
              <a:t>Dr. P. Vijayakumar</a:t>
            </a:r>
          </a:p>
          <a:p>
            <a:r>
              <a:rPr lang="en-US" sz="2400" dirty="0">
                <a:solidFill>
                  <a:schemeClr val="tx1"/>
                </a:solidFill>
                <a:latin typeface="Times New Roman" panose="02020603050405020304" pitchFamily="18" charset="0"/>
                <a:cs typeface="Times New Roman" panose="02020603050405020304" pitchFamily="18" charset="0"/>
              </a:rPr>
              <a:t>Associate Professor / SENSE</a:t>
            </a:r>
          </a:p>
          <a:p>
            <a:r>
              <a:rPr lang="en-US" sz="2400" dirty="0">
                <a:solidFill>
                  <a:schemeClr val="tx1"/>
                </a:solidFill>
                <a:latin typeface="Times New Roman" panose="02020603050405020304" pitchFamily="18" charset="0"/>
                <a:cs typeface="Times New Roman" panose="02020603050405020304" pitchFamily="18" charset="0"/>
              </a:rPr>
              <a:t>VIT Chennai</a:t>
            </a:r>
          </a:p>
        </p:txBody>
      </p:sp>
    </p:spTree>
    <p:extLst>
      <p:ext uri="{BB962C8B-B14F-4D97-AF65-F5344CB8AC3E}">
        <p14:creationId xmlns:p14="http://schemas.microsoft.com/office/powerpoint/2010/main" val="236114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Typical Example</a:t>
            </a:r>
          </a:p>
        </p:txBody>
      </p:sp>
      <p:pic>
        <p:nvPicPr>
          <p:cNvPr id="4" name="Content Placeholder 3">
            <a:extLst>
              <a:ext uri="{FF2B5EF4-FFF2-40B4-BE49-F238E27FC236}">
                <a16:creationId xmlns:a16="http://schemas.microsoft.com/office/drawing/2014/main" id="{D63CAF6A-4283-4C6C-98A3-1F2E44FBC0FA}"/>
              </a:ext>
            </a:extLst>
          </p:cNvPr>
          <p:cNvPicPr>
            <a:picLocks noGrp="1" noChangeAspect="1"/>
          </p:cNvPicPr>
          <p:nvPr>
            <p:ph idx="1"/>
          </p:nvPr>
        </p:nvPicPr>
        <p:blipFill>
          <a:blip r:embed="rId2"/>
          <a:stretch>
            <a:fillRect/>
          </a:stretch>
        </p:blipFill>
        <p:spPr>
          <a:xfrm>
            <a:off x="228600" y="1600200"/>
            <a:ext cx="4343400" cy="4983162"/>
          </a:xfrm>
          <a:prstGeom prst="rect">
            <a:avLst/>
          </a:prstGeom>
        </p:spPr>
      </p:pic>
      <p:pic>
        <p:nvPicPr>
          <p:cNvPr id="5" name="Picture 4">
            <a:extLst>
              <a:ext uri="{FF2B5EF4-FFF2-40B4-BE49-F238E27FC236}">
                <a16:creationId xmlns:a16="http://schemas.microsoft.com/office/drawing/2014/main" id="{3A769DAE-9812-465C-8379-649E55F68CA6}"/>
              </a:ext>
            </a:extLst>
          </p:cNvPr>
          <p:cNvPicPr>
            <a:picLocks noChangeAspect="1"/>
          </p:cNvPicPr>
          <p:nvPr/>
        </p:nvPicPr>
        <p:blipFill>
          <a:blip r:embed="rId3"/>
          <a:stretch>
            <a:fillRect/>
          </a:stretch>
        </p:blipFill>
        <p:spPr>
          <a:xfrm>
            <a:off x="4572000" y="1417638"/>
            <a:ext cx="5181600" cy="5330389"/>
          </a:xfrm>
          <a:prstGeom prst="rect">
            <a:avLst/>
          </a:prstGeom>
        </p:spPr>
      </p:pic>
    </p:spTree>
    <p:extLst>
      <p:ext uri="{BB962C8B-B14F-4D97-AF65-F5344CB8AC3E}">
        <p14:creationId xmlns:p14="http://schemas.microsoft.com/office/powerpoint/2010/main" val="202057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Simulation Results</a:t>
            </a:r>
          </a:p>
        </p:txBody>
      </p:sp>
      <p:pic>
        <p:nvPicPr>
          <p:cNvPr id="4" name="Content Placeholder 3">
            <a:extLst>
              <a:ext uri="{FF2B5EF4-FFF2-40B4-BE49-F238E27FC236}">
                <a16:creationId xmlns:a16="http://schemas.microsoft.com/office/drawing/2014/main" id="{9A37DAD0-3130-44C6-8EAF-8899D2FA9E48}"/>
              </a:ext>
            </a:extLst>
          </p:cNvPr>
          <p:cNvPicPr>
            <a:picLocks noGrp="1"/>
          </p:cNvPicPr>
          <p:nvPr>
            <p:ph idx="1"/>
          </p:nvPr>
        </p:nvPicPr>
        <p:blipFill rotWithShape="1">
          <a:blip r:embed="rId2"/>
          <a:srcRect l="26058" r="24219"/>
          <a:stretch/>
        </p:blipFill>
        <p:spPr bwMode="auto">
          <a:xfrm>
            <a:off x="1" y="1600200"/>
            <a:ext cx="4953000" cy="518160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3BF8FA8-326B-434D-BED4-4EDD4FC24A25}"/>
              </a:ext>
            </a:extLst>
          </p:cNvPr>
          <p:cNvPicPr/>
          <p:nvPr/>
        </p:nvPicPr>
        <p:blipFill>
          <a:blip r:embed="rId3"/>
          <a:stretch>
            <a:fillRect/>
          </a:stretch>
        </p:blipFill>
        <p:spPr>
          <a:xfrm>
            <a:off x="4495800" y="2038350"/>
            <a:ext cx="3876675" cy="1390650"/>
          </a:xfrm>
          <a:prstGeom prst="rect">
            <a:avLst/>
          </a:prstGeom>
        </p:spPr>
      </p:pic>
      <p:pic>
        <p:nvPicPr>
          <p:cNvPr id="6" name="Picture 5">
            <a:extLst>
              <a:ext uri="{FF2B5EF4-FFF2-40B4-BE49-F238E27FC236}">
                <a16:creationId xmlns:a16="http://schemas.microsoft.com/office/drawing/2014/main" id="{274F9FE3-F19A-4534-94A7-FF5C335D9AD5}"/>
              </a:ext>
            </a:extLst>
          </p:cNvPr>
          <p:cNvPicPr/>
          <p:nvPr/>
        </p:nvPicPr>
        <p:blipFill>
          <a:blip r:embed="rId4"/>
          <a:stretch>
            <a:fillRect/>
          </a:stretch>
        </p:blipFill>
        <p:spPr>
          <a:xfrm>
            <a:off x="3861384" y="3611562"/>
            <a:ext cx="5145505" cy="2582545"/>
          </a:xfrm>
          <a:prstGeom prst="rect">
            <a:avLst/>
          </a:prstGeom>
        </p:spPr>
      </p:pic>
    </p:spTree>
    <p:extLst>
      <p:ext uri="{BB962C8B-B14F-4D97-AF65-F5344CB8AC3E}">
        <p14:creationId xmlns:p14="http://schemas.microsoft.com/office/powerpoint/2010/main" val="227093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Simulation Results</a:t>
            </a:r>
          </a:p>
        </p:txBody>
      </p:sp>
      <p:pic>
        <p:nvPicPr>
          <p:cNvPr id="8" name="Content Placeholder 7">
            <a:extLst>
              <a:ext uri="{FF2B5EF4-FFF2-40B4-BE49-F238E27FC236}">
                <a16:creationId xmlns:a16="http://schemas.microsoft.com/office/drawing/2014/main" id="{8184E635-029C-4479-A448-38FB85A7A616}"/>
              </a:ext>
            </a:extLst>
          </p:cNvPr>
          <p:cNvPicPr>
            <a:picLocks noGrp="1"/>
          </p:cNvPicPr>
          <p:nvPr>
            <p:ph idx="1"/>
          </p:nvPr>
        </p:nvPicPr>
        <p:blipFill>
          <a:blip r:embed="rId2"/>
          <a:stretch>
            <a:fillRect/>
          </a:stretch>
        </p:blipFill>
        <p:spPr>
          <a:xfrm>
            <a:off x="8021" y="1467853"/>
            <a:ext cx="4716379" cy="3637547"/>
          </a:xfrm>
          <a:prstGeom prst="rect">
            <a:avLst/>
          </a:prstGeom>
        </p:spPr>
      </p:pic>
      <p:pic>
        <p:nvPicPr>
          <p:cNvPr id="9" name="Picture 8">
            <a:extLst>
              <a:ext uri="{FF2B5EF4-FFF2-40B4-BE49-F238E27FC236}">
                <a16:creationId xmlns:a16="http://schemas.microsoft.com/office/drawing/2014/main" id="{D50431BE-0AA7-4FD8-B3F8-EFC252831FD2}"/>
              </a:ext>
            </a:extLst>
          </p:cNvPr>
          <p:cNvPicPr/>
          <p:nvPr/>
        </p:nvPicPr>
        <p:blipFill>
          <a:blip r:embed="rId3"/>
          <a:stretch>
            <a:fillRect/>
          </a:stretch>
        </p:blipFill>
        <p:spPr>
          <a:xfrm>
            <a:off x="3526456" y="3569970"/>
            <a:ext cx="5585460" cy="3070860"/>
          </a:xfrm>
          <a:prstGeom prst="rect">
            <a:avLst/>
          </a:prstGeom>
        </p:spPr>
      </p:pic>
    </p:spTree>
    <p:extLst>
      <p:ext uri="{BB962C8B-B14F-4D97-AF65-F5344CB8AC3E}">
        <p14:creationId xmlns:p14="http://schemas.microsoft.com/office/powerpoint/2010/main" val="406222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US" sz="3200" b="1"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have proposed an additional security system in </a:t>
            </a:r>
            <a:r>
              <a:rPr lang="en-US" sz="1800" dirty="0" err="1">
                <a:latin typeface="Times New Roman" panose="02020603050405020304" pitchFamily="18" charset="0"/>
                <a:cs typeface="Times New Roman" panose="02020603050405020304" pitchFamily="18" charset="0"/>
              </a:rPr>
              <a:t>SeDS</a:t>
            </a:r>
            <a:r>
              <a:rPr lang="en-US" sz="1800" dirty="0">
                <a:latin typeface="Times New Roman" panose="02020603050405020304" pitchFamily="18" charset="0"/>
                <a:cs typeface="Times New Roman" panose="02020603050405020304" pitchFamily="18" charset="0"/>
              </a:rPr>
              <a:t> protocol system to establish secure communication in between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and GW for D2D communication in LTE-A network. The system is explicitly design to achieve authenticity in the communication while detecting proper device by the GW. The conventional </a:t>
            </a:r>
            <a:r>
              <a:rPr lang="en-US" sz="1800" dirty="0" err="1">
                <a:latin typeface="Times New Roman" panose="02020603050405020304" pitchFamily="18" charset="0"/>
                <a:cs typeface="Times New Roman" panose="02020603050405020304" pitchFamily="18" charset="0"/>
              </a:rPr>
              <a:t>SeDS</a:t>
            </a:r>
            <a:r>
              <a:rPr lang="en-US" sz="1800" dirty="0">
                <a:latin typeface="Times New Roman" panose="02020603050405020304" pitchFamily="18" charset="0"/>
                <a:cs typeface="Times New Roman" panose="02020603050405020304" pitchFamily="18" charset="0"/>
              </a:rPr>
              <a:t> protocol was implemented using digital signature and symmetric encryption. Furthermore, we have included ECC so that even security between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and GW could not get compromised. </a:t>
            </a:r>
          </a:p>
          <a:p>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have analyzed the D2D communication scenario and proposed above idea but its validity needs to be checked by implementing simulation on NS3 platform. The limitation to this paper is it needs to be checked whether the idea could get implemented when more than two user </a:t>
            </a:r>
            <a:r>
              <a:rPr lang="en-US" sz="1800" dirty="0" err="1">
                <a:latin typeface="Times New Roman" panose="02020603050405020304" pitchFamily="18" charset="0"/>
                <a:cs typeface="Times New Roman" panose="02020603050405020304" pitchFamily="18" charset="0"/>
              </a:rPr>
              <a:t>equipments</a:t>
            </a:r>
            <a:r>
              <a:rPr lang="en-US" sz="1800" dirty="0">
                <a:latin typeface="Times New Roman" panose="02020603050405020304" pitchFamily="18" charset="0"/>
                <a:cs typeface="Times New Roman" panose="02020603050405020304" pitchFamily="18" charset="0"/>
              </a:rPr>
              <a:t> are there.</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510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US" sz="3200" b="1" dirty="0"/>
          </a:p>
        </p:txBody>
      </p:sp>
      <p:sp>
        <p:nvSpPr>
          <p:cNvPr id="3" name="Content Placeholder 2"/>
          <p:cNvSpPr>
            <a:spLocks noGrp="1"/>
          </p:cNvSpPr>
          <p:nvPr>
            <p:ph idx="1"/>
          </p:nvPr>
        </p:nvSpPr>
        <p:spPr>
          <a:xfrm>
            <a:off x="457200" y="1905000"/>
            <a:ext cx="8229600" cy="4525963"/>
          </a:xfrm>
        </p:spPr>
        <p:txBody>
          <a:bodyPr>
            <a:normAutofit fontScale="47500" lnSpcReduction="20000"/>
          </a:bodyPr>
          <a:lstStyle/>
          <a:p>
            <a:r>
              <a:rPr lang="en-US" dirty="0"/>
              <a:t>[1] J. Chen, C. Yang and Y. Mai, "A novel smart forwarding scheme in LTE-Advanced networks", </a:t>
            </a:r>
            <a:r>
              <a:rPr lang="en-US" i="1" dirty="0"/>
              <a:t>China Communications</a:t>
            </a:r>
            <a:r>
              <a:rPr lang="en-US" dirty="0"/>
              <a:t>, vol. 12, no. 3, pp. 120-131, 2015.</a:t>
            </a:r>
            <a:endParaRPr lang="en-IN" dirty="0"/>
          </a:p>
          <a:p>
            <a:r>
              <a:rPr lang="en-US" dirty="0"/>
              <a:t>[2] D. Choi and H. Choi, "An Group-based Security Protocol for Machine Type Communications in LTE-Advanced", Journal of the Korea Institute of Information Security and Cryptology, vol. 23, no. 5, pp. 885-896, 2013.</a:t>
            </a:r>
            <a:endParaRPr lang="en-IN" dirty="0"/>
          </a:p>
          <a:p>
            <a:r>
              <a:rPr lang="en-US" dirty="0"/>
              <a:t>[3] L. </a:t>
            </a:r>
            <a:r>
              <a:rPr lang="en-US" dirty="0" err="1"/>
              <a:t>Militano</a:t>
            </a:r>
            <a:r>
              <a:rPr lang="en-US" dirty="0"/>
              <a:t>, M. </a:t>
            </a:r>
            <a:r>
              <a:rPr lang="en-US" dirty="0" err="1"/>
              <a:t>Condoluci</a:t>
            </a:r>
            <a:r>
              <a:rPr lang="en-US" dirty="0"/>
              <a:t>, G. </a:t>
            </a:r>
            <a:r>
              <a:rPr lang="en-US" dirty="0" err="1"/>
              <a:t>Araniti</a:t>
            </a:r>
            <a:r>
              <a:rPr lang="en-US" dirty="0"/>
              <a:t>, A. Molinaro and A. </a:t>
            </a:r>
            <a:r>
              <a:rPr lang="en-US" dirty="0" err="1"/>
              <a:t>Iera</a:t>
            </a:r>
            <a:r>
              <a:rPr lang="en-US" dirty="0"/>
              <a:t>, "When D2D communication improves group oriented services in beyond 4G networks", Wireless </a:t>
            </a:r>
            <a:r>
              <a:rPr lang="en-US" dirty="0" err="1"/>
              <a:t>Netw</a:t>
            </a:r>
            <a:r>
              <a:rPr lang="en-US" dirty="0"/>
              <a:t>, vol. 21, no. 4, pp. 1363-1377, 2014.</a:t>
            </a:r>
            <a:endParaRPr lang="en-IN" dirty="0"/>
          </a:p>
          <a:p>
            <a:r>
              <a:rPr lang="en-US" dirty="0"/>
              <a:t>[4] S. </a:t>
            </a:r>
            <a:r>
              <a:rPr lang="en-US" dirty="0" err="1"/>
              <a:t>Ramasubramanian</a:t>
            </a:r>
            <a:r>
              <a:rPr lang="en-US" dirty="0"/>
              <a:t>, s. </a:t>
            </a:r>
            <a:r>
              <a:rPr lang="en-US" dirty="0" err="1"/>
              <a:t>chung</a:t>
            </a:r>
            <a:r>
              <a:rPr lang="en-US" dirty="0"/>
              <a:t>, S. Ryu and L. Ding, "Secure and Smart Media Sharing Based on a Novel Mobile Device-to-Device Communication Framework with Security and Procedures", ACM, pp. 35-49, 2015.</a:t>
            </a:r>
            <a:endParaRPr lang="en-IN" dirty="0"/>
          </a:p>
          <a:p>
            <a:r>
              <a:rPr lang="en-US" dirty="0"/>
              <a:t>[5] Z. </a:t>
            </a:r>
            <a:r>
              <a:rPr lang="en-US" dirty="0" err="1"/>
              <a:t>Aiqing</a:t>
            </a:r>
            <a:r>
              <a:rPr lang="en-US" dirty="0"/>
              <a:t>, C. </a:t>
            </a:r>
            <a:r>
              <a:rPr lang="en-US" dirty="0" err="1"/>
              <a:t>Jianxin</a:t>
            </a:r>
            <a:r>
              <a:rPr lang="en-US" dirty="0"/>
              <a:t>, H. Rose and Q. Yi, “</a:t>
            </a:r>
            <a:r>
              <a:rPr lang="en-US" dirty="0" err="1"/>
              <a:t>SeDS</a:t>
            </a:r>
            <a:r>
              <a:rPr lang="en-US" dirty="0"/>
              <a:t>: Secure Data Sharing Strategy for D2D Communication in LTE-Advanced Networks”, IEEE Transaction on Vehicular Technology, Vol.65, No.4, pp. 2659-2672, 2016.</a:t>
            </a:r>
            <a:endParaRPr lang="en-IN" dirty="0"/>
          </a:p>
          <a:p>
            <a:r>
              <a:rPr lang="en-US" dirty="0"/>
              <a:t>[6] A. Sharma, A. Trivedi and N. Roberts, "Efficient Load Balancing using D2D Communication and Biasing in LTE-Advance Het-Nets", ACM, 2015.</a:t>
            </a:r>
            <a:endParaRPr lang="en-IN" dirty="0"/>
          </a:p>
          <a:p>
            <a:r>
              <a:rPr lang="en-US" dirty="0"/>
              <a:t>[7] H. Tang, Z. Ding and B. Levy, "Enabling D2D Communications Through Neighbor Discovery in LTE Cellular Networks", IEEE Transactions on Signal Processing, vol. 62, no. 19, pp. 5157-5170, 2014.</a:t>
            </a:r>
            <a:endParaRPr lang="en-IN" dirty="0"/>
          </a:p>
          <a:p>
            <a:endParaRPr lang="en-US" dirty="0"/>
          </a:p>
        </p:txBody>
      </p:sp>
    </p:spTree>
    <p:extLst>
      <p:ext uri="{BB962C8B-B14F-4D97-AF65-F5344CB8AC3E}">
        <p14:creationId xmlns:p14="http://schemas.microsoft.com/office/powerpoint/2010/main" val="262385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 </a:t>
            </a:r>
          </a:p>
        </p:txBody>
      </p:sp>
      <p:sp>
        <p:nvSpPr>
          <p:cNvPr id="5" name="Content Placeholder 4"/>
          <p:cNvSpPr>
            <a:spLocks noGrp="1"/>
          </p:cNvSpPr>
          <p:nvPr>
            <p:ph idx="1"/>
          </p:nvPr>
        </p:nvSpPr>
        <p:spPr>
          <a:xfrm>
            <a:off x="457200" y="1371600"/>
            <a:ext cx="8229600" cy="4953000"/>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Related Works done previously</a:t>
            </a:r>
          </a:p>
          <a:p>
            <a:r>
              <a:rPr lang="en-US" sz="2400" dirty="0">
                <a:latin typeface="Times New Roman" panose="02020603050405020304" pitchFamily="18" charset="0"/>
                <a:cs typeface="Times New Roman" panose="02020603050405020304" pitchFamily="18" charset="0"/>
              </a:rPr>
              <a:t>Proposed system and its Description</a:t>
            </a:r>
          </a:p>
          <a:p>
            <a:r>
              <a:rPr lang="en-US" sz="2400" dirty="0">
                <a:latin typeface="Times New Roman" panose="02020603050405020304" pitchFamily="18" charset="0"/>
                <a:cs typeface="Times New Roman" panose="02020603050405020304" pitchFamily="18" charset="0"/>
              </a:rPr>
              <a:t>Block Diagram of Proposed System</a:t>
            </a:r>
          </a:p>
          <a:p>
            <a:r>
              <a:rPr lang="en-US" sz="2400" dirty="0">
                <a:latin typeface="Times New Roman" panose="02020603050405020304" pitchFamily="18" charset="0"/>
                <a:cs typeface="Times New Roman" panose="02020603050405020304" pitchFamily="18" charset="0"/>
              </a:rPr>
              <a:t>Explanation</a:t>
            </a:r>
          </a:p>
          <a:p>
            <a:r>
              <a:rPr lang="en-US" sz="2400" dirty="0">
                <a:latin typeface="Times New Roman" panose="02020603050405020304" pitchFamily="18" charset="0"/>
                <a:cs typeface="Times New Roman" panose="02020603050405020304" pitchFamily="18" charset="0"/>
              </a:rPr>
              <a:t>Algorithm</a:t>
            </a:r>
          </a:p>
          <a:p>
            <a:r>
              <a:rPr lang="en-US" sz="2400" dirty="0">
                <a:latin typeface="Times New Roman" panose="02020603050405020304" pitchFamily="18" charset="0"/>
                <a:cs typeface="Times New Roman" panose="02020603050405020304" pitchFamily="18" charset="0"/>
              </a:rPr>
              <a:t>Typical Examples</a:t>
            </a:r>
          </a:p>
          <a:p>
            <a:r>
              <a:rPr lang="en-US" sz="2400" dirty="0">
                <a:latin typeface="Times New Roman" panose="02020603050405020304" pitchFamily="18" charset="0"/>
                <a:cs typeface="Times New Roman" panose="02020603050405020304" pitchFamily="18" charset="0"/>
              </a:rPr>
              <a:t>Simulation 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16594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Wireless Communication is  basically transmitting / receiving voice and data using EM waves in open space, basically free from wires.</a:t>
            </a:r>
          </a:p>
          <a:p>
            <a:pPr>
              <a:buFont typeface="Wingdings" panose="05000000000000000000" pitchFamily="2" charset="2"/>
              <a:buChar char="Ø"/>
            </a:pP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The information from the sender to the receiver is usually carried over a well defined frequency band. This frequency band also known as bandwidth allocated for wireless communication, is one of the most priced commodity.</a:t>
            </a:r>
          </a:p>
          <a:p>
            <a:pPr>
              <a:buFont typeface="Wingdings" panose="05000000000000000000" pitchFamily="2" charset="2"/>
              <a:buChar char="Ø"/>
            </a:pP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The different channels can be  formed because wireless communication today is not just between one person and the base station but it is a multiple access scenario, it is a multi user system.</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376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Related Works done previously</a:t>
            </a:r>
          </a:p>
        </p:txBody>
      </p:sp>
      <p:sp>
        <p:nvSpPr>
          <p:cNvPr id="3" name="Content Placeholder 2"/>
          <p:cNvSpPr>
            <a:spLocks noGrp="1"/>
          </p:cNvSpPr>
          <p:nvPr>
            <p:ph idx="1"/>
          </p:nvPr>
        </p:nvSpPr>
        <p:spPr/>
        <p:txBody>
          <a:bodyPr>
            <a:normAutofit/>
          </a:bodyPr>
          <a:lstStyle/>
          <a:p>
            <a:r>
              <a:rPr lang="en-IN" sz="2100" dirty="0">
                <a:latin typeface="Times New Roman" panose="02020603050405020304" pitchFamily="18" charset="0"/>
                <a:cs typeface="Times New Roman" panose="02020603050405020304" pitchFamily="18" charset="0"/>
              </a:rPr>
              <a:t>Huge demand of broadband wireless communication data and various multimedia applications obligate to carry out fast improvement in the sector of wireless network.</a:t>
            </a:r>
          </a:p>
          <a:p>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 Enormous users want to access the network from any place and at any time via their devices. LTE-A has been developed to fulfil the demand of wireless communication network and its user’s.</a:t>
            </a:r>
          </a:p>
          <a:p>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Device to device (D2D) communication in cellular network enables to establish direct communication between two mobile users or nearby mobiles without extending across the Base station (BS) or core network.</a:t>
            </a:r>
          </a:p>
          <a:p>
            <a:endParaRPr lang="en-US" dirty="0"/>
          </a:p>
        </p:txBody>
      </p:sp>
    </p:spTree>
    <p:extLst>
      <p:ext uri="{BB962C8B-B14F-4D97-AF65-F5344CB8AC3E}">
        <p14:creationId xmlns:p14="http://schemas.microsoft.com/office/powerpoint/2010/main" val="411879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system and its Description</a:t>
            </a:r>
          </a:p>
        </p:txBody>
      </p:sp>
      <p:pic>
        <p:nvPicPr>
          <p:cNvPr id="4" name="Content Placeholder 3">
            <a:extLst>
              <a:ext uri="{FF2B5EF4-FFF2-40B4-BE49-F238E27FC236}">
                <a16:creationId xmlns:a16="http://schemas.microsoft.com/office/drawing/2014/main" id="{7C0E1DF4-CBFF-45C0-BD57-95EB79785F72}"/>
              </a:ext>
            </a:extLst>
          </p:cNvPr>
          <p:cNvPicPr>
            <a:picLocks noGrp="1" noChangeAspect="1"/>
          </p:cNvPicPr>
          <p:nvPr>
            <p:ph idx="1"/>
          </p:nvPr>
        </p:nvPicPr>
        <p:blipFill rotWithShape="1">
          <a:blip r:embed="rId2"/>
          <a:srcRect l="1422" t="5057" r="1595"/>
          <a:stretch/>
        </p:blipFill>
        <p:spPr>
          <a:xfrm>
            <a:off x="462479" y="1600200"/>
            <a:ext cx="8219041" cy="4525963"/>
          </a:xfrm>
          <a:prstGeom prst="rect">
            <a:avLst/>
          </a:prstGeom>
        </p:spPr>
      </p:pic>
    </p:spTree>
    <p:extLst>
      <p:ext uri="{BB962C8B-B14F-4D97-AF65-F5344CB8AC3E}">
        <p14:creationId xmlns:p14="http://schemas.microsoft.com/office/powerpoint/2010/main" val="131203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Block Diagram of Proposed System</a:t>
            </a:r>
          </a:p>
        </p:txBody>
      </p:sp>
      <p:pic>
        <p:nvPicPr>
          <p:cNvPr id="4" name="Content Placeholder 3">
            <a:extLst>
              <a:ext uri="{FF2B5EF4-FFF2-40B4-BE49-F238E27FC236}">
                <a16:creationId xmlns:a16="http://schemas.microsoft.com/office/drawing/2014/main" id="{93642B79-80B0-4BDC-9048-162666A9751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100810"/>
            <a:ext cx="8000999" cy="3995190"/>
          </a:xfrm>
          <a:prstGeom prst="rect">
            <a:avLst/>
          </a:prstGeom>
          <a:noFill/>
          <a:ln>
            <a:noFill/>
          </a:ln>
        </p:spPr>
      </p:pic>
    </p:spTree>
    <p:extLst>
      <p:ext uri="{BB962C8B-B14F-4D97-AF65-F5344CB8AC3E}">
        <p14:creationId xmlns:p14="http://schemas.microsoft.com/office/powerpoint/2010/main" val="116091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Explanation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Huge demand of broadband wireless communication data and various multimedia applications obligate to carry out fast improvement in the sector of wireless network.</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Enormous users want to access the network from any place and at any time via their devices. LTE-A has been developed to fulfil the demand of wireless communication network and its user’s.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Device to device (D2D) communication in cellular network enables to establish direct communication between two mobile users or nearby mobiles without extending across the Base station (BS) or core network.</a:t>
            </a:r>
          </a:p>
          <a:p>
            <a:endParaRPr lang="en-US" dirty="0"/>
          </a:p>
        </p:txBody>
      </p:sp>
    </p:spTree>
    <p:extLst>
      <p:ext uri="{BB962C8B-B14F-4D97-AF65-F5344CB8AC3E}">
        <p14:creationId xmlns:p14="http://schemas.microsoft.com/office/powerpoint/2010/main" val="170028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a:xfrm>
            <a:off x="228600" y="1600200"/>
            <a:ext cx="8458200" cy="4525963"/>
          </a:xfrm>
        </p:spPr>
        <p:txBody>
          <a:bodyPr>
            <a:normAutofit/>
          </a:bodyPr>
          <a:lstStyle/>
          <a:p>
            <a:r>
              <a:rPr lang="en-US" sz="1800" dirty="0">
                <a:latin typeface="Times New Roman" panose="02020603050405020304" pitchFamily="18" charset="0"/>
                <a:cs typeface="Times New Roman" panose="02020603050405020304" pitchFamily="18" charset="0"/>
              </a:rPr>
              <a:t>Step 1:  Once service request will be sent from </a:t>
            </a:r>
            <a:r>
              <a:rPr lang="en-US" sz="1800" dirty="0" err="1">
                <a:latin typeface="Times New Roman" panose="02020603050405020304" pitchFamily="18" charset="0"/>
                <a:cs typeface="Times New Roman" panose="02020603050405020304" pitchFamily="18" charset="0"/>
              </a:rPr>
              <a:t>UE</a:t>
            </a:r>
            <a:r>
              <a:rPr lang="en-US" sz="1800" baseline="-25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to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the authentication will be checked by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RID</a:t>
            </a:r>
            <a:r>
              <a:rPr lang="en-US" sz="1800" baseline="-25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will be sent to GW. Also, one random integer e ϵ [1,n-1] will be selected by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RID</a:t>
            </a:r>
            <a:r>
              <a:rPr lang="en-US" sz="1800" baseline="-25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e) will be sent to GW. Where n is the order chosen for ECC operations.</a:t>
            </a:r>
          </a:p>
          <a:p>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Step 2:Device to device detection will be performed by PSCF in GW. Let the real identity generated for the detected device is </a:t>
            </a:r>
            <a:r>
              <a:rPr lang="en-US" sz="1800" dirty="0" err="1">
                <a:latin typeface="Times New Roman" panose="02020603050405020304" pitchFamily="18" charset="0"/>
                <a:cs typeface="Times New Roman" panose="02020603050405020304" pitchFamily="18" charset="0"/>
              </a:rPr>
              <a:t>RID</a:t>
            </a:r>
            <a:r>
              <a:rPr lang="en-US" sz="1800" baseline="-25000" dirty="0" err="1">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 Also, one random integer key K</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ϵ [1,n-1] will be selected by GW. Finally, R</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a:t>
            </a:r>
            <a:r>
              <a:rPr lang="en-US" sz="1800" baseline="-25000" dirty="0" err="1">
                <a:latin typeface="Times New Roman" panose="02020603050405020304" pitchFamily="18" charset="0"/>
                <a:cs typeface="Times New Roman" panose="02020603050405020304" pitchFamily="18" charset="0"/>
              </a:rPr>
              <a:t>G</a:t>
            </a:r>
            <a:r>
              <a:rPr lang="en-US" sz="1800" dirty="0" err="1">
                <a:latin typeface="Times New Roman" panose="02020603050405020304" pitchFamily="18" charset="0"/>
                <a:cs typeface="Times New Roman" panose="02020603050405020304" pitchFamily="18" charset="0"/>
              </a:rPr>
              <a:t>χG</a:t>
            </a:r>
            <a:r>
              <a:rPr lang="en-US" sz="1800" dirty="0">
                <a:latin typeface="Times New Roman" panose="02020603050405020304" pitchFamily="18" charset="0"/>
                <a:cs typeface="Times New Roman" panose="02020603050405020304" pitchFamily="18" charset="0"/>
              </a:rPr>
              <a:t> will be send to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e and K</a:t>
            </a:r>
            <a:r>
              <a:rPr lang="en-US" sz="1800" baseline="-25000" dirty="0">
                <a:latin typeface="Times New Roman" panose="02020603050405020304" pitchFamily="18" charset="0"/>
                <a:cs typeface="Times New Roman" panose="02020603050405020304" pitchFamily="18" charset="0"/>
              </a:rPr>
              <a:t>G </a:t>
            </a:r>
            <a:r>
              <a:rPr lang="en-US" sz="1800" dirty="0">
                <a:latin typeface="Times New Roman" panose="02020603050405020304" pitchFamily="18" charset="0"/>
                <a:cs typeface="Times New Roman" panose="02020603050405020304" pitchFamily="18" charset="0"/>
              </a:rPr>
              <a:t>for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and GW can be considered as temporary secret key so that it helps to hide their real identity.</a:t>
            </a:r>
          </a:p>
          <a:p>
            <a:pPr marL="0" indent="0">
              <a:buNone/>
            </a:pP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Step 3:From the random integer selection, GW will calculate one S</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parameter. Where, S</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K</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 e × </a:t>
            </a:r>
            <a:r>
              <a:rPr lang="en-US" sz="1800" dirty="0" err="1">
                <a:latin typeface="Times New Roman" panose="02020603050405020304" pitchFamily="18" charset="0"/>
                <a:cs typeface="Times New Roman" panose="02020603050405020304" pitchFamily="18" charset="0"/>
              </a:rPr>
              <a:t>d</a:t>
            </a:r>
            <a:r>
              <a:rPr lang="en-US" sz="1800" baseline="-25000" dirty="0" err="1">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 is used for scalar addition and </a:t>
            </a:r>
            <a:r>
              <a:rPr lang="en-US" sz="1800" dirty="0" err="1">
                <a:latin typeface="Times New Roman" panose="02020603050405020304" pitchFamily="18" charset="0"/>
                <a:cs typeface="Times New Roman" panose="02020603050405020304" pitchFamily="18" charset="0"/>
              </a:rPr>
              <a:t>d</a:t>
            </a:r>
            <a:r>
              <a:rPr lang="en-US" sz="1800" baseline="-25000" dirty="0" err="1">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is the secret key of GW. From II and III step (S</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RID</a:t>
            </a:r>
            <a:r>
              <a:rPr lang="en-US" sz="1800" baseline="-25000" dirty="0" err="1">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 will be sent to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20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a:xfrm>
            <a:off x="228600" y="1600200"/>
            <a:ext cx="8458200" cy="4525963"/>
          </a:xfrm>
        </p:spPr>
        <p:txBody>
          <a:bodyPr>
            <a:normAutofit/>
          </a:bodyPr>
          <a:lstStyle/>
          <a:p>
            <a:pPr lvl="0"/>
            <a:r>
              <a:rPr lang="en-US" sz="1800" dirty="0">
                <a:latin typeface="Times New Roman" panose="02020603050405020304" pitchFamily="18" charset="0"/>
                <a:cs typeface="Times New Roman" panose="02020603050405020304" pitchFamily="18" charset="0"/>
              </a:rPr>
              <a:t>Step 4: From received data,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will check , R</a:t>
            </a:r>
            <a:r>
              <a:rPr lang="en-US" sz="1800" baseline="-25000" dirty="0">
                <a:latin typeface="Times New Roman" panose="02020603050405020304" pitchFamily="18" charset="0"/>
                <a:cs typeface="Times New Roman" panose="02020603050405020304" pitchFamily="18" charset="0"/>
              </a:rPr>
              <a:t>G </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.G – </a:t>
            </a:r>
            <a:r>
              <a:rPr lang="en-US" sz="1800" dirty="0" err="1">
                <a:latin typeface="Times New Roman" panose="02020603050405020304" pitchFamily="18" charset="0"/>
                <a:cs typeface="Times New Roman" panose="02020603050405020304" pitchFamily="18" charset="0"/>
              </a:rPr>
              <a:t>e.Q</a:t>
            </a:r>
            <a:r>
              <a:rPr lang="en-US" sz="1800" baseline="-25000" dirty="0" err="1">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where, Q</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public key of GW.  If obtained R</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and calculated R</a:t>
            </a:r>
            <a:r>
              <a:rPr lang="en-US" sz="1800" baseline="-25000"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is same,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will consider </a:t>
            </a:r>
            <a:r>
              <a:rPr lang="en-US" sz="1800" dirty="0" err="1">
                <a:latin typeface="Times New Roman" panose="02020603050405020304" pitchFamily="18" charset="0"/>
                <a:cs typeface="Times New Roman" panose="02020603050405020304" pitchFamily="18" charset="0"/>
              </a:rPr>
              <a:t>RID</a:t>
            </a:r>
            <a:r>
              <a:rPr lang="en-US" sz="1800" baseline="-25000" dirty="0" err="1">
                <a:latin typeface="Times New Roman" panose="02020603050405020304" pitchFamily="18" charset="0"/>
                <a:cs typeface="Times New Roman" panose="02020603050405020304" pitchFamily="18" charset="0"/>
              </a:rPr>
              <a:t>j</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the authenticated and in this way the secure communication can be established in between </a:t>
            </a:r>
            <a:r>
              <a:rPr lang="en-US" sz="1800" dirty="0" err="1">
                <a:latin typeface="Times New Roman" panose="02020603050405020304" pitchFamily="18" charset="0"/>
                <a:cs typeface="Times New Roman" panose="02020603050405020304" pitchFamily="18" charset="0"/>
              </a:rPr>
              <a:t>eNB</a:t>
            </a:r>
            <a:r>
              <a:rPr lang="en-US" sz="1800" dirty="0">
                <a:latin typeface="Times New Roman" panose="02020603050405020304" pitchFamily="18" charset="0"/>
                <a:cs typeface="Times New Roman" panose="02020603050405020304" pitchFamily="18" charset="0"/>
              </a:rPr>
              <a:t> and GW. [10] Once RID will be authenticated, further communication between two user </a:t>
            </a:r>
            <a:r>
              <a:rPr lang="en-US" sz="1800" dirty="0" err="1">
                <a:latin typeface="Times New Roman" panose="02020603050405020304" pitchFamily="18" charset="0"/>
                <a:cs typeface="Times New Roman" panose="02020603050405020304" pitchFamily="18" charset="0"/>
              </a:rPr>
              <a:t>equipments</a:t>
            </a:r>
            <a:r>
              <a:rPr lang="en-US" sz="1800" dirty="0">
                <a:latin typeface="Times New Roman" panose="02020603050405020304" pitchFamily="18" charset="0"/>
                <a:cs typeface="Times New Roman" panose="02020603050405020304" pitchFamily="18" charset="0"/>
              </a:rPr>
              <a:t> can be carried out using the steps of conventional protocol system.</a:t>
            </a:r>
          </a:p>
          <a:p>
            <a:pPr lvl="0"/>
            <a:r>
              <a:rPr lang="en-US" sz="1800" dirty="0">
                <a:latin typeface="Times New Roman" panose="02020603050405020304" pitchFamily="18" charset="0"/>
                <a:cs typeface="Times New Roman" panose="02020603050405020304" pitchFamily="18" charset="0"/>
              </a:rPr>
              <a:t>The methodology that implemented here is the combination of symmetric cryptography, Public Key Infrastructure and ECC. The proposed idea can be implemented on Network Simulator 3 (NS3) software to verify the simulation results.</a:t>
            </a:r>
            <a:endParaRPr lang="en-IN"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62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1151</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An Optimized Security Protocol for D2D Communication in LTE-A Network</vt:lpstr>
      <vt:lpstr>Content </vt:lpstr>
      <vt:lpstr>Introduction</vt:lpstr>
      <vt:lpstr>Related Works done previously</vt:lpstr>
      <vt:lpstr>Proposed system and its Description</vt:lpstr>
      <vt:lpstr>Block Diagram of Proposed System</vt:lpstr>
      <vt:lpstr>Explanation</vt:lpstr>
      <vt:lpstr>Algorithm</vt:lpstr>
      <vt:lpstr>Algorithm</vt:lpstr>
      <vt:lpstr>Typical Example</vt:lpstr>
      <vt:lpstr>Simulation Results</vt:lpstr>
      <vt:lpstr>Simulation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SUMANTH VIRAJ</cp:lastModifiedBy>
  <cp:revision>9</cp:revision>
  <dcterms:created xsi:type="dcterms:W3CDTF">2020-06-05T08:09:10Z</dcterms:created>
  <dcterms:modified xsi:type="dcterms:W3CDTF">2020-06-06T18:18:43Z</dcterms:modified>
</cp:coreProperties>
</file>