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Default Extension="svg" ContentType="image/sv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71" r:id="rId2"/>
    <p:sldId id="307" r:id="rId3"/>
    <p:sldId id="309" r:id="rId4"/>
    <p:sldId id="257" r:id="rId5"/>
    <p:sldId id="281" r:id="rId6"/>
    <p:sldId id="306" r:id="rId7"/>
    <p:sldId id="322" r:id="rId8"/>
    <p:sldId id="323" r:id="rId9"/>
    <p:sldId id="324" r:id="rId10"/>
    <p:sldId id="325" r:id="rId11"/>
    <p:sldId id="285" r:id="rId12"/>
    <p:sldId id="287" r:id="rId13"/>
    <p:sldId id="310" r:id="rId14"/>
    <p:sldId id="278" r:id="rId15"/>
    <p:sldId id="311" r:id="rId16"/>
    <p:sldId id="326" r:id="rId17"/>
    <p:sldId id="348" r:id="rId18"/>
    <p:sldId id="327" r:id="rId19"/>
    <p:sldId id="347" r:id="rId20"/>
    <p:sldId id="328" r:id="rId21"/>
    <p:sldId id="313" r:id="rId22"/>
    <p:sldId id="314" r:id="rId23"/>
    <p:sldId id="288" r:id="rId24"/>
    <p:sldId id="330" r:id="rId25"/>
    <p:sldId id="331" r:id="rId26"/>
    <p:sldId id="332" r:id="rId27"/>
    <p:sldId id="339" r:id="rId28"/>
    <p:sldId id="340" r:id="rId29"/>
    <p:sldId id="289" r:id="rId30"/>
    <p:sldId id="341" r:id="rId31"/>
    <p:sldId id="342" r:id="rId32"/>
    <p:sldId id="319" r:id="rId33"/>
    <p:sldId id="333" r:id="rId34"/>
    <p:sldId id="344" r:id="rId35"/>
    <p:sldId id="343" r:id="rId36"/>
    <p:sldId id="334" r:id="rId37"/>
    <p:sldId id="345" r:id="rId38"/>
    <p:sldId id="346" r:id="rId39"/>
    <p:sldId id="259" r:id="rId40"/>
    <p:sldId id="316" r:id="rId41"/>
    <p:sldId id="308" r:id="rId42"/>
    <p:sldId id="275"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6" d="100"/>
          <a:sy n="66" d="100"/>
        </p:scale>
        <p:origin x="-900" y="-37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65B895-FAB7-4E92-BA74-777784201E67}" type="datetimeFigureOut">
              <a:rPr lang="en-IN" smtClean="0"/>
              <a:pPr/>
              <a:t>26-05-2024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553132-169E-4B22-A122-06BC6D06A3D5}" type="slidenum">
              <a:rPr lang="en-IN" smtClean="0"/>
              <a:pPr/>
              <a:t>‹#›</a:t>
            </a:fld>
            <a:endParaRPr lang="en-IN"/>
          </a:p>
        </p:txBody>
      </p:sp>
    </p:spTree>
    <p:extLst>
      <p:ext uri="{BB962C8B-B14F-4D97-AF65-F5344CB8AC3E}">
        <p14:creationId xmlns="" xmlns:p14="http://schemas.microsoft.com/office/powerpoint/2010/main" val="38457150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30434555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24032bfb23a_0_3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1" name="Google Shape;281;g24032bfb23a_0_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DF47634-BC13-4278-5E6A-43566B0B3F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AD29035F-A052-FAC5-374A-7265F04750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40B1AAED-0F2C-4D8D-FF88-5F2DA926FA18}"/>
              </a:ext>
            </a:extLst>
          </p:cNvPr>
          <p:cNvSpPr>
            <a:spLocks noGrp="1"/>
          </p:cNvSpPr>
          <p:nvPr>
            <p:ph type="dt" sz="half" idx="10"/>
          </p:nvPr>
        </p:nvSpPr>
        <p:spPr/>
        <p:txBody>
          <a:bodyPr/>
          <a:lstStyle/>
          <a:p>
            <a:fld id="{22DF0BB1-109C-4F81-8F5E-E1BC42263FCE}" type="datetimeFigureOut">
              <a:rPr lang="en-IN" smtClean="0"/>
              <a:pPr/>
              <a:t>26-05-2024</a:t>
            </a:fld>
            <a:endParaRPr lang="en-IN"/>
          </a:p>
        </p:txBody>
      </p:sp>
      <p:sp>
        <p:nvSpPr>
          <p:cNvPr id="5" name="Footer Placeholder 4">
            <a:extLst>
              <a:ext uri="{FF2B5EF4-FFF2-40B4-BE49-F238E27FC236}">
                <a16:creationId xmlns="" xmlns:a16="http://schemas.microsoft.com/office/drawing/2014/main" id="{F4CB7564-58C3-A154-43DC-B505D257E4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90951775-C3AA-016F-B8EA-535636630006}"/>
              </a:ext>
            </a:extLst>
          </p:cNvPr>
          <p:cNvSpPr>
            <a:spLocks noGrp="1"/>
          </p:cNvSpPr>
          <p:nvPr>
            <p:ph type="sldNum" sz="quarter" idx="12"/>
          </p:nvPr>
        </p:nvSpPr>
        <p:spPr/>
        <p:txBody>
          <a:bodyPr/>
          <a:lstStyle/>
          <a:p>
            <a:fld id="{376BC179-29B8-4E39-A791-C7B75CB00484}" type="slidenum">
              <a:rPr lang="en-IN" smtClean="0"/>
              <a:pPr/>
              <a:t>‹#›</a:t>
            </a:fld>
            <a:endParaRPr lang="en-IN"/>
          </a:p>
        </p:txBody>
      </p:sp>
    </p:spTree>
    <p:extLst>
      <p:ext uri="{BB962C8B-B14F-4D97-AF65-F5344CB8AC3E}">
        <p14:creationId xmlns="" xmlns:p14="http://schemas.microsoft.com/office/powerpoint/2010/main" val="2616745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FDEB8AF-59C8-258F-2FF6-C45BDE9AE94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0741129D-DA5A-E4F5-2CBE-B3438F4FCB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1484011D-49F6-0713-869E-5CD860CEB137}"/>
              </a:ext>
            </a:extLst>
          </p:cNvPr>
          <p:cNvSpPr>
            <a:spLocks noGrp="1"/>
          </p:cNvSpPr>
          <p:nvPr>
            <p:ph type="dt" sz="half" idx="10"/>
          </p:nvPr>
        </p:nvSpPr>
        <p:spPr/>
        <p:txBody>
          <a:bodyPr/>
          <a:lstStyle/>
          <a:p>
            <a:fld id="{22DF0BB1-109C-4F81-8F5E-E1BC42263FCE}" type="datetimeFigureOut">
              <a:rPr lang="en-IN" smtClean="0"/>
              <a:pPr/>
              <a:t>26-05-2024</a:t>
            </a:fld>
            <a:endParaRPr lang="en-IN"/>
          </a:p>
        </p:txBody>
      </p:sp>
      <p:sp>
        <p:nvSpPr>
          <p:cNvPr id="5" name="Footer Placeholder 4">
            <a:extLst>
              <a:ext uri="{FF2B5EF4-FFF2-40B4-BE49-F238E27FC236}">
                <a16:creationId xmlns="" xmlns:a16="http://schemas.microsoft.com/office/drawing/2014/main" id="{3C6AC836-83CE-93F1-E382-1565188643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BFE294AC-5469-825F-67F3-62889A89A4B7}"/>
              </a:ext>
            </a:extLst>
          </p:cNvPr>
          <p:cNvSpPr>
            <a:spLocks noGrp="1"/>
          </p:cNvSpPr>
          <p:nvPr>
            <p:ph type="sldNum" sz="quarter" idx="12"/>
          </p:nvPr>
        </p:nvSpPr>
        <p:spPr/>
        <p:txBody>
          <a:bodyPr/>
          <a:lstStyle/>
          <a:p>
            <a:fld id="{376BC179-29B8-4E39-A791-C7B75CB00484}" type="slidenum">
              <a:rPr lang="en-IN" smtClean="0"/>
              <a:pPr/>
              <a:t>‹#›</a:t>
            </a:fld>
            <a:endParaRPr lang="en-IN"/>
          </a:p>
        </p:txBody>
      </p:sp>
    </p:spTree>
    <p:extLst>
      <p:ext uri="{BB962C8B-B14F-4D97-AF65-F5344CB8AC3E}">
        <p14:creationId xmlns="" xmlns:p14="http://schemas.microsoft.com/office/powerpoint/2010/main" val="647562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05BCC049-4ED2-6A44-89E3-7FCFAF9CCB2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7F0329AC-CED0-BA52-FBF2-739D1F7CDC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2D7E0300-BC1B-42E2-36F5-DCDA8D6339B7}"/>
              </a:ext>
            </a:extLst>
          </p:cNvPr>
          <p:cNvSpPr>
            <a:spLocks noGrp="1"/>
          </p:cNvSpPr>
          <p:nvPr>
            <p:ph type="dt" sz="half" idx="10"/>
          </p:nvPr>
        </p:nvSpPr>
        <p:spPr/>
        <p:txBody>
          <a:bodyPr/>
          <a:lstStyle/>
          <a:p>
            <a:fld id="{22DF0BB1-109C-4F81-8F5E-E1BC42263FCE}" type="datetimeFigureOut">
              <a:rPr lang="en-IN" smtClean="0"/>
              <a:pPr/>
              <a:t>26-05-2024</a:t>
            </a:fld>
            <a:endParaRPr lang="en-IN"/>
          </a:p>
        </p:txBody>
      </p:sp>
      <p:sp>
        <p:nvSpPr>
          <p:cNvPr id="5" name="Footer Placeholder 4">
            <a:extLst>
              <a:ext uri="{FF2B5EF4-FFF2-40B4-BE49-F238E27FC236}">
                <a16:creationId xmlns="" xmlns:a16="http://schemas.microsoft.com/office/drawing/2014/main" id="{D63D9EF2-2EBC-4B3E-7429-AE596DE5E4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8C154CA0-EF1D-D762-1740-3636A9080CDC}"/>
              </a:ext>
            </a:extLst>
          </p:cNvPr>
          <p:cNvSpPr>
            <a:spLocks noGrp="1"/>
          </p:cNvSpPr>
          <p:nvPr>
            <p:ph type="sldNum" sz="quarter" idx="12"/>
          </p:nvPr>
        </p:nvSpPr>
        <p:spPr/>
        <p:txBody>
          <a:bodyPr/>
          <a:lstStyle/>
          <a:p>
            <a:fld id="{376BC179-29B8-4E39-A791-C7B75CB00484}" type="slidenum">
              <a:rPr lang="en-IN" smtClean="0"/>
              <a:pPr/>
              <a:t>‹#›</a:t>
            </a:fld>
            <a:endParaRPr lang="en-IN"/>
          </a:p>
        </p:txBody>
      </p:sp>
    </p:spTree>
    <p:extLst>
      <p:ext uri="{BB962C8B-B14F-4D97-AF65-F5344CB8AC3E}">
        <p14:creationId xmlns="" xmlns:p14="http://schemas.microsoft.com/office/powerpoint/2010/main" val="98214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F551D3E-FC1A-6AB7-6AF7-569DD2724C0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66067533-5CD2-0492-999E-E9ABC5577D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44A8DC4E-6ED3-ACA8-4562-5A19C51FFCC6}"/>
              </a:ext>
            </a:extLst>
          </p:cNvPr>
          <p:cNvSpPr>
            <a:spLocks noGrp="1"/>
          </p:cNvSpPr>
          <p:nvPr>
            <p:ph type="dt" sz="half" idx="10"/>
          </p:nvPr>
        </p:nvSpPr>
        <p:spPr/>
        <p:txBody>
          <a:bodyPr/>
          <a:lstStyle/>
          <a:p>
            <a:fld id="{22DF0BB1-109C-4F81-8F5E-E1BC42263FCE}" type="datetimeFigureOut">
              <a:rPr lang="en-IN" smtClean="0"/>
              <a:pPr/>
              <a:t>26-05-2024</a:t>
            </a:fld>
            <a:endParaRPr lang="en-IN"/>
          </a:p>
        </p:txBody>
      </p:sp>
      <p:sp>
        <p:nvSpPr>
          <p:cNvPr id="5" name="Footer Placeholder 4">
            <a:extLst>
              <a:ext uri="{FF2B5EF4-FFF2-40B4-BE49-F238E27FC236}">
                <a16:creationId xmlns="" xmlns:a16="http://schemas.microsoft.com/office/drawing/2014/main" id="{C82172ED-E5E5-6BFA-E431-32AA90216D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E50ADA4D-45AE-6577-5E51-62B6D025DE6E}"/>
              </a:ext>
            </a:extLst>
          </p:cNvPr>
          <p:cNvSpPr>
            <a:spLocks noGrp="1"/>
          </p:cNvSpPr>
          <p:nvPr>
            <p:ph type="sldNum" sz="quarter" idx="12"/>
          </p:nvPr>
        </p:nvSpPr>
        <p:spPr/>
        <p:txBody>
          <a:bodyPr/>
          <a:lstStyle/>
          <a:p>
            <a:fld id="{376BC179-29B8-4E39-A791-C7B75CB00484}" type="slidenum">
              <a:rPr lang="en-IN" smtClean="0"/>
              <a:pPr/>
              <a:t>‹#›</a:t>
            </a:fld>
            <a:endParaRPr lang="en-IN"/>
          </a:p>
        </p:txBody>
      </p:sp>
    </p:spTree>
    <p:extLst>
      <p:ext uri="{BB962C8B-B14F-4D97-AF65-F5344CB8AC3E}">
        <p14:creationId xmlns="" xmlns:p14="http://schemas.microsoft.com/office/powerpoint/2010/main" val="2542705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3AEC6F4-3AB1-6046-4A20-79716F3BE3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F1EEC71C-38C0-DD90-157E-B068D60FE0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C62DAE10-865A-6266-F50A-B74CF389EE25}"/>
              </a:ext>
            </a:extLst>
          </p:cNvPr>
          <p:cNvSpPr>
            <a:spLocks noGrp="1"/>
          </p:cNvSpPr>
          <p:nvPr>
            <p:ph type="dt" sz="half" idx="10"/>
          </p:nvPr>
        </p:nvSpPr>
        <p:spPr/>
        <p:txBody>
          <a:bodyPr/>
          <a:lstStyle/>
          <a:p>
            <a:fld id="{22DF0BB1-109C-4F81-8F5E-E1BC42263FCE}" type="datetimeFigureOut">
              <a:rPr lang="en-IN" smtClean="0"/>
              <a:pPr/>
              <a:t>26-05-2024</a:t>
            </a:fld>
            <a:endParaRPr lang="en-IN"/>
          </a:p>
        </p:txBody>
      </p:sp>
      <p:sp>
        <p:nvSpPr>
          <p:cNvPr id="5" name="Footer Placeholder 4">
            <a:extLst>
              <a:ext uri="{FF2B5EF4-FFF2-40B4-BE49-F238E27FC236}">
                <a16:creationId xmlns="" xmlns:a16="http://schemas.microsoft.com/office/drawing/2014/main" id="{780D79B0-5387-1C8F-149C-A4DE7E6E67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4271C38D-730A-25F9-89DE-33D388E8BA7F}"/>
              </a:ext>
            </a:extLst>
          </p:cNvPr>
          <p:cNvSpPr>
            <a:spLocks noGrp="1"/>
          </p:cNvSpPr>
          <p:nvPr>
            <p:ph type="sldNum" sz="quarter" idx="12"/>
          </p:nvPr>
        </p:nvSpPr>
        <p:spPr/>
        <p:txBody>
          <a:bodyPr/>
          <a:lstStyle/>
          <a:p>
            <a:fld id="{376BC179-29B8-4E39-A791-C7B75CB00484}" type="slidenum">
              <a:rPr lang="en-IN" smtClean="0"/>
              <a:pPr/>
              <a:t>‹#›</a:t>
            </a:fld>
            <a:endParaRPr lang="en-IN"/>
          </a:p>
        </p:txBody>
      </p:sp>
    </p:spTree>
    <p:extLst>
      <p:ext uri="{BB962C8B-B14F-4D97-AF65-F5344CB8AC3E}">
        <p14:creationId xmlns="" xmlns:p14="http://schemas.microsoft.com/office/powerpoint/2010/main" val="4288640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B8CF710-11D9-EF62-408C-F9F80540B83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100456E7-9417-7B38-703C-298576D888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A34AC1F8-B511-1B47-4501-12DC43DE4F4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C3CA1DAD-498F-EBB1-2145-053C24B7E6E8}"/>
              </a:ext>
            </a:extLst>
          </p:cNvPr>
          <p:cNvSpPr>
            <a:spLocks noGrp="1"/>
          </p:cNvSpPr>
          <p:nvPr>
            <p:ph type="dt" sz="half" idx="10"/>
          </p:nvPr>
        </p:nvSpPr>
        <p:spPr/>
        <p:txBody>
          <a:bodyPr/>
          <a:lstStyle/>
          <a:p>
            <a:fld id="{22DF0BB1-109C-4F81-8F5E-E1BC42263FCE}" type="datetimeFigureOut">
              <a:rPr lang="en-IN" smtClean="0"/>
              <a:pPr/>
              <a:t>26-05-2024</a:t>
            </a:fld>
            <a:endParaRPr lang="en-IN"/>
          </a:p>
        </p:txBody>
      </p:sp>
      <p:sp>
        <p:nvSpPr>
          <p:cNvPr id="6" name="Footer Placeholder 5">
            <a:extLst>
              <a:ext uri="{FF2B5EF4-FFF2-40B4-BE49-F238E27FC236}">
                <a16:creationId xmlns="" xmlns:a16="http://schemas.microsoft.com/office/drawing/2014/main" id="{4D3902E1-5EED-C634-4605-CDFD392BDAF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F434230F-B791-5425-F983-156758B0BFA0}"/>
              </a:ext>
            </a:extLst>
          </p:cNvPr>
          <p:cNvSpPr>
            <a:spLocks noGrp="1"/>
          </p:cNvSpPr>
          <p:nvPr>
            <p:ph type="sldNum" sz="quarter" idx="12"/>
          </p:nvPr>
        </p:nvSpPr>
        <p:spPr/>
        <p:txBody>
          <a:bodyPr/>
          <a:lstStyle/>
          <a:p>
            <a:fld id="{376BC179-29B8-4E39-A791-C7B75CB00484}" type="slidenum">
              <a:rPr lang="en-IN" smtClean="0"/>
              <a:pPr/>
              <a:t>‹#›</a:t>
            </a:fld>
            <a:endParaRPr lang="en-IN"/>
          </a:p>
        </p:txBody>
      </p:sp>
    </p:spTree>
    <p:extLst>
      <p:ext uri="{BB962C8B-B14F-4D97-AF65-F5344CB8AC3E}">
        <p14:creationId xmlns="" xmlns:p14="http://schemas.microsoft.com/office/powerpoint/2010/main" val="1932741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3BF91A3-E361-D4B8-61BA-F0BB39AC464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65F804F8-184C-61AB-6A55-18D17D0548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BE882FBE-F449-8D9D-02C9-8C65571F8D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8B247059-B506-0D01-B8BC-CDE6D38C9C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BCD725B8-F8CF-D49F-8E2C-61150AF6BEC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F0878DFB-66E2-FC1E-0932-6A3A08E1DEDB}"/>
              </a:ext>
            </a:extLst>
          </p:cNvPr>
          <p:cNvSpPr>
            <a:spLocks noGrp="1"/>
          </p:cNvSpPr>
          <p:nvPr>
            <p:ph type="dt" sz="half" idx="10"/>
          </p:nvPr>
        </p:nvSpPr>
        <p:spPr/>
        <p:txBody>
          <a:bodyPr/>
          <a:lstStyle/>
          <a:p>
            <a:fld id="{22DF0BB1-109C-4F81-8F5E-E1BC42263FCE}" type="datetimeFigureOut">
              <a:rPr lang="en-IN" smtClean="0"/>
              <a:pPr/>
              <a:t>26-05-2024</a:t>
            </a:fld>
            <a:endParaRPr lang="en-IN"/>
          </a:p>
        </p:txBody>
      </p:sp>
      <p:sp>
        <p:nvSpPr>
          <p:cNvPr id="8" name="Footer Placeholder 7">
            <a:extLst>
              <a:ext uri="{FF2B5EF4-FFF2-40B4-BE49-F238E27FC236}">
                <a16:creationId xmlns="" xmlns:a16="http://schemas.microsoft.com/office/drawing/2014/main" id="{E95C86C4-339B-F81F-D589-8EF05A56BB6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2300C0B6-860B-0F90-C71A-F5C3553E8161}"/>
              </a:ext>
            </a:extLst>
          </p:cNvPr>
          <p:cNvSpPr>
            <a:spLocks noGrp="1"/>
          </p:cNvSpPr>
          <p:nvPr>
            <p:ph type="sldNum" sz="quarter" idx="12"/>
          </p:nvPr>
        </p:nvSpPr>
        <p:spPr/>
        <p:txBody>
          <a:bodyPr/>
          <a:lstStyle/>
          <a:p>
            <a:fld id="{376BC179-29B8-4E39-A791-C7B75CB00484}" type="slidenum">
              <a:rPr lang="en-IN" smtClean="0"/>
              <a:pPr/>
              <a:t>‹#›</a:t>
            </a:fld>
            <a:endParaRPr lang="en-IN"/>
          </a:p>
        </p:txBody>
      </p:sp>
    </p:spTree>
    <p:extLst>
      <p:ext uri="{BB962C8B-B14F-4D97-AF65-F5344CB8AC3E}">
        <p14:creationId xmlns="" xmlns:p14="http://schemas.microsoft.com/office/powerpoint/2010/main" val="305583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54078BC-DEFA-C32D-0DBC-F9F869E5EF9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DFBFA0DA-F325-EE53-52A3-07CB769A4AB8}"/>
              </a:ext>
            </a:extLst>
          </p:cNvPr>
          <p:cNvSpPr>
            <a:spLocks noGrp="1"/>
          </p:cNvSpPr>
          <p:nvPr>
            <p:ph type="dt" sz="half" idx="10"/>
          </p:nvPr>
        </p:nvSpPr>
        <p:spPr/>
        <p:txBody>
          <a:bodyPr/>
          <a:lstStyle/>
          <a:p>
            <a:fld id="{22DF0BB1-109C-4F81-8F5E-E1BC42263FCE}" type="datetimeFigureOut">
              <a:rPr lang="en-IN" smtClean="0"/>
              <a:pPr/>
              <a:t>26-05-2024</a:t>
            </a:fld>
            <a:endParaRPr lang="en-IN"/>
          </a:p>
        </p:txBody>
      </p:sp>
      <p:sp>
        <p:nvSpPr>
          <p:cNvPr id="4" name="Footer Placeholder 3">
            <a:extLst>
              <a:ext uri="{FF2B5EF4-FFF2-40B4-BE49-F238E27FC236}">
                <a16:creationId xmlns="" xmlns:a16="http://schemas.microsoft.com/office/drawing/2014/main" id="{7732775F-2DB1-DF5B-1798-F5CDE34BE81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14DCEF5B-EF8D-7282-5E5B-D05D348B183C}"/>
              </a:ext>
            </a:extLst>
          </p:cNvPr>
          <p:cNvSpPr>
            <a:spLocks noGrp="1"/>
          </p:cNvSpPr>
          <p:nvPr>
            <p:ph type="sldNum" sz="quarter" idx="12"/>
          </p:nvPr>
        </p:nvSpPr>
        <p:spPr/>
        <p:txBody>
          <a:bodyPr/>
          <a:lstStyle/>
          <a:p>
            <a:fld id="{376BC179-29B8-4E39-A791-C7B75CB00484}" type="slidenum">
              <a:rPr lang="en-IN" smtClean="0"/>
              <a:pPr/>
              <a:t>‹#›</a:t>
            </a:fld>
            <a:endParaRPr lang="en-IN"/>
          </a:p>
        </p:txBody>
      </p:sp>
    </p:spTree>
    <p:extLst>
      <p:ext uri="{BB962C8B-B14F-4D97-AF65-F5344CB8AC3E}">
        <p14:creationId xmlns="" xmlns:p14="http://schemas.microsoft.com/office/powerpoint/2010/main" val="2736352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82AFEA71-711A-4FAA-8162-80F2675EC903}"/>
              </a:ext>
            </a:extLst>
          </p:cNvPr>
          <p:cNvSpPr>
            <a:spLocks noGrp="1"/>
          </p:cNvSpPr>
          <p:nvPr>
            <p:ph type="dt" sz="half" idx="10"/>
          </p:nvPr>
        </p:nvSpPr>
        <p:spPr/>
        <p:txBody>
          <a:bodyPr/>
          <a:lstStyle/>
          <a:p>
            <a:fld id="{22DF0BB1-109C-4F81-8F5E-E1BC42263FCE}" type="datetimeFigureOut">
              <a:rPr lang="en-IN" smtClean="0"/>
              <a:pPr/>
              <a:t>26-05-2024</a:t>
            </a:fld>
            <a:endParaRPr lang="en-IN"/>
          </a:p>
        </p:txBody>
      </p:sp>
      <p:sp>
        <p:nvSpPr>
          <p:cNvPr id="3" name="Footer Placeholder 2">
            <a:extLst>
              <a:ext uri="{FF2B5EF4-FFF2-40B4-BE49-F238E27FC236}">
                <a16:creationId xmlns="" xmlns:a16="http://schemas.microsoft.com/office/drawing/2014/main" id="{2EB3B9AE-0B7A-AA0E-A708-8577BB7FFF3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CDB4A581-A762-555C-BE43-5DA9F7899D1B}"/>
              </a:ext>
            </a:extLst>
          </p:cNvPr>
          <p:cNvSpPr>
            <a:spLocks noGrp="1"/>
          </p:cNvSpPr>
          <p:nvPr>
            <p:ph type="sldNum" sz="quarter" idx="12"/>
          </p:nvPr>
        </p:nvSpPr>
        <p:spPr/>
        <p:txBody>
          <a:bodyPr/>
          <a:lstStyle/>
          <a:p>
            <a:fld id="{376BC179-29B8-4E39-A791-C7B75CB00484}" type="slidenum">
              <a:rPr lang="en-IN" smtClean="0"/>
              <a:pPr/>
              <a:t>‹#›</a:t>
            </a:fld>
            <a:endParaRPr lang="en-IN"/>
          </a:p>
        </p:txBody>
      </p:sp>
    </p:spTree>
    <p:extLst>
      <p:ext uri="{BB962C8B-B14F-4D97-AF65-F5344CB8AC3E}">
        <p14:creationId xmlns="" xmlns:p14="http://schemas.microsoft.com/office/powerpoint/2010/main" val="1642373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C4C10D1-2245-B9F7-05F3-C445F9B9D4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102D6585-EC26-D1B1-D327-32F4C94864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3C0971F5-2C7A-1F12-E22B-2AD8B49DEB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5A7C0B12-28E6-3490-905A-C41FC91C6312}"/>
              </a:ext>
            </a:extLst>
          </p:cNvPr>
          <p:cNvSpPr>
            <a:spLocks noGrp="1"/>
          </p:cNvSpPr>
          <p:nvPr>
            <p:ph type="dt" sz="half" idx="10"/>
          </p:nvPr>
        </p:nvSpPr>
        <p:spPr/>
        <p:txBody>
          <a:bodyPr/>
          <a:lstStyle/>
          <a:p>
            <a:fld id="{22DF0BB1-109C-4F81-8F5E-E1BC42263FCE}" type="datetimeFigureOut">
              <a:rPr lang="en-IN" smtClean="0"/>
              <a:pPr/>
              <a:t>26-05-2024</a:t>
            </a:fld>
            <a:endParaRPr lang="en-IN"/>
          </a:p>
        </p:txBody>
      </p:sp>
      <p:sp>
        <p:nvSpPr>
          <p:cNvPr id="6" name="Footer Placeholder 5">
            <a:extLst>
              <a:ext uri="{FF2B5EF4-FFF2-40B4-BE49-F238E27FC236}">
                <a16:creationId xmlns="" xmlns:a16="http://schemas.microsoft.com/office/drawing/2014/main" id="{DF802624-50D9-AC53-1BE1-C276B454326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D0A58212-4E81-CE1A-178F-1F283CE94BAF}"/>
              </a:ext>
            </a:extLst>
          </p:cNvPr>
          <p:cNvSpPr>
            <a:spLocks noGrp="1"/>
          </p:cNvSpPr>
          <p:nvPr>
            <p:ph type="sldNum" sz="quarter" idx="12"/>
          </p:nvPr>
        </p:nvSpPr>
        <p:spPr/>
        <p:txBody>
          <a:bodyPr/>
          <a:lstStyle/>
          <a:p>
            <a:fld id="{376BC179-29B8-4E39-A791-C7B75CB00484}" type="slidenum">
              <a:rPr lang="en-IN" smtClean="0"/>
              <a:pPr/>
              <a:t>‹#›</a:t>
            </a:fld>
            <a:endParaRPr lang="en-IN"/>
          </a:p>
        </p:txBody>
      </p:sp>
    </p:spTree>
    <p:extLst>
      <p:ext uri="{BB962C8B-B14F-4D97-AF65-F5344CB8AC3E}">
        <p14:creationId xmlns="" xmlns:p14="http://schemas.microsoft.com/office/powerpoint/2010/main" val="3949692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91BF4C-5AD0-52E0-3804-E6E12FA88D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0CF49B05-7B06-BF2F-4D04-6BFFE00541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149F9218-92FA-8469-295D-51134E3BC8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EAAE1551-1C3B-9269-3D27-B9A16D59792A}"/>
              </a:ext>
            </a:extLst>
          </p:cNvPr>
          <p:cNvSpPr>
            <a:spLocks noGrp="1"/>
          </p:cNvSpPr>
          <p:nvPr>
            <p:ph type="dt" sz="half" idx="10"/>
          </p:nvPr>
        </p:nvSpPr>
        <p:spPr/>
        <p:txBody>
          <a:bodyPr/>
          <a:lstStyle/>
          <a:p>
            <a:fld id="{22DF0BB1-109C-4F81-8F5E-E1BC42263FCE}" type="datetimeFigureOut">
              <a:rPr lang="en-IN" smtClean="0"/>
              <a:pPr/>
              <a:t>26-05-2024</a:t>
            </a:fld>
            <a:endParaRPr lang="en-IN"/>
          </a:p>
        </p:txBody>
      </p:sp>
      <p:sp>
        <p:nvSpPr>
          <p:cNvPr id="6" name="Footer Placeholder 5">
            <a:extLst>
              <a:ext uri="{FF2B5EF4-FFF2-40B4-BE49-F238E27FC236}">
                <a16:creationId xmlns="" xmlns:a16="http://schemas.microsoft.com/office/drawing/2014/main" id="{BAF49296-62F6-E892-A1EF-16E39B32EEF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C054AF6B-F57D-6C32-A104-7C7960A6CAB5}"/>
              </a:ext>
            </a:extLst>
          </p:cNvPr>
          <p:cNvSpPr>
            <a:spLocks noGrp="1"/>
          </p:cNvSpPr>
          <p:nvPr>
            <p:ph type="sldNum" sz="quarter" idx="12"/>
          </p:nvPr>
        </p:nvSpPr>
        <p:spPr/>
        <p:txBody>
          <a:bodyPr/>
          <a:lstStyle/>
          <a:p>
            <a:fld id="{376BC179-29B8-4E39-A791-C7B75CB00484}" type="slidenum">
              <a:rPr lang="en-IN" smtClean="0"/>
              <a:pPr/>
              <a:t>‹#›</a:t>
            </a:fld>
            <a:endParaRPr lang="en-IN"/>
          </a:p>
        </p:txBody>
      </p:sp>
    </p:spTree>
    <p:extLst>
      <p:ext uri="{BB962C8B-B14F-4D97-AF65-F5344CB8AC3E}">
        <p14:creationId xmlns="" xmlns:p14="http://schemas.microsoft.com/office/powerpoint/2010/main" val="3948462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2522E955-2504-7426-F318-DA52B7449E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F9E24C84-21A6-726D-7911-31FDA6BBFB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113D3422-E3F3-1DD1-B8E4-F650631AF9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DF0BB1-109C-4F81-8F5E-E1BC42263FCE}" type="datetimeFigureOut">
              <a:rPr lang="en-IN" smtClean="0"/>
              <a:pPr/>
              <a:t>26-05-2024</a:t>
            </a:fld>
            <a:endParaRPr lang="en-IN"/>
          </a:p>
        </p:txBody>
      </p:sp>
      <p:sp>
        <p:nvSpPr>
          <p:cNvPr id="5" name="Footer Placeholder 4">
            <a:extLst>
              <a:ext uri="{FF2B5EF4-FFF2-40B4-BE49-F238E27FC236}">
                <a16:creationId xmlns="" xmlns:a16="http://schemas.microsoft.com/office/drawing/2014/main" id="{DEC8F370-2F79-6EE5-46A8-D756D2C305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093D9808-CB26-E730-9456-DE995EB63F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6BC179-29B8-4E39-A791-C7B75CB00484}" type="slidenum">
              <a:rPr lang="en-IN" smtClean="0"/>
              <a:pPr/>
              <a:t>‹#›</a:t>
            </a:fld>
            <a:endParaRPr lang="en-IN"/>
          </a:p>
        </p:txBody>
      </p:sp>
    </p:spTree>
    <p:extLst>
      <p:ext uri="{BB962C8B-B14F-4D97-AF65-F5344CB8AC3E}">
        <p14:creationId xmlns="" xmlns:p14="http://schemas.microsoft.com/office/powerpoint/2010/main" val="20376515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17.png"/><Relationship Id="rId4" Type="http://schemas.openxmlformats.org/officeDocument/2006/relationships/image" Target="../media/image3.png"/><Relationship Id="rId9" Type="http://schemas.openxmlformats.org/officeDocument/2006/relationships/image" Target="../media/image16.png"/></Relationships>
</file>

<file path=ppt/slides/_rels/slide2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20.png"/></Relationships>
</file>

<file path=ppt/slides/_rels/slide34.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22.png"/></Relationships>
</file>

<file path=ppt/slides/_rels/slide35.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24.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5.png"/><Relationship Id="rId7"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 Id="rId9"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3" Type="http://schemas.openxmlformats.org/officeDocument/2006/relationships/image" Target="../media/image2.png"/><Relationship Id="rId12" Type="http://schemas.openxmlformats.org/officeDocument/2006/relationships/image" Target="../media/image1.png"/><Relationship Id="rId17" Type="http://schemas.openxmlformats.org/officeDocument/2006/relationships/image" Target="../media/image6.png"/><Relationship Id="rId2" Type="http://schemas.openxmlformats.org/officeDocument/2006/relationships/image" Target="../media/image7.png"/><Relationship Id="rId16" Type="http://schemas.openxmlformats.org/officeDocument/2006/relationships/image" Target="../media/image5.png"/><Relationship Id="rId1" Type="http://schemas.openxmlformats.org/officeDocument/2006/relationships/slideLayout" Target="../slideLayouts/slideLayout2.xml"/><Relationship Id="rId11" Type="http://schemas.openxmlformats.org/officeDocument/2006/relationships/image" Target="../media/image20.svg"/><Relationship Id="rId15" Type="http://schemas.openxmlformats.org/officeDocument/2006/relationships/image" Target="../media/image4.png"/><Relationship Id="rId1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0" y="2320599"/>
            <a:ext cx="12192000" cy="1201200"/>
          </a:xfrm>
          <a:prstGeom prst="rect">
            <a:avLst/>
          </a:prstGeom>
          <a:solidFill>
            <a:srgbClr val="E1EFD8"/>
          </a:solidFill>
          <a:ln w="9525" cap="flat" cmpd="sng">
            <a:solidFill>
              <a:srgbClr val="E1EFD8"/>
            </a:solidFill>
            <a:prstDash val="solid"/>
            <a:round/>
            <a:headEnd type="none" w="sm" len="sm"/>
            <a:tailEnd type="none" w="sm" len="sm"/>
          </a:ln>
        </p:spPr>
        <p:txBody>
          <a:bodyPr spcFirstLastPara="1" wrap="square" lIns="91425" tIns="45700" rIns="91425" bIns="45700" anchor="ctr" anchorCtr="0">
            <a:normAutofit/>
          </a:bodyPr>
          <a:lstStyle/>
          <a:p>
            <a:r>
              <a:rPr lang="en-IN" sz="2400" b="1" u="sng" dirty="0" smtClean="0">
                <a:solidFill>
                  <a:schemeClr val="dk2"/>
                </a:solidFill>
                <a:latin typeface="Times New Roman" panose="02020603050405020304" pitchFamily="18" charset="0"/>
                <a:ea typeface="Cambria"/>
                <a:cs typeface="Times New Roman" panose="02020603050405020304" pitchFamily="18" charset="0"/>
                <a:sym typeface="Cambria"/>
              </a:rPr>
              <a:t>DIABETIES PREDICTION USING MACHINE LEARNING AND EMBEDDED SYSTEM</a:t>
            </a:r>
            <a:endParaRPr lang="en-US" sz="2400" dirty="0">
              <a:latin typeface="Times New Roman" panose="02020603050405020304" pitchFamily="18" charset="0"/>
              <a:cs typeface="Times New Roman" panose="02020603050405020304" pitchFamily="18" charset="0"/>
            </a:endParaRPr>
          </a:p>
        </p:txBody>
      </p:sp>
      <p:sp>
        <p:nvSpPr>
          <p:cNvPr id="92" name="Google Shape;92;p13"/>
          <p:cNvSpPr txBox="1"/>
          <p:nvPr/>
        </p:nvSpPr>
        <p:spPr>
          <a:xfrm>
            <a:off x="2729400" y="1699545"/>
            <a:ext cx="6733200" cy="461700"/>
          </a:xfrm>
          <a:prstGeom prst="rect">
            <a:avLst/>
          </a:prstGeom>
          <a:solidFill>
            <a:srgbClr val="FFF2CC"/>
          </a:solidFill>
          <a:ln w="2857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dirty="0" smtClean="0">
                <a:solidFill>
                  <a:schemeClr val="dk1"/>
                </a:solidFill>
                <a:latin typeface="Times New Roman"/>
                <a:ea typeface="Times New Roman"/>
                <a:cs typeface="Times New Roman"/>
                <a:sym typeface="Times New Roman"/>
              </a:rPr>
              <a:t>FINAL YEAR</a:t>
            </a:r>
            <a:r>
              <a:rPr lang="en-US" sz="2400" b="1" i="0" u="none" strike="noStrike" cap="none" dirty="0" smtClean="0">
                <a:solidFill>
                  <a:schemeClr val="dk1"/>
                </a:solidFill>
                <a:latin typeface="Times New Roman"/>
                <a:ea typeface="Times New Roman"/>
                <a:cs typeface="Times New Roman"/>
                <a:sym typeface="Times New Roman"/>
              </a:rPr>
              <a:t>-PROJECT  </a:t>
            </a:r>
            <a:r>
              <a:rPr lang="en-US" sz="2400" b="1" i="0" u="none" strike="noStrike" cap="none" dirty="0">
                <a:solidFill>
                  <a:schemeClr val="dk1"/>
                </a:solidFill>
                <a:latin typeface="Times New Roman"/>
                <a:ea typeface="Times New Roman"/>
                <a:cs typeface="Times New Roman"/>
                <a:sym typeface="Times New Roman"/>
              </a:rPr>
              <a:t>PRESENTATION</a:t>
            </a:r>
            <a:endParaRPr sz="2400" b="1" i="0" u="none" strike="noStrike" cap="none" dirty="0">
              <a:solidFill>
                <a:schemeClr val="dk1"/>
              </a:solidFill>
              <a:latin typeface="Times New Roman"/>
              <a:ea typeface="Times New Roman"/>
              <a:cs typeface="Times New Roman"/>
              <a:sym typeface="Times New Roman"/>
            </a:endParaRPr>
          </a:p>
        </p:txBody>
      </p:sp>
      <p:sp>
        <p:nvSpPr>
          <p:cNvPr id="93" name="Google Shape;93;p13"/>
          <p:cNvSpPr txBox="1"/>
          <p:nvPr/>
        </p:nvSpPr>
        <p:spPr>
          <a:xfrm>
            <a:off x="1117088" y="4734550"/>
            <a:ext cx="3570900" cy="1200600"/>
          </a:xfrm>
          <a:prstGeom prst="rect">
            <a:avLst/>
          </a:prstGeom>
          <a:solidFill>
            <a:srgbClr val="CCECFF">
              <a:alpha val="49803"/>
            </a:srgbClr>
          </a:solidFill>
          <a:ln w="9525" cap="flat" cmpd="sng">
            <a:solidFill>
              <a:srgbClr val="FFC000"/>
            </a:solidFill>
            <a:prstDash val="solid"/>
            <a:round/>
            <a:headEnd type="none" w="sm" len="sm"/>
            <a:tailEnd type="none" w="sm" len="sm"/>
          </a:ln>
          <a:effectLst>
            <a:outerShdw blurRad="76200" sy="23000" kx="-1200000" algn="bl" rotWithShape="0">
              <a:srgbClr val="000000">
                <a:alpha val="20000"/>
              </a:srgbClr>
            </a:outerShdw>
          </a:effectLst>
        </p:spPr>
        <p:txBody>
          <a:bodyPr spcFirstLastPara="1" wrap="square" lIns="91425" tIns="45700" rIns="91425" bIns="45700" anchor="t" anchorCtr="0">
            <a:spAutoFit/>
          </a:bodyPr>
          <a:lstStyle/>
          <a:p>
            <a:pPr algn="just"/>
            <a:r>
              <a:rPr lang="en-US" sz="1800" b="0" i="0" u="sng" strike="noStrike" cap="none" dirty="0">
                <a:solidFill>
                  <a:srgbClr val="000000"/>
                </a:solidFill>
                <a:latin typeface="Times New Roman"/>
                <a:ea typeface="Times New Roman"/>
                <a:cs typeface="Times New Roman"/>
                <a:sym typeface="Times New Roman"/>
              </a:rPr>
              <a:t>Guide Name</a:t>
            </a:r>
            <a:r>
              <a:rPr lang="en-US" sz="1800" b="0" i="0" u="none" strike="noStrike" cap="none" dirty="0">
                <a:solidFill>
                  <a:srgbClr val="000000"/>
                </a:solidFill>
                <a:latin typeface="Times New Roman"/>
                <a:ea typeface="Times New Roman"/>
                <a:cs typeface="Times New Roman"/>
                <a:sym typeface="Times New Roman"/>
              </a:rPr>
              <a:t> </a:t>
            </a:r>
            <a:r>
              <a:rPr lang="en-US" sz="1800" dirty="0">
                <a:latin typeface="Times New Roman"/>
                <a:ea typeface="Times New Roman"/>
                <a:cs typeface="Times New Roman"/>
                <a:sym typeface="Times New Roman"/>
              </a:rPr>
              <a:t>–</a:t>
            </a:r>
            <a:r>
              <a:rPr lang="en-US" sz="1800" b="1" dirty="0">
                <a:latin typeface="Times New Roman"/>
                <a:ea typeface="Times New Roman"/>
                <a:cs typeface="Times New Roman"/>
                <a:sym typeface="Times New Roman"/>
              </a:rPr>
              <a:t>Madhuri J</a:t>
            </a:r>
            <a:endParaRPr sz="1800" b="1" i="0" u="none" strike="noStrike" cap="none" dirty="0">
              <a:solidFill>
                <a:srgbClr val="000000"/>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1800" b="0" i="0" u="sng" strike="noStrike" cap="none" dirty="0">
                <a:solidFill>
                  <a:srgbClr val="000000"/>
                </a:solidFill>
                <a:latin typeface="Times New Roman"/>
                <a:ea typeface="Times New Roman"/>
                <a:cs typeface="Times New Roman"/>
                <a:sym typeface="Times New Roman"/>
              </a:rPr>
              <a:t>Designation</a:t>
            </a:r>
            <a:r>
              <a:rPr lang="en-US" sz="1800" b="0" i="0" u="none" strike="noStrike" cap="none" dirty="0">
                <a:solidFill>
                  <a:srgbClr val="000000"/>
                </a:solidFill>
                <a:latin typeface="Times New Roman"/>
                <a:ea typeface="Times New Roman"/>
                <a:cs typeface="Times New Roman"/>
                <a:sym typeface="Times New Roman"/>
              </a:rPr>
              <a:t> - </a:t>
            </a:r>
            <a:r>
              <a:rPr lang="en-US" sz="1800" b="1" i="0" u="none" strike="noStrike" cap="none" dirty="0">
                <a:solidFill>
                  <a:srgbClr val="000000"/>
                </a:solidFill>
                <a:latin typeface="Times New Roman"/>
                <a:ea typeface="Times New Roman"/>
                <a:cs typeface="Times New Roman"/>
                <a:sym typeface="Times New Roman"/>
              </a:rPr>
              <a:t>Assistant Professor</a:t>
            </a:r>
            <a:endParaRPr sz="1800" b="1" i="0" u="none" strike="noStrike" cap="none" dirty="0">
              <a:solidFill>
                <a:schemeClr val="dk1"/>
              </a:solidFill>
              <a:latin typeface="Times New Roman"/>
              <a:ea typeface="Times New Roman"/>
              <a:cs typeface="Times New Roman"/>
              <a:sym typeface="Times New Roman"/>
            </a:endParaRPr>
          </a:p>
          <a:p>
            <a:pPr marL="914400" algn="just"/>
            <a:r>
              <a:rPr lang="en-US" sz="1800" b="1" dirty="0">
                <a:latin typeface="Times New Roman"/>
                <a:ea typeface="Times New Roman"/>
                <a:cs typeface="Times New Roman"/>
                <a:sym typeface="Times New Roman"/>
              </a:rPr>
              <a:t>       </a:t>
            </a:r>
            <a:r>
              <a:rPr lang="en-US" sz="1800" b="1" i="0" u="none" strike="noStrike" cap="none" dirty="0">
                <a:solidFill>
                  <a:srgbClr val="000000"/>
                </a:solidFill>
                <a:latin typeface="Times New Roman"/>
                <a:ea typeface="Times New Roman"/>
                <a:cs typeface="Times New Roman"/>
                <a:sym typeface="Times New Roman"/>
              </a:rPr>
              <a:t>Dept. of </a:t>
            </a:r>
            <a:r>
              <a:rPr lang="en-US" b="1" dirty="0">
                <a:solidFill>
                  <a:srgbClr val="000000"/>
                </a:solidFill>
                <a:latin typeface="Times New Roman"/>
                <a:ea typeface="Times New Roman"/>
                <a:cs typeface="Times New Roman"/>
                <a:sym typeface="Times New Roman"/>
              </a:rPr>
              <a:t>CSE</a:t>
            </a:r>
            <a:endParaRPr sz="1800" b="1" i="0" u="none" strike="noStrike" cap="none" dirty="0">
              <a:solidFill>
                <a:schemeClr val="dk1"/>
              </a:solidFill>
              <a:latin typeface="Times New Roman"/>
              <a:ea typeface="Times New Roman"/>
              <a:cs typeface="Times New Roman"/>
              <a:sym typeface="Times New Roman"/>
            </a:endParaRPr>
          </a:p>
          <a:p>
            <a:pPr marL="457200" indent="457200" algn="just"/>
            <a:r>
              <a:rPr lang="en-US" sz="1800" b="1" dirty="0">
                <a:latin typeface="Times New Roman"/>
                <a:ea typeface="Times New Roman"/>
                <a:cs typeface="Times New Roman"/>
                <a:sym typeface="Times New Roman"/>
              </a:rPr>
              <a:t>       </a:t>
            </a:r>
            <a:r>
              <a:rPr lang="en-US" sz="1800" b="1" i="0" u="none" strike="noStrike" cap="none" dirty="0">
                <a:solidFill>
                  <a:srgbClr val="000000"/>
                </a:solidFill>
                <a:latin typeface="Times New Roman"/>
                <a:ea typeface="Times New Roman"/>
                <a:cs typeface="Times New Roman"/>
                <a:sym typeface="Times New Roman"/>
              </a:rPr>
              <a:t>BIT.</a:t>
            </a:r>
            <a:endParaRPr sz="1800" b="1" i="0" u="none" strike="noStrike" cap="none" dirty="0">
              <a:solidFill>
                <a:schemeClr val="dk1"/>
              </a:solidFill>
              <a:latin typeface="Times New Roman"/>
              <a:ea typeface="Times New Roman"/>
              <a:cs typeface="Times New Roman"/>
              <a:sym typeface="Times New Roman"/>
            </a:endParaRPr>
          </a:p>
        </p:txBody>
      </p:sp>
      <p:sp>
        <p:nvSpPr>
          <p:cNvPr id="94" name="Google Shape;94;p13"/>
          <p:cNvSpPr/>
          <p:nvPr/>
        </p:nvSpPr>
        <p:spPr>
          <a:xfrm>
            <a:off x="1116943" y="4365218"/>
            <a:ext cx="3571045" cy="369332"/>
          </a:xfrm>
          <a:prstGeom prst="rect">
            <a:avLst/>
          </a:prstGeom>
          <a:solidFill>
            <a:srgbClr val="A8D08C"/>
          </a:solidFill>
          <a:ln w="9525" cap="flat" cmpd="sng">
            <a:solidFill>
              <a:srgbClr val="ACB8CA"/>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i="0" u="none" strike="noStrike" cap="none">
                <a:solidFill>
                  <a:srgbClr val="000000"/>
                </a:solidFill>
                <a:latin typeface="Times New Roman"/>
                <a:ea typeface="Times New Roman"/>
                <a:cs typeface="Times New Roman"/>
                <a:sym typeface="Times New Roman"/>
              </a:rPr>
              <a:t>Under  the guidance of:</a:t>
            </a:r>
            <a:endParaRPr sz="1800" b="1">
              <a:solidFill>
                <a:schemeClr val="dk1"/>
              </a:solidFill>
              <a:latin typeface="Times New Roman"/>
              <a:ea typeface="Times New Roman"/>
              <a:cs typeface="Times New Roman"/>
              <a:sym typeface="Times New Roman"/>
            </a:endParaRPr>
          </a:p>
        </p:txBody>
      </p:sp>
      <p:graphicFrame>
        <p:nvGraphicFramePr>
          <p:cNvPr id="6" name="Table 5">
            <a:extLst>
              <a:ext uri="{FF2B5EF4-FFF2-40B4-BE49-F238E27FC236}">
                <a16:creationId xmlns="" xmlns:a16="http://schemas.microsoft.com/office/drawing/2014/main" id="{14C773C9-3847-C4B7-C814-3A4DD942E391}"/>
              </a:ext>
            </a:extLst>
          </p:cNvPr>
          <p:cNvGraphicFramePr>
            <a:graphicFrameLocks noGrp="1"/>
          </p:cNvGraphicFramePr>
          <p:nvPr>
            <p:extLst>
              <p:ext uri="{D42A27DB-BD31-4B8C-83A1-F6EECF244321}">
                <p14:modId xmlns="" xmlns:p14="http://schemas.microsoft.com/office/powerpoint/2010/main" val="1702500773"/>
              </p:ext>
            </p:extLst>
          </p:nvPr>
        </p:nvGraphicFramePr>
        <p:xfrm>
          <a:off x="5914851" y="4115656"/>
          <a:ext cx="5475706" cy="1828800"/>
        </p:xfrm>
        <a:graphic>
          <a:graphicData uri="http://schemas.openxmlformats.org/drawingml/2006/table">
            <a:tbl>
              <a:tblPr firstRow="1" bandRow="1">
                <a:tableStyleId>{93296810-A885-4BE3-A3E7-6D5BEEA58F35}</a:tableStyleId>
              </a:tblPr>
              <a:tblGrid>
                <a:gridCol w="2737853">
                  <a:extLst>
                    <a:ext uri="{9D8B030D-6E8A-4147-A177-3AD203B41FA5}">
                      <a16:colId xmlns="" xmlns:a16="http://schemas.microsoft.com/office/drawing/2014/main" val="2464153613"/>
                    </a:ext>
                  </a:extLst>
                </a:gridCol>
                <a:gridCol w="2737853">
                  <a:extLst>
                    <a:ext uri="{9D8B030D-6E8A-4147-A177-3AD203B41FA5}">
                      <a16:colId xmlns="" xmlns:a16="http://schemas.microsoft.com/office/drawing/2014/main" val="1012538680"/>
                    </a:ext>
                  </a:extLst>
                </a:gridCol>
              </a:tblGrid>
              <a:tr h="335625">
                <a:tc>
                  <a:txBody>
                    <a:bodyPr/>
                    <a:lstStyle/>
                    <a:p>
                      <a:pPr algn="ctr"/>
                      <a:r>
                        <a:rPr lang="en-US" dirty="0"/>
                        <a:t>USN</a:t>
                      </a:r>
                      <a:endParaRPr lang="en-IN" dirty="0"/>
                    </a:p>
                  </a:txBody>
                  <a:tcPr/>
                </a:tc>
                <a:tc>
                  <a:txBody>
                    <a:bodyPr/>
                    <a:lstStyle/>
                    <a:p>
                      <a:pPr algn="ctr"/>
                      <a:r>
                        <a:rPr lang="en-US" dirty="0"/>
                        <a:t>NAME</a:t>
                      </a:r>
                      <a:endParaRPr lang="en-IN" dirty="0"/>
                    </a:p>
                  </a:txBody>
                  <a:tcPr/>
                </a:tc>
                <a:extLst>
                  <a:ext uri="{0D108BD9-81ED-4DB2-BD59-A6C34878D82A}">
                    <a16:rowId xmlns="" xmlns:a16="http://schemas.microsoft.com/office/drawing/2014/main" val="3485925763"/>
                  </a:ext>
                </a:extLst>
              </a:tr>
              <a:tr h="335625">
                <a:tc>
                  <a:txBody>
                    <a:bodyPr/>
                    <a:lstStyle/>
                    <a:p>
                      <a:pPr algn="ctr"/>
                      <a:r>
                        <a:rPr lang="en-US" dirty="0"/>
                        <a:t>1BI20CS070</a:t>
                      </a:r>
                      <a:endParaRPr lang="en-IN" dirty="0"/>
                    </a:p>
                  </a:txBody>
                  <a:tcPr/>
                </a:tc>
                <a:tc>
                  <a:txBody>
                    <a:bodyPr/>
                    <a:lstStyle/>
                    <a:p>
                      <a:pPr algn="ctr"/>
                      <a:r>
                        <a:rPr lang="en-US" dirty="0"/>
                        <a:t>Harsh Adhikari</a:t>
                      </a:r>
                      <a:endParaRPr lang="en-IN" dirty="0"/>
                    </a:p>
                  </a:txBody>
                  <a:tcPr/>
                </a:tc>
                <a:extLst>
                  <a:ext uri="{0D108BD9-81ED-4DB2-BD59-A6C34878D82A}">
                    <a16:rowId xmlns="" xmlns:a16="http://schemas.microsoft.com/office/drawing/2014/main" val="4083224618"/>
                  </a:ext>
                </a:extLst>
              </a:tr>
              <a:tr h="335625">
                <a:tc>
                  <a:txBody>
                    <a:bodyPr/>
                    <a:lstStyle/>
                    <a:p>
                      <a:pPr algn="ctr"/>
                      <a:r>
                        <a:rPr lang="en-US" dirty="0"/>
                        <a:t>1BI20CS047</a:t>
                      </a:r>
                      <a:endParaRPr lang="en-IN" dirty="0"/>
                    </a:p>
                  </a:txBody>
                  <a:tcPr/>
                </a:tc>
                <a:tc>
                  <a:txBody>
                    <a:bodyPr/>
                    <a:lstStyle/>
                    <a:p>
                      <a:pPr algn="ctr"/>
                      <a:r>
                        <a:rPr lang="en-US" dirty="0"/>
                        <a:t>Chinmay </a:t>
                      </a:r>
                      <a:r>
                        <a:rPr lang="en-US" dirty="0" err="1"/>
                        <a:t>Lohomi</a:t>
                      </a:r>
                      <a:endParaRPr lang="en-IN" dirty="0"/>
                    </a:p>
                  </a:txBody>
                  <a:tcPr/>
                </a:tc>
                <a:extLst>
                  <a:ext uri="{0D108BD9-81ED-4DB2-BD59-A6C34878D82A}">
                    <a16:rowId xmlns="" xmlns:a16="http://schemas.microsoft.com/office/drawing/2014/main" val="3618963552"/>
                  </a:ext>
                </a:extLst>
              </a:tr>
              <a:tr h="335625">
                <a:tc>
                  <a:txBody>
                    <a:bodyPr/>
                    <a:lstStyle/>
                    <a:p>
                      <a:pPr algn="ctr"/>
                      <a:r>
                        <a:rPr lang="en-US" dirty="0"/>
                        <a:t>1BI20CS057</a:t>
                      </a:r>
                      <a:endParaRPr lang="en-IN" dirty="0"/>
                    </a:p>
                  </a:txBody>
                  <a:tcPr/>
                </a:tc>
                <a:tc>
                  <a:txBody>
                    <a:bodyPr/>
                    <a:lstStyle/>
                    <a:p>
                      <a:pPr algn="ctr"/>
                      <a:r>
                        <a:rPr lang="en-US" dirty="0"/>
                        <a:t>Dheeraj </a:t>
                      </a:r>
                      <a:r>
                        <a:rPr lang="en-US" dirty="0" err="1"/>
                        <a:t>Katoch</a:t>
                      </a:r>
                      <a:endParaRPr lang="en-IN" dirty="0"/>
                    </a:p>
                  </a:txBody>
                  <a:tcPr/>
                </a:tc>
                <a:extLst>
                  <a:ext uri="{0D108BD9-81ED-4DB2-BD59-A6C34878D82A}">
                    <a16:rowId xmlns="" xmlns:a16="http://schemas.microsoft.com/office/drawing/2014/main" val="2657657489"/>
                  </a:ext>
                </a:extLst>
              </a:tr>
              <a:tr h="335625">
                <a:tc>
                  <a:txBody>
                    <a:bodyPr/>
                    <a:lstStyle/>
                    <a:p>
                      <a:pPr algn="ctr"/>
                      <a:r>
                        <a:rPr lang="en-US" dirty="0"/>
                        <a:t>1BI20CS189</a:t>
                      </a:r>
                      <a:endParaRPr lang="en-IN" dirty="0"/>
                    </a:p>
                  </a:txBody>
                  <a:tcPr/>
                </a:tc>
                <a:tc>
                  <a:txBody>
                    <a:bodyPr/>
                    <a:lstStyle/>
                    <a:p>
                      <a:pPr algn="ctr"/>
                      <a:r>
                        <a:rPr lang="en-US" dirty="0"/>
                        <a:t>Vivek Gupta</a:t>
                      </a:r>
                      <a:endParaRPr lang="en-IN" dirty="0"/>
                    </a:p>
                  </a:txBody>
                  <a:tcPr/>
                </a:tc>
                <a:extLst>
                  <a:ext uri="{0D108BD9-81ED-4DB2-BD59-A6C34878D82A}">
                    <a16:rowId xmlns="" xmlns:a16="http://schemas.microsoft.com/office/drawing/2014/main" val="3071877659"/>
                  </a:ext>
                </a:extLst>
              </a:tr>
            </a:tbl>
          </a:graphicData>
        </a:graphic>
      </p:graphicFrame>
      <p:graphicFrame>
        <p:nvGraphicFramePr>
          <p:cNvPr id="7" name="Table 6">
            <a:extLst>
              <a:ext uri="{FF2B5EF4-FFF2-40B4-BE49-F238E27FC236}">
                <a16:creationId xmlns="" xmlns:a16="http://schemas.microsoft.com/office/drawing/2014/main" id="{BFE0FEAB-3722-C75C-5D6F-FD3F8FFCAC73}"/>
              </a:ext>
            </a:extLst>
          </p:cNvPr>
          <p:cNvGraphicFramePr>
            <a:graphicFrameLocks noGrp="1"/>
          </p:cNvGraphicFramePr>
          <p:nvPr>
            <p:extLst>
              <p:ext uri="{D42A27DB-BD31-4B8C-83A1-F6EECF244321}">
                <p14:modId xmlns="" xmlns:p14="http://schemas.microsoft.com/office/powerpoint/2010/main" val="1813685894"/>
              </p:ext>
            </p:extLst>
          </p:nvPr>
        </p:nvGraphicFramePr>
        <p:xfrm>
          <a:off x="5914851" y="3607277"/>
          <a:ext cx="5475706" cy="421295"/>
        </p:xfrm>
        <a:graphic>
          <a:graphicData uri="http://schemas.openxmlformats.org/drawingml/2006/table">
            <a:tbl>
              <a:tblPr firstRow="1" bandRow="1">
                <a:tableStyleId>{5C22544A-7EE6-4342-B048-85BDC9FD1C3A}</a:tableStyleId>
              </a:tblPr>
              <a:tblGrid>
                <a:gridCol w="5475706">
                  <a:extLst>
                    <a:ext uri="{9D8B030D-6E8A-4147-A177-3AD203B41FA5}">
                      <a16:colId xmlns="" xmlns:a16="http://schemas.microsoft.com/office/drawing/2014/main" val="145851461"/>
                    </a:ext>
                  </a:extLst>
                </a:gridCol>
              </a:tblGrid>
              <a:tr h="421295">
                <a:tc>
                  <a:txBody>
                    <a:bodyPr/>
                    <a:lstStyle/>
                    <a:p>
                      <a:pPr algn="ctr"/>
                      <a:r>
                        <a:rPr lang="en-US" b="1" dirty="0">
                          <a:solidFill>
                            <a:schemeClr val="tx1"/>
                          </a:solidFill>
                        </a:rPr>
                        <a:t>Presented </a:t>
                      </a:r>
                      <a:r>
                        <a:rPr lang="en-US" b="1" dirty="0" smtClean="0">
                          <a:solidFill>
                            <a:schemeClr val="tx1"/>
                          </a:solidFill>
                        </a:rPr>
                        <a:t>by  20P07</a:t>
                      </a:r>
                      <a:endParaRPr lang="en-IN" b="1" dirty="0">
                        <a:solidFill>
                          <a:schemeClr val="tx1"/>
                        </a:solidFill>
                      </a:endParaRPr>
                    </a:p>
                  </a:txBody>
                  <a:tcPr/>
                </a:tc>
                <a:extLst>
                  <a:ext uri="{0D108BD9-81ED-4DB2-BD59-A6C34878D82A}">
                    <a16:rowId xmlns="" xmlns:a16="http://schemas.microsoft.com/office/drawing/2014/main" val="2099781649"/>
                  </a:ext>
                </a:extLst>
              </a:tr>
            </a:tbl>
          </a:graphicData>
        </a:graphic>
      </p:graphicFrame>
      <p:grpSp>
        <p:nvGrpSpPr>
          <p:cNvPr id="16" name="Group 8"/>
          <p:cNvGrpSpPr/>
          <p:nvPr/>
        </p:nvGrpSpPr>
        <p:grpSpPr>
          <a:xfrm>
            <a:off x="0" y="-116112"/>
            <a:ext cx="12192000" cy="1692900"/>
            <a:chOff x="0" y="0"/>
            <a:chExt cx="24384240" cy="2250720"/>
          </a:xfrm>
        </p:grpSpPr>
        <p:sp>
          <p:nvSpPr>
            <p:cNvPr id="17" name="Freeform 9"/>
            <p:cNvSpPr/>
            <p:nvPr/>
          </p:nvSpPr>
          <p:spPr>
            <a:xfrm>
              <a:off x="0" y="0"/>
              <a:ext cx="24384254" cy="2249932"/>
            </a:xfrm>
            <a:custGeom>
              <a:avLst/>
              <a:gdLst/>
              <a:ahLst/>
              <a:cxnLst/>
              <a:rect l="l" t="t" r="r" b="b"/>
              <a:pathLst>
                <a:path w="24384254" h="2249932">
                  <a:moveTo>
                    <a:pt x="24384254" y="0"/>
                  </a:moveTo>
                  <a:lnTo>
                    <a:pt x="0" y="0"/>
                  </a:lnTo>
                  <a:lnTo>
                    <a:pt x="0" y="2249932"/>
                  </a:lnTo>
                  <a:lnTo>
                    <a:pt x="24384254" y="2249932"/>
                  </a:lnTo>
                  <a:lnTo>
                    <a:pt x="24384254" y="0"/>
                  </a:lnTo>
                  <a:close/>
                </a:path>
              </a:pathLst>
            </a:custGeom>
            <a:solidFill>
              <a:srgbClr val="006FC0"/>
            </a:solidFill>
          </p:spPr>
        </p:sp>
      </p:grpSp>
      <p:sp>
        <p:nvSpPr>
          <p:cNvPr id="20" name="TextBox 15"/>
          <p:cNvSpPr txBox="1"/>
          <p:nvPr/>
        </p:nvSpPr>
        <p:spPr>
          <a:xfrm>
            <a:off x="2554514" y="179933"/>
            <a:ext cx="7419733" cy="1384995"/>
          </a:xfrm>
          <a:prstGeom prst="rect">
            <a:avLst/>
          </a:prstGeom>
        </p:spPr>
        <p:txBody>
          <a:bodyPr wrap="square" lIns="0" tIns="0" rIns="0" bIns="0" rtlCol="0" anchor="t">
            <a:spAutoFit/>
          </a:bodyPr>
          <a:lstStyle/>
          <a:p>
            <a:pPr algn="ctr">
              <a:lnSpc>
                <a:spcPts val="4197"/>
              </a:lnSpc>
            </a:pPr>
            <a:r>
              <a:rPr lang="en-US" sz="3600" spc="-1" dirty="0">
                <a:solidFill>
                  <a:srgbClr val="FFFFFF"/>
                </a:solidFill>
                <a:latin typeface="Times New Roman Bold"/>
              </a:rPr>
              <a:t>Bangalore Institute of Technology</a:t>
            </a:r>
          </a:p>
          <a:p>
            <a:pPr algn="ctr">
              <a:lnSpc>
                <a:spcPts val="2508"/>
              </a:lnSpc>
            </a:pPr>
            <a:r>
              <a:rPr lang="en-US" sz="2400" spc="-1" dirty="0">
                <a:solidFill>
                  <a:srgbClr val="FFFFFF"/>
                </a:solidFill>
                <a:latin typeface="Times New Roman"/>
              </a:rPr>
              <a:t>K.R. Road, V.V. </a:t>
            </a:r>
            <a:r>
              <a:rPr lang="en-US" sz="2400" spc="-1" dirty="0" err="1">
                <a:solidFill>
                  <a:srgbClr val="FFFFFF"/>
                </a:solidFill>
                <a:latin typeface="Times New Roman"/>
              </a:rPr>
              <a:t>Pura</a:t>
            </a:r>
            <a:r>
              <a:rPr lang="en-US" sz="2400" spc="-1" dirty="0">
                <a:solidFill>
                  <a:srgbClr val="FFFFFF"/>
                </a:solidFill>
                <a:latin typeface="Times New Roman"/>
              </a:rPr>
              <a:t>, Bengaluru.-560004.</a:t>
            </a:r>
          </a:p>
          <a:p>
            <a:pPr algn="ctr">
              <a:lnSpc>
                <a:spcPts val="4086"/>
              </a:lnSpc>
            </a:pPr>
            <a:r>
              <a:rPr lang="en-US" sz="2800" spc="-1" dirty="0">
                <a:solidFill>
                  <a:srgbClr val="FFFFFF"/>
                </a:solidFill>
                <a:latin typeface="Times New Roman Bold"/>
              </a:rPr>
              <a:t>Department of Computer Science &amp; Engineering</a:t>
            </a:r>
          </a:p>
        </p:txBody>
      </p:sp>
      <p:sp>
        <p:nvSpPr>
          <p:cNvPr id="21" name="object 6"/>
          <p:cNvSpPr/>
          <p:nvPr/>
        </p:nvSpPr>
        <p:spPr>
          <a:xfrm>
            <a:off x="10435772" y="56174"/>
            <a:ext cx="1659454" cy="1293655"/>
          </a:xfrm>
          <a:prstGeom prst="rect">
            <a:avLst/>
          </a:prstGeom>
          <a:blipFill>
            <a:blip r:embed="rId3" cstate="print"/>
            <a:stretch>
              <a:fillRect/>
            </a:stretch>
          </a:blipFill>
        </p:spPr>
        <p:txBody>
          <a:bodyPr wrap="square" lIns="0" tIns="0" rIns="0" bIns="0" rtlCol="0"/>
          <a:lstStyle/>
          <a:p>
            <a:endParaRPr/>
          </a:p>
        </p:txBody>
      </p:sp>
      <p:sp>
        <p:nvSpPr>
          <p:cNvPr id="22" name="object 5"/>
          <p:cNvSpPr/>
          <p:nvPr/>
        </p:nvSpPr>
        <p:spPr>
          <a:xfrm>
            <a:off x="203200" y="-14514"/>
            <a:ext cx="1814286" cy="1553029"/>
          </a:xfrm>
          <a:prstGeom prst="rect">
            <a:avLst/>
          </a:prstGeom>
          <a:blipFill>
            <a:blip r:embed="rId4" cstate="print"/>
            <a:stretch>
              <a:fillRect/>
            </a:stretch>
          </a:blipFill>
        </p:spPr>
        <p:txBody>
          <a:bodyPr wrap="square" lIns="0" tIns="0" rIns="0" bIns="0" rtlCol="0"/>
          <a:lstStyle/>
          <a:p>
            <a:endParaRPr/>
          </a:p>
        </p:txBody>
      </p:sp>
      <p:grpSp>
        <p:nvGrpSpPr>
          <p:cNvPr id="23" name="Group 2"/>
          <p:cNvGrpSpPr/>
          <p:nvPr/>
        </p:nvGrpSpPr>
        <p:grpSpPr>
          <a:xfrm>
            <a:off x="0" y="6095998"/>
            <a:ext cx="12192000" cy="791030"/>
            <a:chOff x="0" y="0"/>
            <a:chExt cx="24384240" cy="1549440"/>
          </a:xfrm>
        </p:grpSpPr>
        <p:sp>
          <p:nvSpPr>
            <p:cNvPr id="24" name="Freeform 3"/>
            <p:cNvSpPr/>
            <p:nvPr/>
          </p:nvSpPr>
          <p:spPr>
            <a:xfrm>
              <a:off x="0" y="0"/>
              <a:ext cx="24384254" cy="1548384"/>
            </a:xfrm>
            <a:custGeom>
              <a:avLst/>
              <a:gdLst/>
              <a:ahLst/>
              <a:cxnLst/>
              <a:rect l="l" t="t" r="r" b="b"/>
              <a:pathLst>
                <a:path w="24384254" h="1548384">
                  <a:moveTo>
                    <a:pt x="24384254" y="0"/>
                  </a:moveTo>
                  <a:lnTo>
                    <a:pt x="0" y="0"/>
                  </a:lnTo>
                  <a:lnTo>
                    <a:pt x="0" y="1548384"/>
                  </a:lnTo>
                  <a:lnTo>
                    <a:pt x="24384254" y="1548384"/>
                  </a:lnTo>
                  <a:lnTo>
                    <a:pt x="24384254" y="0"/>
                  </a:lnTo>
                  <a:close/>
                </a:path>
              </a:pathLst>
            </a:custGeom>
            <a:solidFill>
              <a:srgbClr val="006FC0"/>
            </a:solidFill>
          </p:spPr>
        </p:sp>
      </p:grpSp>
      <p:sp>
        <p:nvSpPr>
          <p:cNvPr id="25" name="Freeform 4"/>
          <p:cNvSpPr/>
          <p:nvPr/>
        </p:nvSpPr>
        <p:spPr>
          <a:xfrm>
            <a:off x="4441441" y="6094539"/>
            <a:ext cx="1306427" cy="763461"/>
          </a:xfrm>
          <a:custGeom>
            <a:avLst/>
            <a:gdLst/>
            <a:ahLst/>
            <a:cxnLst/>
            <a:rect l="l" t="t" r="r" b="b"/>
            <a:pathLst>
              <a:path w="1959660" h="1121580">
                <a:moveTo>
                  <a:pt x="0" y="0"/>
                </a:moveTo>
                <a:lnTo>
                  <a:pt x="1959660" y="0"/>
                </a:lnTo>
                <a:lnTo>
                  <a:pt x="1959660" y="1121580"/>
                </a:lnTo>
                <a:lnTo>
                  <a:pt x="0" y="1121580"/>
                </a:lnTo>
                <a:lnTo>
                  <a:pt x="0" y="0"/>
                </a:lnTo>
                <a:close/>
              </a:path>
            </a:pathLst>
          </a:custGeom>
          <a:blipFill>
            <a:blip r:embed="rId5" cstate="print"/>
            <a:stretch>
              <a:fillRect t="-11153" b="-11153"/>
            </a:stretch>
          </a:blipFill>
        </p:spPr>
      </p:sp>
      <p:sp>
        <p:nvSpPr>
          <p:cNvPr id="26" name="Freeform 5"/>
          <p:cNvSpPr/>
          <p:nvPr/>
        </p:nvSpPr>
        <p:spPr>
          <a:xfrm>
            <a:off x="1038420" y="6123566"/>
            <a:ext cx="1190508" cy="763461"/>
          </a:xfrm>
          <a:custGeom>
            <a:avLst/>
            <a:gdLst/>
            <a:ahLst/>
            <a:cxnLst/>
            <a:rect l="l" t="t" r="r" b="b"/>
            <a:pathLst>
              <a:path w="1785780" h="1121580">
                <a:moveTo>
                  <a:pt x="0" y="0"/>
                </a:moveTo>
                <a:lnTo>
                  <a:pt x="1785780" y="0"/>
                </a:lnTo>
                <a:lnTo>
                  <a:pt x="1785780" y="1121580"/>
                </a:lnTo>
                <a:lnTo>
                  <a:pt x="0" y="1121580"/>
                </a:lnTo>
                <a:lnTo>
                  <a:pt x="0" y="0"/>
                </a:lnTo>
                <a:close/>
              </a:path>
            </a:pathLst>
          </a:custGeom>
          <a:blipFill>
            <a:blip r:embed="rId6" cstate="print"/>
            <a:stretch>
              <a:fillRect t="-11034" b="-11034"/>
            </a:stretch>
          </a:blipFill>
        </p:spPr>
      </p:sp>
      <p:sp>
        <p:nvSpPr>
          <p:cNvPr id="27" name="Freeform 6"/>
          <p:cNvSpPr/>
          <p:nvPr/>
        </p:nvSpPr>
        <p:spPr>
          <a:xfrm>
            <a:off x="2395992" y="6094528"/>
            <a:ext cx="2217578" cy="792500"/>
          </a:xfrm>
          <a:custGeom>
            <a:avLst/>
            <a:gdLst/>
            <a:ahLst/>
            <a:cxnLst/>
            <a:rect l="l" t="t" r="r" b="b"/>
            <a:pathLst>
              <a:path w="3326400" h="1164240">
                <a:moveTo>
                  <a:pt x="0" y="0"/>
                </a:moveTo>
                <a:lnTo>
                  <a:pt x="3326400" y="0"/>
                </a:lnTo>
                <a:lnTo>
                  <a:pt x="3326400" y="1164240"/>
                </a:lnTo>
                <a:lnTo>
                  <a:pt x="0" y="1164240"/>
                </a:lnTo>
                <a:lnTo>
                  <a:pt x="0" y="0"/>
                </a:lnTo>
                <a:close/>
              </a:path>
            </a:pathLst>
          </a:custGeom>
          <a:blipFill>
            <a:blip r:embed="rId7" cstate="print"/>
            <a:stretch>
              <a:fillRect t="-23333" b="-23333"/>
            </a:stretch>
          </a:blipFill>
        </p:spPr>
      </p:sp>
      <p:sp>
        <p:nvSpPr>
          <p:cNvPr id="28" name="Freeform 7"/>
          <p:cNvSpPr/>
          <p:nvPr/>
        </p:nvSpPr>
        <p:spPr>
          <a:xfrm>
            <a:off x="6466487" y="6113831"/>
            <a:ext cx="1977820" cy="758683"/>
          </a:xfrm>
          <a:custGeom>
            <a:avLst/>
            <a:gdLst/>
            <a:ahLst/>
            <a:cxnLst/>
            <a:rect l="l" t="t" r="r" b="b"/>
            <a:pathLst>
              <a:path w="2966760" h="1114560">
                <a:moveTo>
                  <a:pt x="0" y="0"/>
                </a:moveTo>
                <a:lnTo>
                  <a:pt x="2966760" y="0"/>
                </a:lnTo>
                <a:lnTo>
                  <a:pt x="2966760" y="1114560"/>
                </a:lnTo>
                <a:lnTo>
                  <a:pt x="0" y="1114560"/>
                </a:lnTo>
                <a:lnTo>
                  <a:pt x="0" y="0"/>
                </a:lnTo>
                <a:close/>
              </a:path>
            </a:pathLst>
          </a:custGeom>
          <a:blipFill>
            <a:blip r:embed="rId8" cstate="print"/>
            <a:stretch>
              <a:fillRect t="-16545" b="-16545"/>
            </a:stretch>
          </a:blipFill>
        </p:spPr>
      </p:sp>
    </p:spTree>
  </p:cSld>
  <p:clrMapOvr>
    <a:masterClrMapping/>
  </p:clrMapOvr>
  <p:transition spd="slow">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
          <p:cNvGrpSpPr/>
          <p:nvPr/>
        </p:nvGrpSpPr>
        <p:grpSpPr>
          <a:xfrm>
            <a:off x="0" y="-116111"/>
            <a:ext cx="12192000" cy="1451426"/>
            <a:chOff x="0" y="0"/>
            <a:chExt cx="24384240" cy="2250720"/>
          </a:xfrm>
        </p:grpSpPr>
        <p:sp>
          <p:nvSpPr>
            <p:cNvPr id="10" name="Freeform 9"/>
            <p:cNvSpPr/>
            <p:nvPr/>
          </p:nvSpPr>
          <p:spPr>
            <a:xfrm>
              <a:off x="0" y="0"/>
              <a:ext cx="24384254" cy="2249932"/>
            </a:xfrm>
            <a:custGeom>
              <a:avLst/>
              <a:gdLst/>
              <a:ahLst/>
              <a:cxnLst/>
              <a:rect l="l" t="t" r="r" b="b"/>
              <a:pathLst>
                <a:path w="24384254" h="2249932">
                  <a:moveTo>
                    <a:pt x="24384254" y="0"/>
                  </a:moveTo>
                  <a:lnTo>
                    <a:pt x="0" y="0"/>
                  </a:lnTo>
                  <a:lnTo>
                    <a:pt x="0" y="2249932"/>
                  </a:lnTo>
                  <a:lnTo>
                    <a:pt x="24384254" y="2249932"/>
                  </a:lnTo>
                  <a:lnTo>
                    <a:pt x="24384254" y="0"/>
                  </a:lnTo>
                  <a:close/>
                </a:path>
              </a:pathLst>
            </a:custGeom>
            <a:solidFill>
              <a:srgbClr val="006FC0"/>
            </a:solidFill>
          </p:spPr>
        </p:sp>
      </p:grpSp>
      <p:sp>
        <p:nvSpPr>
          <p:cNvPr id="11" name="TextBox 15"/>
          <p:cNvSpPr txBox="1"/>
          <p:nvPr/>
        </p:nvSpPr>
        <p:spPr>
          <a:xfrm>
            <a:off x="2554514" y="-66805"/>
            <a:ext cx="7419733" cy="1384995"/>
          </a:xfrm>
          <a:prstGeom prst="rect">
            <a:avLst/>
          </a:prstGeom>
        </p:spPr>
        <p:txBody>
          <a:bodyPr wrap="square" lIns="0" tIns="0" rIns="0" bIns="0" rtlCol="0" anchor="t">
            <a:spAutoFit/>
          </a:bodyPr>
          <a:lstStyle/>
          <a:p>
            <a:pPr algn="ctr">
              <a:lnSpc>
                <a:spcPts val="4197"/>
              </a:lnSpc>
            </a:pPr>
            <a:r>
              <a:rPr lang="en-US" sz="3600" spc="-1" dirty="0">
                <a:solidFill>
                  <a:srgbClr val="FFFFFF"/>
                </a:solidFill>
                <a:latin typeface="Times New Roman Bold"/>
              </a:rPr>
              <a:t>Bangalore Institute of Technology</a:t>
            </a:r>
          </a:p>
          <a:p>
            <a:pPr algn="ctr">
              <a:lnSpc>
                <a:spcPts val="2508"/>
              </a:lnSpc>
            </a:pPr>
            <a:r>
              <a:rPr lang="en-US" sz="2400" spc="-1" dirty="0">
                <a:solidFill>
                  <a:srgbClr val="FFFFFF"/>
                </a:solidFill>
                <a:latin typeface="Times New Roman"/>
              </a:rPr>
              <a:t>K.R. Road, V.V. </a:t>
            </a:r>
            <a:r>
              <a:rPr lang="en-US" sz="2400" spc="-1" dirty="0" err="1">
                <a:solidFill>
                  <a:srgbClr val="FFFFFF"/>
                </a:solidFill>
                <a:latin typeface="Times New Roman"/>
              </a:rPr>
              <a:t>Pura</a:t>
            </a:r>
            <a:r>
              <a:rPr lang="en-US" sz="2400" spc="-1" dirty="0">
                <a:solidFill>
                  <a:srgbClr val="FFFFFF"/>
                </a:solidFill>
                <a:latin typeface="Times New Roman"/>
              </a:rPr>
              <a:t>, Bengaluru.-560004.</a:t>
            </a:r>
          </a:p>
          <a:p>
            <a:pPr algn="ctr">
              <a:lnSpc>
                <a:spcPts val="4086"/>
              </a:lnSpc>
            </a:pPr>
            <a:r>
              <a:rPr lang="en-US" sz="2800" spc="-1" dirty="0">
                <a:solidFill>
                  <a:srgbClr val="FFFFFF"/>
                </a:solidFill>
                <a:latin typeface="Times New Roman Bold"/>
              </a:rPr>
              <a:t>Department of Computer Science &amp; Engineering</a:t>
            </a:r>
          </a:p>
        </p:txBody>
      </p:sp>
      <p:sp>
        <p:nvSpPr>
          <p:cNvPr id="12" name="object 6"/>
          <p:cNvSpPr/>
          <p:nvPr/>
        </p:nvSpPr>
        <p:spPr>
          <a:xfrm>
            <a:off x="10435772" y="-88966"/>
            <a:ext cx="1659454" cy="1293655"/>
          </a:xfrm>
          <a:prstGeom prst="rect">
            <a:avLst/>
          </a:prstGeom>
          <a:blipFill>
            <a:blip r:embed="rId2" cstate="print"/>
            <a:stretch>
              <a:fillRect/>
            </a:stretch>
          </a:blipFill>
        </p:spPr>
        <p:txBody>
          <a:bodyPr wrap="square" lIns="0" tIns="0" rIns="0" bIns="0" rtlCol="0"/>
          <a:lstStyle/>
          <a:p>
            <a:endParaRPr/>
          </a:p>
        </p:txBody>
      </p:sp>
      <p:sp>
        <p:nvSpPr>
          <p:cNvPr id="13" name="object 5"/>
          <p:cNvSpPr/>
          <p:nvPr/>
        </p:nvSpPr>
        <p:spPr>
          <a:xfrm>
            <a:off x="203200" y="-145140"/>
            <a:ext cx="1814286" cy="1553029"/>
          </a:xfrm>
          <a:prstGeom prst="rect">
            <a:avLst/>
          </a:prstGeom>
          <a:blipFill>
            <a:blip r:embed="rId3" cstate="print"/>
            <a:stretch>
              <a:fillRect/>
            </a:stretch>
          </a:blipFill>
        </p:spPr>
        <p:txBody>
          <a:bodyPr wrap="square" lIns="0" tIns="0" rIns="0" bIns="0" rtlCol="0"/>
          <a:lstStyle/>
          <a:p>
            <a:endParaRPr/>
          </a:p>
        </p:txBody>
      </p:sp>
      <p:grpSp>
        <p:nvGrpSpPr>
          <p:cNvPr id="3" name="Group 2"/>
          <p:cNvGrpSpPr/>
          <p:nvPr/>
        </p:nvGrpSpPr>
        <p:grpSpPr>
          <a:xfrm>
            <a:off x="0" y="6095998"/>
            <a:ext cx="12192000" cy="791030"/>
            <a:chOff x="0" y="0"/>
            <a:chExt cx="24384240" cy="1549440"/>
          </a:xfrm>
        </p:grpSpPr>
        <p:sp>
          <p:nvSpPr>
            <p:cNvPr id="15" name="Freeform 3"/>
            <p:cNvSpPr/>
            <p:nvPr/>
          </p:nvSpPr>
          <p:spPr>
            <a:xfrm>
              <a:off x="0" y="0"/>
              <a:ext cx="24384254" cy="1548384"/>
            </a:xfrm>
            <a:custGeom>
              <a:avLst/>
              <a:gdLst/>
              <a:ahLst/>
              <a:cxnLst/>
              <a:rect l="l" t="t" r="r" b="b"/>
              <a:pathLst>
                <a:path w="24384254" h="1548384">
                  <a:moveTo>
                    <a:pt x="24384254" y="0"/>
                  </a:moveTo>
                  <a:lnTo>
                    <a:pt x="0" y="0"/>
                  </a:lnTo>
                  <a:lnTo>
                    <a:pt x="0" y="1548384"/>
                  </a:lnTo>
                  <a:lnTo>
                    <a:pt x="24384254" y="1548384"/>
                  </a:lnTo>
                  <a:lnTo>
                    <a:pt x="24384254" y="0"/>
                  </a:lnTo>
                  <a:close/>
                </a:path>
              </a:pathLst>
            </a:custGeom>
            <a:solidFill>
              <a:srgbClr val="006FC0"/>
            </a:solidFill>
          </p:spPr>
        </p:sp>
      </p:grpSp>
      <p:sp>
        <p:nvSpPr>
          <p:cNvPr id="16" name="Freeform 4"/>
          <p:cNvSpPr/>
          <p:nvPr/>
        </p:nvSpPr>
        <p:spPr>
          <a:xfrm>
            <a:off x="4441441" y="6094539"/>
            <a:ext cx="1306427" cy="763461"/>
          </a:xfrm>
          <a:custGeom>
            <a:avLst/>
            <a:gdLst/>
            <a:ahLst/>
            <a:cxnLst/>
            <a:rect l="l" t="t" r="r" b="b"/>
            <a:pathLst>
              <a:path w="1959660" h="1121580">
                <a:moveTo>
                  <a:pt x="0" y="0"/>
                </a:moveTo>
                <a:lnTo>
                  <a:pt x="1959660" y="0"/>
                </a:lnTo>
                <a:lnTo>
                  <a:pt x="1959660" y="1121580"/>
                </a:lnTo>
                <a:lnTo>
                  <a:pt x="0" y="1121580"/>
                </a:lnTo>
                <a:lnTo>
                  <a:pt x="0" y="0"/>
                </a:lnTo>
                <a:close/>
              </a:path>
            </a:pathLst>
          </a:custGeom>
          <a:blipFill>
            <a:blip r:embed="rId4" cstate="print"/>
            <a:stretch>
              <a:fillRect t="-11153" b="-11153"/>
            </a:stretch>
          </a:blipFill>
        </p:spPr>
      </p:sp>
      <p:sp>
        <p:nvSpPr>
          <p:cNvPr id="17" name="Freeform 5"/>
          <p:cNvSpPr/>
          <p:nvPr/>
        </p:nvSpPr>
        <p:spPr>
          <a:xfrm>
            <a:off x="1038420" y="6123566"/>
            <a:ext cx="1190508" cy="763461"/>
          </a:xfrm>
          <a:custGeom>
            <a:avLst/>
            <a:gdLst/>
            <a:ahLst/>
            <a:cxnLst/>
            <a:rect l="l" t="t" r="r" b="b"/>
            <a:pathLst>
              <a:path w="1785780" h="1121580">
                <a:moveTo>
                  <a:pt x="0" y="0"/>
                </a:moveTo>
                <a:lnTo>
                  <a:pt x="1785780" y="0"/>
                </a:lnTo>
                <a:lnTo>
                  <a:pt x="1785780" y="1121580"/>
                </a:lnTo>
                <a:lnTo>
                  <a:pt x="0" y="1121580"/>
                </a:lnTo>
                <a:lnTo>
                  <a:pt x="0" y="0"/>
                </a:lnTo>
                <a:close/>
              </a:path>
            </a:pathLst>
          </a:custGeom>
          <a:blipFill>
            <a:blip r:embed="rId5" cstate="print"/>
            <a:stretch>
              <a:fillRect t="-11034" b="-11034"/>
            </a:stretch>
          </a:blipFill>
        </p:spPr>
      </p:sp>
      <p:sp>
        <p:nvSpPr>
          <p:cNvPr id="18" name="Freeform 6"/>
          <p:cNvSpPr/>
          <p:nvPr/>
        </p:nvSpPr>
        <p:spPr>
          <a:xfrm>
            <a:off x="2395992" y="6094528"/>
            <a:ext cx="2217578" cy="792500"/>
          </a:xfrm>
          <a:custGeom>
            <a:avLst/>
            <a:gdLst/>
            <a:ahLst/>
            <a:cxnLst/>
            <a:rect l="l" t="t" r="r" b="b"/>
            <a:pathLst>
              <a:path w="3326400" h="1164240">
                <a:moveTo>
                  <a:pt x="0" y="0"/>
                </a:moveTo>
                <a:lnTo>
                  <a:pt x="3326400" y="0"/>
                </a:lnTo>
                <a:lnTo>
                  <a:pt x="3326400" y="1164240"/>
                </a:lnTo>
                <a:lnTo>
                  <a:pt x="0" y="1164240"/>
                </a:lnTo>
                <a:lnTo>
                  <a:pt x="0" y="0"/>
                </a:lnTo>
                <a:close/>
              </a:path>
            </a:pathLst>
          </a:custGeom>
          <a:blipFill>
            <a:blip r:embed="rId6" cstate="print"/>
            <a:stretch>
              <a:fillRect t="-23333" b="-23333"/>
            </a:stretch>
          </a:blipFill>
        </p:spPr>
      </p:sp>
      <p:sp>
        <p:nvSpPr>
          <p:cNvPr id="19" name="Freeform 7"/>
          <p:cNvSpPr/>
          <p:nvPr/>
        </p:nvSpPr>
        <p:spPr>
          <a:xfrm>
            <a:off x="6466487" y="6113831"/>
            <a:ext cx="1977820" cy="758683"/>
          </a:xfrm>
          <a:custGeom>
            <a:avLst/>
            <a:gdLst/>
            <a:ahLst/>
            <a:cxnLst/>
            <a:rect l="l" t="t" r="r" b="b"/>
            <a:pathLst>
              <a:path w="2966760" h="1114560">
                <a:moveTo>
                  <a:pt x="0" y="0"/>
                </a:moveTo>
                <a:lnTo>
                  <a:pt x="2966760" y="0"/>
                </a:lnTo>
                <a:lnTo>
                  <a:pt x="2966760" y="1114560"/>
                </a:lnTo>
                <a:lnTo>
                  <a:pt x="0" y="1114560"/>
                </a:lnTo>
                <a:lnTo>
                  <a:pt x="0" y="0"/>
                </a:lnTo>
                <a:close/>
              </a:path>
            </a:pathLst>
          </a:custGeom>
          <a:blipFill>
            <a:blip r:embed="rId7" cstate="print"/>
            <a:stretch>
              <a:fillRect t="-16545" b="-16545"/>
            </a:stretch>
          </a:blipFill>
        </p:spPr>
      </p:sp>
      <p:graphicFrame>
        <p:nvGraphicFramePr>
          <p:cNvPr id="26" name="Table 18">
            <a:extLst>
              <a:ext uri="{FF2B5EF4-FFF2-40B4-BE49-F238E27FC236}">
                <a16:creationId xmlns:a16="http://schemas.microsoft.com/office/drawing/2014/main" xmlns="" id="{A7C3EA8F-D842-95CD-2EBD-84B4E5DE2B2D}"/>
              </a:ext>
            </a:extLst>
          </p:cNvPr>
          <p:cNvGraphicFramePr>
            <a:graphicFrameLocks noGrp="1"/>
          </p:cNvGraphicFramePr>
          <p:nvPr>
            <p:extLst>
              <p:ext uri="{D42A27DB-BD31-4B8C-83A1-F6EECF244321}">
                <p14:modId xmlns:p14="http://schemas.microsoft.com/office/powerpoint/2010/main" xmlns="" val="2557300835"/>
              </p:ext>
            </p:extLst>
          </p:nvPr>
        </p:nvGraphicFramePr>
        <p:xfrm>
          <a:off x="444941" y="1751078"/>
          <a:ext cx="11074401" cy="4207837"/>
        </p:xfrm>
        <a:graphic>
          <a:graphicData uri="http://schemas.openxmlformats.org/drawingml/2006/table">
            <a:tbl>
              <a:tblPr firstRow="1" bandRow="1"/>
              <a:tblGrid>
                <a:gridCol w="2784528">
                  <a:extLst>
                    <a:ext uri="{9D8B030D-6E8A-4147-A177-3AD203B41FA5}">
                      <a16:colId xmlns:a16="http://schemas.microsoft.com/office/drawing/2014/main" xmlns="" val="3802287131"/>
                    </a:ext>
                  </a:extLst>
                </a:gridCol>
                <a:gridCol w="2797652">
                  <a:extLst>
                    <a:ext uri="{9D8B030D-6E8A-4147-A177-3AD203B41FA5}">
                      <a16:colId xmlns:a16="http://schemas.microsoft.com/office/drawing/2014/main" xmlns="" val="2987103894"/>
                    </a:ext>
                  </a:extLst>
                </a:gridCol>
                <a:gridCol w="2797652">
                  <a:extLst>
                    <a:ext uri="{9D8B030D-6E8A-4147-A177-3AD203B41FA5}">
                      <a16:colId xmlns:a16="http://schemas.microsoft.com/office/drawing/2014/main" xmlns="" val="1817495785"/>
                    </a:ext>
                  </a:extLst>
                </a:gridCol>
                <a:gridCol w="2694569">
                  <a:extLst>
                    <a:ext uri="{9D8B030D-6E8A-4147-A177-3AD203B41FA5}">
                      <a16:colId xmlns:a16="http://schemas.microsoft.com/office/drawing/2014/main" xmlns="" val="2267220609"/>
                    </a:ext>
                  </a:extLst>
                </a:gridCol>
              </a:tblGrid>
              <a:tr h="192183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itchFamily="18" charset="0"/>
                          <a:cs typeface="Times New Roman" pitchFamily="18" charset="0"/>
                        </a:rPr>
                        <a:t>[7]. </a:t>
                      </a:r>
                      <a:r>
                        <a:rPr lang="en-US" sz="1800" dirty="0" smtClean="0">
                          <a:latin typeface="Times New Roman" pitchFamily="18" charset="0"/>
                          <a:cs typeface="Times New Roman" pitchFamily="18" charset="0"/>
                        </a:rPr>
                        <a:t>“</a:t>
                      </a:r>
                      <a:r>
                        <a:rPr lang="en-IN" sz="1800" b="0" i="0" kern="1200" dirty="0" smtClean="0">
                          <a:solidFill>
                            <a:schemeClr val="tx1"/>
                          </a:solidFill>
                          <a:latin typeface="Times New Roman" pitchFamily="18" charset="0"/>
                          <a:ea typeface="+mn-ea"/>
                          <a:cs typeface="Times New Roman" pitchFamily="18" charset="0"/>
                        </a:rPr>
                        <a:t>Smart insole: A wearable system for gait analysis</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US" sz="1800" dirty="0" err="1" smtClean="0">
                          <a:latin typeface="Times New Roman" panose="02020603050405020304" pitchFamily="18" charset="0"/>
                          <a:cs typeface="Times New Roman" panose="02020603050405020304" pitchFamily="18" charset="0"/>
                        </a:rPr>
                        <a:t>Wenyao</a:t>
                      </a:r>
                      <a:r>
                        <a:rPr lang="en-US" sz="1800" baseline="0" dirty="0" smtClean="0">
                          <a:latin typeface="Times New Roman" panose="02020603050405020304" pitchFamily="18" charset="0"/>
                          <a:cs typeface="Times New Roman" panose="02020603050405020304" pitchFamily="18" charset="0"/>
                        </a:rPr>
                        <a:t> </a:t>
                      </a:r>
                      <a:r>
                        <a:rPr lang="en-US" sz="1800" baseline="0" dirty="0" err="1" smtClean="0">
                          <a:latin typeface="Times New Roman" panose="02020603050405020304" pitchFamily="18" charset="0"/>
                          <a:cs typeface="Times New Roman" panose="02020603050405020304" pitchFamily="18" charset="0"/>
                        </a:rPr>
                        <a:t>Xu</a:t>
                      </a:r>
                      <a:r>
                        <a:rPr lang="en-US" sz="1800" baseline="0" dirty="0" smtClean="0">
                          <a:latin typeface="Times New Roman" panose="02020603050405020304" pitchFamily="18" charset="0"/>
                          <a:cs typeface="Times New Roman" panose="02020603050405020304" pitchFamily="18" charset="0"/>
                        </a:rPr>
                        <a:t>, Ming-Chun Huang, </a:t>
                      </a:r>
                      <a:r>
                        <a:rPr lang="en-US" sz="1800" baseline="0" dirty="0" err="1" smtClean="0">
                          <a:latin typeface="Times New Roman" panose="02020603050405020304" pitchFamily="18" charset="0"/>
                          <a:cs typeface="Times New Roman" panose="02020603050405020304" pitchFamily="18" charset="0"/>
                        </a:rPr>
                        <a:t>Navid</a:t>
                      </a:r>
                      <a:r>
                        <a:rPr lang="en-US" sz="1800" baseline="0" dirty="0" smtClean="0">
                          <a:latin typeface="Times New Roman" panose="02020603050405020304" pitchFamily="18" charset="0"/>
                          <a:cs typeface="Times New Roman" panose="02020603050405020304" pitchFamily="18" charset="0"/>
                        </a:rPr>
                        <a:t> </a:t>
                      </a:r>
                      <a:r>
                        <a:rPr lang="en-US" sz="1800" baseline="0" dirty="0" err="1" smtClean="0">
                          <a:latin typeface="Times New Roman" panose="02020603050405020304" pitchFamily="18" charset="0"/>
                          <a:cs typeface="Times New Roman" panose="02020603050405020304" pitchFamily="18" charset="0"/>
                        </a:rPr>
                        <a:t>Amini</a:t>
                      </a:r>
                      <a:r>
                        <a:rPr lang="en-US" sz="1800" baseline="0" dirty="0" smtClean="0">
                          <a:latin typeface="Times New Roman" panose="02020603050405020304" pitchFamily="18" charset="0"/>
                          <a:cs typeface="Times New Roman" panose="02020603050405020304" pitchFamily="18" charset="0"/>
                        </a:rPr>
                        <a:t>, Jason J. Liu</a:t>
                      </a:r>
                      <a:endParaRPr lang="en-US" sz="18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Times New Roman" pitchFamily="18" charset="0"/>
                          <a:cs typeface="Times New Roman" pitchFamily="18" charset="0"/>
                        </a:rPr>
                        <a:t>June</a:t>
                      </a:r>
                      <a:r>
                        <a:rPr lang="en-US" sz="1800" baseline="0" dirty="0" smtClean="0">
                          <a:latin typeface="Times New Roman" pitchFamily="18" charset="0"/>
                          <a:cs typeface="Times New Roman" pitchFamily="18" charset="0"/>
                        </a:rPr>
                        <a:t> 2012 </a:t>
                      </a:r>
                      <a:r>
                        <a:rPr lang="en-IN" sz="1800" b="0" i="0" kern="1200" dirty="0" smtClean="0">
                          <a:solidFill>
                            <a:schemeClr val="tx1"/>
                          </a:solidFill>
                          <a:latin typeface="Times New Roman" pitchFamily="18" charset="0"/>
                          <a:ea typeface="+mn-ea"/>
                          <a:cs typeface="Times New Roman" pitchFamily="18" charset="0"/>
                        </a:rPr>
                        <a:t>International Conference on Pervasive Technologies Related to Assistive Environments</a:t>
                      </a:r>
                    </a:p>
                    <a:p>
                      <a:endParaRPr lang="en-US" sz="1400" dirty="0">
                        <a:latin typeface="Times New Roman" panose="02020603050405020304" pitchFamily="18" charset="0"/>
                        <a:cs typeface="Times New Roman" panose="02020603050405020304" pitchFamily="18" charset="0"/>
                      </a:endParaRPr>
                    </a:p>
                  </a:txBody>
                  <a:tcPr/>
                </a:tc>
                <a:tc>
                  <a:txBody>
                    <a:bodyPr/>
                    <a:lstStyle/>
                    <a:p>
                      <a:r>
                        <a:rPr lang="en-IN" sz="1800" b="0" i="0" kern="1200" dirty="0" smtClean="0">
                          <a:solidFill>
                            <a:schemeClr val="tx1"/>
                          </a:solidFill>
                          <a:effectLst/>
                          <a:latin typeface="Times New Roman" pitchFamily="18" charset="0"/>
                          <a:ea typeface="+mn-ea"/>
                          <a:cs typeface="Times New Roman" pitchFamily="18" charset="0"/>
                        </a:rPr>
                        <a:t>Smart Insole system can transfer the data from the patient side to the centralized servers in the medicals</a:t>
                      </a:r>
                      <a:r>
                        <a:rPr lang="en-IN" sz="1800" b="0" i="0" kern="1200" baseline="0" dirty="0" smtClean="0">
                          <a:solidFill>
                            <a:schemeClr val="tx1"/>
                          </a:solidFill>
                          <a:effectLst/>
                          <a:latin typeface="Times New Roman" pitchFamily="18" charset="0"/>
                          <a:ea typeface="+mn-ea"/>
                          <a:cs typeface="Times New Roman" pitchFamily="18" charset="0"/>
                        </a:rPr>
                        <a:t> </a:t>
                      </a:r>
                      <a:r>
                        <a:rPr lang="en-IN" sz="1800" b="0" i="0" kern="1200" dirty="0" smtClean="0">
                          <a:solidFill>
                            <a:schemeClr val="tx1"/>
                          </a:solidFill>
                          <a:effectLst/>
                          <a:latin typeface="Times New Roman" pitchFamily="18" charset="0"/>
                          <a:ea typeface="+mn-ea"/>
                          <a:cs typeface="Times New Roman" pitchFamily="18" charset="0"/>
                        </a:rPr>
                        <a:t>,monitoring the user gait in real-time</a:t>
                      </a:r>
                    </a:p>
                  </a:txBody>
                  <a:tcPr/>
                </a:tc>
                <a:extLst>
                  <a:ext uri="{0D108BD9-81ED-4DB2-BD59-A6C34878D82A}">
                    <a16:rowId xmlns:a16="http://schemas.microsoft.com/office/drawing/2014/main" xmlns="" val="1402115182"/>
                  </a:ext>
                </a:extLst>
              </a:tr>
              <a:tr h="22592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itchFamily="18" charset="0"/>
                          <a:cs typeface="Times New Roman" pitchFamily="18" charset="0"/>
                        </a:rPr>
                        <a:t>[8]. </a:t>
                      </a:r>
                      <a:r>
                        <a:rPr lang="en-US" sz="1800" dirty="0" smtClean="0">
                          <a:latin typeface="Times New Roman" pitchFamily="18" charset="0"/>
                          <a:cs typeface="Times New Roman" pitchFamily="18" charset="0"/>
                        </a:rPr>
                        <a:t>“</a:t>
                      </a:r>
                      <a:r>
                        <a:rPr lang="en-IN" sz="1800" b="0" i="0" kern="1200" dirty="0" smtClean="0">
                          <a:solidFill>
                            <a:schemeClr val="tx1"/>
                          </a:solidFill>
                          <a:latin typeface="Times New Roman" pitchFamily="18" charset="0"/>
                          <a:ea typeface="+mn-ea"/>
                          <a:cs typeface="Times New Roman" pitchFamily="18" charset="0"/>
                        </a:rPr>
                        <a:t>In-Shoe Plantar Pressure Measurement and Analysis System Based on Fabric Pressure Sensing Array</a:t>
                      </a:r>
                    </a:p>
                    <a:p>
                      <a:r>
                        <a:rPr lang="en-US" sz="1800" kern="1200" dirty="0" smtClean="0">
                          <a:solidFill>
                            <a:schemeClr val="tx1"/>
                          </a:solidFill>
                          <a:effectLst/>
                          <a:latin typeface="Times New Roman" pitchFamily="18" charset="0"/>
                          <a:ea typeface="+mn-ea"/>
                          <a:cs typeface="Times New Roman" pitchFamily="18" charset="0"/>
                        </a:rPr>
                        <a:t>.</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US" sz="1800" dirty="0" smtClean="0">
                          <a:latin typeface="Times New Roman" panose="02020603050405020304" pitchFamily="18" charset="0"/>
                          <a:cs typeface="Times New Roman" panose="02020603050405020304" pitchFamily="18" charset="0"/>
                        </a:rPr>
                        <a:t>Lin</a:t>
                      </a:r>
                      <a:r>
                        <a:rPr lang="en-US" sz="1800" baseline="0" dirty="0" smtClean="0">
                          <a:latin typeface="Times New Roman" panose="02020603050405020304" pitchFamily="18" charset="0"/>
                          <a:cs typeface="Times New Roman" panose="02020603050405020304" pitchFamily="18" charset="0"/>
                        </a:rPr>
                        <a:t> </a:t>
                      </a:r>
                      <a:r>
                        <a:rPr lang="en-US" sz="1800" baseline="0" dirty="0" err="1" smtClean="0">
                          <a:latin typeface="Times New Roman" panose="02020603050405020304" pitchFamily="18" charset="0"/>
                          <a:cs typeface="Times New Roman" panose="02020603050405020304" pitchFamily="18" charset="0"/>
                        </a:rPr>
                        <a:t>Shu</a:t>
                      </a:r>
                      <a:r>
                        <a:rPr lang="en-US" sz="1800" baseline="0" dirty="0" smtClean="0">
                          <a:latin typeface="Times New Roman" panose="02020603050405020304" pitchFamily="18" charset="0"/>
                          <a:cs typeface="Times New Roman" panose="02020603050405020304" pitchFamily="18" charset="0"/>
                        </a:rPr>
                        <a:t>, Tao </a:t>
                      </a:r>
                      <a:r>
                        <a:rPr lang="en-US" sz="1800" baseline="0" dirty="0" err="1" smtClean="0">
                          <a:latin typeface="Times New Roman" panose="02020603050405020304" pitchFamily="18" charset="0"/>
                          <a:cs typeface="Times New Roman" panose="02020603050405020304" pitchFamily="18" charset="0"/>
                        </a:rPr>
                        <a:t>Hua</a:t>
                      </a:r>
                      <a:r>
                        <a:rPr lang="en-US" sz="1800" baseline="0" dirty="0" smtClean="0">
                          <a:latin typeface="Times New Roman" panose="02020603050405020304" pitchFamily="18" charset="0"/>
                          <a:cs typeface="Times New Roman" panose="02020603050405020304" pitchFamily="18" charset="0"/>
                        </a:rPr>
                        <a:t>, </a:t>
                      </a:r>
                      <a:r>
                        <a:rPr lang="en-US" sz="1800" baseline="0" dirty="0" err="1" smtClean="0">
                          <a:latin typeface="Times New Roman" panose="02020603050405020304" pitchFamily="18" charset="0"/>
                          <a:cs typeface="Times New Roman" panose="02020603050405020304" pitchFamily="18" charset="0"/>
                        </a:rPr>
                        <a:t>Yangyong</a:t>
                      </a:r>
                      <a:r>
                        <a:rPr lang="en-US" sz="1800" baseline="0" dirty="0" smtClean="0">
                          <a:latin typeface="Times New Roman" panose="02020603050405020304" pitchFamily="18" charset="0"/>
                          <a:cs typeface="Times New Roman" panose="02020603050405020304" pitchFamily="18" charset="0"/>
                        </a:rPr>
                        <a:t> Wang, </a:t>
                      </a:r>
                      <a:r>
                        <a:rPr lang="en-US" sz="1800" baseline="0" dirty="0" err="1" smtClean="0">
                          <a:latin typeface="Times New Roman" panose="02020603050405020304" pitchFamily="18" charset="0"/>
                          <a:cs typeface="Times New Roman" panose="02020603050405020304" pitchFamily="18" charset="0"/>
                        </a:rPr>
                        <a:t>Qiao</a:t>
                      </a:r>
                      <a:r>
                        <a:rPr lang="en-US" sz="1800" baseline="0" dirty="0" smtClean="0">
                          <a:latin typeface="Times New Roman" panose="02020603050405020304" pitchFamily="18" charset="0"/>
                          <a:cs typeface="Times New Roman" panose="02020603050405020304" pitchFamily="18" charset="0"/>
                        </a:rPr>
                        <a:t> Li</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IN" sz="1800" b="0" i="0" u="none" kern="1200" dirty="0" smtClean="0">
                          <a:solidFill>
                            <a:schemeClr val="tx1"/>
                          </a:solidFill>
                          <a:latin typeface="Times New Roman" pitchFamily="18" charset="0"/>
                          <a:ea typeface="+mn-ea"/>
                          <a:cs typeface="Times New Roman" pitchFamily="18" charset="0"/>
                        </a:rPr>
                        <a:t>May 2010</a:t>
                      </a:r>
                    </a:p>
                    <a:p>
                      <a:r>
                        <a:rPr lang="en-IN" sz="1800" b="0" i="0" u="none" kern="1200" dirty="0" smtClean="0">
                          <a:solidFill>
                            <a:schemeClr val="tx1"/>
                          </a:solidFill>
                          <a:latin typeface="Times New Roman" pitchFamily="18" charset="0"/>
                          <a:ea typeface="+mn-ea"/>
                          <a:cs typeface="Times New Roman" pitchFamily="18" charset="0"/>
                        </a:rPr>
                        <a:t>IEEE transactions on information technology in biomedicine: a publication of the IEEE Engineering in Medicine and Biology Society</a:t>
                      </a:r>
                      <a:endParaRPr lang="en-IN" sz="1800" b="0" i="0" u="none" kern="1200" dirty="0">
                        <a:solidFill>
                          <a:schemeClr val="tx1"/>
                        </a:solidFill>
                        <a:latin typeface="Times New Roman" pitchFamily="18" charset="0"/>
                        <a:ea typeface="+mn-ea"/>
                        <a:cs typeface="Times New Roman" pitchFamily="18" charset="0"/>
                      </a:endParaRPr>
                    </a:p>
                  </a:txBody>
                  <a:tcPr/>
                </a:tc>
                <a:tc>
                  <a:txBody>
                    <a:bodyPr/>
                    <a:lstStyle/>
                    <a:p>
                      <a:r>
                        <a:rPr lang="en-IN" sz="1800" b="0" i="0" kern="1200" dirty="0" smtClean="0">
                          <a:solidFill>
                            <a:schemeClr val="tx1"/>
                          </a:solidFill>
                          <a:effectLst/>
                          <a:latin typeface="Times New Roman" pitchFamily="18" charset="0"/>
                          <a:ea typeface="+mn-ea"/>
                          <a:cs typeface="Times New Roman" pitchFamily="18" charset="0"/>
                        </a:rPr>
                        <a:t>Textile-based in-shoe pressure measure and analysis</a:t>
                      </a:r>
                      <a:r>
                        <a:rPr lang="en-IN" sz="1800" b="0" i="0" kern="1200" baseline="0" dirty="0" smtClean="0">
                          <a:solidFill>
                            <a:schemeClr val="tx1"/>
                          </a:solidFill>
                          <a:effectLst/>
                          <a:latin typeface="Times New Roman" pitchFamily="18" charset="0"/>
                          <a:ea typeface="+mn-ea"/>
                          <a:cs typeface="Times New Roman" pitchFamily="18" charset="0"/>
                        </a:rPr>
                        <a:t> </a:t>
                      </a:r>
                      <a:r>
                        <a:rPr lang="en-IN" sz="1800" b="0" i="0" kern="1200" dirty="0" smtClean="0">
                          <a:solidFill>
                            <a:schemeClr val="tx1"/>
                          </a:solidFill>
                          <a:effectLst/>
                          <a:latin typeface="Times New Roman" pitchFamily="18" charset="0"/>
                          <a:ea typeface="+mn-ea"/>
                          <a:cs typeface="Times New Roman" pitchFamily="18" charset="0"/>
                        </a:rPr>
                        <a:t>system has been presented. It has pressure processing software ,which makes this system suitable for research laboratory</a:t>
                      </a:r>
                      <a:r>
                        <a:rPr lang="en-IN" sz="1800" b="0" i="0" kern="1200" baseline="0" dirty="0" smtClean="0">
                          <a:solidFill>
                            <a:schemeClr val="tx1"/>
                          </a:solidFill>
                          <a:effectLst/>
                          <a:latin typeface="Times New Roman" pitchFamily="18" charset="0"/>
                          <a:ea typeface="+mn-ea"/>
                          <a:cs typeface="Times New Roman" pitchFamily="18" charset="0"/>
                        </a:rPr>
                        <a:t> and </a:t>
                      </a:r>
                      <a:r>
                        <a:rPr lang="en-IN" sz="1800" b="0" i="0" kern="1200" dirty="0" smtClean="0">
                          <a:solidFill>
                            <a:schemeClr val="tx1"/>
                          </a:solidFill>
                          <a:effectLst/>
                          <a:latin typeface="Times New Roman" pitchFamily="18" charset="0"/>
                          <a:ea typeface="+mn-ea"/>
                          <a:cs typeface="Times New Roman" pitchFamily="18" charset="0"/>
                        </a:rPr>
                        <a:t>outdoor test</a:t>
                      </a:r>
                      <a:endParaRPr lang="en-IN" sz="1800" b="0" i="0" kern="1200" dirty="0">
                        <a:solidFill>
                          <a:schemeClr val="tx1"/>
                        </a:solidFill>
                        <a:effectLst/>
                        <a:latin typeface="Times New Roman" pitchFamily="18" charset="0"/>
                        <a:ea typeface="+mn-ea"/>
                        <a:cs typeface="Times New Roman" pitchFamily="18" charset="0"/>
                      </a:endParaRPr>
                    </a:p>
                  </a:txBody>
                  <a:tcPr/>
                </a:tc>
                <a:extLst>
                  <a:ext uri="{0D108BD9-81ED-4DB2-BD59-A6C34878D82A}">
                    <a16:rowId xmlns:a16="http://schemas.microsoft.com/office/drawing/2014/main" xmlns="" val="1648946404"/>
                  </a:ext>
                </a:extLst>
              </a:tr>
            </a:tbl>
          </a:graphicData>
        </a:graphic>
      </p:graphicFrame>
      <p:graphicFrame>
        <p:nvGraphicFramePr>
          <p:cNvPr id="27" name="Table 19">
            <a:extLst>
              <a:ext uri="{FF2B5EF4-FFF2-40B4-BE49-F238E27FC236}">
                <a16:creationId xmlns:a16="http://schemas.microsoft.com/office/drawing/2014/main" xmlns="" id="{0FA0CF79-0C60-E1A8-B8ED-906482001E85}"/>
              </a:ext>
            </a:extLst>
          </p:cNvPr>
          <p:cNvGraphicFramePr>
            <a:graphicFrameLocks noGrp="1"/>
          </p:cNvGraphicFramePr>
          <p:nvPr>
            <p:extLst>
              <p:ext uri="{D42A27DB-BD31-4B8C-83A1-F6EECF244321}">
                <p14:modId xmlns:p14="http://schemas.microsoft.com/office/powerpoint/2010/main" xmlns="" val="3269676702"/>
              </p:ext>
            </p:extLst>
          </p:nvPr>
        </p:nvGraphicFramePr>
        <p:xfrm>
          <a:off x="444941" y="1305342"/>
          <a:ext cx="11074402" cy="457200"/>
        </p:xfrm>
        <a:graphic>
          <a:graphicData uri="http://schemas.openxmlformats.org/drawingml/2006/table">
            <a:tbl>
              <a:tblPr firstRow="1" bandRow="1"/>
              <a:tblGrid>
                <a:gridCol w="2783256">
                  <a:extLst>
                    <a:ext uri="{9D8B030D-6E8A-4147-A177-3AD203B41FA5}">
                      <a16:colId xmlns:a16="http://schemas.microsoft.com/office/drawing/2014/main" xmlns="" val="2345601527"/>
                    </a:ext>
                  </a:extLst>
                </a:gridCol>
                <a:gridCol w="2803546">
                  <a:extLst>
                    <a:ext uri="{9D8B030D-6E8A-4147-A177-3AD203B41FA5}">
                      <a16:colId xmlns:a16="http://schemas.microsoft.com/office/drawing/2014/main" xmlns="" val="642249900"/>
                    </a:ext>
                  </a:extLst>
                </a:gridCol>
                <a:gridCol w="2813691">
                  <a:extLst>
                    <a:ext uri="{9D8B030D-6E8A-4147-A177-3AD203B41FA5}">
                      <a16:colId xmlns:a16="http://schemas.microsoft.com/office/drawing/2014/main" xmlns="" val="2509701099"/>
                    </a:ext>
                  </a:extLst>
                </a:gridCol>
                <a:gridCol w="2673909">
                  <a:extLst>
                    <a:ext uri="{9D8B030D-6E8A-4147-A177-3AD203B41FA5}">
                      <a16:colId xmlns:a16="http://schemas.microsoft.com/office/drawing/2014/main" xmlns="" val="2205774650"/>
                    </a:ext>
                  </a:extLst>
                </a:gridCol>
              </a:tblGrid>
              <a:tr h="315310">
                <a:tc>
                  <a:txBody>
                    <a:bodyPr/>
                    <a:lstStyle/>
                    <a:p>
                      <a:r>
                        <a:rPr lang="en-US" sz="2400" dirty="0">
                          <a:latin typeface="Times New Roman" panose="02020603050405020304" pitchFamily="18" charset="0"/>
                          <a:cs typeface="Times New Roman" panose="02020603050405020304" pitchFamily="18" charset="0"/>
                        </a:rPr>
                        <a:t>Name of the paper</a:t>
                      </a:r>
                    </a:p>
                  </a:txBody>
                  <a:tcPr/>
                </a:tc>
                <a:tc>
                  <a:txBody>
                    <a:bodyPr/>
                    <a:lstStyle/>
                    <a:p>
                      <a:r>
                        <a:rPr lang="en-US" sz="2400" dirty="0">
                          <a:latin typeface="Times New Roman" panose="02020603050405020304" pitchFamily="18" charset="0"/>
                          <a:cs typeface="Times New Roman" panose="02020603050405020304" pitchFamily="18" charset="0"/>
                        </a:rPr>
                        <a:t>Authors</a:t>
                      </a:r>
                    </a:p>
                  </a:txBody>
                  <a:tcPr/>
                </a:tc>
                <a:tc>
                  <a:txBody>
                    <a:bodyPr/>
                    <a:lstStyle/>
                    <a:p>
                      <a:r>
                        <a:rPr lang="en-US" sz="2400" dirty="0" smtClean="0">
                          <a:latin typeface="Times New Roman" panose="02020603050405020304" pitchFamily="18" charset="0"/>
                          <a:cs typeface="Times New Roman" panose="02020603050405020304" pitchFamily="18" charset="0"/>
                        </a:rPr>
                        <a:t>Publication </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a:latin typeface="Times New Roman" panose="02020603050405020304" pitchFamily="18" charset="0"/>
                          <a:cs typeface="Times New Roman" panose="02020603050405020304" pitchFamily="18" charset="0"/>
                        </a:rPr>
                        <a:t>Content </a:t>
                      </a:r>
                    </a:p>
                  </a:txBody>
                  <a:tcPr/>
                </a:tc>
                <a:extLst>
                  <a:ext uri="{0D108BD9-81ED-4DB2-BD59-A6C34878D82A}">
                    <a16:rowId xmlns:a16="http://schemas.microsoft.com/office/drawing/2014/main" xmlns="" val="3716152633"/>
                  </a:ext>
                </a:extLst>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7432" y="1371599"/>
            <a:ext cx="6684579" cy="725214"/>
          </a:xfrm>
        </p:spPr>
        <p:txBody>
          <a:bodyPr>
            <a:normAutofit/>
          </a:bodyPr>
          <a:lstStyle/>
          <a:p>
            <a:pPr marL="12700" algn="ctr">
              <a:lnSpc>
                <a:spcPct val="100000"/>
              </a:lnSpc>
              <a:spcBef>
                <a:spcPts val="95"/>
              </a:spcBef>
              <a:tabLst>
                <a:tab pos="1927860" algn="l"/>
              </a:tabLst>
            </a:pPr>
            <a:r>
              <a:rPr lang="en-IN" sz="3000" b="1" spc="-5" dirty="0" smtClean="0">
                <a:latin typeface="Times New Roman"/>
                <a:cs typeface="Times New Roman"/>
              </a:rPr>
              <a:t>EXISTING SYSTEM</a:t>
            </a:r>
            <a:endParaRPr lang="en-IN" sz="3000" dirty="0">
              <a:latin typeface="Times New Roman"/>
              <a:cs typeface="Times New Roman"/>
            </a:endParaRPr>
          </a:p>
        </p:txBody>
      </p:sp>
      <p:sp>
        <p:nvSpPr>
          <p:cNvPr id="3" name="Content Placeholder 2"/>
          <p:cNvSpPr>
            <a:spLocks noGrp="1"/>
          </p:cNvSpPr>
          <p:nvPr>
            <p:ph idx="1"/>
          </p:nvPr>
        </p:nvSpPr>
        <p:spPr>
          <a:xfrm>
            <a:off x="789652" y="1918723"/>
            <a:ext cx="10515600" cy="4351338"/>
          </a:xfrm>
        </p:spPr>
        <p:txBody>
          <a:bodyPr>
            <a:normAutofit lnSpcReduction="10000"/>
          </a:bodyPr>
          <a:lstStyle/>
          <a:p>
            <a:r>
              <a:rPr lang="en-IN" sz="2400" b="1" dirty="0" smtClean="0">
                <a:latin typeface="Times New Roman" pitchFamily="18" charset="0"/>
                <a:cs typeface="Times New Roman" pitchFamily="18" charset="0"/>
              </a:rPr>
              <a:t>Blood Glucose Monitoring Systems</a:t>
            </a:r>
            <a:r>
              <a:rPr lang="en-IN" sz="2400" dirty="0" smtClean="0">
                <a:latin typeface="Times New Roman" pitchFamily="18" charset="0"/>
                <a:cs typeface="Times New Roman" pitchFamily="18" charset="0"/>
              </a:rPr>
              <a:t>: These systems involve measuring blood glucose levels using devices like </a:t>
            </a:r>
            <a:r>
              <a:rPr lang="en-IN" sz="2400" dirty="0" err="1" smtClean="0">
                <a:latin typeface="Times New Roman" pitchFamily="18" charset="0"/>
                <a:cs typeface="Times New Roman" pitchFamily="18" charset="0"/>
              </a:rPr>
              <a:t>glucometers</a:t>
            </a:r>
            <a:r>
              <a:rPr lang="en-IN" sz="2400" dirty="0" smtClean="0">
                <a:latin typeface="Times New Roman" pitchFamily="18" charset="0"/>
                <a:cs typeface="Times New Roman" pitchFamily="18" charset="0"/>
              </a:rPr>
              <a:t>. They often include strips for collecting a blood sample, a meter to analyze the sample, and sometimes connectivity to mobile apps or cloud services for data tracking and analysis.</a:t>
            </a:r>
          </a:p>
          <a:p>
            <a:r>
              <a:rPr lang="en-IN" sz="2400" b="1" dirty="0" smtClean="0">
                <a:latin typeface="Times New Roman" pitchFamily="18" charset="0"/>
                <a:cs typeface="Times New Roman" pitchFamily="18" charset="0"/>
              </a:rPr>
              <a:t>Continuous Glucose Monitoring (CGM) Systems</a:t>
            </a:r>
            <a:r>
              <a:rPr lang="en-IN" sz="2400" dirty="0" smtClean="0">
                <a:latin typeface="Times New Roman" pitchFamily="18" charset="0"/>
                <a:cs typeface="Times New Roman" pitchFamily="18" charset="0"/>
              </a:rPr>
              <a:t>: CGM systems continuously monitor glucose levels throughout the day and night via a sensor inserted under the skin. These sensors transmit data to a receiver or Smartphone app, providing real-time glucose readings and trends, helping users manage their diabetes more effectively.</a:t>
            </a:r>
          </a:p>
          <a:p>
            <a:r>
              <a:rPr lang="en-IN" sz="2400" b="1" dirty="0" smtClean="0">
                <a:latin typeface="Times New Roman" pitchFamily="18" charset="0"/>
                <a:cs typeface="Times New Roman" pitchFamily="18" charset="0"/>
              </a:rPr>
              <a:t>Haemoglobin A1c (HbA1c) Testing</a:t>
            </a:r>
            <a:r>
              <a:rPr lang="en-IN" sz="2400" dirty="0" smtClean="0">
                <a:latin typeface="Times New Roman" pitchFamily="18" charset="0"/>
                <a:cs typeface="Times New Roman" pitchFamily="18" charset="0"/>
              </a:rPr>
              <a:t>: This is a blood test that provides an average blood sugar level over the past 2-3 months. It measures the percentage of blood sugar attached to haemoglobin, the oxygen-carrying protein in red blood cells. High levels of HbA1c indicate poorly controlled diabetes.</a:t>
            </a:r>
            <a:endParaRPr lang="en-IN" sz="2400" dirty="0">
              <a:latin typeface="Times New Roman" pitchFamily="18" charset="0"/>
              <a:cs typeface="Times New Roman" pitchFamily="18" charset="0"/>
            </a:endParaRPr>
          </a:p>
        </p:txBody>
      </p:sp>
      <p:grpSp>
        <p:nvGrpSpPr>
          <p:cNvPr id="7" name="Group 8"/>
          <p:cNvGrpSpPr/>
          <p:nvPr/>
        </p:nvGrpSpPr>
        <p:grpSpPr>
          <a:xfrm>
            <a:off x="0" y="-116113"/>
            <a:ext cx="12192000" cy="1582055"/>
            <a:chOff x="0" y="0"/>
            <a:chExt cx="24384240" cy="2250720"/>
          </a:xfrm>
        </p:grpSpPr>
        <p:sp>
          <p:nvSpPr>
            <p:cNvPr id="8" name="Freeform 9"/>
            <p:cNvSpPr/>
            <p:nvPr/>
          </p:nvSpPr>
          <p:spPr>
            <a:xfrm>
              <a:off x="0" y="0"/>
              <a:ext cx="24384254" cy="2249932"/>
            </a:xfrm>
            <a:custGeom>
              <a:avLst/>
              <a:gdLst/>
              <a:ahLst/>
              <a:cxnLst/>
              <a:rect l="l" t="t" r="r" b="b"/>
              <a:pathLst>
                <a:path w="24384254" h="2249932">
                  <a:moveTo>
                    <a:pt x="24384254" y="0"/>
                  </a:moveTo>
                  <a:lnTo>
                    <a:pt x="0" y="0"/>
                  </a:lnTo>
                  <a:lnTo>
                    <a:pt x="0" y="2249932"/>
                  </a:lnTo>
                  <a:lnTo>
                    <a:pt x="24384254" y="2249932"/>
                  </a:lnTo>
                  <a:lnTo>
                    <a:pt x="24384254" y="0"/>
                  </a:lnTo>
                  <a:close/>
                </a:path>
              </a:pathLst>
            </a:custGeom>
            <a:solidFill>
              <a:srgbClr val="006FC0"/>
            </a:solidFill>
          </p:spPr>
        </p:sp>
      </p:grpSp>
      <p:sp>
        <p:nvSpPr>
          <p:cNvPr id="9" name="TextBox 15"/>
          <p:cNvSpPr txBox="1"/>
          <p:nvPr/>
        </p:nvSpPr>
        <p:spPr>
          <a:xfrm>
            <a:off x="2554514" y="-66805"/>
            <a:ext cx="7419733" cy="1384995"/>
          </a:xfrm>
          <a:prstGeom prst="rect">
            <a:avLst/>
          </a:prstGeom>
        </p:spPr>
        <p:txBody>
          <a:bodyPr wrap="square" lIns="0" tIns="0" rIns="0" bIns="0" rtlCol="0" anchor="t">
            <a:spAutoFit/>
          </a:bodyPr>
          <a:lstStyle/>
          <a:p>
            <a:pPr algn="ctr">
              <a:lnSpc>
                <a:spcPts val="4197"/>
              </a:lnSpc>
            </a:pPr>
            <a:r>
              <a:rPr lang="en-US" sz="3600" spc="-1" dirty="0">
                <a:solidFill>
                  <a:srgbClr val="FFFFFF"/>
                </a:solidFill>
                <a:latin typeface="Times New Roman Bold"/>
              </a:rPr>
              <a:t>Bangalore Institute of Technology</a:t>
            </a:r>
          </a:p>
          <a:p>
            <a:pPr algn="ctr">
              <a:lnSpc>
                <a:spcPts val="2508"/>
              </a:lnSpc>
            </a:pPr>
            <a:r>
              <a:rPr lang="en-US" sz="2400" spc="-1" dirty="0">
                <a:solidFill>
                  <a:srgbClr val="FFFFFF"/>
                </a:solidFill>
                <a:latin typeface="Times New Roman"/>
              </a:rPr>
              <a:t>K.R. Road, V.V. </a:t>
            </a:r>
            <a:r>
              <a:rPr lang="en-US" sz="2400" spc="-1" dirty="0" err="1">
                <a:solidFill>
                  <a:srgbClr val="FFFFFF"/>
                </a:solidFill>
                <a:latin typeface="Times New Roman"/>
              </a:rPr>
              <a:t>Pura</a:t>
            </a:r>
            <a:r>
              <a:rPr lang="en-US" sz="2400" spc="-1" dirty="0">
                <a:solidFill>
                  <a:srgbClr val="FFFFFF"/>
                </a:solidFill>
                <a:latin typeface="Times New Roman"/>
              </a:rPr>
              <a:t>, Bengaluru.-560004.</a:t>
            </a:r>
          </a:p>
          <a:p>
            <a:pPr algn="ctr">
              <a:lnSpc>
                <a:spcPts val="4086"/>
              </a:lnSpc>
            </a:pPr>
            <a:r>
              <a:rPr lang="en-US" sz="2800" spc="-1" dirty="0">
                <a:solidFill>
                  <a:srgbClr val="FFFFFF"/>
                </a:solidFill>
                <a:latin typeface="Times New Roman Bold"/>
              </a:rPr>
              <a:t>Department of Computer Science &amp; Engineering</a:t>
            </a:r>
          </a:p>
        </p:txBody>
      </p:sp>
      <p:sp>
        <p:nvSpPr>
          <p:cNvPr id="10" name="object 6"/>
          <p:cNvSpPr/>
          <p:nvPr/>
        </p:nvSpPr>
        <p:spPr>
          <a:xfrm>
            <a:off x="10435772" y="56174"/>
            <a:ext cx="1659454" cy="1293655"/>
          </a:xfrm>
          <a:prstGeom prst="rect">
            <a:avLst/>
          </a:prstGeom>
          <a:blipFill>
            <a:blip r:embed="rId2" cstate="print"/>
            <a:stretch>
              <a:fillRect/>
            </a:stretch>
          </a:blipFill>
        </p:spPr>
        <p:txBody>
          <a:bodyPr wrap="square" lIns="0" tIns="0" rIns="0" bIns="0" rtlCol="0"/>
          <a:lstStyle/>
          <a:p>
            <a:endParaRPr/>
          </a:p>
        </p:txBody>
      </p:sp>
      <p:sp>
        <p:nvSpPr>
          <p:cNvPr id="11" name="object 5"/>
          <p:cNvSpPr/>
          <p:nvPr/>
        </p:nvSpPr>
        <p:spPr>
          <a:xfrm>
            <a:off x="203200" y="-14514"/>
            <a:ext cx="1814286" cy="1553029"/>
          </a:xfrm>
          <a:prstGeom prst="rect">
            <a:avLst/>
          </a:prstGeom>
          <a:blipFill>
            <a:blip r:embed="rId3" cstate="print"/>
            <a:stretch>
              <a:fillRect/>
            </a:stretch>
          </a:blipFill>
        </p:spPr>
        <p:txBody>
          <a:bodyPr wrap="square" lIns="0" tIns="0" rIns="0" bIns="0" rtlCol="0"/>
          <a:lstStyle/>
          <a:p>
            <a:endParaRPr/>
          </a:p>
        </p:txBody>
      </p:sp>
      <p:grpSp>
        <p:nvGrpSpPr>
          <p:cNvPr id="12" name="Group 2"/>
          <p:cNvGrpSpPr/>
          <p:nvPr/>
        </p:nvGrpSpPr>
        <p:grpSpPr>
          <a:xfrm>
            <a:off x="0" y="6095998"/>
            <a:ext cx="12192000" cy="791030"/>
            <a:chOff x="0" y="0"/>
            <a:chExt cx="24384240" cy="1549440"/>
          </a:xfrm>
        </p:grpSpPr>
        <p:sp>
          <p:nvSpPr>
            <p:cNvPr id="13" name="Freeform 3"/>
            <p:cNvSpPr/>
            <p:nvPr/>
          </p:nvSpPr>
          <p:spPr>
            <a:xfrm>
              <a:off x="0" y="0"/>
              <a:ext cx="24384254" cy="1548384"/>
            </a:xfrm>
            <a:custGeom>
              <a:avLst/>
              <a:gdLst/>
              <a:ahLst/>
              <a:cxnLst/>
              <a:rect l="l" t="t" r="r" b="b"/>
              <a:pathLst>
                <a:path w="24384254" h="1548384">
                  <a:moveTo>
                    <a:pt x="24384254" y="0"/>
                  </a:moveTo>
                  <a:lnTo>
                    <a:pt x="0" y="0"/>
                  </a:lnTo>
                  <a:lnTo>
                    <a:pt x="0" y="1548384"/>
                  </a:lnTo>
                  <a:lnTo>
                    <a:pt x="24384254" y="1548384"/>
                  </a:lnTo>
                  <a:lnTo>
                    <a:pt x="24384254" y="0"/>
                  </a:lnTo>
                  <a:close/>
                </a:path>
              </a:pathLst>
            </a:custGeom>
            <a:solidFill>
              <a:srgbClr val="006FC0"/>
            </a:solidFill>
          </p:spPr>
        </p:sp>
      </p:grpSp>
      <p:sp>
        <p:nvSpPr>
          <p:cNvPr id="14" name="Freeform 4"/>
          <p:cNvSpPr/>
          <p:nvPr/>
        </p:nvSpPr>
        <p:spPr>
          <a:xfrm>
            <a:off x="4441441" y="6094539"/>
            <a:ext cx="1306427" cy="763461"/>
          </a:xfrm>
          <a:custGeom>
            <a:avLst/>
            <a:gdLst/>
            <a:ahLst/>
            <a:cxnLst/>
            <a:rect l="l" t="t" r="r" b="b"/>
            <a:pathLst>
              <a:path w="1959660" h="1121580">
                <a:moveTo>
                  <a:pt x="0" y="0"/>
                </a:moveTo>
                <a:lnTo>
                  <a:pt x="1959660" y="0"/>
                </a:lnTo>
                <a:lnTo>
                  <a:pt x="1959660" y="1121580"/>
                </a:lnTo>
                <a:lnTo>
                  <a:pt x="0" y="1121580"/>
                </a:lnTo>
                <a:lnTo>
                  <a:pt x="0" y="0"/>
                </a:lnTo>
                <a:close/>
              </a:path>
            </a:pathLst>
          </a:custGeom>
          <a:blipFill>
            <a:blip r:embed="rId4" cstate="print"/>
            <a:stretch>
              <a:fillRect t="-11153" b="-11153"/>
            </a:stretch>
          </a:blipFill>
        </p:spPr>
      </p:sp>
      <p:sp>
        <p:nvSpPr>
          <p:cNvPr id="15" name="Freeform 5"/>
          <p:cNvSpPr/>
          <p:nvPr/>
        </p:nvSpPr>
        <p:spPr>
          <a:xfrm>
            <a:off x="1038420" y="6123566"/>
            <a:ext cx="1190508" cy="763461"/>
          </a:xfrm>
          <a:custGeom>
            <a:avLst/>
            <a:gdLst/>
            <a:ahLst/>
            <a:cxnLst/>
            <a:rect l="l" t="t" r="r" b="b"/>
            <a:pathLst>
              <a:path w="1785780" h="1121580">
                <a:moveTo>
                  <a:pt x="0" y="0"/>
                </a:moveTo>
                <a:lnTo>
                  <a:pt x="1785780" y="0"/>
                </a:lnTo>
                <a:lnTo>
                  <a:pt x="1785780" y="1121580"/>
                </a:lnTo>
                <a:lnTo>
                  <a:pt x="0" y="1121580"/>
                </a:lnTo>
                <a:lnTo>
                  <a:pt x="0" y="0"/>
                </a:lnTo>
                <a:close/>
              </a:path>
            </a:pathLst>
          </a:custGeom>
          <a:blipFill>
            <a:blip r:embed="rId5" cstate="print"/>
            <a:stretch>
              <a:fillRect t="-11034" b="-11034"/>
            </a:stretch>
          </a:blipFill>
        </p:spPr>
      </p:sp>
      <p:sp>
        <p:nvSpPr>
          <p:cNvPr id="16" name="Freeform 6"/>
          <p:cNvSpPr/>
          <p:nvPr/>
        </p:nvSpPr>
        <p:spPr>
          <a:xfrm>
            <a:off x="2395992" y="6094528"/>
            <a:ext cx="2217578" cy="792500"/>
          </a:xfrm>
          <a:custGeom>
            <a:avLst/>
            <a:gdLst/>
            <a:ahLst/>
            <a:cxnLst/>
            <a:rect l="l" t="t" r="r" b="b"/>
            <a:pathLst>
              <a:path w="3326400" h="1164240">
                <a:moveTo>
                  <a:pt x="0" y="0"/>
                </a:moveTo>
                <a:lnTo>
                  <a:pt x="3326400" y="0"/>
                </a:lnTo>
                <a:lnTo>
                  <a:pt x="3326400" y="1164240"/>
                </a:lnTo>
                <a:lnTo>
                  <a:pt x="0" y="1164240"/>
                </a:lnTo>
                <a:lnTo>
                  <a:pt x="0" y="0"/>
                </a:lnTo>
                <a:close/>
              </a:path>
            </a:pathLst>
          </a:custGeom>
          <a:blipFill>
            <a:blip r:embed="rId6" cstate="print"/>
            <a:stretch>
              <a:fillRect t="-23333" b="-23333"/>
            </a:stretch>
          </a:blipFill>
        </p:spPr>
      </p:sp>
      <p:sp>
        <p:nvSpPr>
          <p:cNvPr id="17" name="Freeform 7"/>
          <p:cNvSpPr/>
          <p:nvPr/>
        </p:nvSpPr>
        <p:spPr>
          <a:xfrm>
            <a:off x="6466487" y="6113831"/>
            <a:ext cx="1977820" cy="758683"/>
          </a:xfrm>
          <a:custGeom>
            <a:avLst/>
            <a:gdLst/>
            <a:ahLst/>
            <a:cxnLst/>
            <a:rect l="l" t="t" r="r" b="b"/>
            <a:pathLst>
              <a:path w="2966760" h="1114560">
                <a:moveTo>
                  <a:pt x="0" y="0"/>
                </a:moveTo>
                <a:lnTo>
                  <a:pt x="2966760" y="0"/>
                </a:lnTo>
                <a:lnTo>
                  <a:pt x="2966760" y="1114560"/>
                </a:lnTo>
                <a:lnTo>
                  <a:pt x="0" y="1114560"/>
                </a:lnTo>
                <a:lnTo>
                  <a:pt x="0" y="0"/>
                </a:lnTo>
                <a:close/>
              </a:path>
            </a:pathLst>
          </a:custGeom>
          <a:blipFill>
            <a:blip r:embed="rId7" cstate="print"/>
            <a:stretch>
              <a:fillRect t="-16545" b="-16545"/>
            </a:stretch>
          </a:blipFill>
        </p:spPr>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559" y="1563305"/>
            <a:ext cx="9866586" cy="848820"/>
          </a:xfrm>
        </p:spPr>
        <p:txBody>
          <a:bodyPr>
            <a:normAutofit/>
          </a:bodyPr>
          <a:lstStyle/>
          <a:p>
            <a:pPr algn="ctr"/>
            <a:r>
              <a:rPr lang="en-IN" b="1" spc="-5" dirty="0" smtClean="0">
                <a:latin typeface="Times New Roman"/>
                <a:cs typeface="Times New Roman"/>
              </a:rPr>
              <a:t>PROBLEM STATEMENT</a:t>
            </a:r>
            <a:endParaRPr lang="en-IN" dirty="0"/>
          </a:p>
        </p:txBody>
      </p:sp>
      <p:sp>
        <p:nvSpPr>
          <p:cNvPr id="3" name="Content Placeholder 2"/>
          <p:cNvSpPr>
            <a:spLocks noGrp="1"/>
          </p:cNvSpPr>
          <p:nvPr>
            <p:ph idx="1"/>
          </p:nvPr>
        </p:nvSpPr>
        <p:spPr>
          <a:xfrm>
            <a:off x="731595" y="2506662"/>
            <a:ext cx="10515600" cy="4351338"/>
          </a:xfrm>
        </p:spPr>
        <p:txBody>
          <a:bodyPr>
            <a:normAutofit/>
          </a:bodyPr>
          <a:lstStyle/>
          <a:p>
            <a:pPr>
              <a:buNone/>
            </a:pPr>
            <a:r>
              <a:rPr lang="en-IN" sz="2400" dirty="0" smtClean="0">
                <a:latin typeface="Times New Roman" pitchFamily="18" charset="0"/>
                <a:cs typeface="Times New Roman" pitchFamily="18" charset="0"/>
              </a:rPr>
              <a:t>“To develop a foot pressure mapping system that is portable, lightweight for real-time monitoring and diabetes prediction using Machine Learning and FSR sensor,”</a:t>
            </a:r>
          </a:p>
          <a:p>
            <a:pPr>
              <a:buNone/>
            </a:pPr>
            <a:endParaRPr lang="en-IN" sz="2400" dirty="0" smtClean="0">
              <a:latin typeface="Times New Roman" pitchFamily="18" charset="0"/>
              <a:cs typeface="Times New Roman" pitchFamily="18" charset="0"/>
            </a:endParaRPr>
          </a:p>
          <a:p>
            <a:r>
              <a:rPr lang="en-US" sz="2400" dirty="0" smtClean="0">
                <a:solidFill>
                  <a:srgbClr val="000000"/>
                </a:solidFill>
                <a:latin typeface="Times New Roman" pitchFamily="18" charset="0"/>
                <a:ea typeface="Times New Roman" panose="02020603050405020304" pitchFamily="18" charset="0"/>
                <a:cs typeface="Times New Roman" pitchFamily="18" charset="0"/>
              </a:rPr>
              <a:t>Input: Data collected from the Podiatric device built using </a:t>
            </a:r>
            <a:r>
              <a:rPr lang="en-US" sz="2400" dirty="0" err="1" smtClean="0">
                <a:solidFill>
                  <a:srgbClr val="000000"/>
                </a:solidFill>
                <a:latin typeface="Times New Roman" pitchFamily="18" charset="0"/>
                <a:ea typeface="Times New Roman" panose="02020603050405020304" pitchFamily="18" charset="0"/>
                <a:cs typeface="Times New Roman" pitchFamily="18" charset="0"/>
              </a:rPr>
              <a:t>IoT</a:t>
            </a:r>
            <a:r>
              <a:rPr lang="en-US" sz="2400" dirty="0" smtClean="0">
                <a:solidFill>
                  <a:srgbClr val="000000"/>
                </a:solidFill>
                <a:latin typeface="Times New Roman" pitchFamily="18" charset="0"/>
                <a:ea typeface="Times New Roman" panose="02020603050405020304" pitchFamily="18" charset="0"/>
                <a:cs typeface="Times New Roman" pitchFamily="18" charset="0"/>
              </a:rPr>
              <a:t> technology</a:t>
            </a:r>
          </a:p>
          <a:p>
            <a:r>
              <a:rPr lang="en-US" sz="2400" dirty="0" smtClean="0">
                <a:solidFill>
                  <a:srgbClr val="000000"/>
                </a:solidFill>
                <a:latin typeface="Times New Roman" panose="02020603050405020304" pitchFamily="18" charset="0"/>
                <a:ea typeface="Times New Roman" panose="02020603050405020304" pitchFamily="18" charset="0"/>
              </a:rPr>
              <a:t>Output: Prediction of diabetes due to foot pressures </a:t>
            </a:r>
          </a:p>
          <a:p>
            <a:pPr>
              <a:buNone/>
            </a:pPr>
            <a:endParaRPr lang="en-IN" sz="2400" dirty="0">
              <a:latin typeface="Times New Roman" pitchFamily="18" charset="0"/>
              <a:cs typeface="Times New Roman" pitchFamily="18" charset="0"/>
            </a:endParaRPr>
          </a:p>
        </p:txBody>
      </p:sp>
      <p:grpSp>
        <p:nvGrpSpPr>
          <p:cNvPr id="7" name="Group 8"/>
          <p:cNvGrpSpPr/>
          <p:nvPr/>
        </p:nvGrpSpPr>
        <p:grpSpPr>
          <a:xfrm>
            <a:off x="0" y="-116113"/>
            <a:ext cx="12192000" cy="1582055"/>
            <a:chOff x="0" y="0"/>
            <a:chExt cx="24384240" cy="2250720"/>
          </a:xfrm>
        </p:grpSpPr>
        <p:sp>
          <p:nvSpPr>
            <p:cNvPr id="8" name="Freeform 9"/>
            <p:cNvSpPr/>
            <p:nvPr/>
          </p:nvSpPr>
          <p:spPr>
            <a:xfrm>
              <a:off x="0" y="0"/>
              <a:ext cx="24384254" cy="2249932"/>
            </a:xfrm>
            <a:custGeom>
              <a:avLst/>
              <a:gdLst/>
              <a:ahLst/>
              <a:cxnLst/>
              <a:rect l="l" t="t" r="r" b="b"/>
              <a:pathLst>
                <a:path w="24384254" h="2249932">
                  <a:moveTo>
                    <a:pt x="24384254" y="0"/>
                  </a:moveTo>
                  <a:lnTo>
                    <a:pt x="0" y="0"/>
                  </a:lnTo>
                  <a:lnTo>
                    <a:pt x="0" y="2249932"/>
                  </a:lnTo>
                  <a:lnTo>
                    <a:pt x="24384254" y="2249932"/>
                  </a:lnTo>
                  <a:lnTo>
                    <a:pt x="24384254" y="0"/>
                  </a:lnTo>
                  <a:close/>
                </a:path>
              </a:pathLst>
            </a:custGeom>
            <a:solidFill>
              <a:srgbClr val="006FC0"/>
            </a:solidFill>
          </p:spPr>
        </p:sp>
      </p:grpSp>
      <p:sp>
        <p:nvSpPr>
          <p:cNvPr id="9" name="TextBox 15"/>
          <p:cNvSpPr txBox="1"/>
          <p:nvPr/>
        </p:nvSpPr>
        <p:spPr>
          <a:xfrm>
            <a:off x="2554514" y="-66805"/>
            <a:ext cx="7419733" cy="1384995"/>
          </a:xfrm>
          <a:prstGeom prst="rect">
            <a:avLst/>
          </a:prstGeom>
        </p:spPr>
        <p:txBody>
          <a:bodyPr wrap="square" lIns="0" tIns="0" rIns="0" bIns="0" rtlCol="0" anchor="t">
            <a:spAutoFit/>
          </a:bodyPr>
          <a:lstStyle/>
          <a:p>
            <a:pPr algn="ctr">
              <a:lnSpc>
                <a:spcPts val="4197"/>
              </a:lnSpc>
            </a:pPr>
            <a:r>
              <a:rPr lang="en-US" sz="3600" spc="-1" dirty="0">
                <a:solidFill>
                  <a:srgbClr val="FFFFFF"/>
                </a:solidFill>
                <a:latin typeface="Times New Roman Bold"/>
              </a:rPr>
              <a:t>Bangalore Institute of Technology</a:t>
            </a:r>
          </a:p>
          <a:p>
            <a:pPr algn="ctr">
              <a:lnSpc>
                <a:spcPts val="2508"/>
              </a:lnSpc>
            </a:pPr>
            <a:r>
              <a:rPr lang="en-US" sz="2400" spc="-1" dirty="0">
                <a:solidFill>
                  <a:srgbClr val="FFFFFF"/>
                </a:solidFill>
                <a:latin typeface="Times New Roman"/>
              </a:rPr>
              <a:t>K.R. Road, V.V. </a:t>
            </a:r>
            <a:r>
              <a:rPr lang="en-US" sz="2400" spc="-1" dirty="0" err="1">
                <a:solidFill>
                  <a:srgbClr val="FFFFFF"/>
                </a:solidFill>
                <a:latin typeface="Times New Roman"/>
              </a:rPr>
              <a:t>Pura</a:t>
            </a:r>
            <a:r>
              <a:rPr lang="en-US" sz="2400" spc="-1" dirty="0">
                <a:solidFill>
                  <a:srgbClr val="FFFFFF"/>
                </a:solidFill>
                <a:latin typeface="Times New Roman"/>
              </a:rPr>
              <a:t>, Bengaluru.-560004.</a:t>
            </a:r>
          </a:p>
          <a:p>
            <a:pPr algn="ctr">
              <a:lnSpc>
                <a:spcPts val="4086"/>
              </a:lnSpc>
            </a:pPr>
            <a:r>
              <a:rPr lang="en-US" sz="2800" spc="-1" dirty="0">
                <a:solidFill>
                  <a:srgbClr val="FFFFFF"/>
                </a:solidFill>
                <a:latin typeface="Times New Roman Bold"/>
              </a:rPr>
              <a:t>Department of Computer Science &amp; Engineering</a:t>
            </a:r>
          </a:p>
        </p:txBody>
      </p:sp>
      <p:sp>
        <p:nvSpPr>
          <p:cNvPr id="10" name="object 6"/>
          <p:cNvSpPr/>
          <p:nvPr/>
        </p:nvSpPr>
        <p:spPr>
          <a:xfrm>
            <a:off x="10435772" y="56174"/>
            <a:ext cx="1659454" cy="1293655"/>
          </a:xfrm>
          <a:prstGeom prst="rect">
            <a:avLst/>
          </a:prstGeom>
          <a:blipFill>
            <a:blip r:embed="rId2" cstate="print"/>
            <a:stretch>
              <a:fillRect/>
            </a:stretch>
          </a:blipFill>
        </p:spPr>
        <p:txBody>
          <a:bodyPr wrap="square" lIns="0" tIns="0" rIns="0" bIns="0" rtlCol="0"/>
          <a:lstStyle/>
          <a:p>
            <a:endParaRPr/>
          </a:p>
        </p:txBody>
      </p:sp>
      <p:sp>
        <p:nvSpPr>
          <p:cNvPr id="11" name="object 5"/>
          <p:cNvSpPr/>
          <p:nvPr/>
        </p:nvSpPr>
        <p:spPr>
          <a:xfrm>
            <a:off x="203200" y="-14514"/>
            <a:ext cx="1814286" cy="1553029"/>
          </a:xfrm>
          <a:prstGeom prst="rect">
            <a:avLst/>
          </a:prstGeom>
          <a:blipFill>
            <a:blip r:embed="rId3" cstate="print"/>
            <a:stretch>
              <a:fillRect/>
            </a:stretch>
          </a:blipFill>
        </p:spPr>
        <p:txBody>
          <a:bodyPr wrap="square" lIns="0" tIns="0" rIns="0" bIns="0" rtlCol="0"/>
          <a:lstStyle/>
          <a:p>
            <a:endParaRPr/>
          </a:p>
        </p:txBody>
      </p:sp>
      <p:grpSp>
        <p:nvGrpSpPr>
          <p:cNvPr id="12" name="Group 2"/>
          <p:cNvGrpSpPr/>
          <p:nvPr/>
        </p:nvGrpSpPr>
        <p:grpSpPr>
          <a:xfrm>
            <a:off x="0" y="6095998"/>
            <a:ext cx="12192000" cy="791030"/>
            <a:chOff x="0" y="0"/>
            <a:chExt cx="24384240" cy="1549440"/>
          </a:xfrm>
        </p:grpSpPr>
        <p:sp>
          <p:nvSpPr>
            <p:cNvPr id="13" name="Freeform 3"/>
            <p:cNvSpPr/>
            <p:nvPr/>
          </p:nvSpPr>
          <p:spPr>
            <a:xfrm>
              <a:off x="0" y="0"/>
              <a:ext cx="24384254" cy="1548384"/>
            </a:xfrm>
            <a:custGeom>
              <a:avLst/>
              <a:gdLst/>
              <a:ahLst/>
              <a:cxnLst/>
              <a:rect l="l" t="t" r="r" b="b"/>
              <a:pathLst>
                <a:path w="24384254" h="1548384">
                  <a:moveTo>
                    <a:pt x="24384254" y="0"/>
                  </a:moveTo>
                  <a:lnTo>
                    <a:pt x="0" y="0"/>
                  </a:lnTo>
                  <a:lnTo>
                    <a:pt x="0" y="1548384"/>
                  </a:lnTo>
                  <a:lnTo>
                    <a:pt x="24384254" y="1548384"/>
                  </a:lnTo>
                  <a:lnTo>
                    <a:pt x="24384254" y="0"/>
                  </a:lnTo>
                  <a:close/>
                </a:path>
              </a:pathLst>
            </a:custGeom>
            <a:solidFill>
              <a:srgbClr val="006FC0"/>
            </a:solidFill>
          </p:spPr>
        </p:sp>
      </p:grpSp>
      <p:sp>
        <p:nvSpPr>
          <p:cNvPr id="14" name="Freeform 4"/>
          <p:cNvSpPr/>
          <p:nvPr/>
        </p:nvSpPr>
        <p:spPr>
          <a:xfrm>
            <a:off x="4441441" y="6094539"/>
            <a:ext cx="1306427" cy="763461"/>
          </a:xfrm>
          <a:custGeom>
            <a:avLst/>
            <a:gdLst/>
            <a:ahLst/>
            <a:cxnLst/>
            <a:rect l="l" t="t" r="r" b="b"/>
            <a:pathLst>
              <a:path w="1959660" h="1121580">
                <a:moveTo>
                  <a:pt x="0" y="0"/>
                </a:moveTo>
                <a:lnTo>
                  <a:pt x="1959660" y="0"/>
                </a:lnTo>
                <a:lnTo>
                  <a:pt x="1959660" y="1121580"/>
                </a:lnTo>
                <a:lnTo>
                  <a:pt x="0" y="1121580"/>
                </a:lnTo>
                <a:lnTo>
                  <a:pt x="0" y="0"/>
                </a:lnTo>
                <a:close/>
              </a:path>
            </a:pathLst>
          </a:custGeom>
          <a:blipFill>
            <a:blip r:embed="rId4" cstate="print"/>
            <a:stretch>
              <a:fillRect t="-11153" b="-11153"/>
            </a:stretch>
          </a:blipFill>
        </p:spPr>
      </p:sp>
      <p:sp>
        <p:nvSpPr>
          <p:cNvPr id="15" name="Freeform 5"/>
          <p:cNvSpPr/>
          <p:nvPr/>
        </p:nvSpPr>
        <p:spPr>
          <a:xfrm>
            <a:off x="1038420" y="6123566"/>
            <a:ext cx="1190508" cy="763461"/>
          </a:xfrm>
          <a:custGeom>
            <a:avLst/>
            <a:gdLst/>
            <a:ahLst/>
            <a:cxnLst/>
            <a:rect l="l" t="t" r="r" b="b"/>
            <a:pathLst>
              <a:path w="1785780" h="1121580">
                <a:moveTo>
                  <a:pt x="0" y="0"/>
                </a:moveTo>
                <a:lnTo>
                  <a:pt x="1785780" y="0"/>
                </a:lnTo>
                <a:lnTo>
                  <a:pt x="1785780" y="1121580"/>
                </a:lnTo>
                <a:lnTo>
                  <a:pt x="0" y="1121580"/>
                </a:lnTo>
                <a:lnTo>
                  <a:pt x="0" y="0"/>
                </a:lnTo>
                <a:close/>
              </a:path>
            </a:pathLst>
          </a:custGeom>
          <a:blipFill>
            <a:blip r:embed="rId5" cstate="print"/>
            <a:stretch>
              <a:fillRect t="-11034" b="-11034"/>
            </a:stretch>
          </a:blipFill>
        </p:spPr>
      </p:sp>
      <p:sp>
        <p:nvSpPr>
          <p:cNvPr id="16" name="Freeform 6"/>
          <p:cNvSpPr/>
          <p:nvPr/>
        </p:nvSpPr>
        <p:spPr>
          <a:xfrm>
            <a:off x="2395992" y="6094528"/>
            <a:ext cx="2217578" cy="792500"/>
          </a:xfrm>
          <a:custGeom>
            <a:avLst/>
            <a:gdLst/>
            <a:ahLst/>
            <a:cxnLst/>
            <a:rect l="l" t="t" r="r" b="b"/>
            <a:pathLst>
              <a:path w="3326400" h="1164240">
                <a:moveTo>
                  <a:pt x="0" y="0"/>
                </a:moveTo>
                <a:lnTo>
                  <a:pt x="3326400" y="0"/>
                </a:lnTo>
                <a:lnTo>
                  <a:pt x="3326400" y="1164240"/>
                </a:lnTo>
                <a:lnTo>
                  <a:pt x="0" y="1164240"/>
                </a:lnTo>
                <a:lnTo>
                  <a:pt x="0" y="0"/>
                </a:lnTo>
                <a:close/>
              </a:path>
            </a:pathLst>
          </a:custGeom>
          <a:blipFill>
            <a:blip r:embed="rId6" cstate="print"/>
            <a:stretch>
              <a:fillRect t="-23333" b="-23333"/>
            </a:stretch>
          </a:blipFill>
        </p:spPr>
      </p:sp>
      <p:sp>
        <p:nvSpPr>
          <p:cNvPr id="17" name="Freeform 7"/>
          <p:cNvSpPr/>
          <p:nvPr/>
        </p:nvSpPr>
        <p:spPr>
          <a:xfrm>
            <a:off x="6466487" y="6113831"/>
            <a:ext cx="1977820" cy="758683"/>
          </a:xfrm>
          <a:custGeom>
            <a:avLst/>
            <a:gdLst/>
            <a:ahLst/>
            <a:cxnLst/>
            <a:rect l="l" t="t" r="r" b="b"/>
            <a:pathLst>
              <a:path w="2966760" h="1114560">
                <a:moveTo>
                  <a:pt x="0" y="0"/>
                </a:moveTo>
                <a:lnTo>
                  <a:pt x="2966760" y="0"/>
                </a:lnTo>
                <a:lnTo>
                  <a:pt x="2966760" y="1114560"/>
                </a:lnTo>
                <a:lnTo>
                  <a:pt x="0" y="1114560"/>
                </a:lnTo>
                <a:lnTo>
                  <a:pt x="0" y="0"/>
                </a:lnTo>
                <a:close/>
              </a:path>
            </a:pathLst>
          </a:custGeom>
          <a:blipFill>
            <a:blip r:embed="rId7" cstate="print"/>
            <a:stretch>
              <a:fillRect t="-16545" b="-16545"/>
            </a:stretch>
          </a:blipFill>
        </p:spPr>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447800"/>
            <a:ext cx="10198100" cy="954088"/>
          </a:xfrm>
        </p:spPr>
        <p:txBody>
          <a:bodyPr>
            <a:normAutofit/>
          </a:bodyPr>
          <a:lstStyle/>
          <a:p>
            <a:pPr algn="ctr"/>
            <a:r>
              <a:rPr lang="en-IN" sz="3000" b="1" dirty="0" smtClean="0">
                <a:latin typeface="Times New Roman" pitchFamily="18" charset="0"/>
                <a:cs typeface="Times New Roman" pitchFamily="18" charset="0"/>
              </a:rPr>
              <a:t>PROPOSED STATEMENT</a:t>
            </a:r>
            <a:endParaRPr lang="en-IN" sz="3000" b="1" dirty="0">
              <a:latin typeface="Times New Roman" pitchFamily="18" charset="0"/>
              <a:cs typeface="Times New Roman" pitchFamily="18" charset="0"/>
            </a:endParaRPr>
          </a:p>
        </p:txBody>
      </p:sp>
      <p:sp>
        <p:nvSpPr>
          <p:cNvPr id="3" name="Content Placeholder 2"/>
          <p:cNvSpPr>
            <a:spLocks noGrp="1"/>
          </p:cNvSpPr>
          <p:nvPr>
            <p:ph idx="1"/>
          </p:nvPr>
        </p:nvSpPr>
        <p:spPr>
          <a:xfrm>
            <a:off x="723900" y="2187354"/>
            <a:ext cx="10515600" cy="4351338"/>
          </a:xfrm>
        </p:spPr>
        <p:txBody>
          <a:bodyPr>
            <a:normAutofit/>
          </a:bodyPr>
          <a:lstStyle/>
          <a:p>
            <a:pPr>
              <a:lnSpc>
                <a:spcPct val="150000"/>
              </a:lnSpc>
            </a:pPr>
            <a:r>
              <a:rPr lang="en-US" sz="2400" dirty="0" smtClean="0">
                <a:latin typeface="Times New Roman" pitchFamily="18" charset="0"/>
                <a:cs typeface="Times New Roman" pitchFamily="18" charset="0"/>
              </a:rPr>
              <a:t>Pressure analysis system for diabetes prediction where the FSR Sensors are used to measure pressure</a:t>
            </a:r>
          </a:p>
          <a:p>
            <a:pPr marL="285750" marR="381635" indent="-285750" algn="just">
              <a:lnSpc>
                <a:spcPct val="150000"/>
              </a:lnSpc>
              <a:spcBef>
                <a:spcPts val="0"/>
              </a:spcBef>
              <a:spcAft>
                <a:spcPts val="15"/>
              </a:spcAft>
            </a:pPr>
            <a:r>
              <a:rPr lang="en-US" sz="2400" dirty="0" smtClean="0">
                <a:latin typeface="Times New Roman" pitchFamily="18" charset="0"/>
                <a:cs typeface="Times New Roman" pitchFamily="18" charset="0"/>
              </a:rPr>
              <a:t>To develop our model we use embedded system development life cycle</a:t>
            </a:r>
          </a:p>
          <a:p>
            <a:pPr marL="285750" marR="381635" indent="-285750" algn="just">
              <a:lnSpc>
                <a:spcPct val="150000"/>
              </a:lnSpc>
              <a:spcBef>
                <a:spcPts val="0"/>
              </a:spcBef>
              <a:spcAft>
                <a:spcPts val="15"/>
              </a:spcAft>
            </a:pPr>
            <a:r>
              <a:rPr lang="en-US" sz="2400" dirty="0" smtClean="0">
                <a:latin typeface="Times New Roman" pitchFamily="18" charset="0"/>
                <a:cs typeface="Times New Roman" pitchFamily="18" charset="0"/>
              </a:rPr>
              <a:t>Machine Learning Algorithms are employed to predict diabetes by analyzing foot pressure, based on preexisting dataset.</a:t>
            </a:r>
          </a:p>
        </p:txBody>
      </p:sp>
      <p:grpSp>
        <p:nvGrpSpPr>
          <p:cNvPr id="4" name="Group 8"/>
          <p:cNvGrpSpPr/>
          <p:nvPr/>
        </p:nvGrpSpPr>
        <p:grpSpPr>
          <a:xfrm>
            <a:off x="0" y="-116112"/>
            <a:ext cx="12192000" cy="1654626"/>
            <a:chOff x="0" y="0"/>
            <a:chExt cx="24384240" cy="2250720"/>
          </a:xfrm>
        </p:grpSpPr>
        <p:sp>
          <p:nvSpPr>
            <p:cNvPr id="8" name="Freeform 9"/>
            <p:cNvSpPr/>
            <p:nvPr/>
          </p:nvSpPr>
          <p:spPr>
            <a:xfrm>
              <a:off x="0" y="0"/>
              <a:ext cx="24384254" cy="2249932"/>
            </a:xfrm>
            <a:custGeom>
              <a:avLst/>
              <a:gdLst/>
              <a:ahLst/>
              <a:cxnLst/>
              <a:rect l="l" t="t" r="r" b="b"/>
              <a:pathLst>
                <a:path w="24384254" h="2249932">
                  <a:moveTo>
                    <a:pt x="24384254" y="0"/>
                  </a:moveTo>
                  <a:lnTo>
                    <a:pt x="0" y="0"/>
                  </a:lnTo>
                  <a:lnTo>
                    <a:pt x="0" y="2249932"/>
                  </a:lnTo>
                  <a:lnTo>
                    <a:pt x="24384254" y="2249932"/>
                  </a:lnTo>
                  <a:lnTo>
                    <a:pt x="24384254" y="0"/>
                  </a:lnTo>
                  <a:close/>
                </a:path>
              </a:pathLst>
            </a:custGeom>
            <a:solidFill>
              <a:srgbClr val="006FC0"/>
            </a:solidFill>
          </p:spPr>
        </p:sp>
      </p:grpSp>
      <p:sp>
        <p:nvSpPr>
          <p:cNvPr id="9" name="TextBox 15"/>
          <p:cNvSpPr txBox="1"/>
          <p:nvPr/>
        </p:nvSpPr>
        <p:spPr>
          <a:xfrm>
            <a:off x="2554514" y="-66805"/>
            <a:ext cx="7419733" cy="1384995"/>
          </a:xfrm>
          <a:prstGeom prst="rect">
            <a:avLst/>
          </a:prstGeom>
        </p:spPr>
        <p:txBody>
          <a:bodyPr wrap="square" lIns="0" tIns="0" rIns="0" bIns="0" rtlCol="0" anchor="t">
            <a:spAutoFit/>
          </a:bodyPr>
          <a:lstStyle/>
          <a:p>
            <a:pPr algn="ctr">
              <a:lnSpc>
                <a:spcPts val="4197"/>
              </a:lnSpc>
            </a:pPr>
            <a:r>
              <a:rPr lang="en-US" sz="3600" spc="-1" dirty="0">
                <a:solidFill>
                  <a:srgbClr val="FFFFFF"/>
                </a:solidFill>
                <a:latin typeface="Times New Roman Bold"/>
              </a:rPr>
              <a:t>Bangalore Institute of Technology</a:t>
            </a:r>
          </a:p>
          <a:p>
            <a:pPr algn="ctr">
              <a:lnSpc>
                <a:spcPts val="2508"/>
              </a:lnSpc>
            </a:pPr>
            <a:r>
              <a:rPr lang="en-US" sz="2400" spc="-1" dirty="0">
                <a:solidFill>
                  <a:srgbClr val="FFFFFF"/>
                </a:solidFill>
                <a:latin typeface="Times New Roman"/>
              </a:rPr>
              <a:t>K.R. Road, V.V. </a:t>
            </a:r>
            <a:r>
              <a:rPr lang="en-US" sz="2400" spc="-1" dirty="0" err="1">
                <a:solidFill>
                  <a:srgbClr val="FFFFFF"/>
                </a:solidFill>
                <a:latin typeface="Times New Roman"/>
              </a:rPr>
              <a:t>Pura</a:t>
            </a:r>
            <a:r>
              <a:rPr lang="en-US" sz="2400" spc="-1" dirty="0">
                <a:solidFill>
                  <a:srgbClr val="FFFFFF"/>
                </a:solidFill>
                <a:latin typeface="Times New Roman"/>
              </a:rPr>
              <a:t>, Bengaluru.-560004.</a:t>
            </a:r>
          </a:p>
          <a:p>
            <a:pPr algn="ctr">
              <a:lnSpc>
                <a:spcPts val="4086"/>
              </a:lnSpc>
            </a:pPr>
            <a:r>
              <a:rPr lang="en-US" sz="2800" spc="-1" dirty="0">
                <a:solidFill>
                  <a:srgbClr val="FFFFFF"/>
                </a:solidFill>
                <a:latin typeface="Times New Roman Bold"/>
              </a:rPr>
              <a:t>Department of Computer Science &amp; Engineering</a:t>
            </a:r>
          </a:p>
        </p:txBody>
      </p:sp>
      <p:sp>
        <p:nvSpPr>
          <p:cNvPr id="10" name="object 6"/>
          <p:cNvSpPr/>
          <p:nvPr/>
        </p:nvSpPr>
        <p:spPr>
          <a:xfrm>
            <a:off x="10435772" y="56174"/>
            <a:ext cx="1659454" cy="1293655"/>
          </a:xfrm>
          <a:prstGeom prst="rect">
            <a:avLst/>
          </a:prstGeom>
          <a:blipFill>
            <a:blip r:embed="rId2" cstate="print"/>
            <a:stretch>
              <a:fillRect/>
            </a:stretch>
          </a:blipFill>
        </p:spPr>
        <p:txBody>
          <a:bodyPr wrap="square" lIns="0" tIns="0" rIns="0" bIns="0" rtlCol="0"/>
          <a:lstStyle/>
          <a:p>
            <a:endParaRPr/>
          </a:p>
        </p:txBody>
      </p:sp>
      <p:sp>
        <p:nvSpPr>
          <p:cNvPr id="11" name="object 5"/>
          <p:cNvSpPr/>
          <p:nvPr/>
        </p:nvSpPr>
        <p:spPr>
          <a:xfrm>
            <a:off x="203200" y="-14514"/>
            <a:ext cx="1814286" cy="1553029"/>
          </a:xfrm>
          <a:prstGeom prst="rect">
            <a:avLst/>
          </a:prstGeom>
          <a:blipFill>
            <a:blip r:embed="rId3" cstate="print"/>
            <a:stretch>
              <a:fillRect/>
            </a:stretch>
          </a:blipFill>
        </p:spPr>
        <p:txBody>
          <a:bodyPr wrap="square" lIns="0" tIns="0" rIns="0" bIns="0" rtlCol="0"/>
          <a:lstStyle/>
          <a:p>
            <a:endParaRPr/>
          </a:p>
        </p:txBody>
      </p:sp>
      <p:grpSp>
        <p:nvGrpSpPr>
          <p:cNvPr id="5" name="Group 2"/>
          <p:cNvGrpSpPr/>
          <p:nvPr/>
        </p:nvGrpSpPr>
        <p:grpSpPr>
          <a:xfrm>
            <a:off x="0" y="6095998"/>
            <a:ext cx="12192000" cy="791030"/>
            <a:chOff x="0" y="0"/>
            <a:chExt cx="24384240" cy="1549440"/>
          </a:xfrm>
        </p:grpSpPr>
        <p:sp>
          <p:nvSpPr>
            <p:cNvPr id="13" name="Freeform 3"/>
            <p:cNvSpPr/>
            <p:nvPr/>
          </p:nvSpPr>
          <p:spPr>
            <a:xfrm>
              <a:off x="0" y="0"/>
              <a:ext cx="24384254" cy="1548384"/>
            </a:xfrm>
            <a:custGeom>
              <a:avLst/>
              <a:gdLst/>
              <a:ahLst/>
              <a:cxnLst/>
              <a:rect l="l" t="t" r="r" b="b"/>
              <a:pathLst>
                <a:path w="24384254" h="1548384">
                  <a:moveTo>
                    <a:pt x="24384254" y="0"/>
                  </a:moveTo>
                  <a:lnTo>
                    <a:pt x="0" y="0"/>
                  </a:lnTo>
                  <a:lnTo>
                    <a:pt x="0" y="1548384"/>
                  </a:lnTo>
                  <a:lnTo>
                    <a:pt x="24384254" y="1548384"/>
                  </a:lnTo>
                  <a:lnTo>
                    <a:pt x="24384254" y="0"/>
                  </a:lnTo>
                  <a:close/>
                </a:path>
              </a:pathLst>
            </a:custGeom>
            <a:solidFill>
              <a:srgbClr val="006FC0"/>
            </a:solidFill>
          </p:spPr>
        </p:sp>
      </p:grpSp>
      <p:sp>
        <p:nvSpPr>
          <p:cNvPr id="14" name="Freeform 4"/>
          <p:cNvSpPr/>
          <p:nvPr/>
        </p:nvSpPr>
        <p:spPr>
          <a:xfrm>
            <a:off x="4441441" y="6094539"/>
            <a:ext cx="1306427" cy="763461"/>
          </a:xfrm>
          <a:custGeom>
            <a:avLst/>
            <a:gdLst/>
            <a:ahLst/>
            <a:cxnLst/>
            <a:rect l="l" t="t" r="r" b="b"/>
            <a:pathLst>
              <a:path w="1959660" h="1121580">
                <a:moveTo>
                  <a:pt x="0" y="0"/>
                </a:moveTo>
                <a:lnTo>
                  <a:pt x="1959660" y="0"/>
                </a:lnTo>
                <a:lnTo>
                  <a:pt x="1959660" y="1121580"/>
                </a:lnTo>
                <a:lnTo>
                  <a:pt x="0" y="1121580"/>
                </a:lnTo>
                <a:lnTo>
                  <a:pt x="0" y="0"/>
                </a:lnTo>
                <a:close/>
              </a:path>
            </a:pathLst>
          </a:custGeom>
          <a:blipFill>
            <a:blip r:embed="rId4" cstate="print"/>
            <a:stretch>
              <a:fillRect t="-11153" b="-11153"/>
            </a:stretch>
          </a:blipFill>
        </p:spPr>
      </p:sp>
      <p:sp>
        <p:nvSpPr>
          <p:cNvPr id="15" name="Freeform 5"/>
          <p:cNvSpPr/>
          <p:nvPr/>
        </p:nvSpPr>
        <p:spPr>
          <a:xfrm>
            <a:off x="1038420" y="6123566"/>
            <a:ext cx="1190508" cy="763461"/>
          </a:xfrm>
          <a:custGeom>
            <a:avLst/>
            <a:gdLst/>
            <a:ahLst/>
            <a:cxnLst/>
            <a:rect l="l" t="t" r="r" b="b"/>
            <a:pathLst>
              <a:path w="1785780" h="1121580">
                <a:moveTo>
                  <a:pt x="0" y="0"/>
                </a:moveTo>
                <a:lnTo>
                  <a:pt x="1785780" y="0"/>
                </a:lnTo>
                <a:lnTo>
                  <a:pt x="1785780" y="1121580"/>
                </a:lnTo>
                <a:lnTo>
                  <a:pt x="0" y="1121580"/>
                </a:lnTo>
                <a:lnTo>
                  <a:pt x="0" y="0"/>
                </a:lnTo>
                <a:close/>
              </a:path>
            </a:pathLst>
          </a:custGeom>
          <a:blipFill>
            <a:blip r:embed="rId5" cstate="print"/>
            <a:stretch>
              <a:fillRect t="-11034" b="-11034"/>
            </a:stretch>
          </a:blipFill>
        </p:spPr>
      </p:sp>
      <p:sp>
        <p:nvSpPr>
          <p:cNvPr id="16" name="Freeform 6"/>
          <p:cNvSpPr/>
          <p:nvPr/>
        </p:nvSpPr>
        <p:spPr>
          <a:xfrm>
            <a:off x="2395992" y="6094528"/>
            <a:ext cx="2217578" cy="792500"/>
          </a:xfrm>
          <a:custGeom>
            <a:avLst/>
            <a:gdLst/>
            <a:ahLst/>
            <a:cxnLst/>
            <a:rect l="l" t="t" r="r" b="b"/>
            <a:pathLst>
              <a:path w="3326400" h="1164240">
                <a:moveTo>
                  <a:pt x="0" y="0"/>
                </a:moveTo>
                <a:lnTo>
                  <a:pt x="3326400" y="0"/>
                </a:lnTo>
                <a:lnTo>
                  <a:pt x="3326400" y="1164240"/>
                </a:lnTo>
                <a:lnTo>
                  <a:pt x="0" y="1164240"/>
                </a:lnTo>
                <a:lnTo>
                  <a:pt x="0" y="0"/>
                </a:lnTo>
                <a:close/>
              </a:path>
            </a:pathLst>
          </a:custGeom>
          <a:blipFill>
            <a:blip r:embed="rId6" cstate="print"/>
            <a:stretch>
              <a:fillRect t="-23333" b="-23333"/>
            </a:stretch>
          </a:blipFill>
        </p:spPr>
      </p:sp>
      <p:sp>
        <p:nvSpPr>
          <p:cNvPr id="17" name="Freeform 7"/>
          <p:cNvSpPr/>
          <p:nvPr/>
        </p:nvSpPr>
        <p:spPr>
          <a:xfrm>
            <a:off x="6466487" y="6113831"/>
            <a:ext cx="1977820" cy="758683"/>
          </a:xfrm>
          <a:custGeom>
            <a:avLst/>
            <a:gdLst/>
            <a:ahLst/>
            <a:cxnLst/>
            <a:rect l="l" t="t" r="r" b="b"/>
            <a:pathLst>
              <a:path w="2966760" h="1114560">
                <a:moveTo>
                  <a:pt x="0" y="0"/>
                </a:moveTo>
                <a:lnTo>
                  <a:pt x="2966760" y="0"/>
                </a:lnTo>
                <a:lnTo>
                  <a:pt x="2966760" y="1114560"/>
                </a:lnTo>
                <a:lnTo>
                  <a:pt x="0" y="1114560"/>
                </a:lnTo>
                <a:lnTo>
                  <a:pt x="0" y="0"/>
                </a:lnTo>
                <a:close/>
              </a:path>
            </a:pathLst>
          </a:custGeom>
          <a:blipFill>
            <a:blip r:embed="rId7" cstate="print"/>
            <a:stretch>
              <a:fillRect t="-16545" b="-16545"/>
            </a:stretch>
          </a:blipFill>
        </p:spPr>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3" name="TextBox 2">
            <a:extLst>
              <a:ext uri="{FF2B5EF4-FFF2-40B4-BE49-F238E27FC236}">
                <a16:creationId xmlns="" xmlns:a16="http://schemas.microsoft.com/office/drawing/2014/main" id="{67744EF2-3B1E-6BDC-B63A-76A0CCF8DBD1}"/>
              </a:ext>
            </a:extLst>
          </p:cNvPr>
          <p:cNvSpPr txBox="1"/>
          <p:nvPr/>
        </p:nvSpPr>
        <p:spPr>
          <a:xfrm>
            <a:off x="2830285" y="1497006"/>
            <a:ext cx="6139544" cy="1938992"/>
          </a:xfrm>
          <a:prstGeom prst="rect">
            <a:avLst/>
          </a:prstGeom>
          <a:noFill/>
        </p:spPr>
        <p:txBody>
          <a:bodyPr wrap="square">
            <a:spAutoFit/>
          </a:bodyPr>
          <a:lstStyle/>
          <a:p>
            <a:pPr marL="0" marR="0" lvl="0" indent="0" algn="ctr" rtl="0">
              <a:spcBef>
                <a:spcPts val="0"/>
              </a:spcBef>
              <a:spcAft>
                <a:spcPts val="0"/>
              </a:spcAft>
              <a:buNone/>
            </a:pPr>
            <a:r>
              <a:rPr lang="en-IN" sz="3000" b="1" dirty="0" smtClean="0">
                <a:solidFill>
                  <a:schemeClr val="dk1"/>
                </a:solidFill>
                <a:latin typeface="Times New Roman" panose="02020603050405020304" pitchFamily="18" charset="0"/>
                <a:ea typeface="Kaushan Script"/>
                <a:cs typeface="Times New Roman" panose="02020603050405020304" pitchFamily="18" charset="0"/>
                <a:sym typeface="Kaushan Script"/>
              </a:rPr>
              <a:t>PROPOSED SYSTEM</a:t>
            </a:r>
            <a:endParaRPr lang="en-IN" sz="3000" b="1" dirty="0">
              <a:latin typeface="Times New Roman" panose="02020603050405020304" pitchFamily="18" charset="0"/>
              <a:cs typeface="Times New Roman" panose="02020603050405020304" pitchFamily="18" charset="0"/>
            </a:endParaRPr>
          </a:p>
          <a:p>
            <a:pPr marR="0" lvl="0" algn="l" rtl="0">
              <a:spcBef>
                <a:spcPts val="0"/>
              </a:spcBef>
              <a:spcAft>
                <a:spcPts val="0"/>
              </a:spcAft>
              <a:buClr>
                <a:schemeClr val="dk1"/>
              </a:buClr>
              <a:buSzPts val="3200"/>
            </a:pPr>
            <a:endParaRPr lang="en-IN" sz="3000" dirty="0"/>
          </a:p>
          <a:p>
            <a:pPr marL="457200" marR="0" lvl="0" indent="-457200" algn="l" rtl="0">
              <a:spcBef>
                <a:spcPts val="0"/>
              </a:spcBef>
              <a:spcAft>
                <a:spcPts val="0"/>
              </a:spcAft>
              <a:buClr>
                <a:schemeClr val="dk1"/>
              </a:buClr>
              <a:buSzPts val="3200"/>
              <a:buFont typeface="Noto Sans Symbols"/>
              <a:buChar char="⮚"/>
            </a:pPr>
            <a:endParaRPr lang="en-IN" sz="3000" dirty="0"/>
          </a:p>
          <a:p>
            <a:pPr marL="457200" marR="0" lvl="0" indent="-457200" algn="l" rtl="0">
              <a:spcBef>
                <a:spcPts val="0"/>
              </a:spcBef>
              <a:spcAft>
                <a:spcPts val="0"/>
              </a:spcAft>
              <a:buClr>
                <a:schemeClr val="dk1"/>
              </a:buClr>
              <a:buSzPts val="3200"/>
              <a:buFont typeface="Noto Sans Symbols"/>
              <a:buChar char="⮚"/>
            </a:pPr>
            <a:endParaRPr lang="en-IN" sz="3000" dirty="0"/>
          </a:p>
        </p:txBody>
      </p:sp>
      <p:grpSp>
        <p:nvGrpSpPr>
          <p:cNvPr id="7" name="Group 8"/>
          <p:cNvGrpSpPr/>
          <p:nvPr/>
        </p:nvGrpSpPr>
        <p:grpSpPr>
          <a:xfrm>
            <a:off x="0" y="-116113"/>
            <a:ext cx="12192000" cy="1582055"/>
            <a:chOff x="0" y="0"/>
            <a:chExt cx="24384240" cy="2250720"/>
          </a:xfrm>
        </p:grpSpPr>
        <p:sp>
          <p:nvSpPr>
            <p:cNvPr id="8" name="Freeform 9"/>
            <p:cNvSpPr/>
            <p:nvPr/>
          </p:nvSpPr>
          <p:spPr>
            <a:xfrm>
              <a:off x="0" y="0"/>
              <a:ext cx="24384254" cy="2249932"/>
            </a:xfrm>
            <a:custGeom>
              <a:avLst/>
              <a:gdLst/>
              <a:ahLst/>
              <a:cxnLst/>
              <a:rect l="l" t="t" r="r" b="b"/>
              <a:pathLst>
                <a:path w="24384254" h="2249932">
                  <a:moveTo>
                    <a:pt x="24384254" y="0"/>
                  </a:moveTo>
                  <a:lnTo>
                    <a:pt x="0" y="0"/>
                  </a:lnTo>
                  <a:lnTo>
                    <a:pt x="0" y="2249932"/>
                  </a:lnTo>
                  <a:lnTo>
                    <a:pt x="24384254" y="2249932"/>
                  </a:lnTo>
                  <a:lnTo>
                    <a:pt x="24384254" y="0"/>
                  </a:lnTo>
                  <a:close/>
                </a:path>
              </a:pathLst>
            </a:custGeom>
            <a:solidFill>
              <a:srgbClr val="006FC0"/>
            </a:solidFill>
          </p:spPr>
        </p:sp>
      </p:grpSp>
      <p:sp>
        <p:nvSpPr>
          <p:cNvPr id="9" name="TextBox 15"/>
          <p:cNvSpPr txBox="1"/>
          <p:nvPr/>
        </p:nvSpPr>
        <p:spPr>
          <a:xfrm>
            <a:off x="2554514" y="-66805"/>
            <a:ext cx="7419733" cy="1384995"/>
          </a:xfrm>
          <a:prstGeom prst="rect">
            <a:avLst/>
          </a:prstGeom>
        </p:spPr>
        <p:txBody>
          <a:bodyPr wrap="square" lIns="0" tIns="0" rIns="0" bIns="0" rtlCol="0" anchor="t">
            <a:spAutoFit/>
          </a:bodyPr>
          <a:lstStyle/>
          <a:p>
            <a:pPr algn="ctr">
              <a:lnSpc>
                <a:spcPts val="4197"/>
              </a:lnSpc>
            </a:pPr>
            <a:r>
              <a:rPr lang="en-US" sz="3600" spc="-1" dirty="0">
                <a:solidFill>
                  <a:srgbClr val="FFFFFF"/>
                </a:solidFill>
                <a:latin typeface="Times New Roman Bold"/>
              </a:rPr>
              <a:t>Bangalore Institute of Technology</a:t>
            </a:r>
          </a:p>
          <a:p>
            <a:pPr algn="ctr">
              <a:lnSpc>
                <a:spcPts val="2508"/>
              </a:lnSpc>
            </a:pPr>
            <a:r>
              <a:rPr lang="en-US" sz="2400" spc="-1" dirty="0">
                <a:solidFill>
                  <a:srgbClr val="FFFFFF"/>
                </a:solidFill>
                <a:latin typeface="Times New Roman"/>
              </a:rPr>
              <a:t>K.R. Road, V.V. </a:t>
            </a:r>
            <a:r>
              <a:rPr lang="en-US" sz="2400" spc="-1" dirty="0" err="1">
                <a:solidFill>
                  <a:srgbClr val="FFFFFF"/>
                </a:solidFill>
                <a:latin typeface="Times New Roman"/>
              </a:rPr>
              <a:t>Pura</a:t>
            </a:r>
            <a:r>
              <a:rPr lang="en-US" sz="2400" spc="-1" dirty="0">
                <a:solidFill>
                  <a:srgbClr val="FFFFFF"/>
                </a:solidFill>
                <a:latin typeface="Times New Roman"/>
              </a:rPr>
              <a:t>, Bengaluru.-560004.</a:t>
            </a:r>
          </a:p>
          <a:p>
            <a:pPr algn="ctr">
              <a:lnSpc>
                <a:spcPts val="4086"/>
              </a:lnSpc>
            </a:pPr>
            <a:r>
              <a:rPr lang="en-US" sz="2800" spc="-1" dirty="0">
                <a:solidFill>
                  <a:srgbClr val="FFFFFF"/>
                </a:solidFill>
                <a:latin typeface="Times New Roman Bold"/>
              </a:rPr>
              <a:t>Department of Computer Science &amp; Engineering</a:t>
            </a:r>
          </a:p>
        </p:txBody>
      </p:sp>
      <p:sp>
        <p:nvSpPr>
          <p:cNvPr id="10" name="object 6"/>
          <p:cNvSpPr/>
          <p:nvPr/>
        </p:nvSpPr>
        <p:spPr>
          <a:xfrm>
            <a:off x="10435772" y="56174"/>
            <a:ext cx="1659454" cy="1293655"/>
          </a:xfrm>
          <a:prstGeom prst="rect">
            <a:avLst/>
          </a:prstGeom>
          <a:blipFill>
            <a:blip r:embed="rId3" cstate="print"/>
            <a:stretch>
              <a:fillRect/>
            </a:stretch>
          </a:blipFill>
        </p:spPr>
        <p:txBody>
          <a:bodyPr wrap="square" lIns="0" tIns="0" rIns="0" bIns="0" rtlCol="0"/>
          <a:lstStyle/>
          <a:p>
            <a:endParaRPr/>
          </a:p>
        </p:txBody>
      </p:sp>
      <p:sp>
        <p:nvSpPr>
          <p:cNvPr id="11" name="object 5"/>
          <p:cNvSpPr/>
          <p:nvPr/>
        </p:nvSpPr>
        <p:spPr>
          <a:xfrm>
            <a:off x="203200" y="-14514"/>
            <a:ext cx="1814286" cy="1553029"/>
          </a:xfrm>
          <a:prstGeom prst="rect">
            <a:avLst/>
          </a:prstGeom>
          <a:blipFill>
            <a:blip r:embed="rId4" cstate="print"/>
            <a:stretch>
              <a:fillRect/>
            </a:stretch>
          </a:blipFill>
        </p:spPr>
        <p:txBody>
          <a:bodyPr wrap="square" lIns="0" tIns="0" rIns="0" bIns="0" rtlCol="0"/>
          <a:lstStyle/>
          <a:p>
            <a:endParaRPr/>
          </a:p>
        </p:txBody>
      </p:sp>
      <p:grpSp>
        <p:nvGrpSpPr>
          <p:cNvPr id="12" name="Group 2"/>
          <p:cNvGrpSpPr/>
          <p:nvPr/>
        </p:nvGrpSpPr>
        <p:grpSpPr>
          <a:xfrm>
            <a:off x="0" y="6095998"/>
            <a:ext cx="12192000" cy="791030"/>
            <a:chOff x="0" y="0"/>
            <a:chExt cx="24384240" cy="1549440"/>
          </a:xfrm>
        </p:grpSpPr>
        <p:sp>
          <p:nvSpPr>
            <p:cNvPr id="13" name="Freeform 3"/>
            <p:cNvSpPr/>
            <p:nvPr/>
          </p:nvSpPr>
          <p:spPr>
            <a:xfrm>
              <a:off x="0" y="0"/>
              <a:ext cx="24384254" cy="1548384"/>
            </a:xfrm>
            <a:custGeom>
              <a:avLst/>
              <a:gdLst/>
              <a:ahLst/>
              <a:cxnLst/>
              <a:rect l="l" t="t" r="r" b="b"/>
              <a:pathLst>
                <a:path w="24384254" h="1548384">
                  <a:moveTo>
                    <a:pt x="24384254" y="0"/>
                  </a:moveTo>
                  <a:lnTo>
                    <a:pt x="0" y="0"/>
                  </a:lnTo>
                  <a:lnTo>
                    <a:pt x="0" y="1548384"/>
                  </a:lnTo>
                  <a:lnTo>
                    <a:pt x="24384254" y="1548384"/>
                  </a:lnTo>
                  <a:lnTo>
                    <a:pt x="24384254" y="0"/>
                  </a:lnTo>
                  <a:close/>
                </a:path>
              </a:pathLst>
            </a:custGeom>
            <a:solidFill>
              <a:srgbClr val="006FC0"/>
            </a:solidFill>
          </p:spPr>
        </p:sp>
      </p:grpSp>
      <p:sp>
        <p:nvSpPr>
          <p:cNvPr id="14" name="Freeform 4"/>
          <p:cNvSpPr/>
          <p:nvPr/>
        </p:nvSpPr>
        <p:spPr>
          <a:xfrm>
            <a:off x="4441441" y="6094539"/>
            <a:ext cx="1306427" cy="763461"/>
          </a:xfrm>
          <a:custGeom>
            <a:avLst/>
            <a:gdLst/>
            <a:ahLst/>
            <a:cxnLst/>
            <a:rect l="l" t="t" r="r" b="b"/>
            <a:pathLst>
              <a:path w="1959660" h="1121580">
                <a:moveTo>
                  <a:pt x="0" y="0"/>
                </a:moveTo>
                <a:lnTo>
                  <a:pt x="1959660" y="0"/>
                </a:lnTo>
                <a:lnTo>
                  <a:pt x="1959660" y="1121580"/>
                </a:lnTo>
                <a:lnTo>
                  <a:pt x="0" y="1121580"/>
                </a:lnTo>
                <a:lnTo>
                  <a:pt x="0" y="0"/>
                </a:lnTo>
                <a:close/>
              </a:path>
            </a:pathLst>
          </a:custGeom>
          <a:blipFill>
            <a:blip r:embed="rId5" cstate="print"/>
            <a:stretch>
              <a:fillRect t="-11153" b="-11153"/>
            </a:stretch>
          </a:blipFill>
        </p:spPr>
      </p:sp>
      <p:sp>
        <p:nvSpPr>
          <p:cNvPr id="15" name="Freeform 5"/>
          <p:cNvSpPr/>
          <p:nvPr/>
        </p:nvSpPr>
        <p:spPr>
          <a:xfrm>
            <a:off x="1038420" y="6123566"/>
            <a:ext cx="1190508" cy="763461"/>
          </a:xfrm>
          <a:custGeom>
            <a:avLst/>
            <a:gdLst/>
            <a:ahLst/>
            <a:cxnLst/>
            <a:rect l="l" t="t" r="r" b="b"/>
            <a:pathLst>
              <a:path w="1785780" h="1121580">
                <a:moveTo>
                  <a:pt x="0" y="0"/>
                </a:moveTo>
                <a:lnTo>
                  <a:pt x="1785780" y="0"/>
                </a:lnTo>
                <a:lnTo>
                  <a:pt x="1785780" y="1121580"/>
                </a:lnTo>
                <a:lnTo>
                  <a:pt x="0" y="1121580"/>
                </a:lnTo>
                <a:lnTo>
                  <a:pt x="0" y="0"/>
                </a:lnTo>
                <a:close/>
              </a:path>
            </a:pathLst>
          </a:custGeom>
          <a:blipFill>
            <a:blip r:embed="rId6" cstate="print"/>
            <a:stretch>
              <a:fillRect t="-11034" b="-11034"/>
            </a:stretch>
          </a:blipFill>
        </p:spPr>
      </p:sp>
      <p:sp>
        <p:nvSpPr>
          <p:cNvPr id="16" name="Freeform 6"/>
          <p:cNvSpPr/>
          <p:nvPr/>
        </p:nvSpPr>
        <p:spPr>
          <a:xfrm>
            <a:off x="2395992" y="6094528"/>
            <a:ext cx="2217578" cy="792500"/>
          </a:xfrm>
          <a:custGeom>
            <a:avLst/>
            <a:gdLst/>
            <a:ahLst/>
            <a:cxnLst/>
            <a:rect l="l" t="t" r="r" b="b"/>
            <a:pathLst>
              <a:path w="3326400" h="1164240">
                <a:moveTo>
                  <a:pt x="0" y="0"/>
                </a:moveTo>
                <a:lnTo>
                  <a:pt x="3326400" y="0"/>
                </a:lnTo>
                <a:lnTo>
                  <a:pt x="3326400" y="1164240"/>
                </a:lnTo>
                <a:lnTo>
                  <a:pt x="0" y="1164240"/>
                </a:lnTo>
                <a:lnTo>
                  <a:pt x="0" y="0"/>
                </a:lnTo>
                <a:close/>
              </a:path>
            </a:pathLst>
          </a:custGeom>
          <a:blipFill>
            <a:blip r:embed="rId7" cstate="print"/>
            <a:stretch>
              <a:fillRect t="-23333" b="-23333"/>
            </a:stretch>
          </a:blipFill>
        </p:spPr>
      </p:sp>
      <p:sp>
        <p:nvSpPr>
          <p:cNvPr id="17" name="Freeform 7"/>
          <p:cNvSpPr/>
          <p:nvPr/>
        </p:nvSpPr>
        <p:spPr>
          <a:xfrm>
            <a:off x="6466487" y="6113831"/>
            <a:ext cx="1977820" cy="758683"/>
          </a:xfrm>
          <a:custGeom>
            <a:avLst/>
            <a:gdLst/>
            <a:ahLst/>
            <a:cxnLst/>
            <a:rect l="l" t="t" r="r" b="b"/>
            <a:pathLst>
              <a:path w="2966760" h="1114560">
                <a:moveTo>
                  <a:pt x="0" y="0"/>
                </a:moveTo>
                <a:lnTo>
                  <a:pt x="2966760" y="0"/>
                </a:lnTo>
                <a:lnTo>
                  <a:pt x="2966760" y="1114560"/>
                </a:lnTo>
                <a:lnTo>
                  <a:pt x="0" y="1114560"/>
                </a:lnTo>
                <a:lnTo>
                  <a:pt x="0" y="0"/>
                </a:lnTo>
                <a:close/>
              </a:path>
            </a:pathLst>
          </a:custGeom>
          <a:blipFill>
            <a:blip r:embed="rId8" cstate="print"/>
            <a:stretch>
              <a:fillRect t="-16545" b="-16545"/>
            </a:stretch>
          </a:blipFill>
        </p:spPr>
      </p:sp>
      <p:pic>
        <p:nvPicPr>
          <p:cNvPr id="21" name="Picture 20"/>
          <p:cNvPicPr>
            <a:picLocks noChangeAspect="1"/>
          </p:cNvPicPr>
          <p:nvPr/>
        </p:nvPicPr>
        <p:blipFill>
          <a:blip r:embed="rId9" cstate="print"/>
          <a:stretch>
            <a:fillRect/>
          </a:stretch>
        </p:blipFill>
        <p:spPr>
          <a:xfrm>
            <a:off x="0" y="1976420"/>
            <a:ext cx="11437257" cy="3905980"/>
          </a:xfrm>
          <a:prstGeom prst="rect">
            <a:avLst/>
          </a:prstGeom>
        </p:spPr>
      </p:pic>
      <p:sp>
        <p:nvSpPr>
          <p:cNvPr id="22" name="Rectangle 21"/>
          <p:cNvSpPr/>
          <p:nvPr/>
        </p:nvSpPr>
        <p:spPr>
          <a:xfrm>
            <a:off x="3749460" y="2069049"/>
            <a:ext cx="4379495" cy="23220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Tree>
    <p:extLst>
      <p:ext uri="{BB962C8B-B14F-4D97-AF65-F5344CB8AC3E}">
        <p14:creationId xmlns="" xmlns:p14="http://schemas.microsoft.com/office/powerpoint/2010/main" val="3595745661"/>
      </p:ext>
    </p:extLst>
  </p:cSld>
  <p:clrMapOvr>
    <a:masterClrMapping/>
  </p:clrMapOvr>
  <p:transition spd="slow">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302660"/>
            <a:ext cx="10198100" cy="954088"/>
          </a:xfrm>
        </p:spPr>
        <p:txBody>
          <a:bodyPr>
            <a:normAutofit/>
          </a:bodyPr>
          <a:lstStyle/>
          <a:p>
            <a:pPr algn="ctr"/>
            <a:r>
              <a:rPr lang="en-IN" sz="3000" b="1" dirty="0" smtClean="0">
                <a:latin typeface="Times New Roman" pitchFamily="18" charset="0"/>
                <a:cs typeface="Times New Roman" pitchFamily="18" charset="0"/>
              </a:rPr>
              <a:t>SYSTEM REQUIRMENT</a:t>
            </a:r>
            <a:endParaRPr lang="en-IN" sz="3000" b="1" dirty="0">
              <a:latin typeface="Times New Roman" pitchFamily="18" charset="0"/>
              <a:cs typeface="Times New Roman" pitchFamily="18" charset="0"/>
            </a:endParaRPr>
          </a:p>
        </p:txBody>
      </p:sp>
      <p:sp>
        <p:nvSpPr>
          <p:cNvPr id="3" name="Content Placeholder 2"/>
          <p:cNvSpPr>
            <a:spLocks noGrp="1"/>
          </p:cNvSpPr>
          <p:nvPr>
            <p:ph idx="1"/>
          </p:nvPr>
        </p:nvSpPr>
        <p:spPr>
          <a:xfrm>
            <a:off x="723900" y="2027700"/>
            <a:ext cx="10515600" cy="4351338"/>
          </a:xfrm>
        </p:spPr>
        <p:txBody>
          <a:bodyPr>
            <a:normAutofit/>
          </a:bodyPr>
          <a:lstStyle/>
          <a:p>
            <a:r>
              <a:rPr lang="en-IN" sz="2400" dirty="0" smtClean="0">
                <a:latin typeface="Times New Roman" pitchFamily="18" charset="0"/>
                <a:cs typeface="Times New Roman" pitchFamily="18" charset="0"/>
              </a:rPr>
              <a:t>SOFTWARE AND HARDWARE REQUIREMENTS </a:t>
            </a:r>
          </a:p>
          <a:p>
            <a:r>
              <a:rPr lang="en-IN" sz="2400" dirty="0" smtClean="0">
                <a:latin typeface="Times New Roman" pitchFamily="18" charset="0"/>
                <a:cs typeface="Times New Roman" pitchFamily="18" charset="0"/>
              </a:rPr>
              <a:t>SOFTWARE:</a:t>
            </a:r>
          </a:p>
          <a:p>
            <a:pPr marL="0" indent="0">
              <a:buNone/>
            </a:pPr>
            <a:r>
              <a:rPr lang="en-IN" sz="2400" dirty="0" err="1" smtClean="0">
                <a:latin typeface="Times New Roman" pitchFamily="18" charset="0"/>
                <a:cs typeface="Times New Roman" pitchFamily="18" charset="0"/>
              </a:rPr>
              <a:t>i</a:t>
            </a:r>
            <a:r>
              <a:rPr lang="en-IN" sz="2400" dirty="0" smtClean="0">
                <a:latin typeface="Times New Roman" pitchFamily="18" charset="0"/>
                <a:cs typeface="Times New Roman" pitchFamily="18" charset="0"/>
              </a:rPr>
              <a:t>. Coding Language : Python. </a:t>
            </a:r>
          </a:p>
          <a:p>
            <a:pPr marL="0" indent="0">
              <a:buNone/>
            </a:pPr>
            <a:r>
              <a:rPr lang="en-IN" sz="2400" dirty="0" smtClean="0">
                <a:latin typeface="Times New Roman" pitchFamily="18" charset="0"/>
                <a:cs typeface="Times New Roman" pitchFamily="18" charset="0"/>
              </a:rPr>
              <a:t>ii. Operating system : Windows 10 with MS EXCEL. </a:t>
            </a:r>
          </a:p>
          <a:p>
            <a:pPr marL="0" indent="0">
              <a:buNone/>
            </a:pPr>
            <a:r>
              <a:rPr lang="en-IN" sz="2400" dirty="0" smtClean="0">
                <a:latin typeface="Times New Roman" pitchFamily="18" charset="0"/>
                <a:cs typeface="Times New Roman" pitchFamily="18" charset="0"/>
              </a:rPr>
              <a:t>iii. Library : </a:t>
            </a:r>
            <a:r>
              <a:rPr lang="en-IN" sz="2400" dirty="0" err="1" smtClean="0">
                <a:latin typeface="Times New Roman" pitchFamily="18" charset="0"/>
                <a:cs typeface="Times New Roman" pitchFamily="18" charset="0"/>
              </a:rPr>
              <a:t>Matplotlib</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numpy</a:t>
            </a:r>
            <a:r>
              <a:rPr lang="en-IN" sz="2400" dirty="0" smtClean="0">
                <a:latin typeface="Times New Roman" pitchFamily="18" charset="0"/>
                <a:cs typeface="Times New Roman" pitchFamily="18" charset="0"/>
              </a:rPr>
              <a:t>, Pandas, </a:t>
            </a:r>
            <a:r>
              <a:rPr lang="en-IN" sz="2400" dirty="0" err="1" smtClean="0">
                <a:latin typeface="Times New Roman" pitchFamily="18" charset="0"/>
                <a:cs typeface="Times New Roman" pitchFamily="18" charset="0"/>
              </a:rPr>
              <a:t>Sckit</a:t>
            </a:r>
            <a:r>
              <a:rPr lang="en-IN" sz="2400" dirty="0" smtClean="0">
                <a:latin typeface="Times New Roman" pitchFamily="18" charset="0"/>
                <a:cs typeface="Times New Roman" pitchFamily="18" charset="0"/>
              </a:rPr>
              <a:t>-learn. </a:t>
            </a:r>
          </a:p>
          <a:p>
            <a:pPr marL="0" indent="0">
              <a:buNone/>
            </a:pPr>
            <a:r>
              <a:rPr lang="en-IN" sz="2400" dirty="0" smtClean="0">
                <a:latin typeface="Times New Roman" pitchFamily="18" charset="0"/>
                <a:cs typeface="Times New Roman" pitchFamily="18" charset="0"/>
              </a:rPr>
              <a:t>iv. tool : Anaconda Navigator IDE 3.7.4 , </a:t>
            </a:r>
            <a:r>
              <a:rPr lang="en-IN" sz="2400" dirty="0" err="1" smtClean="0">
                <a:latin typeface="Times New Roman" pitchFamily="18" charset="0"/>
                <a:cs typeface="Times New Roman" pitchFamily="18" charset="0"/>
              </a:rPr>
              <a:t>jupyter</a:t>
            </a:r>
            <a:r>
              <a:rPr lang="en-IN" sz="2400" dirty="0" smtClean="0">
                <a:latin typeface="Times New Roman" pitchFamily="18" charset="0"/>
                <a:cs typeface="Times New Roman" pitchFamily="18" charset="0"/>
              </a:rPr>
              <a:t> Notebook, </a:t>
            </a:r>
            <a:r>
              <a:rPr lang="en-IN" sz="2400" dirty="0" err="1" smtClean="0">
                <a:latin typeface="Times New Roman" pitchFamily="18" charset="0"/>
                <a:cs typeface="Times New Roman" pitchFamily="18" charset="0"/>
              </a:rPr>
              <a:t>Arduino</a:t>
            </a:r>
            <a:r>
              <a:rPr lang="en-IN" sz="2400" dirty="0" smtClean="0">
                <a:latin typeface="Times New Roman" pitchFamily="18" charset="0"/>
                <a:cs typeface="Times New Roman" pitchFamily="18" charset="0"/>
              </a:rPr>
              <a:t> IDE</a:t>
            </a:r>
          </a:p>
          <a:p>
            <a:pPr marL="0" indent="0">
              <a:buNone/>
            </a:pPr>
            <a:r>
              <a:rPr lang="en-IN" sz="2400" dirty="0" smtClean="0">
                <a:latin typeface="Times New Roman" pitchFamily="18" charset="0"/>
                <a:cs typeface="Times New Roman" pitchFamily="18" charset="0"/>
              </a:rPr>
              <a:t> </a:t>
            </a:r>
          </a:p>
          <a:p>
            <a:r>
              <a:rPr lang="en-IN" sz="2400" dirty="0" smtClean="0">
                <a:latin typeface="Times New Roman" pitchFamily="18" charset="0"/>
                <a:cs typeface="Times New Roman" pitchFamily="18" charset="0"/>
              </a:rPr>
              <a:t>HARDWARE: ATMEGA 328 – 1 FSR Sensor – 4 Bluetooth module HC-05 – 1 Mobile phone Buzzer - 1 LED - 4 Resistors – 4 Jumper wires </a:t>
            </a:r>
          </a:p>
          <a:p>
            <a:endParaRPr lang="en-IN" sz="2400" dirty="0">
              <a:latin typeface="Times New Roman" pitchFamily="18" charset="0"/>
              <a:cs typeface="Times New Roman" pitchFamily="18" charset="0"/>
            </a:endParaRPr>
          </a:p>
        </p:txBody>
      </p:sp>
      <p:grpSp>
        <p:nvGrpSpPr>
          <p:cNvPr id="4" name="Group 8"/>
          <p:cNvGrpSpPr/>
          <p:nvPr/>
        </p:nvGrpSpPr>
        <p:grpSpPr>
          <a:xfrm>
            <a:off x="0" y="-116112"/>
            <a:ext cx="12192000" cy="1654626"/>
            <a:chOff x="0" y="0"/>
            <a:chExt cx="24384240" cy="2250720"/>
          </a:xfrm>
        </p:grpSpPr>
        <p:sp>
          <p:nvSpPr>
            <p:cNvPr id="8" name="Freeform 9"/>
            <p:cNvSpPr/>
            <p:nvPr/>
          </p:nvSpPr>
          <p:spPr>
            <a:xfrm>
              <a:off x="0" y="0"/>
              <a:ext cx="24384254" cy="2249932"/>
            </a:xfrm>
            <a:custGeom>
              <a:avLst/>
              <a:gdLst/>
              <a:ahLst/>
              <a:cxnLst/>
              <a:rect l="l" t="t" r="r" b="b"/>
              <a:pathLst>
                <a:path w="24384254" h="2249932">
                  <a:moveTo>
                    <a:pt x="24384254" y="0"/>
                  </a:moveTo>
                  <a:lnTo>
                    <a:pt x="0" y="0"/>
                  </a:lnTo>
                  <a:lnTo>
                    <a:pt x="0" y="2249932"/>
                  </a:lnTo>
                  <a:lnTo>
                    <a:pt x="24384254" y="2249932"/>
                  </a:lnTo>
                  <a:lnTo>
                    <a:pt x="24384254" y="0"/>
                  </a:lnTo>
                  <a:close/>
                </a:path>
              </a:pathLst>
            </a:custGeom>
            <a:solidFill>
              <a:srgbClr val="006FC0"/>
            </a:solidFill>
          </p:spPr>
        </p:sp>
      </p:grpSp>
      <p:sp>
        <p:nvSpPr>
          <p:cNvPr id="9" name="TextBox 15"/>
          <p:cNvSpPr txBox="1"/>
          <p:nvPr/>
        </p:nvSpPr>
        <p:spPr>
          <a:xfrm>
            <a:off x="2554514" y="-66805"/>
            <a:ext cx="7419733" cy="1384995"/>
          </a:xfrm>
          <a:prstGeom prst="rect">
            <a:avLst/>
          </a:prstGeom>
        </p:spPr>
        <p:txBody>
          <a:bodyPr wrap="square" lIns="0" tIns="0" rIns="0" bIns="0" rtlCol="0" anchor="t">
            <a:spAutoFit/>
          </a:bodyPr>
          <a:lstStyle/>
          <a:p>
            <a:pPr algn="ctr">
              <a:lnSpc>
                <a:spcPts val="4197"/>
              </a:lnSpc>
            </a:pPr>
            <a:r>
              <a:rPr lang="en-US" sz="3600" spc="-1" dirty="0">
                <a:solidFill>
                  <a:srgbClr val="FFFFFF"/>
                </a:solidFill>
                <a:latin typeface="Times New Roman Bold"/>
              </a:rPr>
              <a:t>Bangalore Institute of Technology</a:t>
            </a:r>
          </a:p>
          <a:p>
            <a:pPr algn="ctr">
              <a:lnSpc>
                <a:spcPts val="2508"/>
              </a:lnSpc>
            </a:pPr>
            <a:r>
              <a:rPr lang="en-US" sz="2400" spc="-1" dirty="0">
                <a:solidFill>
                  <a:srgbClr val="FFFFFF"/>
                </a:solidFill>
                <a:latin typeface="Times New Roman"/>
              </a:rPr>
              <a:t>K.R. Road, V.V. </a:t>
            </a:r>
            <a:r>
              <a:rPr lang="en-US" sz="2400" spc="-1" dirty="0" err="1">
                <a:solidFill>
                  <a:srgbClr val="FFFFFF"/>
                </a:solidFill>
                <a:latin typeface="Times New Roman"/>
              </a:rPr>
              <a:t>Pura</a:t>
            </a:r>
            <a:r>
              <a:rPr lang="en-US" sz="2400" spc="-1" dirty="0">
                <a:solidFill>
                  <a:srgbClr val="FFFFFF"/>
                </a:solidFill>
                <a:latin typeface="Times New Roman"/>
              </a:rPr>
              <a:t>, Bengaluru.-560004.</a:t>
            </a:r>
          </a:p>
          <a:p>
            <a:pPr algn="ctr">
              <a:lnSpc>
                <a:spcPts val="4086"/>
              </a:lnSpc>
            </a:pPr>
            <a:r>
              <a:rPr lang="en-US" sz="2800" spc="-1" dirty="0">
                <a:solidFill>
                  <a:srgbClr val="FFFFFF"/>
                </a:solidFill>
                <a:latin typeface="Times New Roman Bold"/>
              </a:rPr>
              <a:t>Department of Computer Science &amp; Engineering</a:t>
            </a:r>
          </a:p>
        </p:txBody>
      </p:sp>
      <p:sp>
        <p:nvSpPr>
          <p:cNvPr id="10" name="object 6"/>
          <p:cNvSpPr/>
          <p:nvPr/>
        </p:nvSpPr>
        <p:spPr>
          <a:xfrm>
            <a:off x="10435772" y="56174"/>
            <a:ext cx="1659454" cy="1293655"/>
          </a:xfrm>
          <a:prstGeom prst="rect">
            <a:avLst/>
          </a:prstGeom>
          <a:blipFill>
            <a:blip r:embed="rId2" cstate="print"/>
            <a:stretch>
              <a:fillRect/>
            </a:stretch>
          </a:blipFill>
        </p:spPr>
        <p:txBody>
          <a:bodyPr wrap="square" lIns="0" tIns="0" rIns="0" bIns="0" rtlCol="0"/>
          <a:lstStyle/>
          <a:p>
            <a:endParaRPr/>
          </a:p>
        </p:txBody>
      </p:sp>
      <p:sp>
        <p:nvSpPr>
          <p:cNvPr id="11" name="object 5"/>
          <p:cNvSpPr/>
          <p:nvPr/>
        </p:nvSpPr>
        <p:spPr>
          <a:xfrm>
            <a:off x="203200" y="-14514"/>
            <a:ext cx="1814286" cy="1553029"/>
          </a:xfrm>
          <a:prstGeom prst="rect">
            <a:avLst/>
          </a:prstGeom>
          <a:blipFill>
            <a:blip r:embed="rId3" cstate="print"/>
            <a:stretch>
              <a:fillRect/>
            </a:stretch>
          </a:blipFill>
        </p:spPr>
        <p:txBody>
          <a:bodyPr wrap="square" lIns="0" tIns="0" rIns="0" bIns="0" rtlCol="0"/>
          <a:lstStyle/>
          <a:p>
            <a:endParaRPr/>
          </a:p>
        </p:txBody>
      </p:sp>
      <p:grpSp>
        <p:nvGrpSpPr>
          <p:cNvPr id="5" name="Group 2"/>
          <p:cNvGrpSpPr/>
          <p:nvPr/>
        </p:nvGrpSpPr>
        <p:grpSpPr>
          <a:xfrm>
            <a:off x="0" y="6095998"/>
            <a:ext cx="12192000" cy="791030"/>
            <a:chOff x="0" y="0"/>
            <a:chExt cx="24384240" cy="1549440"/>
          </a:xfrm>
        </p:grpSpPr>
        <p:sp>
          <p:nvSpPr>
            <p:cNvPr id="13" name="Freeform 3"/>
            <p:cNvSpPr/>
            <p:nvPr/>
          </p:nvSpPr>
          <p:spPr>
            <a:xfrm>
              <a:off x="0" y="0"/>
              <a:ext cx="24384254" cy="1548384"/>
            </a:xfrm>
            <a:custGeom>
              <a:avLst/>
              <a:gdLst/>
              <a:ahLst/>
              <a:cxnLst/>
              <a:rect l="l" t="t" r="r" b="b"/>
              <a:pathLst>
                <a:path w="24384254" h="1548384">
                  <a:moveTo>
                    <a:pt x="24384254" y="0"/>
                  </a:moveTo>
                  <a:lnTo>
                    <a:pt x="0" y="0"/>
                  </a:lnTo>
                  <a:lnTo>
                    <a:pt x="0" y="1548384"/>
                  </a:lnTo>
                  <a:lnTo>
                    <a:pt x="24384254" y="1548384"/>
                  </a:lnTo>
                  <a:lnTo>
                    <a:pt x="24384254" y="0"/>
                  </a:lnTo>
                  <a:close/>
                </a:path>
              </a:pathLst>
            </a:custGeom>
            <a:solidFill>
              <a:srgbClr val="006FC0"/>
            </a:solidFill>
          </p:spPr>
        </p:sp>
      </p:grpSp>
      <p:sp>
        <p:nvSpPr>
          <p:cNvPr id="14" name="Freeform 4"/>
          <p:cNvSpPr/>
          <p:nvPr/>
        </p:nvSpPr>
        <p:spPr>
          <a:xfrm>
            <a:off x="4441441" y="6094539"/>
            <a:ext cx="1306427" cy="763461"/>
          </a:xfrm>
          <a:custGeom>
            <a:avLst/>
            <a:gdLst/>
            <a:ahLst/>
            <a:cxnLst/>
            <a:rect l="l" t="t" r="r" b="b"/>
            <a:pathLst>
              <a:path w="1959660" h="1121580">
                <a:moveTo>
                  <a:pt x="0" y="0"/>
                </a:moveTo>
                <a:lnTo>
                  <a:pt x="1959660" y="0"/>
                </a:lnTo>
                <a:lnTo>
                  <a:pt x="1959660" y="1121580"/>
                </a:lnTo>
                <a:lnTo>
                  <a:pt x="0" y="1121580"/>
                </a:lnTo>
                <a:lnTo>
                  <a:pt x="0" y="0"/>
                </a:lnTo>
                <a:close/>
              </a:path>
            </a:pathLst>
          </a:custGeom>
          <a:blipFill>
            <a:blip r:embed="rId4" cstate="print"/>
            <a:stretch>
              <a:fillRect t="-11153" b="-11153"/>
            </a:stretch>
          </a:blipFill>
        </p:spPr>
      </p:sp>
      <p:sp>
        <p:nvSpPr>
          <p:cNvPr id="15" name="Freeform 5"/>
          <p:cNvSpPr/>
          <p:nvPr/>
        </p:nvSpPr>
        <p:spPr>
          <a:xfrm>
            <a:off x="1038420" y="6123566"/>
            <a:ext cx="1190508" cy="763461"/>
          </a:xfrm>
          <a:custGeom>
            <a:avLst/>
            <a:gdLst/>
            <a:ahLst/>
            <a:cxnLst/>
            <a:rect l="l" t="t" r="r" b="b"/>
            <a:pathLst>
              <a:path w="1785780" h="1121580">
                <a:moveTo>
                  <a:pt x="0" y="0"/>
                </a:moveTo>
                <a:lnTo>
                  <a:pt x="1785780" y="0"/>
                </a:lnTo>
                <a:lnTo>
                  <a:pt x="1785780" y="1121580"/>
                </a:lnTo>
                <a:lnTo>
                  <a:pt x="0" y="1121580"/>
                </a:lnTo>
                <a:lnTo>
                  <a:pt x="0" y="0"/>
                </a:lnTo>
                <a:close/>
              </a:path>
            </a:pathLst>
          </a:custGeom>
          <a:blipFill>
            <a:blip r:embed="rId5" cstate="print"/>
            <a:stretch>
              <a:fillRect t="-11034" b="-11034"/>
            </a:stretch>
          </a:blipFill>
        </p:spPr>
      </p:sp>
      <p:sp>
        <p:nvSpPr>
          <p:cNvPr id="16" name="Freeform 6"/>
          <p:cNvSpPr/>
          <p:nvPr/>
        </p:nvSpPr>
        <p:spPr>
          <a:xfrm>
            <a:off x="2395992" y="6094528"/>
            <a:ext cx="2217578" cy="792500"/>
          </a:xfrm>
          <a:custGeom>
            <a:avLst/>
            <a:gdLst/>
            <a:ahLst/>
            <a:cxnLst/>
            <a:rect l="l" t="t" r="r" b="b"/>
            <a:pathLst>
              <a:path w="3326400" h="1164240">
                <a:moveTo>
                  <a:pt x="0" y="0"/>
                </a:moveTo>
                <a:lnTo>
                  <a:pt x="3326400" y="0"/>
                </a:lnTo>
                <a:lnTo>
                  <a:pt x="3326400" y="1164240"/>
                </a:lnTo>
                <a:lnTo>
                  <a:pt x="0" y="1164240"/>
                </a:lnTo>
                <a:lnTo>
                  <a:pt x="0" y="0"/>
                </a:lnTo>
                <a:close/>
              </a:path>
            </a:pathLst>
          </a:custGeom>
          <a:blipFill>
            <a:blip r:embed="rId6" cstate="print"/>
            <a:stretch>
              <a:fillRect t="-23333" b="-23333"/>
            </a:stretch>
          </a:blipFill>
        </p:spPr>
      </p:sp>
      <p:sp>
        <p:nvSpPr>
          <p:cNvPr id="17" name="Freeform 7"/>
          <p:cNvSpPr/>
          <p:nvPr/>
        </p:nvSpPr>
        <p:spPr>
          <a:xfrm>
            <a:off x="6466487" y="6113831"/>
            <a:ext cx="1977820" cy="758683"/>
          </a:xfrm>
          <a:custGeom>
            <a:avLst/>
            <a:gdLst/>
            <a:ahLst/>
            <a:cxnLst/>
            <a:rect l="l" t="t" r="r" b="b"/>
            <a:pathLst>
              <a:path w="2966760" h="1114560">
                <a:moveTo>
                  <a:pt x="0" y="0"/>
                </a:moveTo>
                <a:lnTo>
                  <a:pt x="2966760" y="0"/>
                </a:lnTo>
                <a:lnTo>
                  <a:pt x="2966760" y="1114560"/>
                </a:lnTo>
                <a:lnTo>
                  <a:pt x="0" y="1114560"/>
                </a:lnTo>
                <a:lnTo>
                  <a:pt x="0" y="0"/>
                </a:lnTo>
                <a:close/>
              </a:path>
            </a:pathLst>
          </a:custGeom>
          <a:blipFill>
            <a:blip r:embed="rId7" cstate="print"/>
            <a:stretch>
              <a:fillRect t="-16545" b="-16545"/>
            </a:stretch>
          </a:blipFill>
        </p:spPr>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6"/>
          <p:cNvSpPr txBox="1"/>
          <p:nvPr/>
        </p:nvSpPr>
        <p:spPr>
          <a:xfrm>
            <a:off x="1055701" y="1432533"/>
            <a:ext cx="9031728" cy="504625"/>
          </a:xfrm>
          <a:prstGeom prst="rect">
            <a:avLst/>
          </a:prstGeom>
        </p:spPr>
        <p:txBody>
          <a:bodyPr vert="horz" wrap="square" lIns="0" tIns="12065" rIns="0" bIns="0" rtlCol="0">
            <a:spAutoFit/>
          </a:bodyPr>
          <a:lstStyle/>
          <a:p>
            <a:pPr marL="3438525">
              <a:lnSpc>
                <a:spcPct val="100000"/>
              </a:lnSpc>
              <a:spcBef>
                <a:spcPts val="5"/>
              </a:spcBef>
            </a:pPr>
            <a:r>
              <a:rPr lang="en-IN" sz="3200" dirty="0" smtClean="0">
                <a:latin typeface="Times New Roman" pitchFamily="18" charset="0"/>
                <a:cs typeface="Times New Roman" pitchFamily="18" charset="0"/>
              </a:rPr>
              <a:t>USE CASE DIAGRAM</a:t>
            </a:r>
            <a:endParaRPr sz="3000" dirty="0">
              <a:latin typeface="Times New Roman" pitchFamily="18" charset="0"/>
              <a:cs typeface="Times New Roman" pitchFamily="18" charset="0"/>
            </a:endParaRPr>
          </a:p>
        </p:txBody>
      </p:sp>
      <p:grpSp>
        <p:nvGrpSpPr>
          <p:cNvPr id="2" name="Group 8"/>
          <p:cNvGrpSpPr/>
          <p:nvPr/>
        </p:nvGrpSpPr>
        <p:grpSpPr>
          <a:xfrm>
            <a:off x="0" y="-116113"/>
            <a:ext cx="12192000" cy="1582055"/>
            <a:chOff x="0" y="0"/>
            <a:chExt cx="24384240" cy="2250720"/>
          </a:xfrm>
        </p:grpSpPr>
        <p:sp>
          <p:nvSpPr>
            <p:cNvPr id="10" name="Freeform 9"/>
            <p:cNvSpPr/>
            <p:nvPr/>
          </p:nvSpPr>
          <p:spPr>
            <a:xfrm>
              <a:off x="0" y="0"/>
              <a:ext cx="24384254" cy="2249932"/>
            </a:xfrm>
            <a:custGeom>
              <a:avLst/>
              <a:gdLst/>
              <a:ahLst/>
              <a:cxnLst/>
              <a:rect l="l" t="t" r="r" b="b"/>
              <a:pathLst>
                <a:path w="24384254" h="2249932">
                  <a:moveTo>
                    <a:pt x="24384254" y="0"/>
                  </a:moveTo>
                  <a:lnTo>
                    <a:pt x="0" y="0"/>
                  </a:lnTo>
                  <a:lnTo>
                    <a:pt x="0" y="2249932"/>
                  </a:lnTo>
                  <a:lnTo>
                    <a:pt x="24384254" y="2249932"/>
                  </a:lnTo>
                  <a:lnTo>
                    <a:pt x="24384254" y="0"/>
                  </a:lnTo>
                  <a:close/>
                </a:path>
              </a:pathLst>
            </a:custGeom>
            <a:solidFill>
              <a:srgbClr val="006FC0"/>
            </a:solidFill>
          </p:spPr>
        </p:sp>
      </p:grpSp>
      <p:sp>
        <p:nvSpPr>
          <p:cNvPr id="11" name="TextBox 15"/>
          <p:cNvSpPr txBox="1"/>
          <p:nvPr/>
        </p:nvSpPr>
        <p:spPr>
          <a:xfrm>
            <a:off x="2554514" y="-66805"/>
            <a:ext cx="7419733" cy="1384995"/>
          </a:xfrm>
          <a:prstGeom prst="rect">
            <a:avLst/>
          </a:prstGeom>
        </p:spPr>
        <p:txBody>
          <a:bodyPr wrap="square" lIns="0" tIns="0" rIns="0" bIns="0" rtlCol="0" anchor="t">
            <a:spAutoFit/>
          </a:bodyPr>
          <a:lstStyle/>
          <a:p>
            <a:pPr algn="ctr">
              <a:lnSpc>
                <a:spcPts val="4197"/>
              </a:lnSpc>
            </a:pPr>
            <a:r>
              <a:rPr lang="en-US" sz="3600" spc="-1" dirty="0">
                <a:solidFill>
                  <a:srgbClr val="FFFFFF"/>
                </a:solidFill>
                <a:latin typeface="Times New Roman Bold"/>
              </a:rPr>
              <a:t>Bangalore Institute of Technology</a:t>
            </a:r>
          </a:p>
          <a:p>
            <a:pPr algn="ctr">
              <a:lnSpc>
                <a:spcPts val="2508"/>
              </a:lnSpc>
            </a:pPr>
            <a:r>
              <a:rPr lang="en-US" sz="2400" spc="-1" dirty="0">
                <a:solidFill>
                  <a:srgbClr val="FFFFFF"/>
                </a:solidFill>
                <a:latin typeface="Times New Roman"/>
              </a:rPr>
              <a:t>K.R. Road, V.V. </a:t>
            </a:r>
            <a:r>
              <a:rPr lang="en-US" sz="2400" spc="-1" dirty="0" err="1">
                <a:solidFill>
                  <a:srgbClr val="FFFFFF"/>
                </a:solidFill>
                <a:latin typeface="Times New Roman"/>
              </a:rPr>
              <a:t>Pura</a:t>
            </a:r>
            <a:r>
              <a:rPr lang="en-US" sz="2400" spc="-1" dirty="0">
                <a:solidFill>
                  <a:srgbClr val="FFFFFF"/>
                </a:solidFill>
                <a:latin typeface="Times New Roman"/>
              </a:rPr>
              <a:t>, Bengaluru.-560004.</a:t>
            </a:r>
          </a:p>
          <a:p>
            <a:pPr algn="ctr">
              <a:lnSpc>
                <a:spcPts val="4086"/>
              </a:lnSpc>
            </a:pPr>
            <a:r>
              <a:rPr lang="en-US" sz="2800" spc="-1" dirty="0">
                <a:solidFill>
                  <a:srgbClr val="FFFFFF"/>
                </a:solidFill>
                <a:latin typeface="Times New Roman Bold"/>
              </a:rPr>
              <a:t>Department of Computer Science &amp; Engineering</a:t>
            </a:r>
          </a:p>
        </p:txBody>
      </p:sp>
      <p:sp>
        <p:nvSpPr>
          <p:cNvPr id="12" name="object 6"/>
          <p:cNvSpPr/>
          <p:nvPr/>
        </p:nvSpPr>
        <p:spPr>
          <a:xfrm>
            <a:off x="10435772" y="56174"/>
            <a:ext cx="1659454" cy="1293655"/>
          </a:xfrm>
          <a:prstGeom prst="rect">
            <a:avLst/>
          </a:prstGeom>
          <a:blipFill>
            <a:blip r:embed="rId2" cstate="print"/>
            <a:stretch>
              <a:fillRect/>
            </a:stretch>
          </a:blipFill>
        </p:spPr>
        <p:txBody>
          <a:bodyPr wrap="square" lIns="0" tIns="0" rIns="0" bIns="0" rtlCol="0"/>
          <a:lstStyle/>
          <a:p>
            <a:endParaRPr/>
          </a:p>
        </p:txBody>
      </p:sp>
      <p:sp>
        <p:nvSpPr>
          <p:cNvPr id="13" name="object 5"/>
          <p:cNvSpPr/>
          <p:nvPr/>
        </p:nvSpPr>
        <p:spPr>
          <a:xfrm>
            <a:off x="203200" y="-14514"/>
            <a:ext cx="1814286" cy="1553029"/>
          </a:xfrm>
          <a:prstGeom prst="rect">
            <a:avLst/>
          </a:prstGeom>
          <a:blipFill>
            <a:blip r:embed="rId3" cstate="print"/>
            <a:stretch>
              <a:fillRect/>
            </a:stretch>
          </a:blipFill>
        </p:spPr>
        <p:txBody>
          <a:bodyPr wrap="square" lIns="0" tIns="0" rIns="0" bIns="0" rtlCol="0"/>
          <a:lstStyle/>
          <a:p>
            <a:endParaRPr/>
          </a:p>
        </p:txBody>
      </p:sp>
      <p:grpSp>
        <p:nvGrpSpPr>
          <p:cNvPr id="3" name="Group 2"/>
          <p:cNvGrpSpPr/>
          <p:nvPr/>
        </p:nvGrpSpPr>
        <p:grpSpPr>
          <a:xfrm>
            <a:off x="0" y="6095998"/>
            <a:ext cx="12192000" cy="791030"/>
            <a:chOff x="0" y="0"/>
            <a:chExt cx="24384240" cy="1549440"/>
          </a:xfrm>
        </p:grpSpPr>
        <p:sp>
          <p:nvSpPr>
            <p:cNvPr id="15" name="Freeform 3"/>
            <p:cNvSpPr/>
            <p:nvPr/>
          </p:nvSpPr>
          <p:spPr>
            <a:xfrm>
              <a:off x="0" y="0"/>
              <a:ext cx="24384254" cy="1548384"/>
            </a:xfrm>
            <a:custGeom>
              <a:avLst/>
              <a:gdLst/>
              <a:ahLst/>
              <a:cxnLst/>
              <a:rect l="l" t="t" r="r" b="b"/>
              <a:pathLst>
                <a:path w="24384254" h="1548384">
                  <a:moveTo>
                    <a:pt x="24384254" y="0"/>
                  </a:moveTo>
                  <a:lnTo>
                    <a:pt x="0" y="0"/>
                  </a:lnTo>
                  <a:lnTo>
                    <a:pt x="0" y="1548384"/>
                  </a:lnTo>
                  <a:lnTo>
                    <a:pt x="24384254" y="1548384"/>
                  </a:lnTo>
                  <a:lnTo>
                    <a:pt x="24384254" y="0"/>
                  </a:lnTo>
                  <a:close/>
                </a:path>
              </a:pathLst>
            </a:custGeom>
            <a:solidFill>
              <a:srgbClr val="006FC0"/>
            </a:solidFill>
          </p:spPr>
        </p:sp>
      </p:grpSp>
      <p:sp>
        <p:nvSpPr>
          <p:cNvPr id="16" name="Freeform 4"/>
          <p:cNvSpPr/>
          <p:nvPr/>
        </p:nvSpPr>
        <p:spPr>
          <a:xfrm>
            <a:off x="4441441" y="6094539"/>
            <a:ext cx="1306427" cy="763461"/>
          </a:xfrm>
          <a:custGeom>
            <a:avLst/>
            <a:gdLst/>
            <a:ahLst/>
            <a:cxnLst/>
            <a:rect l="l" t="t" r="r" b="b"/>
            <a:pathLst>
              <a:path w="1959660" h="1121580">
                <a:moveTo>
                  <a:pt x="0" y="0"/>
                </a:moveTo>
                <a:lnTo>
                  <a:pt x="1959660" y="0"/>
                </a:lnTo>
                <a:lnTo>
                  <a:pt x="1959660" y="1121580"/>
                </a:lnTo>
                <a:lnTo>
                  <a:pt x="0" y="1121580"/>
                </a:lnTo>
                <a:lnTo>
                  <a:pt x="0" y="0"/>
                </a:lnTo>
                <a:close/>
              </a:path>
            </a:pathLst>
          </a:custGeom>
          <a:blipFill>
            <a:blip r:embed="rId4" cstate="print"/>
            <a:stretch>
              <a:fillRect t="-11153" b="-11153"/>
            </a:stretch>
          </a:blipFill>
        </p:spPr>
      </p:sp>
      <p:sp>
        <p:nvSpPr>
          <p:cNvPr id="17" name="Freeform 5"/>
          <p:cNvSpPr/>
          <p:nvPr/>
        </p:nvSpPr>
        <p:spPr>
          <a:xfrm>
            <a:off x="1038420" y="6123566"/>
            <a:ext cx="1190508" cy="763461"/>
          </a:xfrm>
          <a:custGeom>
            <a:avLst/>
            <a:gdLst/>
            <a:ahLst/>
            <a:cxnLst/>
            <a:rect l="l" t="t" r="r" b="b"/>
            <a:pathLst>
              <a:path w="1785780" h="1121580">
                <a:moveTo>
                  <a:pt x="0" y="0"/>
                </a:moveTo>
                <a:lnTo>
                  <a:pt x="1785780" y="0"/>
                </a:lnTo>
                <a:lnTo>
                  <a:pt x="1785780" y="1121580"/>
                </a:lnTo>
                <a:lnTo>
                  <a:pt x="0" y="1121580"/>
                </a:lnTo>
                <a:lnTo>
                  <a:pt x="0" y="0"/>
                </a:lnTo>
                <a:close/>
              </a:path>
            </a:pathLst>
          </a:custGeom>
          <a:blipFill>
            <a:blip r:embed="rId5" cstate="print"/>
            <a:stretch>
              <a:fillRect t="-11034" b="-11034"/>
            </a:stretch>
          </a:blipFill>
        </p:spPr>
      </p:sp>
      <p:sp>
        <p:nvSpPr>
          <p:cNvPr id="18" name="Freeform 6"/>
          <p:cNvSpPr/>
          <p:nvPr/>
        </p:nvSpPr>
        <p:spPr>
          <a:xfrm>
            <a:off x="2395992" y="6094528"/>
            <a:ext cx="2217578" cy="792500"/>
          </a:xfrm>
          <a:custGeom>
            <a:avLst/>
            <a:gdLst/>
            <a:ahLst/>
            <a:cxnLst/>
            <a:rect l="l" t="t" r="r" b="b"/>
            <a:pathLst>
              <a:path w="3326400" h="1164240">
                <a:moveTo>
                  <a:pt x="0" y="0"/>
                </a:moveTo>
                <a:lnTo>
                  <a:pt x="3326400" y="0"/>
                </a:lnTo>
                <a:lnTo>
                  <a:pt x="3326400" y="1164240"/>
                </a:lnTo>
                <a:lnTo>
                  <a:pt x="0" y="1164240"/>
                </a:lnTo>
                <a:lnTo>
                  <a:pt x="0" y="0"/>
                </a:lnTo>
                <a:close/>
              </a:path>
            </a:pathLst>
          </a:custGeom>
          <a:blipFill>
            <a:blip r:embed="rId6" cstate="print"/>
            <a:stretch>
              <a:fillRect t="-23333" b="-23333"/>
            </a:stretch>
          </a:blipFill>
        </p:spPr>
      </p:sp>
      <p:sp>
        <p:nvSpPr>
          <p:cNvPr id="19" name="Freeform 7"/>
          <p:cNvSpPr/>
          <p:nvPr/>
        </p:nvSpPr>
        <p:spPr>
          <a:xfrm>
            <a:off x="6466487" y="6113831"/>
            <a:ext cx="1977820" cy="758683"/>
          </a:xfrm>
          <a:custGeom>
            <a:avLst/>
            <a:gdLst/>
            <a:ahLst/>
            <a:cxnLst/>
            <a:rect l="l" t="t" r="r" b="b"/>
            <a:pathLst>
              <a:path w="2966760" h="1114560">
                <a:moveTo>
                  <a:pt x="0" y="0"/>
                </a:moveTo>
                <a:lnTo>
                  <a:pt x="2966760" y="0"/>
                </a:lnTo>
                <a:lnTo>
                  <a:pt x="2966760" y="1114560"/>
                </a:lnTo>
                <a:lnTo>
                  <a:pt x="0" y="1114560"/>
                </a:lnTo>
                <a:lnTo>
                  <a:pt x="0" y="0"/>
                </a:lnTo>
                <a:close/>
              </a:path>
            </a:pathLst>
          </a:custGeom>
          <a:blipFill>
            <a:blip r:embed="rId7" cstate="print"/>
            <a:stretch>
              <a:fillRect t="-16545" b="-16545"/>
            </a:stretch>
          </a:blipFill>
        </p:spPr>
      </p:sp>
      <p:pic>
        <p:nvPicPr>
          <p:cNvPr id="21" name="Picture 20"/>
          <p:cNvPicPr/>
          <p:nvPr/>
        </p:nvPicPr>
        <p:blipFill>
          <a:blip r:embed="rId8" cstate="print"/>
          <a:stretch>
            <a:fillRect/>
          </a:stretch>
        </p:blipFill>
        <p:spPr bwMode="auto">
          <a:xfrm>
            <a:off x="3207657" y="1872342"/>
            <a:ext cx="5675086" cy="4151087"/>
          </a:xfrm>
          <a:prstGeom prst="rect">
            <a:avLst/>
          </a:prstGeom>
          <a:noFill/>
          <a:ln>
            <a:noFill/>
          </a:ln>
        </p:spPr>
      </p:pic>
      <p:sp>
        <p:nvSpPr>
          <p:cNvPr id="33794" name="AutoShape 2" descr="data:image/png;base64,iVBORw0KGgoAAAANSUhEUgAADLAAAALMCAYAAABO0qoKAAAAAXNSR0IArs4c6QAAI0F0RVh0bXhmaWxlACUzQ214R3JhcGhNb2RlbCUzRSUzQ3Jvb3QlM0UlM0NteENlbGwlMjBpZCUzRCUyMjAlMjIlMkYlM0UlM0NteENlbGwlMjBpZCUzRCUyMjElMjIlMjBwYXJlbnQlM0QlMjIwJTIyJTJGJTNFJTNDVXNlck9iamVjdCUyMGxhYmVsJTNEJTIyJTIyJTIwcGxhbnRVbWxEYXRhJTNEJTIyJTdCJTI2JTIzMTAlM0IlMjAlMjAlMjZxdW90JTNCZGF0YSUyNnF1b3QlM0IlM0ElMjAlMjZxdW90JTNCJTQwc3RhcnR1bWwlNUNuJTVDbnNraW5wYXJhbSUyMHVzZWNhc2UlMjAlN0IlNUNuJTIwJTIwJTIwJTIwQmFja2dyb3VuZENvbG9yJTIwTGlnaHRCbHVlJTVDbiUyMCUyMCUyMCUyMEJvcmRlckNvbG9yJTIwQmxhY2slNUNuJTdEJTVDbiU1Q25hY3RvciUyMFVzZXIlMjBhcyUyMHUlNUNuJTVDbnVzZWNhc2UlMjAlNUMlMjZxdW90JTNCQ29sbGVjdCUyMFNlbnNvciUyMERhdGElNUMlMjZxdW90JTNCJTIwYXMlMjBjb2xsZWN0X2RhdGElNUNudXNlY2FzZSUyMCU1QyUyNnF1b3QlM0JDb250cm9sJTIwQWN0dWF0b3JzJTVDJTI2cXVvdCUzQiUyMGFzJTIwY29udHJvbF9hY3R1YXRvcnMlNUNudXNlY2FzZSUyMCU1QyUyNnF1b3QlM0JFbnRlciUyMFNlbnNvciUyMERhdGElMjBNYW51YWxseSU1QyUyNnF1b3QlM0IlMjBhcyUyMGVudGVyX2RhdGElNUNudXNlY2FzZSUyMCU1QyUyNnF1b3QlM0JWaWV3JTIwUHJlZGljdGlvbiUyMFJlc3VsdHMlNUMlMjZxdW90JTNCJTIwYXMlMjB2aWV3X3Jlc3VsdHMlNUNudXNlY2FzZSUyMCU1QyUyNnF1b3QlM0JQcmVkaWN0JTIwRm9vdCUyMFByZXNzdXJlJTVDJTI2cXVvdCUzQiUyMGFzJTIwcHJlZGljdF9wcmVzc3VyZSU1Q24lNUNudSUyMC0tJTI2Z3QlM0IlMjBjb2xsZWN0X2RhdGElMjAlM0ElMjBDb2xsZWN0cyUyMFNlbnNvciUyMERhdGElNUNudSUyMC0tJTI2Z3QlM0IlMjBjb250cm9sX2FjdHVhdG9ycyUyMCUzQSUyMENvbnRyb2xzJTIwQWN0dWF0b3JzJTVDbnUlMjAtLSUyNmd0JTNCJTIwZW50ZXJfZGF0YSUyMCUzQSUyMEVudGVycyUyMFNlbnNvciUyMERhdGElMjBNYW51YWxseSU1Q251JTIwLS0lMjZndCUzQiUyMHZpZXdfcmVzdWx0cyUyMCUzQSUyMFZpZXdzJTIwUHJlZGljdGlvbiUyMFJlc3VsdHMlNUNucHJlZGljdF9wcmVzc3VyZSUyMC0tJTI2Z3QlM0IlMjBlbnRlcl9kYXRhJTIwJTNBJTIwVXNlcyUyMERhdGElMjBmb3IlMjBQcmVkaWN0aW9uJTVDbiU1Q24lNDBlbmR1bWwlNUNuJTI2cXVvdCUzQiUyQyUyNiUyMzEwJTNCJTIwJTIwJTI2cXVvdCUzQmZvcm1hdCUyNnF1b3QlM0IlM0ElMjAlMjZxdW90JTNCc3ZnJTI2cXVvdCUzQiUyNiUyMzEwJTNCJTdEJTIyJTIwaWQlM0QlMjIyJTIyJTNFJTNDbXhDZWxsJTIwc3R5bGUlM0QlMjJzaGFwZSUzRGltYWdlJTNCbm9MYWJlbCUzRDElM0J2ZXJ0aWNhbEFsaWduJTNEdG9wJTNCYXNwZWN0JTNEZml4ZWQlM0JpbWFnZUFzcGVjdCUzRDAlM0JpbWFnZSUzRGRhdGElM0FpbWFnZSUyRnN2ZyUyQnhtbCUyQ1BEOTRiV3dnZG1WeWMybHZiajBpTVM0d0lpQmxibU52WkdsdVp6MGlkWE10WVhOamFXa2lJSE4wWVc1a1lXeHZibVU5SW01dklqOCUyQlBITjJaeUI0Yld4dWN6MGlhSFIwY0RvdkwzZDNkeTUzTXk1dmNtY3ZNakF3TUM5emRtY2lJSGh0Ykc1ek9uaHNhVzVyUFNKb2RIUndPaTh2ZDNkM0xuY3pMbTl5Wnk4eE9UazVMM2hzYVc1cklpQmpiMjUwWlc1MFUzUjViR1ZVZVhCbFBTSjBaWGgwTDJOemN5SWdhR1ZwWjJoMFBTSXlNRGx3ZUNJZ2NISmxjMlZ5ZG1WQmMzQmxZM1JTWVhScGJ6MGlibTl1WlNJZ2MzUjViR1U5SW5kcFpIUm9PakV3TkRGd2VEdG9aV2xuYUhRNk1qQTVjSGc3WW1GamEyZHliM1Z1WkRvalJrWkdSa1pHT3lJZ2RtVnljMmx2YmowaU1TNHhJaUIyYVdWM1FtOTRQU0l3SURBZ01UQTBNU0F5TURraUlIZHBaSFJvUFNJeE1EUXhjSGdpSUhwdmIyMUJibVJRWVc0OUltMWhaMjVwWm5raVBqeGtaV1p6THo0OFp6NDhJUzB0Wlc1MGFYUjVJSFV0TFQ0OFp5QnBaRDBpWld4bGJWOTFJajQ4Wld4c2FYQnpaU0JqZUQwaU5ERXpMalVpSUdONVBTSXhOQ0lnWm1sc2JEMGlJMFl4UmpGR01TSWdjbmc5SWpnaUlISjVQU0k0SWlCemRIbHNaVDBpYzNSeWIydGxPaU14T0RFNE1UZzdjM1J5YjJ0bExYZHBaSFJvT2pBdU5Uc2lMejQ4Y0dGMGFDQmtQU0pOTkRFekxqVXNNaklnVERReE15NDFMRFE1SUUwME1EQXVOU3d6TUNCTU5ESTJMalVzTXpBZ1RUUXhNeTQxTERRNUlFdzBNREF1TlN3Mk5DQk5OREV6TGpVc05Ea2dURFF5Tmk0MUxEWTBJQ0lnWm1sc2JEMGlibTl1WlNJZ2MzUjViR1U5SW5OMGNtOXJaVG9qTVRneE9ERTRPM04wY205clpTMTNhV1IwYURvd0xqVTdJaTglMkJQSFJsZUhRZ1ptbHNiRDBpSXpBd01EQXdNQ0lnWm05dWRDMW1ZVzFwYkhrOUluTmhibk10YzJWeWFXWWlJR1p2Ym5RdGMybDZaVDBpTVRRaUlHeGxibWQwYUVGa2FuVnpkRDBpYzNCaFkybHVaeUlnZEdWNGRFeGxibWQwYUQwaU1qZ2lJSGc5SWpNNU9TNDFJaUI1UFNJM09DNDNNelEwSWo1VmMyVnlQQzkwWlhoMFBqd3ZaejQ4WnlCcFpEMGlaV3hsYlY5amIyeHNaV04wWDJSaGRHRWlQanhsYkd4cGNITmxJR040UFNJMU1USXVOakEyTWlJZ1kzazlJakUzT1M0ek1qRXlJaUJtYVd4c1BTSWpRVVJFT0VVMklpQnllRDBpT0RRdU5qQTJNaUlnY25rOUlqRTVMak15TVRJaUlITjBlV3hsUFNKemRISnZhMlU2SXpBd01EQXdNRHR6ZEhKdmEyVXRkMmxrZEdnNk1DNDFPeUl2UGp4MFpYaDBJR1pwYkd3OUlpTXdNREF3TURBaUlHWnZiblF0Wm1GdGFXeDVQU0p6WVc1ekxYTmxjbWxtSWlCbWIyNTBMWE5wZW1VOUlqRTBJaUJzWlc1bmRHaEJaR3AxYzNROUluTndZV05wYm1jaUlIUmxlSFJNWlc1bmRHZzlJakV6TXlJZ2VEMGlORFEyTGpFd05qSWlJSGs5SWpFNE15NHdOak0wSWo1RGIyeHNaV04wSUZObGJuTnZjaUJFWVhSaFBDOTBaWGgwUGp3dlp6NDhaeUJwWkQwaVpXeGxiVjlqYjI1MGNtOXNYMkZqZEhWaGRHOXljeUklMkJQR1ZzYkdsd2MyVWdZM2c5SWpNeE5DNDBOVFU0SWlCamVUMGlNVGM1TGpVNU1USWlJR1pwYkd3OUlpTkJSRVE0UlRZaUlISjRQU0kzT0M0ME5UVTRJaUJ5ZVQwaU1UZ3VNRGt4TWlJZ2MzUjViR1U5SW5OMGNtOXJaVG9qTURBd01EQXdPM04wY205clpTMTNhV1IwYURvd0xqVTdJaTglMkJQSFJsZUhRZ1ptbHNiRDBpSXpBd01EQXdNQ0lnWm05dWRDMW1ZVzFwYkhrOUluTmhibk10YzJWeWFXWWlJR1p2Ym5RdGMybDZaVDBpTVRRaUlHeGxibWQwYUVGa2FuVnpkRDBpYzNCaFkybHVaeUlnZEdWNGRFeGxibWQwYUQwaU1URTVJaUI0UFNJeU5UUXVPVFUxT0NJZ2VUMGlNVGd6TGpNek16TWlQa052Ym5SeWIyd2dRV04wZFdGMGIzSnpQQzkwWlhoMFBqd3ZaejQ4WnlCcFpEMGlaV3hsYlY5bGJuUmxjbDlrWVhSaElqNDhaV3hzYVhCelpTQmplRDBpT0RFNUxqUTRNak1pSUdONVBTSXhOemt1TWprMk5TSWdabWxzYkQwaUkwRkVSRGhGTmlJZ2NuZzlJakV3Tmk0NU9ESXpJaUJ5ZVQwaU1qTXVOemsyTlNJZ2MzUjViR1U5SW5OMGNtOXJaVG9qTURBd01EQXdPM04wY205clpTMTNhV1IwYURvd0xqVTdJaTglMkJQSFJsZUhRZ1ptbHNiRDBpSXpBd01EQXdNQ0lnWm05dWRDMW1ZVzFwYkhrOUluTmhibk10YzJWeWFXWWlJR1p2Ym5RdGMybDZaVDBpTVRRaUlHeGxibWQwYUVGa2FuVnpkRDBpYzNCaFkybHVaeUlnZEdWNGRFeGxibWQwYUQwaU1UZ3lJaUI0UFNJM01qZ3VORGd5TXlJZ2VUMGlNVGd6TGpBek9EY2lQa1Z1ZEdWeUlGTmxibk52Y2lCRVlYUmhJRTFoYm5WaGJHeDVQQzkwWlhoMFBqd3ZaejQ4WnlCcFpEMGlaV3hsYlY5MmFXVjNYM0psYzNWc2RITWlQanhsYkd4cGNITmxJR040UFNJeE1ETXVOekl5TXlJZ1kzazlJakUzT1M0ME5EUTFJaUJtYVd4c1BTSWpRVVJFT0VVMklpQnllRDBpT1RjdU56SXlNeUlnY25rOUlqSXhMamswTkRVaUlITjBlV3hsUFNKemRISnZhMlU2SXpBd01EQXdNRHR6ZEhKdmEyVXRkMmxrZEdnNk1DNDFPeUl2UGp4MFpYaDBJR1pwYkd3OUlpTXdNREF3TURBaUlHWnZiblF0Wm1GdGFXeDVQU0p6WVc1ekxYTmxjbWxtSWlCbWIyNTBMWE5wZW1VOUlqRTBJaUJzWlc1bmRHaEJaR3AxYzNROUluTndZV05wYm1jaUlIUmxlSFJNWlc1bmRHZzlJakUyTWlJZ2VEMGlNakl1TnpJeU15SWdlVDBpTVRnekxqRTROamNpUGxacFpYY2dVSEpsWkdsamRHbHZiaUJTWlhOMWJIUnpQQzkwWlhoMFBqd3ZaejQ4WnlCcFpEMGlaV3hsYlY5d2NtVmthV04wWDNCeVpYTnpkWEpsSWo0OFpXeHNhWEJ6WlNCamVEMGlPVEF3TGpNNE16a2lJR041UFNJME15NHdOelk0SWlCbWFXeHNQU0lqUVVSRU9FVTJJaUJ5ZUQwaU9UQXVPRGd6T1NJZ2NuazlJakl3TGpVM05qZ2lJSE4wZVd4bFBTSnpkSEp2YTJVNkl6QXdNREF3TUR0emRISnZhMlV0ZDJsa2RHZzZNQzQxT3lJdlBqeDBaWGgwSUdacGJHdzlJaU13TURBd01EQWlJR1p2Ym5RdFptRnRhV3g1UFNKellXNXpMWE5sY21sbUlpQm1iMjUwTFhOcGVtVTlJakUwSWlCc1pXNW5kR2hCWkdwMWMzUTlJbk53WVdOcGJtY2lJSFJsZUhSTVpXNW5kR2c5SWpFME55SWdlRDBpT0RJMkxqZzRNemtpSUhrOUlqUTJMamd4T1NJJTJCVUhKbFpHbGpkQ0JHYjI5MElGQnlaWE56ZFhKbFBDOTBaWGgwUGp3dlp6NDhJUzB0YkdsdWF5QjFJSFJ2SUdOdmJHeGxZM1JmWkdGMFlTMHRQanhuSUdsa1BTSnNhVzVyWDNWZlkyOXNiR1ZqZEY5a1lYUmhJajQ4Y0dGMGFDQmtQU0pOTkRJM0xqWTRMRFl6TGpJM0lFTTBORFl1TnpJc09Ea3VNVE1nTkRjMkxqY3pNekVzTVRJNUxqa3dPQ0EwT1RVdU5ESXpNU3d4TlRVdU1qazRJQ0lnWm1sc2JEMGlibTl1WlNJZ2FXUTlJblV0ZEc4dFkyOXNiR1ZqZEY5a1lYUmhJaUJ6ZEhsc1pUMGljM1J5YjJ0bE9pTXhPREU0TVRnN2MzUnliMnRsTFhkcFpIUm9PakV1TURzaUx6NDhjRzlzZVdkdmJpQm1hV3hzUFNJak1UZ3hPREU0SWlCd2IybHVkSE05SWpRNU9DNDVPQ3d4TmpBdU1UTXNORGsyTGpnMk5pd3hOVEF1TlRFd055dzBPVFl1TURFMU9Td3hOVFl1TVRBek15dzBPVEF1TkRJek15d3hOVFV1TWpVek15dzBPVGd1T1Rnc01UWXdMakV6SWlCemRIbHNaVDBpYzNSeWIydGxPaU14T0RFNE1UZzdjM1J5YjJ0bExYZHBaSFJvT2pFdU1Ec2lMejQ4ZEdWNGRDQm1hV3hzUFNJak1EQXdNREF3SWlCbWIyNTBMV1poYldsc2VUMGljMkZ1Y3kxelpYSnBaaUlnWm05dWRDMXphWHBsUFNJeE15SWdiR1Z1WjNSb1FXUnFkWE4wUFNKemNHRmphVzVuSWlCMFpYaDBUR1Z1WjNSb1BTSXhNellpSUhnOUlqUTNNaTQxSWlCNVBTSXhNak11TnpnNU1TSSUyQlEyOXNiR1ZqZEhNZ1UyVnVjMjl5SUVSaGRHRThMM1JsZUhRJTJCUEM5blBqd2hMUzFzYVc1cklIVWdkRzhnWTI5dWRISnZiRjloWTNSMVlYUnZjbk10TFQ0OFp5QnBaRDBpYkdsdWExOTFYMk52Ym5SeWIyeGZZV04wZFdGMGIzSnpJajQ4Y0dGMGFDQmtQU0pOTXprNUxqTXpMRFV4TGpNM0lFTXpPREF1TlRjc05qRXVPRGtnTXpRM0xqZzFMRGd6TGpBeUlETXpNQzQxTERFeE1DNDFJRU16TWpBdU56SXNNVEkxTGprNElETXhOeTQxTVRnMExERTBNQzQ0T1RBNUlETXhOaTR3TXpnMExERTFOUzQwTVRBNUlDSWdabWxzYkQwaWJtOXVaU0lnYVdROUluVXRkRzh0WTI5dWRISnZiRjloWTNSMVlYUnZjbk1pSUhOMGVXeGxQU0p6ZEhKdmEyVTZJekU0TVRneE9EdHpkSEp2YTJVdGQybGtkR2c2TVM0d095SXZQanh3YjJ4NVoyOXVJR1pwYkd3OUlpTXhPREU0TVRnaUlIQnZhVzUwY3owaU16RTFMalF6TERFMk1TNHpPQ3d6TWpBdU16SXlMREUxTWk0NE16SXNNekUxTGprek55d3hOVFl1TkRBMU9Dd3pNVEl1TXpZek1pd3hOVEl1TURJd09Dd3pNVFV1TkRNc01UWXhMak00SWlCemRIbHNaVDBpYzNSeWIydGxPaU14T0RFNE1UZzdjM1J5YjJ0bExYZHBaSFJvT2pFdU1Ec2lMejQ4ZEdWNGRDQm1hV3hzUFNJak1EQXdNREF3SWlCbWIyNTBMV1poYldsc2VUMGljMkZ1Y3kxelpYSnBaaUlnWm05dWRDMXphWHBsUFNJeE15SWdiR1Z1WjNSb1FXUnFkWE4wUFNKemNHRmphVzVuSWlCMFpYaDBUR1Z1WjNSb1BTSXhNaklpSUhnOUlqTXpNUzQxSWlCNVBTSXhNak11TnpnNU1TSSUyQlEyOXVkSEp2YkhNZ1FXTjBkV0YwYjNKelBDOTBaWGgwUGp3dlp6NDhJUzB0YkdsdWF5QjFJSFJ2SUdWdWRHVnlYMlJoZEdFdExUNDhaeUJwWkQwaWJHbHVhMTkxWDJWdWRHVnlYMlJoZEdFaVBqeHdZWFJvSUdROUlrMDBNamN1T0RZc05EZ3VOak1nUXpRMk1TNHlMRFU1TGpNNUlEVTBOaTQwTWl3NE5pNDVOU0EyTVRjdU5Td3hNVEF1TlNCRE5qWTJMalVzTVRJMkxqY3pJRGN4Tmk0ek9UWTRMREUwTXk0MU5EWXhJRGMxTmk0NE16WTRMREUxTnk0eU16WXhJQ0lnWm1sc2JEMGlibTl1WlNJZ2FXUTlJblV0ZEc4dFpXNTBaWEpmWkdGMFlTSWdjM1I1YkdVOUluTjBjbTlyWlRvak1UZ3hPREU0TzNOMGNtOXJaUzEzYVdSMGFEb3hMakE3SWk4JTJCUEhCdmJIbG5iMjRnWm1sc2JEMGlJekU0TVRneE9DSWdjRzlwYm5SelBTSTNOakl1TlRJc01UVTVMakUyTERjMU5TNHlOemM0TERFMU1pNDBPRFUwTERjMU55NDNPRFFzTVRVM0xqVTFOamNzTnpVeUxqY3hNallzTVRZd0xqQTJNamtzTnpZeUxqVXlMREUxT1M0eE5pSWdjM1I1YkdVOUluTjBjbTlyWlRvak1UZ3hPREU0TzNOMGNtOXJaUzEzYVdSMGFEb3hMakE3SWk4JTJCUEhSbGVIUWdabWxzYkQwaUl6QXdNREF3TUNJZ1ptOXVkQzFtWVcxcGJIazlJbk5oYm5NdGMyVnlhV1lpSUdadmJuUXRjMmw2WlQwaU1UTWlJR3hsYm1kMGFFRmthblZ6ZEQwaWMzQmhZMmx1WnlJZ2RHVjRkRXhsYm1kMGFEMGlNVGcxSWlCNFBTSTJOakl1TlNJZ2VUMGlNVEl6TGpjNE9URWlQa1Z1ZEdWeWN5QlRaVzV6YjNJZ1JHRjBZU0JOWVc1MVlXeHNlVHd2ZEdWNGRENDhMMmMlMkJQQ0V0TFd4cGJtc2dkU0IwYnlCMmFXVjNYM0psYzNWc2RITXRMVDQ4WnlCcFpEMGliR2x1YTE5MVgzWnBaWGRmY21WemRXeDBjeUklMkJQSEJoZEdnZ1pEMGlUVE01T1M0ME1TdzBOQzR6SUVNek5UY3VPRGtzTkRVdU9EUWdNak16TGpnMUxEVTFMakE1SURFMU1pNDFMREV4TUM0MUlFTXhNelV1TVRnc01USXlMak1nTVRJMExqY3hOeklzTVRNM0xqQTNORGtnTVRFMkxqTTJOeklzTVRVeUxqTTFORGtnSWlCbWFXeHNQU0p1YjI1bElpQnBaRDBpZFMxMGJ5MTJhV1YzWDNKbGMzVnNkSE1pSUhOMGVXeGxQU0p6ZEhKdmEyVTZJekU0TVRneE9EdHpkSEp2YTJVdGQybGtkR2c2TVM0d095SXZQanh3YjJ4NVoyOXVJR1pwYkd3OUlpTXhPREU0TVRnaUlIQnZhVzUwY3owaU1URXpMalE1TERFMU55NDJNaXd4TWpFdU16RTFPU3d4TlRFdU5qUXdOQ3d4TVRVdU9EZzNOeXd4TlRNdU1qTXlOQ3d4TVRRdU1qazFOeXd4TkRjdU9EQTBNaXd4TVRNdU5Ea3NNVFUzTGpZeUlpQnpkSGxzWlQwaWMzUnliMnRsT2lNeE9ERTRNVGc3YzNSeWIydGxMWGRwWkhSb09qRXVNRHNpTHo0OGRHVjRkQ0JtYVd4c1BTSWpNREF3TURBd0lpQm1iMjUwTFdaaGJXbHNlVDBpYzJGdWN5MXpaWEpwWmlJZ1ptOXVkQzF6YVhwbFBTSXhNeUlnYkdWdVozUm9RV1JxZFhOMFBTSnpjR0ZqYVc1bklpQjBaWGgwVEdWdVozUm9QU0l4TmpFaUlIZzlJakUxTXk0MUlpQjVQU0l4TWpNdU56ZzVNU0klMkJWbWxsZDNNZ1VISmxaR2xqZEdsdmJpQlNaWE4xYkhSelBDOTBaWGgwUGp3dlp6NDhJUzB0YkdsdWF5QndjbVZrYVdOMFgzQnlaWE56ZFhKbElIUnZJR1Z1ZEdWeVgyUmhkR0V0TFQ0OFp5QnBaRDBpYkdsdWExOXdjbVZrYVdOMFgzQnlaWE56ZFhKbFgyVnVkR1Z5WDJSaGRHRWlQanh3WVhSb0lHUTlJazA0T1RJdU5UTXNOak11TnpVZ1F6ZzROUzR6Tml3NE1DNDJOaUE0TnpRdU1EVXNNVEExTGpReElEZzJNUzQxTERFeU5TNDFJRU00TlRRdU9UY3NNVE0xTGprMklEZzFNQzQxTXpBNExERTBNaTR4TURjMElEZzBNeTR3T0RBNExERTFNUzR5TURjMElDSWdabWxzYkQwaWJtOXVaU0lnYVdROUluQnlaV1JwWTNSZmNISmxjM04xY21VdGRHOHRaVzUwWlhKZlpHRjBZU0lnYzNSNWJHVTlJbk4wY205clpUb2pNVGd4T0RFNE8zTjBjbTlyWlMxM2FXUjBhRG94TGpBN0lpOCUyQlBIQnZiSGxuYjI0Z1ptbHNiRDBpSXpFNE1UZ3hPQ0lnY0c5cGJuUnpQU0k0TXprdU1qZ3NNVFUxTGpnMUxEZzBPQzR3TnpZekxERTFNUzQwTWl3NE5ESXVORFEzTXl3eE5URXVPVGd4TWl3NE5ERXVPRGcyTWl3eE5EWXVNelV5TWl3NE16a3VNamdzTVRVMUxqZzFJaUJ6ZEhsc1pUMGljM1J5YjJ0bE9pTXhPREU0TVRnN2MzUnliMnRsTFhkcFpIUm9PakV1TURzaUx6NDhkR1Y0ZENCbWFXeHNQU0lqTURBd01EQXdJaUJtYjI1MExXWmhiV2xzZVQwaWMyRnVjeTF6WlhKcFppSWdabTl1ZEMxemFYcGxQU0l4TXlJZ2JHVnVaM1JvUVdScWRYTjBQU0p6Y0dGamFXNW5JaUIwWlhoMFRHVnVaM1JvUFNJeE5qTWlJSGc5SWpnM01DNDFJaUI1UFNJeE1qTXVOemc1TVNJJTJCVlhObGN5QkVZWFJoSUdadmNpQlFjbVZrYVdOMGFXOXVQQzkwWlhoMFBqd3ZaejQ4SVMwdFUxSkRQVnRTVURjeFNtbEhiVE0wU213dFIyWm9lRjlwTXpjNU0yVXdXVlZITkRoWmVreGlVR2RpWTJZelMybExSVEl5TnkwM1NsWTVZV0k0YzJwNWRYbFZjR1U1TjNGVFgwOVRSM1JKTkcxTlkxVXpRbGM1ZFVWNFZqUkhSMTlDTTBKb1YwZDFUWFY1YkRSb1pEUllTM1J1T0RWWlUwcG5aR2RHWVhNeFozUmxkbkJFU2pFMlNEaHVabTF6VWxoSWNWQXdUVlZ2UWtOWmNtOVpkV05JWWxKNk4zWkhUMHRpZUZsVE56RmlVRTAwYTJZNGFHTjZTMVZLYzJWU2EwWTJXV05QYkdKVE9Ia3RaVTVGVmxWUU9XTlZkazF1TnkxaE16ZFpPRVJsZGt0dVZUZFhZVXBoZGtGeGFHcDNWa2x1TW1OM1YyMTBPRTlYZVc5SWNGbG1TblpuU2xwNlREUkxhak5xYkdwMlVIcHpVekEzY2pSa1duWmxlRjloWjJKc05tbDVVbW8yV1doVGQxbFpUR2RmUmxCNFdFeFdhbW8yTVd0S1dWWlJUWGhOUWxaMlpIZFRhbTlaVGxwSWFFSlNXVEZ0TURCZExTMCUyQlBDOW5Qand2YzNablBnJTNEJTNEJTNCJTIyJTIwdmVydGV4JTNEJTIyMSUyMiUyMHBhcmVudCUzRCUyMjElMjIlM0UlM0NteEdlb21ldHJ5JTIweCUzRCUyMi02MCUyMiUyMHklM0QlMjIxNjAlMjIlMjB3aWR0aCUzRCUyMjc5MS45NiUyMiUyMGhlaWdodCUzRCUyMjE1OSUyMiUyMGFzJTNEJTIyZ2VvbWV0cnklMjIlMkYlM0UlM0MlMkZteENlbGwlM0UlM0MlMkZVc2VyT2JqZWN0JTNFJTNDJTJGcm9vdCUzRSUzQyUyRm14R3JhcGhNb2RlbCUzRciuYrgAACAASURBVHhe7N0HlFTl+T/wZ1EQpIo0FRtYsaEgKhrAoIJRsMUWYiHGApZYf8bE8pdgVEqMiWLvJrHGHsVeUBQhURGMUVREVFCRpoAK+z/3wq6wLPVumdn53HPmzDB7n/c+7+e9s+aQ+fIWhYMAAQIECBAgQIAAAQIECBAgQIAAAQIECBAgQIAAAQIECBAgQIAAAQIECBAgQIAAAQIECBAgQIBAJQoUVeLYhiZAgAABAgQIECBAgAABAgQIECBAgAABAgQIECBAgAABAgQIECBAgAABAgQIECBAgAABAgQIECAQAixuAgIECBAgQIAAAQIECBAgQIAAAQIECBAgQIAAAQIECBAgQIAAAQIECBAgQIAAAQIECBAgQIAAgUoVEGCpVF6DEyBAgAABAgQIECBAgAABAgQIECBAgAABAgQIECBAgAABAgQIECBAgAABAgQIECBAgAABAgQICLC4BwgQIECAAAECBAgQIECAAAECBAgQIECAAAECBAgQIECAAAECBAgQIECAAAECBAgQIECAAAECBCpVQIClUnkNXr5ActsVwyFAgAABAgQIECBAgAABAgQIECBAgAABAgQIECBAgAABAgQIECBAgAABAgQIECBAgAABAgQKRECApUAW2jQJECBAgAABAgQIECBAgAABAgQIECBAgAABAgQIECBAgAABAgQIECBAgAABAgQIECBAgAABAtUlIMBSXfKuS4AAAQIECBAgQIAAAQIECBAgQIAAAQIECBAgQIAAAQIECBAgQIAAAQIECBAgQIAAAQIECBAoEAEBlgJZaNMkQIAAAQIECBAgQIAAAQIECBAgQIAAAQIECBAgQIAAAQIECBAgQIAAAQIECBAgQIAAAQIECFSXgABLdcm7LgECBAgQIECAAAECBAgQIECAAAECBAgQIECAAAECBAgQIECAAAECBAgQIECAAAECBAgQIECgQAQEWApkoU2TAAECBAgQIECAAAECBAgQIECAAAECBAgQIECAAAECBAgQIECAAAECBAgQIECAAAECBAgQIFBdAgIs1SXvugQIECBAgAABAgQIECBAgAABAgQIECBAgAABAgQIECBAgAABAgQIECBAgAABAgQIECBAgACBAhEQYCmQhTZNAgQIECBAgAABAgQIECBAgAABAgQIECBAgAABAgQIECBAgAABAgQIECBAgAABAgQIECBAgEB1CQiwVJe86xIgQIAAAQIECBAgQIAAAQIECBAgQIAAAQIECBAgQIAAAQIECBAgQIAAAQIECBAgQIAAAQIECkRAgKVAFto0CRAgQIAAAQIECBAgQIAAAQIECBAgQIAAAQIECBAgQIAAAQIECBAgQIAAAQIECBAgQIAAAQLVJSDAUl3yrkuAAAECBAgQIECAAAECBAgQIECAAAECBAgQIECAAAECBAgQIECAAAECBAgQIECAAAECBAgQKBABAZYCWWjTJECAAAECBAgQIECAAAECBAgQIECAAAECBAgQIECAAAECBAgQIECAAAECBAgQIECAAAECBAhUl4AAS3XJuy4BAgQIECBAgAABAgQIECBAgAABAgQIECBAgAABAgQIECBAgAABAgQIECBAgAABAgQIECBAoEAEBFgKZKFNkwABAgQIECBAgAABAgQIECBAgAABAgQIECBAgAABAgQIECBAgAABAgQIECBAgAABAgQIECBQXQICLNUl77oECBAgQIAAAQIECBAgQIAAAQIECBAgQIAAAQIECBAgQIAAAQIECBAgQIAAAQIECBAgQIAAgQIREGApkIU2TQIECBAgQIAAAQIECBAgQIAAAQIECBAgQIAAAQIECBAgQIAAAQIECBAgQIAAAQIECBAgQIBAdQkIsFSXvOsSIECAAAECBAgQIECAAAECBAgQIECAAAECBAgQIECAAAECBAgQIECAAAECBAgQIECAAAECBApEQIClQBbaNAkQIECAAAECBAgQIECAAAECBAgQIECAAAECBAgQIECAAAECBAgQIECAAAECBAgQIECAAAEC1SUgwFJd8q5LgAABAgQIECBAgAABAgQIECBQoALJX8kVF+jcTZsAAQIECBAgQIAAAQIECBAgQIAAAQIECBAgQIAAAQIEClVAgKVQV968CRAgQIAAAQIECBAgQIAAAQIECBAgQIAAAQIECBAgQIAAAQIECBAgQIAAAQIECBAgQIAAAQJVJCDAUkXQLkOAAAECBAgQIECAAAECBAgQIECAAAECBAgQIECAAAECBAgQIECAAAECBAgQIECAAAECBAgQKFQBAZZCXXnzJkCAAAECBAgQIECAAAECBAgQIECAAAECBAgQIECAAAECBAgQIECAAAECBAgQyC6QfBu3OPswRiBAgAABAjVdQIClpq+w+REgQIAAAQIECBAgQIBA3gr4e+68XTqNEyBAgAABAgQIECBAgAABAgQIECBAgAABAgQIECBAgAABAgQIlBEQYHFLECBAgAABAgQIECBAgAABAgQIECBAgAABAgQIECBAgAABAgQIECBAgAABAgQIECBAgAABAgQIVKqAAEul8hqcAAECBAgQIECAAAECBAgQIECAAAECBAgQIECAAAECBAgQIECAAAECBAgQIECAAAECBAgQIEBAgMU9QIAAAQIECBAgQIAAAQIECBAgQIAAAQIECBAgQIAAAQIECBAgQIAAAQIECBAgQIAAAQIECBAgUKkCAiyVymtwAgQIECBAgAABAgQIECBAgAABAgQIECBAgAABAgQIECBAgAABAgQIECBAgAABAgQIECBAgAABARb3AAECBAgQIECAAAECBAgQIECAAAECBAgQIECAAAECBAgQIECAAAECBAgQIECAAAECBAgQIECAQKUKCLBUKq/BCRAgQIAAAQIECBAgQIAAAQIECBAgQIAAAQIECBAgQIAAAQIECBAgQIAAAQIECBAgQIAAAQIEBFjcAwQIECBAgAABAgQIECBAgAABAgQIECBAgAABAgQIECBAgAABAgQIECBAgAABAgQIECBAgAABApUqIMBSqbwGJ0CAAAECBAgQIECAAAECBAgQIECAAAECBAgQIECAAAECBAgQIECAAAECBAgQIECAAAECBAgQEGBxDxAgQIAAAQIECBAgQIAAAQIECBAgQIAAAQIECBAgQIAAAQIECBAgQIAAAQIECBAgQIAAAQIECFSqgABLpfIanAABAgQIECBAgAABAgQIECBQ0wSSv04qrmmTMh8CBAgQIECAAAECBAgQIECAAAECBAgQIECAAAECBAgQIECgkgUEWCoZ2PAECBAgQIAAAQIECBAgQIAAAQIECBAgQIAAAQIECBAgQIAAAQIECBAgQIAAAQIECBAgQIAAgUIXEGAp9DvA/AkQIECAAAECBAgQIECAAAECBAgQIECAAAECBAisioBN+VZFy7kECBAgQIAAAQIECBAgQIAAAQIECBAgsEgg5wMsxcXFxVaLAAECBAgQIECAAAECBAgQIECAAAECBAgQIECAAAECBAgQIECAAAECBAgQIECAAAECBAgQIEBgmQLvFBUVtctlHwGWXF4dvREgQIAAAQIECBAgQIAAAQIECBAgQIAAAQIECBAgQIAAAQIECBAgQIAAAQIECBAgQIAAAQIEViwgwLJio+WfYQeWrILqCRAgQIAAAQIECBAgQIAAAQIECBAgQIAAAQIECBAgQIAAAQIECBAgQIAAAQIECBAgQIAAgRouIMCSdYEFWLIKqidAgAABAgQIECBAgAABAgQIECBAgAABAgQIECBAgAABAgQIECBAgAABAgQIECBAgAABAgRquIAAS9YFFmDJKqieAAECBAgQIECAAAECBAgQIECAAAECBAgQIECAAAECBAgQIECAAAECBAgQIECAAAECBAgQqOECAixZF1iAJaugegIECBAgQIAAAQIECBAgQIAAAQIECBAgQIAAAQIECBAgQIAAAQIECBAgQIAAAQIECBAgQKCGCwiwZF1gAZasguoJECBAgAABAgQIECBAgAABAgRqikBxRBTVlMmYBwECBAgQIECAAAECBAgQIECAAIGqEPCXalWh7BoECBAgQIAAAQK5ISDAknUdBFiyCqonQIAAAQIECBAgQIAAAQIECBAgQIAAAQIECBAgQIAAAQIECBAgQIAAAQIECBAgQIAAAQIEariAAEvWBRZgySqongABAgQIECBAgAABAgQIECBAgAABAgQIECBAgAABAgQIECBAgAABAgQIECBAgAABAgQIEKjhAgIsWRdYgCWroPrqELDzaHWouyYBAgQIECBAgAABAgQIECBAgAABAgQIECBAgAABAgQIECBAgAABAgQIECBAgAABAgQKVkCAJevSC7BkFVRPgAABAgQIECBAgAABAgQIECBAgAABAgQIECBAgAABAgQIECBAgAABAgQIECBAgAABAgQI1HABAZasCyzAklVQPQECBAgQIECAAAECBAgQIECAAAECBAgQIECAAAECBAgQIECAAAECBAgQIECAAAECBAgQIFDDBQRYsi6wAEtWQfUECBAgQIAAAQIECBAgQIAAAQIECBAgQIAAAQIECBAgQIAAAQIECBAgQIAAAQIECBAgQIBADRcQYMm6wAIsWQXVEyBAgAABAgQIECBAgAABAgQIECBAgAABAgQIECBAgAABAgQIECBAgAABAgQIECBAgAABAjVcQIAl6wILsGQVVE+AAAECBAgQIECAAAECBAgQIECAAAECBAgQIECAAAECBAgQIECAAAECBAgQIECAAAECBAjUcAEBlqwLLMCSVVA9AQIECBAgQIAAAQIECBAgQIAAAQIECBAgQIAAAQIECBAgQCB3BIojoih32tEJAQIECBAgQIAAAQIECBCoKQICLFlXUoAlq6B6AgQIECBAgAABAgQIECBAgAABAgQIECBAgAABAgQIECBAgAABAgQIECBAgAABAgQIECBAoIYLCLBkXWABlqyC6gkQIECAAAECBAgQIECAAAECBAismsA333wT7777bnz88cfxxRdfxOzZs2P+/PlRp06daNKkSbRq1SratGkTm2222aoN7GwCBAgQIECAAAECBAgQIECAAAECBAgQIECAAAECBAgQqCwBAZassgIsWQXVEyBAgAABAgQIECBAgAABAgQIEFixwAsvvBDPPPNMvPLKKzFu3LgVF0RE/fr1Y+edd44uXbpEjx490lCLgwABAgQIECBAgAABAgQIECBAgAABAgQIECBAgAABAgSqRUCAJSu7AEtWQfUECBAgQIAAAQIECBAgQIAAAQIEyheYMmVK3H777XH33XfH5MmT05N22223aN++fWy99dax0UYbRYsWLaJBgwZRq1at+P7772P69Onx2WefxYQJE9Kgy5gxY+K9995La3fffff4xS9+EQcffDByAgQIECBAgAABAgQIECBAgAABAgQIECCQFwLFEVGUF51qkgABAgQIrFBAgGWFRCs4QYAlq6B6AgQIECBAgAABAgQIECBAgAABAksKzJw5M/785z/HNddck/6ga9eu0atXr9hrr72iXr16q8z1wQcfxPDhw+PBBx+Mjz76KLbccss45ZRT4uc///kqj6WAAAECBAgQIECAAAECBAgQIECAAAECBAgQIECAAAECBFZLQIBltdgWKxJgySqongABAgQIECBAgAABAgQIECBAgMCPAv/4xz9i4MCBMW3atHSnlKOPPjrdbaWijkcffTRuvvnmdHeWbt26xYUXXlih41dUn8YhQIAAAQIECBAgQIAAAQIECBAgQIAAAQIECBAgQIBADRMQYMm6oAIsWQXVEyBAgAABAgQIECBAgAABAgQIEIiYN29enH322XHfffdFp06d4vTTT48OHTpUGs2dd94ZQ4cOjW+//TYuu+yyOOaYYyrtWgYmQIAAAQIECBAgQIAAAQIECBAgQIAAAQIECBAgQIAAgRBgyXoTCLBkFVRPgAABAgQIECBAgAABAgQIECBQ6ALvvfde9O/fP95+++00uNKvX78qIfnkk09iwIAB8cILL8Txxx+fvnYQIECAAAECBAgQIECAAAECBAgQIECAAAECBAgQIECAQKUICLBkZRVgySqongABAgQIECBAgAABAgQIECBAoJAF/vOf/0Tfvn1j9uzZMXjw4OjevXuVcwwaNChuuummOPjgg+Pqq6+u8uu7IAECBAgQIECAAAECBAgQIECAAAECBAgQIECAAAECBApAQIAl6yILsGQVVE+AAAECBAgQIECAAAECBAgQIFCoAuPGjYsjjjgiatWqFcOGDYvtttuu2ihuuOGGGDJkSBxyyCFx1VVXVVsfLkyAAAECBAgQIECAAAECBAgQIECAAAECBAgQIECAAIEaKiDAknVhBViyCqonQIAAAQIECBAgQIAAAQIECBAoRIGvv/46evfuHV9++WXccsst0a5du2pnKAmxnHDCCXHxxRdXez8aIECAAAECBAgQIECAAAECBAgQIECAAAECBAgQIECAQA0SEGDJupgCLFkF1RMgQIAAAQIECBAgUBkCxRFRVBkDG5MAAQIECFSQwLHHHhvDhw9PwyudO3euoFGzD3PppZfGrbfemu7G0qdPn+wDGoEAAQIECBAgQIAAAQIECBAgQIAAAQIECBAgQIAAAQIEEgEBlqz3gQBLVkH1BAgQIECAAAECBAgQIECAAAEChSZw1VVXxSWXXBLnn39+HHXUUTk3/b59+8aoUaPi+eefj7Zt2+ZcfxoiQIAAAQIECBAgQIAAAQIECBAgQIAAAQIECBAgQIBAHgoIsGRdNAGWrILqCRAgQIAAAQIECBAgQIAAAQIECkngvffeiy5dukTPnj3jyiuvzMmpf/TRR7HffvtF9+7d091YHAQIECBAgAABAgQIECBAgAABAgQIECBAgAABAgQIECCQWUCAJSuhAEtWQfUECBAgQIAAAQIECBAgQIAAAQKFJHDiiSfGo48+Gk8++WRsuOGGOTv1m266KQYNGhTXX3999OrVK2f71BgBAgQIECBAgAABAgQIECBAgEANFiiOiKIaPD9TI0CAAAECBAgQKDQBAZasKy7AklVQPQECBAgQIECAAAECBAgQIECAQKEIjBo1Kg444IA4+eST47TTTsv5aSe7sNSvXz+eeOKJnO9VgwQIECBAgAABAgQIECBAgAABAgQIECBAgAABAgSqRUDotlrY8/SiAixZF06AJaugegIECBAgQIAAAQIECBAgQIAAgUIR6NevX7rzyogRI9JgSK4f9957b5x//vlx8803x7777pvr7eqPAAECBAgQIECAAAECBAgQIECAAAECBAgQIECAAAECuSwgwJJ1dQRYsgqqJ0CAAAECBAgQIECAAAECBAgQKASBTz/9NDp06BB9+/aN3/72t3kz5S5dukT79u3j1ltvzZueNUqAAAECBAgQIECAAAECBAgQIECAAAECBAgQIECAAIEcFBBgybooAixZBdUTIECAAAECBAgQIECAAAECBAgUgsC1114bF198cTz00EOx1VZb5c2UhwwZEjfccEO88cYb0bJly7zpW6MECBAgQIAAAQIECBAgQIAAAQIECBAgQIAAAQIECBDIMQEBlqwLIsCSVVA9AQIECBAgQIAAAQIECBAgQIBAIQgcdNBBMXPmzHjggQfyarpvvfVWHHrooTF48OD45S9/mVe9a5YAAQIECBAgQIAAAQIECBAgQIAAAQIECBAgQIAAAQI5JCDAknUxBFiyCqonQIAAAQIECBAgQIAAAQIECBCo6QKzZs2KLbbYIk444YQ466yz8m66Xbp0iV133TWSXWQcBAgQIECAAAECBAgQIECAAAECBAgQIECAAAECBAgQILBaAgIsq8W2WJEAS1bBFdQXR0RRJV/D8AQIECBAgAABAgQIECBAgAABApUq8MILL8QRRxwR119/fXTt2rVSr1UZg59xxhnxxhtvxJgxYypjeGMSIECAAAECBAgQIECAAAECBAgQIECAAAECBAgQIECgEAQEWLKusgBLVkH1BAgQIECAAAECBAgQIECAAAECNV3gmmuuiQEDBsSIESOiefPmeTfdG264IYYMGRJjx46NZs2a5V3/GiZAgAABAgQIECBAgAABAgQIECBAgAABAgQIECBAgEAOCAiwZF0EAZasguoJECCwbAGbMLk7CBAgQIAAAQIECBAgUDMEzjnnnHjkkUdi1KhReTmhp59+Ok4++eR4+OGHY+edd87LOWiaAAECBAgQIECAAAECBAgQIECAAAECBAgQIECAAAEC1SwgwJJ1AQRYsgqqJ0CAAAECBAgQIECAAAECBAgQqOkCRx11VHzyySfx0EMP5eVUx40bFwcffHAkO7Hsv//+eTkHTRMgQIAAAQIECBAgQIAAAQIECBAgQIAAAQIECBAgQKCaBQRYsi6AAEtWQfUECBAgQIAAAQIECBAgQIAAAQI1XaB3795RVFQUd9xxR15ONQnfdO/ePYYMGRJ9+vTJyzlomgABAgQIECBAgAABAgQIECBAgAABAlUnUBwRRVV3OVciQIAAAQIE8kVAgCXrSgmwZBVUT4AAAQIECBAgQIAAAQIECBAgUNMF9t1331h77bXjlltuycupTpkyJbp06RJ//OMfo2/fvnk5B00TIECAAAECBAgQIECAAAECBAgQKEwBQYrCXHezJkCAAAECBHJUQIAl68IIsGQVVE+AAAECBAgQIECAAAECBAgQIFDTBXr16hVrrLFG3H777Xk51U8//TT23HPPGDx4cPzyl7/MyzlomgABAgQIECBAgEBeCvi+aV4um6YJECBAgAABAgQIECBAgAABAssQEGDJemsIsGQVVE+AAAECBAgQIECAAAECBAgQIFDTBY488siYOnVqPPDAA3k51XfffTd69+4d11xzTRx44IF5OQdNEyBAgAABAgQIECBAgAABAgQIECBAgAABAgQIECBAoJoFBFiyLoAAS1ZB9QQIECBAgAABAgQIECBAgAABAjVd4PTTT49nn302RowYkZdTfemll+LXv/513H///dG5c+e8nIOmCRAgQIAAAQIECBAgQIAAAQIECBAgQIAAAQIECBAgUM0CAixZF0CAJaugegIECBAgQIAAAQIECBAgQIAAgZoucMUVV8SgQYNi9OjR0bBhw7yb7h133BEDBw5M+99ggw3yrn8NEyBAgAABAgQIECBAgAABAgQIECBAgAABAgQIECBAIAcEBFiyLoIAS1ZB9QQIECBAgAABAgQIECBAgAABAjVd4Iknnoi+fftGEgTp1KlT3k3397//fTzzzDMxfvz4vOtdwwQIECBAgAABAgQIECBAgAABAgQIECBAgAABAgQIEMgRAQGWrAshwJJVUD0BAgQIECBAgAABAgQIECBAgEBNF/j8889jxx13jDPOOCNOOumkvJvuvvvuG5tuumnceeedede7hgkQIECAAAECBAgQIECAAAECBAgQIJBLAsURUZRLDemFAAECBAgQqEoBAZas2gIsWQXVEyBAgAABAgQIECBAgAABAgQIFIJA9+7do0GDBukuLPl0fPTRR9GjR4+48MILo1+/fvnUul4JECBAgAABAgQIECBAgAABAgQIECBAgAABAgQIECCQSwICLFlXQ4Alq6B6AgQIECBAgAABAgQIECBAgACBQhC47LLL4sorr4wXXnghWrVqlTdTvuGGG2LIkCHx4osvxuabb543fWuUAAECBAgQIECAAAECBAgQIECAAAECBAgQIECAAAECOSYgwJJ1QQRYsgqqJ0CAAAECBAgQIECAAAECBAgQKASBcePGxV577RVnnnlmnHjiiXkz5QMOOCAaNmwYDz/8cN70rFECBAgQIECAAAECBAgQIECAAAECBAgQIECAAAECBAjkoIAAS9ZFEWDJKqieAAECBAgQIECAAAECBAgQIECgUAQOO+yw+Oijj+Lpp5/Oiyk/++yz0a9fv3QHlj59+uRFz5okQIAAAQIECBAgQIAAAQIECBAgsNICxRFRtNJnO5EAAQIECBAgQIBAVgEBlqyCAixZBdUTIECAAAECBAgQIECAAAECBAgUisBjjz0Wv/71r+Piiy+OI444Iuenfcwxx8THH38cY8aMyfleNUiAAAECBAgQIECAAAECBAgQIECAAAECBAgQIECAAIEcFxBgybpAAixZBdUTIECAAAECBAgQIECAAAECBAgUksCBBx4YEydOTHdhqV27ds5O/dFHH42zzjorBg4cGMcdd1zO9qkxAgQIECBAgAABAgQIECBAgAABAgQIECBAgAABAgQI5ImAAEvWhRJgySqongABAgQIECBAgAABAgQIECBAoJAEXnzxxTj88MPj2GOPjfPOOy8npz537tzYb7/9omnTpjF8+PCc7FFTBAgQIECAAAECBAgQIECAAAECBAgQIECAAAECBAgQyDMBAZasCybAklVQPQECBAgQIECAAAECBAgQIECAQKEJ/O53v4tbbrklhg0bFt27d8+56V9wwQVxzz33xN133x1dunTJuf40RIAAAQIECBAgQIAAAQIECBAgQIAAAQJ5KFAcEUV52LeWCRAgQIBAxQkIsGS1FGDJKqieAAECBAgQIECAAAECBAgQIECg0ATmz58fPXr0iM8//zzuuuuu2GijjXKG4I477oiBAwfG6aefHueee27O9KURAgQIECBAgAABAgQIECBAgAABAgQIECBAgAABAgQI5LmAAEvWBRRgySqongABAgQIECBAgAABAgQIECBAoBAF3nzzzejVq1dsvfXW6W4sDRo0qHaG4cOHx2mnnRY9e/ZMe3IQIECAAAECBAjkkYB/yTiPFkurBAgQIECAAAECBAgQIECAAAECBSogwJJ14QVYsgqqJ0CAAAECBAgQIECAAAECBAgQKFSBxx9/PH71q19Fp06dYtiwYdGwYcNqo3jqqafibHMj8QAAIABJREFUlFNOiQ4dOsR9990XdevWrbZeXJgAAQIECBAgQIAAAQIECBAgQIAAAQIECBAgQIAAAQI1UECAJeuiCrBkFVRPgAABAgQIECBAgAABAgQIECBQyAL3339/GhzZdtttY+jQobHJJptUOcc999wTF1xwQbRv3z7uuOOOaNasWZX34IIECBAgQIAAAQIECBAgQIAAAQIECBAgQIAAAQIECBCo4QICLFkXWIAlq6B6AgQIECBAgAABAgQIECBAgACBQhdIdmLp379/uuvJwIEDY++9964ykssvvzxuvvnm6NatW1x33XXRqFGjKru2CxEgQIAAAQIECBAgQIAAAQIECBAgQIAAAQIECBAgQKCABARYsi62AEtWQfUECBAgQIAAAQIECBAgQIAAAQIEIt5+++0466yz4q233oo+ffrEmWeeGQ0aNKg0mlGjRsXgwYPT6x133HFpcMZBgAABAgQIECBAgAABAgQIECBAgAABAgQIECBAgAABApUmIMCSlVaAJaugegIECBAgQIAAAQIECBAgQIAAAQI/Clx00UVx/fXXxzrrrBMnnXRSHHvssRXK8/7776c7rtx///3RqlWrSK534IEHVug1DEaAAAECBAgQIECAAAECBAgQIECAAAECBAgQIECAAAECSwkIsGS9KQRYsgqqJ0CAQPUIFEdEUfVc2lUJECBAgAABAgQIECBAYAUCye4of/rTn+KFF16IZs2axSGHHBK9e/eOzTbbbLXtnn/++XjwwQfj8ccfT8fo169fnH322bH22muv9pgKCRAgQIAAAQIECBAgQIAAAQIECBAgQIAAAQIECBAgQGClBQRYVppqGScKsGQVVE+AAAECBAgQIECAAAECBAgQIECgfIHnnnsubrvtthg+fHh6Qrt27aJz586x4447xlZbbRWtW7cut3Du3Lnx4YcfxtixY2P06NHx0ksvxbRp06Jx48bRp0+f6Nu37zJrrQUBAgQIECBAgAABAgQIECBAgAABAgQIECBAgAABAgQIVIqAAEtWVgGWrILqCRAgQIAAAQIECBAgQIAAAQIECCxfYOLEifHoo4/G008/Ha+++mrpyWuuuWa0aNEiGjRoEGussUbMmzcvZsyYEV999VXpOeuuu2506dIlevToEQcccABqAgQIECBAgAABAgQIECBAgAABAgQIECBAgAABAgQIEKgeAQGWrO4CLFkF1RMgQIAAAQIECBAgQIAAAQIECBBYeYE5c+bEG2+8Ee+++24kwZapU6fGW2+9Fe+//37sueeesd5666WPNm3apDu2JDu1OAgQIECAAAECBAgQIECAAAECBAgQIECAQHUJzJ8/P5LHggUL0ueyj4p4PxkjOZJ/7Cl51KpVq/R1yXsV9X4ytoMAAQIECKymgADLasKVlgmwZBVUT4AAAQIECBAgQIAAAQIECBAgQCCbwNChQ2PIkCExatSo2HDDDbMNppoAAQK5LFAcEUW53KDeCBAgQIAAAQIECBAgQIAAAQK5K5CEPGbOnBnffPNNJP9Y0ty5c9PnxV+vynvfJmPMmRvp89xknIXjzUvGnbvw+fvvv19JkOQvfZK//MmPo06dOrFW3bpRr269qFuvbtStWy/q1Vv453r1Fr63dr1Fr5PzkveW8by8nyU1yS7sjRs3zg8YXRIgQIDAigQEWFYktKKfC7CsSMjPCRAgQIAAAQIECBAgQIAAAQIECFSugABL5foanQABAgQIECBAgAABAgQIECBAgAABAtUtkIROkvDJjBkzlngu773knBkzZsb09Nzk9YyYNWtWzJ41a7WnseaataNO3bpRZ621Fj3XjdrJ67WS57oL36uz8Gcl79epW2/hbiglj1q1Fr6ulTyKFj6X+VlRUck5i527Rq10R5XS8xcbpygZZ9GYyeQWLJgfCxbt9pI+z58fxcXFi94r87MFC9JdYRae/+PPipd4Lzln4e4xpecmu8j88EN8N29uzJs7J76fNy99nTynoZ30zz++/93cufFd8t7cuTF//g+rvQaNGjeOhg0bpmGWRo0aRZPGTaJx40bp65L3lvVcck4SlnEQIECAQLUKCLBk5RdgySqongABAgQIECBAgAABAgQIECBAgEA2AQGWbH6qCRAgQIAAAQIECBAgQIAAAQIECBAgUBUC3333XXz55ZfxxRdflPu8MHgyI2YsCqqkwZOZs9IQyg8/rDj4ULtOnajfsFHUa9Aw1m7QcOFzw4WvS/5cv2HDWKve2pGES9IwShpA+TGUkvw5DaEsCqOUnJOERBzZBZIASxJkKQm9lARbvp+XhFySQMyPP1sYiJkTc7/9Nr6dNTPmfDM7vkmeZ8+Kb2fNim+/mRVzkudFf/7hhxXvdlO7du1o1KhxNGy0MAiTPJqUBGKaNInmzZtHs2bN0ueyr5MQkYMAAQIEMgsIsGQlFGDJKqieAAECBAgQIECAAAECBAgQIJDDAsURUZTD/WktFRBgcSMQIECAAAECBAgQIECAAAECBAgQIECg6gWSXU2WF0iZMnVqaVjlyy++jBkzpi+zySR4Ur9Ro6hXf2HopCSEkoZPSkIoSTilfoNYu2GjWLtByfOP4ZQkwOIoXIEkGJOEWpJwS2nIJQm3zJ4Z386evTAEkzynf/7xvCQYk9R8M3NGfPvN7GUCrtO0aWm4pUWLFtF8UdBlWYEXu70U7r1o5gQILFdAgCXrDSLAklVQPQECBAgQIECAAAECBAgQIECAAIFsAgIs2fxUEyBAgAABAgQIECBAgAABAgQIECBAoETg22+/jU8++SQmT55c+vj888/ToMrUL76IqVOnpq+Tx9w5c8qFK6pVKxqv0zQaNV03Gq6zbjRa9Dr5c/p6nXWjcfqzheck761Zu7ZFIFDtAsmuLzOmfRUzv/4qZn09beHr9M/T0uf0va8Xvpe8Tt5f1lG/QYM08JI8WiaBl0W7u6y33nqxwQYbpI/WrVunz3WEr6p97TVAgECVCQiwZKUWYMkqqJ4AAQIECBAgQIAAAQIECBAgQIBANgEBlmx+qgkQIECAAAECBAgQIECAAAECBAgQKAyBJHSyeDCl5PXHkyal7386+dP4upwv5K9Vt24aOmnUtOmSgZTSAMqSIZWGTdYpDFCzLHiB4gULFoZbFoVaSoIuPz4vDL/MmjYtZk2fFjO++iq+//67pdyaNW++KNCyYWzYemG4peyjSZMmBe9dCADFEVFUCBM1x0IWEGDJuvoCLFkF1RMgQIAAAQIECBAgQIAAAQIECBDIJiDAks1PNQECBAgQIECAAAECBAgQIECAAAEC+S1QXFy81K4pJbuoTFq0m8qnn35a7o4pyU4oTVu2iqYt14umLVrFuiWv0+dWsW6r9aNBo8b5DaR7AjkkkOze8tWUz2PalM9i2tTP09dfff5pTEvf+zx9b/aM6Ut13KBBw1hvg/Wj9QYbxIaLdm4p2cGlJOyS7O5SuYd4ReX6Gr3GCvjoLL60AixZb3QBlqyC6gkQIECAAAECBAgQIECAAAECBAhkExBgyeanmgABAgQIECBAgAABAgQIECBAgACB3BeYOnVqfPDBBzFhwoTS5wmL/vzZp58uNYFaa6yxMIzSYlE4JQmjLAqkLHwv+fN6UXuttXJ/8jokUGAC8+Z8G199/ll8lYRcFgVb0tdTF4Zckp8lr8sea6yxRqy/QevYrG2baNu2bfpo06ZN+kher7OO3ZEK7FYyXQK5KCDAknVVBFiyCqonQIAAAQIECBAgQIAAAQIECBAgkE1AgCWbn2oCBAgQIECAAAECBAgQIECAAAECBHJDoCScUhJUeX/ChEhCKh9O+CBmzZq5RJPrNG8RLVtvHC032jgNopQEUn7cTaVlbkxKFwQIVIpA8YIFC3dymbow5LIw8JI8T44pkz6OKZM+iplff73k742mTReGWdq0jc02WxhuKQm5bLTRRpXSp0EJECBQRkCAJestIcCSVVA9AQIECBAgQIAAAQIECBAgQIAAgWwCAizZ/FQTIECAAAECBAgQIECAAAECBAgQIFA1ArNmzVpiF5UkqJKEVJLHxA8/jAULFpQ2UlSrVrTacONouejRaqONFwZWNtw4ktd1165fNU27CgECeSswe+aMmDJpYkz5+KOFoZZPJsbnH09M35s6edIS86pdp05ssummsVnbtumj7O4tdevWzVsHjRMgkFMCAixZl0OAJaugegIECBAgQIAAAQIECBAgQIAAAQLZBARYsvmpJkCAAAECBAgQIECAAAECBAgQIECgYgUmTpwY48ePL328885/Y8IHE2LqlClLXKh+w0bRYsON0mBKGlApCasseq7YroxGgACBHwXmz/8hpnw8MT5PAi6LPdKAyycTY96cOUtwrb/BBmmopd3WW0e7du1im222SZ/XW289rAQIEFgVAQGWVdEq71wBlqyC6gkQIECAAAECBAgQIECAAAEChSxQHBFFhQxQIXMXYKkQRoMQIECAAAECBAgQIECAAAECBAgQILCKApMmTVoiqPLW22/Hf8e/EzNnzigdqfE6TaP1ZltEi3T3lI1Kd1BJQiuN1222ild0OgECBKpGYNrUKQt3bkl2bUl2b/n4o5j6yccx6f3/xTezZpY20XTdddMwy7aLAi0lwZaWLVtWTaOuQoBAvgkIsGRdMQGWrILqCRAgQIAAAQIECBAgQIAAAQIECGQTEGDJ5qeaAAECBAgQIECAAAECBAgQIECgKgX8ozZVqV1R15o8eXIaVBk3blz6PHbcuHhn/PiYMX166SUaNVknNthsi9iw7RZpYGWjzbaM1pttHus09yXuiloH4xAgkBsCX3z6SRpk+WTC/2LSe+/GpAnvxSfv/y/mfDO7tMFmzZtHu222ie0WBVuS3VqSR4sWLXJjErogQKC6BPIjwJL8G5TJ/2zPxUOAJRdXRU8ECBAgQIAAAQIECBAgQIAAAQKFJCDAUkirba4ECBAgQIAAAQIECBAgQIAAAQIEKk/gs88+WyKo8vaiwMrX06aVXrRB4ybRuu3msWESVklDKgtDK01btqq8xoxMgACBPBAo2aElDba8/97CgMv778bcb78t7b5lq1ZpkKVkx5aSYEuzZnakyoMl1iKBihDIjwBLRcy0ssYQYKksWeMSIECAAIHcF/Dv4uT+GumQAAECBAgQIECgMAQEWApjnc2SAAECBAgQIECAAAECBAgQIECAQEUKfPHFFzFmzJj08fro0TF69OiY/MknpZeo37DRooDK5tG6bRJW2SJ9brbe+hXZhrEIECBQ4wWmTJqY7thSsmtLslvLpAn/i3lz5pTOvU3bttGxY8fYuWPH6NChQ/po1KhRjbcxQQIFKCDAknXRBViyCqonQIAAAQIECBAgQIAAAQIECBAgkE1AgCWbn2oCBAgQIECAAAECBAgQIECAAAECNV1g5syZaUClNKwyZkx8OGFC6bTX36RNtNlmu2izzfZpaCUJqzRfv3VNZzE/AgQIVKvA5x9/lIZaPv7fOzFh3Fvx4bixMfXTH4OEW7VrFzt36BgdOy4MtCQBl7XWWqtae3ZxAgQyCwiwZCUUYMkqqJ4AAQIECBAgQIAAAQIECBAgQIBANgEBlmx+qgkQIECAAAECBAgQIECAAAECBAjUJIG5c+eW7qwy6vXXY/SYMfHuO++UTrH5+hukQZW2yWPbHdLXjdZpWpMIzIUAAQJ5KzBtyudpmCV5fJA8v/1mTP/yi9L5bL9D++jUaefouGiXliTYUlRUlLfz1TiBAhQQYMm66AIsWQXVEyBAgAABAgQIECBAgAABAgQIEMgmIMCSzU81AQIECBAgQIAAAQIECBAgQIAAgXwVKC4uTsMqye4qSVDl9dGj46033iidTpNmzUtDKmlgZZvto2nLVvk6XX0TIECgIAWmfvJxvP/2mwsDLWmwZWzMnjE9tVizdu3YcaedolPHjukuLclj++23L0gnkyaQJwICLFkXSoAlq6B6AgQIECBAgAABAgQIECBAgAABAtkEBFiy+akmQIAAAQIECBAgQIAAAQIECBAgkC8C06dPj5dffjl9vDTi5Xh15Cvxww8/pO03aNwk2myzXenOKklYpUXrjSp0asUR4d/5r1BSgxEgQGC1BCZ/8P6Pu7Qs2qll3pw56Vhr168fnTt3jp/ssUfsvvvu6aNu3bqrdR1FBAhUuIAAS1ZSAZasguoJECBAgAABAgQIECBAgAABAgQIZBMQYMnmp5oAAQIECBAgQIAAAQIECBAgQIBArgpMmjRpscDKiHhzsd1Vtth+x9hyp52jzaKdVTZos1muTkNfBAgQIFAFAhPffScNtbw/9o34339ejw//O770qrvstlt0WSzQ0qxZsyroyCUIEChHQIAl620hwJJVUD0BAgQIECBAgAABAgQIECBAgACBbAICLNn8VBMgQIAAAQIECBAgQIAAAQIECBDIFYHJkyfHc889lz5eePHFmPD++2lrtevUia136pQGVrZa9Ki7dv1caVsfBAgQIJCDAjO/nhb//ffr6ePd/yx8Ljm22Xbb6Na1a+y5557po2nTpjk4Ay0RqJECAixZl1WAJaugegIECBAgQIAAAQIECBAgQIAAAQLZBARYsvmpJkCAAAECBAgQIECAAAECBAgQIFBdAjNmzCgNrDzz3HMxbuzYtJUGjRpHu467LhFYqa4eXZcAgeoSKIqI4uq6uOvWQIHv581bFGgZlQZa3h41Mr7/7rt0ph07dYrui8Is3bp1i7XWWqsGCpgSgZwQEGDJugwCLFkF1RMgQIAAAQIECFSdQPIXO8lf8DgIECBAgAABAqsuMGnSpLjnnntWvbAKKl555ZVIHmeffXYVXG3VL9G6des4/PDDV71QBQECBAgQIECAAAECBAgQIECAAIEaKPD888/H008/Hc88+2y8OnJkOsNaa6wR2+2ye2zTabfYdpfdY8sdO9bAmZsSAQIECOSSQPGCBfH2qFfi7ddeiXGjXol3xoxa+N+kWrWia7du8dM994y99tordt1111xqWy8E8l1AgCXrCgqwZBVUT4AAAQIECBAgQIAAAQIECBAgkA8CSUDkkEMOyYdWc67HDTfcMEaNWvh/ejgIECBAgAABAgQIECBAgAABAgQIFJrAZ599FsOHD48nnkgeT8SMGdNTgi132Cna7dJ5UXClc6xZu3ah0ZgvAQIECOSQwJzZs2LsojDL+FGvxAfvjEu7a7XeetGzZ8/o2aNH9OjRI5o0aZJDXWuFQN4JCLBkXTIBlqyC6gkQIECAAAECBAgQIECAAAECBAhkExg6dGgMGTIkDYkkYREHAQIECBAgQIAAAQIECBAgQIAAAQLVKzBy5Mg0tPKvJ56I1197LW2mafMWsf3u3WLHn3SL9nt0iwaNfQG4elfJ1QkQIEBgeQLTpnweb4x4Pv4z4vl4c8Tz8c2smenpye4s+/bsmYZZ2rdvD5EAgVUTEGBZNa+lzxZgySqongABAgQIECBAgAABAgQIVKFAcUQUVeH1XIoAgSoREGCpEmYXIUCAAAECBAgQIECAAAECBAgQILBcgccffzwefvjhePChh+Lzzz5Lz92qfYfYfo+FgZUt23cgSIAAAQIE8lZg7Ksj0kDLWy+/ULo7S5u2bePAAw6I3r17R9euXfN2bhonUIUCAixZsQVYsgqqJ0CAAAECBAgQIECAAAECBAgQIJBNQIAlm59qAgQIEPhRQN7Z3UCAAAECBAgQIECAAIGVF/jhhx/SwMpDyeOhh2PG9K+jdu060fGn+0SHbt3T0Mo6zVuu/IDOJECAAAECeSIwZdLENMwy5vmnY8wLz6Rdr7f++qVhlp49e+bJTLRJoMoFBFiykguwZBVUT4AAAQIECBAgQIAAAQIECBAgQCCbgABLNj/VBAgQIECAAAECBAgQIECgygUkh6uc3AUJVJTA/Pnz45577ol/PvBAPPLIIzFv7tyo37BRGlrZOX30iDVr166oyxmHAAECBAjkvMA3M2fG688Oj9effTJGP/tk/PDD97FO06ZpmOWggw6KXr165fwcNEigCgUEWLJiC7BkFVRPgAABAgQIECBAgAABAgQIECBAIJuAAEs2P9UECBAgQIAAAQIECBAgQIAAAQIEViQwfPjwuPuee+Keu++Jb76ZHU2bt4gOey4MrXTotteKyv2cAAECBAgUhMD38+aVhlnGPPdUfDN7VrRo2TIOP+ywOOyww2KPPfYoCAeTJLAcAQGWrLeHAEtWQfUECBAgQIAAAQIECBAgQIAAAQIEsgkIsGTzU02AAAECBAgQIECAAAECBAgQIECgPIFRo0alu63cdffdMfmTT6JuvXqxW8/e0bnn/rFT1+7QCBAgQIAAgRUIvPLEI/HK44/EyOGPpmdusdVWceThh8ehhx4a22yzDT8ChSggwJJ11QVYsgqqJ0CAAAECBAgQIECAAAECBAgQIJBNQIAlm59qAgQIECBAgAABAgQIECBAgAABAiUCX331Vdx+++1xy623xti33krfTnZZ6bxvElzpFWvWrg2LAAECBAgQWEWB2TNnxMgnHomRjz8Sb458Ka3ebffd41fHHhtHH3101KlTZxVHdDqBvBUQYMm6dAIsWQXVEyBAgAABAgQIECBAgAABAgQIEMgmIMCSzU81AQIECBAgQIAAAQIECBAgQIAAgWeffTYNrdx5xx0pxtY7dozO+x0YnfftFU3WbQ6IAAECBAgQqCCBKZMmpruyjHj0n/HR//4b9es3iGOOPSaOOfro6NSpUwVdxTAEclZAgCXr0giwZBVUT4AAAQIECBAgQIAAAQIECBAgQCCbgABLNj/VBAgQIECAAAECBAgQIECAAAEChSmQ7LZy2223xc233hrjxo6NuvXqRdcDDo1uBx0aW+zQoTBRzJoAAQIECFShwJuvvBjPP3hvvPjw/elVd+3cOd2VpW/fvrHmmmtWYScuRaDKBARYslILsGQVVE+AAAECBAgQIECAAAECBAgQIEAgm4AASzY/1QQIECBAYFUEiiOiaFUKnEuAAAECBAgQIECAQM4JjB8/PoZdc01ce801MX/+/Nhqx47R9cBDo9sBh0adunVzrl8NESBAgACBmi4wc9pX8dyD98RLD90XH777TjRusk6c3L9f9OvXL1q3bl3Tp29+hSUgwJJ1vQVYsgqqJ0CAAAECBAgQIECAAAECBAgQIJBNQIAlm59qAgQIECBAgAABAgQIECBAgACBwhB47rnn4qphw+Kf992XTrjbgYdFjyOPsttKYSy/WRIgQIBAnggku7I8edft8eqT/0o77vur46J/v5OiY8eOeTIDbRJYroAAS9YbRIAlq6B6AgQIECBAgAABAgQIECBAgAABAtkEBFiy+akmQIAAAQIECBAgQIAAAQIECBCo2QJ33XVXGlx5+aWXon6DhrHPkUfHPkccHS022LBmT9zsCBAgkNMCyR63yV63DgLlC0z83zsx/B+3x/B/3Jae0PNnP4vTTjkl9t13X2QE8llAgCXr6gmwZBVUT4AAAQIECBAgQIAAAQIECBAgQCCbgABLNj/VBAgQIECAAAECBAgQIECAAAECNVPg/vvvj8sHDY7XR70WG2zSJvY+4ujoeeQxUXuttWrmhM2KAAECBAjUQIEZX32ZhlieuvuOmPbF1Nhrn33i3HPOib322qsGztaUCkBAgCXrIguwZBVUT4AAAQIECBAgQIAAAQIECBAgQCCbgABLNj/VBAgQIECAAAECBAgQIECAAAECNUvg4YcfjssGDY6RL4+I1pu2jf37nhR7H9anZk3SbAgQIECAQAEKPHTzNfHIzdfG119+Efvut18aZOnatWsBSphyHgsIsGRdPAGWrILqCRAgQIAAAQIECBAgQIAAAQIECGQTEGDJ5qeaAAECBAgQIECAAAECBAgQIECgZgg8++yzMWDgwHjhueei1YYbRa++J0XPXxxbMyZnFgQIECBAgEAqMP+H7+Ohm6+Nh2++NmZN/zp6H3hgXHzRRdG+fXtCBPJBQIAl6yoJsGQVVE+AAAECBAgQIECAAAECBAgQIEAgm4AASzY/1QQIECBAgAABAgQIECBAgAABAvktMHny5Pj9BRfEbbfcEs1arRe9f9Uv9jv61/k9Kd0TIECAAAECyxWYN3dOPHzTNfHgjVfH3Dlz4swzz4oBAy6O+vXrkyOQywICLFlXR4Alq6B6AgQIECBAgAABAgQIECBAgAABAtkEBFiy+akmQIAAAQIECBAgQIAAAQIECBDIX4FBgwbFBRdeGN/NmxcHHNc/jjj17KhTt27+TkjnBAgQIECAwCoJfP3FlLj7r0PiqXv+Fi1btYoBF18cJ5xwwiqN4WQCVSggwJIVW4Alq6B6AgQIECBAgAABAgQIECBAgAABAtkEBFiy+akmQIAAAQIECBAgQIAAAQIECBDIP4GnnnoqzjjrrBg3dmzsslfPOOyUs2OTrdrl30R0TIAAAQIECFSIwLjXR8a9fx0aY0e9Ent06RJXXnFF7LTTThUytkEIVKCAAEtWTAGWrILqCRAgQIAAAQIECBAgQIAAAQIECGQTEGDJ5qeaAAECBAgQIECAAAECBAgQIEAgvwTO/e1vY9Dll8cGG28aR5zx2+jcs1d+TUC3BAgQIECAQKUJPHXPnfG3oX+MWTOmR7JT2znnnFNp1zIwgdUQEGBZDbQlSgRYsgqqJ0CAAAECBAgQIECAAAECBAgQIJBNQIAlm59qAgQIECBAgAABAgQIECBAgACB/BAYOXJknHzqafGfMaNj78N+Gcf9/g9Re621crb5//779fj9Lw5Yrf622KFDNGnePLbZebdot/OusfGWW8caa6y5WmPVpKJPP5wQQ884MT767/h0Wkecdk4c2v+Mcqf43dy5cculF8WTd9+R/rz9Ht3i9CFXR8Mm61QrydTJk2LM809H90OOjDp161ZKL/cOuyLu+sthhETPAAAgAElEQVTgChs72d3orCuui/U3bVthY+b6QJW9TmXvz1XxaL5+61hvk01j/U3apvf1FjvsFI3XbbYqQziXQI0X+Orzz+KWSy+MkcMfi7326RFX/eXK2HLLLWv8vE0wLwQEWLIukwBLVkH1BAgQIECAAAECBAgQIECAAAECBLIJCLBk81NNgAABAgQIECBAgAABAgQIECCQ+wJDhgxJ/wX1ps1bRN/fDYjO+/bO+aazBFjKTm6z7dpHnzPOi+123T2KatXK+blXVoP5HGCZN+fbePLuO+O+a/6c7hrU97yLBVgq60bJMG5VrVOWAEvZ6dWr3yB6/uKY6N33pGjUdN0Ms1dKoOYJDP/HbXHzJRdGUa2iuPGGG+Loo4+ueZM0o3wTEGDJumICLFkF1RMgQIAAAQIECBAgQIAAAQIECBDIJiDAks1PNQECBAgQIECAAAECBAgQIECAQG4LnHDiSXHD9dfFHj87II674JJotE7T3G54UXcVGWBJhky+pN7nzPNinyOOKtjdWPI1wDJ75oy4+rzTY9Qzw9O7Y5/DjxJgycFPcVWuU0UGWEood9i9axx/4R9jvY03zUFdLRGoPoHkvx03Djgv3hw5Is6/4IL4w4AB1deMKxOIEGDJehcIsGQVVE+AAAECBAgQIECAAAECBAgQIEAgm4AASzY/1QQIECBAgAABAgQIECBAgAABArkp8Omnn0afo46O5599Jg456Tfxi9PPzc1Gl9FV2QDLTl27R7uOu67UHCZ/8H589O64+HD820ucn4RYThowOPbY74CVGqemnZSvAZZZ07+OP599crwx4vl0Sao6wNKl9yGx0eZbrfbtULtOnfSea9KsxWqPkQ+FVblOZQMs6zRvGV0POCQaNF5nhVRzvpkdE95+M94f+0bMnjF9ifN32XvfOOniQXZiWaGiEwpR4NoLz4mn7vlbHHbEEXHn7bdH7dq1C5HBnKtfQIAl6xoIsGQVVE+AAAECBAgQIECAAAECBAgQIEAgm4AASzY/1QQIECBAgAABAgQIECBAgAABArkn8NZbb8X+vXvHpIkT45RLr4g9Dzo895pcQUdlAyxHnHZOHNr/jJWeR/GCBfHWqyPi9kED4qP/ji+t23aX3eM3g/4aTVu2WumxasqJqxJgyaU5V2UwIpn3vcOuiLv+MriU4DeDr4ouvQ7OJZKc7KUq16lsgGWTrdrFWVdcF+tv2nalbWZO+yoevHFYPHTzNUvUJCG3vQ79RRQVFa30WE4kUCgCyWfmjiEDY6eOHePxxx6LFi1qdjCvUNY1z+YpwJJ1wQRYsgqqJ0CAAAECBAgQIECAAAECBAgQIJBNQIAlm59qAgQIECBAgAABAgQIECBAgACB3BJ4++23o+fPfhazZs2O/7vq5ti64y651eBKdpM1wFJymU8mvBdXnNVviRBL/4FDo/vPj1zJTmrOaQIsK7eWAiwr51T2rHwLsCT9z5//Qzxw/VXxjysHlU5n+84/idMu/0sku7o4CBBYWuDVp/4Vg0/9dezUcecY/vi/olmzZpgIVKWAAEtWbQGWrILqCRAgQIAAAQIECBAgQIAAAQIECGQTEGDJ5qeaAAECBAgQIECAAAECBAgQIEAgdwTGjx+fhlemT58R5113R2zZvkPuNLeKnVRUgKW4uDgevfX6uPXyi0s72Ofwo6LveRdHnbp1V7Gr/D5dgGXl1k+AZeWcyp6VjwGWZA5TP/k4/nRW/3jvzX+nU6pXv0Gcf8PfYquddl49CFUECkDgtacej0GnHhcddu6UhljWXXfdApi1KeaIgABL1oUQYMkqqJ4AAQIECBAgQIAAAQIECBAgQIBANgEBlmx+qgkQIECAAAECBAgQIECAAAECBHJD4LPPPovddt89vvzyq/j99XfGljt2zI3GVrOLigqwJJefMO6tuPSkY+LrL6ak3SQ7LJwxZFg0alpYX7gVYFm5m1GAZeWcyp6VrwGWH77/Pu4cekk8cuv1pVM69bIro9uBh64ehCoCBSJQshNLp112jddeHVkgszbNHBAQYMm6CAIsWQXVEyBAgAABAgQIECBAgAABAgQIEMgmIMCSzU81AQIECBAgQIAAAQIECBAgQIBAbgj0/Nl+6b+CPvBvD8bWHTrlRlMZuqjIAMsXn34SV5zVP979z+i0o022ahdnXXFdrL9p26U6XDy8cMRp58Sh/c+IeXO+jecfvDeee/DedJeGpK5dx11iz4MOj8132DHWWGPNZc50/vwf4r03/xNjnn863n7tlfjfm2PScxs0bhJb7bhzbLfbHtFpr57RfP3WUVRUtFpi382dG++MeS1eevTBePeN0ZEEVZLxt9/tJ7HL3j+LnX+6d6xVb+30/aFnnBgf/Xd8ep2S+ZV30WTMWy69KJ68+470x+336BanD7k6GjZZZ6V6TOb94fi34/Vnn4xxr4+Mj94ZF3O+mV06744/3Ts6de8ZjddtVu54Za+/vIsubx4r1WyZk6ozwLL4/fLOv0ct4bbZdu1ju133iI577h0bbNo2imrVWp3ppTUzvvoyRj/3VLw18sX4YPzb6b2RHJu22zY22XKb2K3Hfuk9Xq9Bw+Veo7rWqex1l/eZXhmkJLxy62X/r/TUZd1Ti3+GSq653iZtYuK778Rjt98Qo54ZHvN/+CE227597LLXvtG5Z69l3uMlFytZizdefiH9/ZL8vipZiy3bd4xO3XvE1h12Wa0do4oXLIhJE/4XyW4Zyefw/bfeSD+HybHFDh2izTbbrfb4FT12lt85Lz7yz7jynFNK1++Svz+0zB10Fv9vS8nvtQaNGqc+j91xU4wdOSLWWHPN9PfzHvsfGB277bXCz0FlruHK3L/Vec4rTzwSQ08/MY779fFx4w0/hsCqsyfXrvECAixZl1iAJaugegIECBAgQIAAAQIECBAgQIAAAQLZBARYsvmpJkCAAAECBAgQIECAAAECBAgQqH6B359/fvzxkkvihIsujR5HHlP9DVVABxUZYJk57au44uz+8dYrL6WdrUqAZe/Dfxk3/eH8SL6kW/Zo3XbzOPvK62PDzbZc6mfFxcXx9msvx91XDY13Rr+2XJF69RtEz18cE737nrRKu8KUXOPOoX+M98e+scxrbLXTznHc+QOjbr21Kz3AkvQ0fvSr8c/r/hpvjHh+ufNOQjY/73d69Dji6KW+nF9dwYik4eoIsCRhgLGvvhx/u+LS5a5lCWiyO8jhp54dLTbYcJU+bcln4eFbro0n/n5baZBhWQMkQa3DTj4zdt1nv6hdp065p1XXOlV0gCUJqP31t78pneOqBFiSANANA86L2TOmL2WUBOASw1prrLHUz5LzH7752hh+1+3l1i5ekISX+pxxXmy36+4rHVya/MH7cfugP8To559a4T2SrPXhp5wVu/Xcf7mBvJKBKmPs6gqwnHr5lfHCg/fGvcP+XO5nov/AodH950eWa1jZa7jChcuRE/7+58vj/muvjKuvvjr69++fI11powYLCLBkXVwBlqyC6gkQIECAAAECBAgQIECAAAECBAhkExBgyeanmgABAgQIECBAgAABAgQIECBAoHoFHnzwwTjooINi78N+GScNGFS9zVTg1SsywFJ255HtO/8kzhgyrNywyOLhhV59T4zv582LJ/5+a7kz2++o4+Kocy5Y6sv9yS4aT951R/ztT5euMCSw+MAlQZM27bZboeSqXiP5gnrS71P33FlpO7Csak8lk+z5i2Pj6HPOT3eJKTmqKxiRXL+qAyzJXJNQyYM3Dlul+yXZteeE/3dZ7PiTPVdq954Pxo+NmwaeH8lna1WOvQ/rE7886/fp7jllj+pap4oOsJRd81MvuzKSkFDZo+wOLHsd2iceuuma0l1TFj9/neYt49yrb47Nt99xqXE+m/hh3DDgd/Hmyy+s9FIkQbcDf90/DbrVqVt3uXWfTHgvrvrdGemOLqtyJOvc+1cnLjfEUlljV0eAJflvwU5dusfdfx1S7mdv8x12ijOHDosWrTeq8jVclXXLhXMv63dMvP7cUzF69Ojo0KFDLrSkh5orIMCSdW0FWLIKqidAgAABAgQIECBAgAABAgQIECCQTUCAJZufagIECBAgQIAAAQIECBAgQIAAgeoV2KnjzvHFtK/jyscX7i5SU46KDLC8/uyTcVn/Y0tpuh7w8zj+wj9G8oXwskfZL7InP0/O2+fwo6LbQYdG8qX0zz/+KF7+10Oxy177xtYdd1liiGQHkmfvvytuufSi0i9EJ/W77L1vdOl1cGy8Vbv0y+FzZs9Kdyp5+r5/LLFDS/KF6VP+eEUku7ss7xjx2ENx7YXnLPGl647d9o69DusTm++wY9QqqhWffvRBjHjswUh2l5jzzeylhlvWLhPJiav6ZfJk3sm1rrvo3CWu1X6Pbum8t+7QKeo1aBhffzElXnvyX/Ho7TcusetE2S/OJ+MlRvPnz49vZs6Iay/6vxg7ckQ6h58efHgc+Ztzo/Zaa6V/TnYHqbt2/Qq79asywJKEfh6++bq4c+glS/SfrOVPDzkikp03krDCjK++TMMOz9z3j5j4v3dKz01CLMkOEtvsvNty519e6CCpTXaW2Klr93Qnl6SXif8dHy8+8s947anHl1jH8kJGyQWra50qMsDy7ayZMez8s2Pk8EdLDS+8+a7YoXOXpUzLhuFKTkjW6eATTo0td+oY87//Id19adL778ZhJ5+1VNjky88+jev+37nx7xeeKR1/4y22Ttdih927RuN1m0WyI0/y+U12fnrhofuW+1kp2+TsmTPiugv/b4ldo/bY78A0kLPR5lul/ZSs9bP/vDv93JYcye+qc/5yQ9pHeUdljr2qv3MW7y+5Z68855TSty75+0ORBALLO8r+t6XknOQzt/8xx8fGW24dc7/9Jl57+on0R0nwr+wOOpW9hhX2y6wKB5r+1RfRv/su0bPnvvHgA/+swiu7VAEKCLBkXXQBlqyC6gkQIECAAAECBAgQIECAAAECBAhkExBgyeanmgABAgQIECBAgAABAgQIECBAoPoEbrzxxjj++ONjWbsFVF9n2a9cUQGWJARx48Dz0xBHyXHsb/9f9Dr2hHKbLC/Actz5A6PHkUcvd1eCksGSvv989smlOzJsslW7OP7CS2PLHTuWu0vG9999l+6K8vcrLisNDCQ7XvQ97+IldiRZvNlpUz6PK//v1PRL8smRfOk8OT8J2CThmMWPJGDwxojn4+Y/XhjJl+8XPyoywFL2i/0lPXXpfchSO9QkPXz83n/T0EDJDhFJmCL54nzbbXdYal1mTf86NU3mkRxJmCiZ74p2oVjdu7AqAyxJKGXwaceXrn3i0OfM86Lzvr3Kvd+SINL91/0lHrj+qtLpJV/U/83gq9IQSnlHeZ+BJNBw1NnnR7P11l+qJLln3v3P6LhhwHmlu/UkJ/3qdwPiZ0cdt8zdXqpynSoywFJ2DZLP6hlDh0WyFmWP8gIsSYgtCZ212miTFd5ySd+3D/5DPP63W0rPPeiEU+KQE08rN1CXnDT5g/fjpksuKN2tJQnR/WbwX2O7Xfco93pvvvJiDPjVEaW/G0646NL4yf4HRVGtWkuv9YIF8dKjD8T1F59Xeg8u7/NVmWNXZ4Blj/0OiON+P7DcXbnKolXFGq7wRsrRE+6/9sr4+58vj8cffzx69uyZo11qqwYICLBkXUQBlqyC6gkQIECAAAECBAgQIECAAAECBAhkExBgyeanmgABAgQIECBAgAABAgQI1DSB4ogoqmmTMp8aK7DJppvG2k2bx8C/P1Tj5lgRAZZ5c76NB2+6Ju65amipT7KzydlXXh8bbrZluWZlwwvJzin9L/lTNGjUeIXGyfVuGPD7eO6Bu9Nzk2slwYI27bZbbm3ZXTiS8Me5V90c2+1W/hfUk104hp1/VumYZXcvKe9iY18dEVeec2q6A0rJUVEBlgXz58c9V/8pEruSY2V6KhscOLT/GXHYyWcutdtBVQYjkv7LCzGtcPHLOWFFQZuyu1kk637ixZdHEi4pKlr2f4mSL9D//crL45Fbriu9ahJ6OfC4/kvZJSeMemZ4/OX/Ti0NKHTq3iNOHDAomqzbfLnTeveNMTHs92dGsntLciRhrLOuuC7W37RtuXVVuU4VEWBJgjoT3n4zDbiVBKmSiS3rPkx+Vl6A5Zy/3hi77v2zlbpFkl2ELj/lV6VrkezactgpZ5Ub8lp8wLI76Ox50OFx/IWXlBty++f1f42//enStHz7zj+JM4YMW24wIwnR3TH4D/HYHTelNcsL8FTm2NUVYEkCQedefXNsvv2OObOGK9VIDp6UfKaSXVg2a7NJvPxSzdoVLge5C7klAZasqy/AklVQPQECBAgQIECAAAECBAgQIECAAIFsAgIs2fxUEyBAgAABAgQIECBAgAABAgQIVI/AY489Fvvvv3+6a8Wu++xXPU1U4lVXN8CSfAl6+pdTY/zoV+Pxv90a7499Y4kujz7n/Oh17InlftE/ObFseGF5u7WUnf57b/0nLj/5V6UhkWPPvSj2P/aE5YYRSsYou6tKskNMEgJZs3btJS7z7ayZ6c4lI4c/mr6/7S67x28G/TWatmy13NUo+yX15OSKCrBMmzol3SFl3KhX0h52/uk+0e8PQ6Lxus2W21PZwM82nTrH6UOujqYtWi5RV5XBiPLugdW9zVcUYEnu8YHH91mpnS/K9jB18qS48pxTIhkjOZZlVzYUkHxZ/8w/XRPtdt51hdNKvoz+rztuSnfvKTmSgE0yr/KOqlyn1Q2wFC9YEElwKNnVZMRjD6Y7MyW72pQcm++wU/p5Wm/jTcudY9kAy/LCHmUHKPsZTK515tBh0aL1Riu1Fk/f+/e49sJz0nOTdTzv2tui7TbbL1W7+O+wlQmwJAO8/uyT8c/r/hotWreOjbbYOjr37FWuQWWOXV0Blt167B/9Bw6JtRs2WuE6VNUarrCRHD4hCdbdevnFMW7cuGjXrl0Od6q1PBYQYMm6eAIsWQXVEyBAgAABAgQIECBAgAABAgQIEMgmIMCSzU81AQIECBAgQIAAAQIECBAgQIBA9QiccMKJcdvtt8Wd//7/7N0HeFRV+sfxNwmhhBRqCE2qdOkECFVAmoiuqOjaXdde0MQuqGD5i6DYUNR1bauLGl0BKYqKlIChSxfpBEIJJZRA6v95T5gxGSbJJDczmZl8z/PMMyn3nHvO50yCZu7vvlslKKhC2UzCjWd1DLCUxql6DR8ptz/9QqHVCBwDLBM+/cali/11fjM/ek8++r9nzVT1AvhH3vhAGrVs7dLUtYrJF69PFK1woK2gQMKuLZvklQdul/27dpjjCqsW4XjitQkLZfxt19q/XFoBFscgRnFCPz9++R/5dcbX0qhFa1PhI2boSKkanv9Cck8GIxTHUxVY8r5e9LzjPvyvdIjp69LrRcMls/T19vJz9uOd9T+0b6+8FnuPbFm9whzX7/Kr5J/jXhSt9uJKO7h3t7wae4+9Qklh/T25T45hB1fWUtQxoRHVTAUcDW8U1BwDLIOu/rvc9tQEqVS5SlHDi+NeaPWV6x58tMAwneOAjj/7BYWJHF9Xtz7xnAy57uYiq7wUuQCH33F6fGmOXVYBFq2Ao5WfCqt6ZLPx1B66shfeekzy7p1y7+AYeeGFF+TJJ5/01mkyL98WIMBidf8IsFgVpD8CCCCAAAIIIIAAAggggAACCCCAAALWBAiwWPOjNwIIIIAAAggggAACCCCAAAIIIIBA2QjUiYqSC7t0l4dffbdsJuDms5Z2gGXAqGvlxtinCg2v6JLyhhc0VBE7ZZrUb9q8yNVmnD1rwgRzP//IHKsBlLvGT5SwatWL7Gs7YMG3X9oDCQVVWNBKCf93zy32MR+f+pGpeOJKc7z4urQCLD9M/1SmPfOYfQrFCf24Mm9PBiMcXwP6ed+Ro+SCC1u5MtV8x9SuV99UR3KsoqMHOV6sX5xKHraTbFy+TMbeeKX9nM6CQ44/R8UJF+nAZ8+kyYcvjBWt/qGtsHl6cp9KO8BSr0kzueHhJyV60NBCgwyOAZbihB/+WLtSxt92nb3iyx3PvCQxw0a6/LrSylLvjH3EHkYqqEqTYyUoPUHrrt2lz6VXSOd+A6VWVD0JCAx0+bx5D3Tn2GUVYLn//16X/ldc7ZKHp/bQpcl48UFPXnuZhAYHyorERC+eJVPzYQECLFY3jwCLVUH6I4AAAggggAACCCCAAAIIIIAAAgggYE2AAIs1P3ojgAACCCCAAAIIIIAAAggggAACCHheYNeuXdK4cWPRC6D1zvr+2EojwKJVJrpfMkwGX3uTtGjfyaWLtvMGWLQiSOxr00Qvbi+qOV68X9TxrnzfWRDEsbrCC59/J606d3NlODl9IlWmPh0nS+fNMseXVoClpGYuTVpEPBmM0Dk5VmB58JW3pO9lfwVFXJ13Ycc5rqnnkBFyz/OTJCQsf/WZwsZwJUyxcOY38voj99mHKU7gydbJ1VCXJ/eptAIsGlK7ZPQN0vvSK1wKmzmaF/Yz5Lh3jnth9XVUUPUXtfnklQky5z//dnqK2vUamCBLl34DpWXnbhIaHuHyVNw99r9fekY0EKetY+/+MmbS2y7ti6NtYb8XHf9tKc7Pt6f20OUN8dIDP3nleZn9yfuSnp7upTNkWj4uQIDF6gYSYLEqSH8EEEAAAQQQQAABBBBAAAEEEEAAAQSsCRBgseZHbwQQQAABBBBAAAEEEEAAAQQQQAABzwssXbpUYmJipCQXo3t+tiU7o+NFxnrBdZuuPYocrErVqlK/SXOpHllHoi5o7LT6RWGD5L1YX6uo6AXUNSLrFHledwRYnF1YbSUs4njRf2kEWEqjkkhRuJ4MRuhcyiLAMnj0jXLrE89JxcqVi+Kwf9+xoo6zMYpzYX9BJ3Y1NOXJfXJ83WnFon6Xj5LQiKIrHtVr3FQiatYylZVCI6oVWnHF0cQxwHLncy+LurvSSjv8UFjAI/VIiqnm9Ot3Xxc5tYt69pZew0ZK9MChxqWo5q6xy6oCy7gP/ysdYvoWtWzzfU/uoUsT8tKDvv/kA/nwxXGyf/9+iYqK8tJZMi0fFiDAYnXzCLBYFaQ/AggggAACCCCAAAIIIIAAAggggAAC1gQIsFjzozcCCCCAAAIIIIAAAggggAACCCCAgOcFvv76a7n66qtlYvxcada2vecn4IEzOgZYilPpwMr08oYXilMBwDFMYGUOtr6+GGApjpmrRp4MRuicfCXA4opLaQRYXB3Dlfm4uudFHecYdihOtaSixi7s+44BluJU73AMAlmZh/Yt6mctIz1d1v+2ROb+5yNZseDHIk+nFauG/v1mueL2e02wp7DmjrHLKsBSnCpWnt7DIjfNSw9Y9sP38soD/5Tly5dL165dvXSWTMuHBQiwWN08AixWBemPAAIIIIAAAggggAACCCCAAAIIIICANQECLNb86I0AAggggAACCCCAAAIIIIAAAggg4HmBzz//XK6//np59bufpFHL1p6fgAfO6GsBFk9dvE8FFjEVL4pbraQ4L1lfCbAk794prz50l2zb8LtZnrsqsHzz3pvyn1dfshMWdMG/p34GdCK+GGBxNQhUnNeqK8fm5OTI8ZRDsm7ZEkmYO1PWLV0saadOFtg1euAQuXP8RKlWs3aRw5fm2L4QYCmrPSxyI7zsgMSf5snL994qy5Ytk+7du3vZ7JiOHwgQYLG6iQRYrArSHwEEEEAAAQQQQAABBBBAAAEEEEAAAWsCBFis+dEbAQQQQAABBBBAAAEEEEAAAQQQQMDzAgsXLpR+/frJU+99Jp37DvD8BDxwRl8PsBRVHaGkhI4VAIpTPeDsmTT58IWxMv+rz83pC6tq4+rF5HoB+5dvvypfvjXZjOmOShieDEboGsoiwNJzyAi55/lJEhIW7vJLI2n7nzJ5zJ2y649NBe6n4wX3j0/9SLoNGOzyOYqzv57cJ38IsBSneovLG+bCgZkZGaLhpw2JCbL0h+9NoMWx3fLYMzLiljskICDAhRH/OsTK2K7+znE2oeIESxz/bSnO71DH85TVHhZrU8rg4LmffyTvj39Sdu/eLQ0bNiyDGXBKPxcgwGJ1gwmwWBWkPwIIIIAAAggggAACCCCAAAIIIICAuwTOnDkjp0+fllOnTp33bPuaft92jONxt956qwwaNMhd0yu1cQmwlBolAyGAAAIIIIAAAggggAACCCCAAAIIeEhg+/bt0qxZM7lr/CtyyTXXe+isnj2NrwVYHMMhjVq0ltgp06R+0+alCrf85x/k/+65xT7mw6++K72Gj3TpHKlHUuS1uHvk94RF5vjSCLDoOHlDNVWqhsq4D7+QFh26uDQnDWG8M+4RCQkNk8at2kqHmD7SNjomX19PBiP0xJ4IsDherN+yU1d5aPJUqV2vgUtuetDahIUy/rZr7cff+dzLpgpL3ub4c3TL48/KZbfc4fI5tFKHXoj+63dfmz66N2MmvS01IuucN4Yn98kXAywbly+TsTdeaXe75r5Yuebeh4sdEnF581w88OihAzLz3+/Jdx++Y+/Rpf8geWDimxIaHuHiKM4PK+7YeX/2ihMCLE6wz0qAxVv30NImuaGzVmzSyk1ZWVkSGBjohjMwZDkXIMBi9QVAgMWqIP0RQAABBBBAAAEEEEAAAQQQQAABBGwCR44ckePHj0tqaqqcOHFCTp48acIlBQVMbIGTtLQ0c7ztWH3Wz622l156SW655a83Uq2O567+BFjcJcu4CCCAAAIIIIAAAggggAACCCCAAALuEtCLQkPDwqT3iL/J3RMmues0ZTqurwVYFEsv2NULd23NHXfn37Vlk7zywO2yf9cOcxoNI9wQ+5RUCA4ucr+2/r5aXr73NtGLyrWVVoDFlSBFQZNz7Dvuw/9Kh5i++Q73ZDBCT+yJAIuex/Gie2drL8hNK6PEv/u6fPH6RPshzrmuAsAAACAASURBVPof2rdXXou9R7asXmGO63f5VfLPcS+KBo1caft2bJPJD90pOzdvLLK/J/fJFwMsWvXk1Yfukm0bfjeWnfpcbEIi4dVruLIVLh2TevSILP9pnmzfuM5U5hl+w20SM/SyIvuePpFqgkpaYUSbs0pK7hzbNsG8P3uuVnPSqi+fTX7B/DzZWmFVVawEWDyxh0Vulg8cMOEf10laygHZvCm3OhQNgVIWIMBiFZQAi1VB+iOAAAIIIIAAAggggAACCCCAAAL+I6CBEw2fHDt2zDxrGMX2cPzcFlSxHat9va2NGzdO7r77bm+b1nnzIcDi9VvEBBFAAAEEEEAAAQQQQAABBBBAAAEEnAiMvvY6+WH+fPnXktyLof2t+WKAZd3SxfLyfbeJVq3Q1v2SYXLPC6+6VMUgIz1dPn1lgmz9fY2EVa8uTdtcJBf/7Rqp07BRvq09m3Za3h//lPzy7XTzdVcv8s7OypL//WtqvoBNaQVYHEMSrq7btubvP/2XWcuFHTrLw5OnSmSDC/Kt2ZPBCD2xpwIs+hp//p/X218vWj3l1ieek4qVKxf543wwaY+8/sh9omNoK6iCi2PQo3rtOvLwq+9Im249ijyHhmRmf/ov+fDFcfZjC6vg4sl98sUAi+PPrqI+8uYH0uOS4UXuhR6gAbS3n3xYqkdGSs069UwApsfgYRJU4a/wmmPAwtWAm+71l2+/Kl++NbnA3yvuHNsGkPdnT1+rT7z7sTRr275QnyMHD8iUuHtlQ2KC/Th3BVg8sYcuvRi8+KDjKYfltl7t5fHHHxe90R0NATcIEGCxikqAxaog/RFAAAEEEEAAAQQQQAABBBBAAAHvEjh48GC+0IljGKWggIoe540tIiJCQkJCpGrVqvbnvB/r98LCwqRy5crnHdemTRupX7++Ny4r35wIsHj9FjFBBBBAAAEEEEAAAQQQQAABBBBAAAEnAv/973/luuuuk3H/+kI69Ornd0a+GGA5mXpcpo17VBLmzrTvh1ZHGXnbnRIUVKHQPUr8aZ688ej9LoVflv04W165/3b7eEP/fovc9MjTUqlKSIHn2LB8qbz52IOiYRNbK60Ai4Zj9OJ3vfjc1h6c+Kb0uexKCQgIKHBOusd64bltTpfe+A+58ZGxElyxYr4+ngxG6Ik9FWBxfL1oVZQ7n3tZel96RaFuGvzRoIFW/LG1q+95SK6592EJDAo6z9vxtRU9cIjcOX6iVKtZu9DXpFbx0JDM3m1bzXENml0oca+/Jw2bt3Taz5P75IsBFkVz3AsNbd334mvGtrDm7HeLs/CLY8BCx3341XelUcvWRY4/9amH5bcf55jjnFWHcefYtskt+N9X8ubjD9rnestjz8iIW+4o8OchKytTZnw4zVRgydvcFWDxxB76+j/mP375H3l33COydOlS6dGj6KCcr6+X+ZeJAAEWq+wEWKwK0t+yQI6IFPz/CJaHZwAEEEAAAQQQQAABBBBAAAEEfFng6NGjcuTIEfM4fPiwpKSkmId+nvfZ9nFaWlqZLjc8PFw0cGJ7tgVP8gZOqlSpYsIohQVS9Hs6TnlpBFjKy06zTgQQQAABBBBAAAEEEEAAAQQQQMC/BPTvkbVrR0q7nr3l0bc+9K/FiZjKEk/9/XL7ugoLW5Tm4vOGFzr27i9jJr0tYdWqu3yKtUt+lVce+Kc9iKKhhGvue1iGXneL08oaWvlg9aJf5L1nH7cHObTPAxPfFA0aOGvOLmb/2x33yag7HxDt69i2bfhd3h//pGxduyrft0orwKKDasjhtdi7ZefmjeYctes1kJseHSs9B18qAYGB581pz59b5N1xj9oriOjxj7zxvjRr1+G8Y8+eSZMPXxgr87/63HzP1QovLm+aw4GeCrDoaR1fL6ER1eTWJ5414R9noSet7hM/7Q359r237LPWEIQGhuo2auJ0yWknT8gHzz8tGg6wNTXUai/q7tj0Nbll9Qp5f/wT9v3UYzQkddktdzoNyej3PblPvhpgcbYXGkC8Me5padK6rfOf9+PHTEBDgwG2FjP0MhNCCg0//70cx4Bbl/6D5B9PTTivmpNtLA1EzfxoWr7qTAUFR9w5ts5Hf1e9dNfNcvTQAfvvkftffl3adut5no3Oe+GMePn3S8/Yf9/aDnJngMUTe1jS313e0O+xq4ZKYGa6bNm0yRumwxz8U4AAi9V9JcBiVZD+CCCAAAIIIIAAAggggAACCCCAgGsCmZmZcujQofPCJ7YwimMwRcMr2seTTYMjGj6pVq2aPYTi7HMNl+QNqujHWgWlsDvZeXIdvnYuAiy+tmPMFwEEEEAAAQQQQAABBBBAAAEEEEDAJvDiiy/KU089JU9N+1Q69xvoVzC+GmApqCJA667dZdBV10mbrj2kSmiY6AX4WuFCL8DOW7FFN9GViioaGHnryYfyhVKaX9RRht9wm7Tr3suEZZJ375RFs76VX7/7Wk4eP78KeGkGWDT0sPj7/8m0Zx7LdzF51/6XyIBR14rOTed0MGmPrFowX2Z98kG+ORUWjsg4e1Y+evk5mfv5R/bXuFYp6XvZlVI5JEQiatYusoJFcX44PBlgKej14uh2POWwbEhMkJ+/mS5/rltjX44GXv457iXpNXxkoe8ROHu9aHhl4FXXmd8dkfUbis5l1+aNpgrHwpnf5NtHDUz8Y+zzhVZt8eQ++WqARTfO2V7oPva7/CpR53qNm5rQl/6s/J6wSH7+5r+yb8c2+57rvhUU6tCDnAUsdPwRN90uHXr3k6iGjc34epwGRjQYtmbxAvv4rTp3kwdfecu8JhybO8fWcznuq37NNvfug4dL9dp1zLw3rlgm87/+Qjat+M1MUX9eDicn2QNX7gyweGIPi/P7ypuO/WH6p+bfgE8//VRuuOEGb5oac/EvAQIsVveTAItVQfojgAACCCCAAAIIIIAAAggggEB5FUhNTS2wEoqz6ignTpxwO1WlSpXOC5Y4Bk1s1VEcQyj69QoVKrh9jpzgfAECLLwqEEAAAQQQQAABBBBAAAEEEEAAAQR8WeCCxo0lrFYdmfCf//nyMs6bu68GWHQhehH2/z54W6a/NbnYe3LJNdfLDbFPmYu2i2obly+Td8Y9ku/i9sL69B05SjLT0+2BmdIMsOh5NQCx4NuvnFZEKGxeo++LlStuv9dphRpbv5++/kKmPh3rdJgr77hfrnvw0QIrgxTl6Ph9TwZYbK+XGf9+V/73wdTzKkkUNncNMtzyxLPSfdAwl25wpYGpfz3/tL3qjasuGqzQihzhNWoW2cVT++TLARZFLKgqUlHAuud3PPt/0qnPxYXu+f5dO0zVJa3wU5xWr0kzuXv8K9KmW48Cu7lzbD2ps4BPYWvQ16dWn/rwxXH2II67Ayye2MPi7Js3HKshxnsGdpdmTRpLwuJF3jAl5uC/AgRYrO4tARargvRHAAEEEEAAAQQQQAABBBBAAAF/EtA/bmpFlOTkZDl48KAcOHAg3yPv19LT0926dK1moiGTGjVqSM2aNc975P267eMqVaq4dU4M7h4BAizucWVUBBBAAAEEEEAAAQQQQAABBBBAAAHPCLz//vtyxx13yLX3x8nV9z7smZN64Cy+HGBRnpzsbFm3bIn857WX8lXMKIhOLxy/5t6HpcfgSyW4YkWXhQ/s2SWfvfqSJMyZUWify2+7Wy696Xb5+p0ponfJ11baARaz7pwcWf/bEvls8otFrlvXrOGVnkNHSFBQ4Td4OpZySP414enzqtXoOfUC9n+Oe1GqVA112a2wAz0dYCnJ66X/FVfL6PvjnFbJKGxtqUdSRMMycz//uMiwTElek57aJ18PsOgeFWcv9Pji7vmxwwflv2+8Iou//67IvS7u+O4cW+eStP1P+WTiBFmx4McCX876864Vp/52x32SmZEhU+Lu9WiAxRN7WCq/0Dw0yLvjHpUfv/xM5syZI0OHDvXQWTlNORUgwGJ14wmwWBWkPwIIIIAAAggggAACCCCAAAII+IJAdna2HDp0qNBQioZW9JjMzEy3LEmrm9SqVcseSHEWQNGgSt6vBwYGumUuDOpdAgRYvGs/mA0CCCCAAAIIIIAAAggggAACCCCAQPEFbrz5Zvnsk0/ksbf/LdEDhxR/AC/s4esBFhupViXZuna1rFwwXzatSpSdmzbYLyZv0aGLNG17kXTuO0DadO0uVULDSrQTGpbZvmm9LJr1rQmP7Ni43oyj47eP6SO9ho+Uhs1aSEZ6uqmO4s4Ai7N1r/8tQf5Yu9J8SytIXNihs6ka0qXfgGKt+WzaaVnwv69k6Q/fy5+/r7E76hofmjTVpQohrgCXRYClKDetyNOqUze5qGdviR401DjqjbhK2o6nHJYVv/woa5b8KlvXrpJD+/aaoZq0aSctO3Y1v0dad+leaFWcgs7tiX3yhwCLzc+2F78vXSjbN663V1TSPW7cqo20695LOvbuL/WbNJOAYr5vpYGylOT9snJB7l5rdZN9O7bZfxZt45fkNeXOsXWCtt+dGs7buPK3fL/XuvQfKFpRyvZzcOLY0TIJsHhiD0v6M+7JfnM//8hU/Hnqqafk+eef9+SpOVf5FCDAYnXfCbBYFaQ/AggggAACCCCAAAIIIIAAAgiUpYCGTTR04lgpRT/Xaim2SiqHDx+WrKysUp1qaGhovrBJUYGU8PDwUj0/g/mPAAEW/9lLVoIAAggggAACCCCAAAIIIIAAAgiUVwH9W22nLl1lb9JeeenL2cWuylBe3Vg3AggggAACCJRcYMvqFfLkdSNlyLDhMnf29yUfiJ4IuC5AgMV1K+dHEmCxKkh/BBBAAAEEEEAAAQQQQAABBBBwp4AGT5KSkvI99u3bZz7XZw2paHWV0mwRERESFRUlderUsT8iIyPzfU2/X6lSpdI8LWOVYwECLOV481k6AggggAACCCCAAAIIIIAAAggg4EcCK1eulOjoaGnUopU88e6nUjOqrh+tjqUggAACCCCAgDcJbFu/Vl6880YJqVxJVixfLnXr8t8d3rQ/fjwXAixWN5cAi1VB+iOAAAIIIIAAAggggAACCCCAQEkFzpw5I7t37zZBlL1795pnWzDFFlpJT08v6fDn9atevXq+UEregIrtYw2mVKxYsdTOyUAIuCJAgMUVJY5BAAEEEEAAAQQQQAABBBBAAAEEEPAFgTlz5sill14qTVq1kSemfSY1Iuv4wrSZIwIIIIAAAgj4kMD2jevkpTtvlOCgQJkze7Z06tTJh2bPVH1cgACL1Q0kwGJVkP4IIIAAAggggAACCCCAAAIIIOBMICsrS/bv3++0cootnHL8+HHLeAEBAaLBFA2eaJUUDaLYPs77rF8PDg62fD4GQMAdAgRY3KHKmAgggAACCCCAAAIIIIAAAggggAACZSUwe/ZsE2Jp1vYieXzqx1KjTlRZTYXzIoAAAggggICfCezYuF5euutGCZQcE17p0qWLn62Q5Xi5AAEWqxtEgMWqIP0RQAABBBBAAAEEEEAAAQQQKJ8CKSkp51VOsVVP0WoqBw8elOzsbMs4oaGhUr9+falXr555tj3yfk4wxTIzA5SxgC8GWBYvXiy1a9eWli1blrEep0cAAQQQQAABBBBAAAEEEEAAAQQQ8EaBWbNmyWWXXSaR9RrIfS+/Lm279fTGaTInBBBAAAEEEPAhgaXzZsmbjz0g+h6yhle6devmQ7Nnqn4iQIDF6kYSYLEqSH8EEEAAAQQQQAABBBBAAAEE/E/g7NmzsmfPngKrp+zbt0/OnDljeeEVKlSQunXr5gum5A2raEglIiLC8nkYAAFvF/DFAEvfvn1l69at0rx5c3M3zREjRki7du28nZr5IYAAAggggAACCCCAAAIIIIAAAgh4UEBvgnLDTTfJrh075N4XXpUBo6714Nk5FQIIIIAAAgj4k8C3770ln736onTtFi3/+exTadGihT8tj7X4jgABFqt7RYDFqiD9EUAAAQQQQAABBBBAAAEEEPAtgaysLDlw4IAJp2ilFA2j5K2cop8fPXrU8qICAgKkZs2a9uopDRo0sFdRsVVPqVOnjuhxNATKu4CvBVg04BYdHX3etjVq1MgeZunUqVN531bWjwACCCCAAAIIIIAAAggggAACCCAgIsnJyXL9jTfJz/N/lCvvuF+uf/gJXBBAAAEEEEAAAZcFsrOyZNqzj8n8rz6Xa//+d/nsk08kKCjI5f4ciEApCxBgsQpKgMWqIP0RQAABBBBAAAEEEEAAAQQQ8D6BjIwM2bVrl+zYsUN27txpnm0fa2glMzPT8qSrVq1qD6do1RTbwxZO0cBKcHCw5fMwAAL+LpA3DBIXFyexsbFev+SVK1fKY489Jhs2bChwrhpQGzlypAm0dO/e3evXxAQRQAABBBBAAAEEEEAAAQQQQAABBNwrcM+998o7U6dK22495JYnnpOmbS5y7wkZHQEEEEAAAQR8XmBtwkL5+KVnZNfWLTJu3Dh57rnnfH5NLMDnBQiwWN1CAixWBemPAAIIIIAAAggggAACCCCAQNkInD17Nl8wJW9YRauoZGdnl3hiFSpUkLp169orpjiGU/TziIiIEo9PRwQQyBXQ8MqYMWMkISFBRo8eLdOnTxdfCbHY5j9jxgz5/vvvZc2aNZKTk+N0ayMjI2XYsGEyYsQI6dmzJ3fF4gcAAQQQQAABBBBAAAEEEEAAAQQQKKcCn376qdz/wANy/NgxuemRp+Xyf9xTTiVYNgIIIIAAAggUJfDZ5Bfk2/fflibNmsmbr79ubppGQ8ALBAiwWN0EAixWBemPAAIIIIAAAggggAACCCCAgPsETp8+Ldu3b3caVDlw4ECBF4sXNaNatWoVGE7RCipRUVESEBBQ1DB8HwEELAqMGjXKhFfi4+MlJiZGJk+eLJMmTfKpEIuNYP/+/TJr1iwTZlm+fHmBIboaNWrI0KFDTZilT58+ooE5GgIIIIAAAggggAACCCCAAAIIIIBA+RFISkqS++5/QP737TfSpe/F8veHn5LGrdqUHwBWigACCCCAAAKFCmxITJDPJj0vf/y+Rm7/5z/ljddflypVqqCGgLcIEGCxuhMEWKwK0h8BBBBAAAEEEEAAAQQQQAABawKpqan2kMrOnTvzhVUOHz5cosEDAwNNBZUmTZpI48aNzXPejytXrlyicemEAAKlJ2ALr0yZMsVUX7G16OhoU5klMTFRGjZsWHon9OBI+rtLgyz6WLp0qWRmZjo9e3h4uAwePNiEWS6++GKpWLGiB2fJqRBAAAEEEEAAAQQQQAABBBBAAAEEylLgnXfekYcefljOnjljKrFce3+cVORv12W5JZwbAQQQQACBMhU4cvCATH/zFZn/1ecSVbeuTHnttXzvoZXp5Dg5An8JEGCx+mogwGJVkP4IIIAAAggggAACCCCAAAIIFC2gF3Pv2LFDbAGVXbt22YMqx44dK3oAJ0cEBQVJgwYNnAZUNLQSHBxconHphAAC7hcoqtKKP4RYbIr6O27OnDmmOsuiRYskIyPDKXDVqlVl0KBBJswycOBA7qTl/pchZ0AAAQQQQAABBBBAAAEEEEAAAQTKXECrsYwdN07+/eGHUrNOlFxzX5wMuvrvZT4vJoAAAggggAACnhX47l9T5cu3JsuZtDSJi4uT5557TkJCQjw7Cc6GgGsCBFhccyr4KAIsVgXpjwACCCCAAAIIIIAAAggggECuQHJysj2gkreSioZVTpw4USKmChUqyAUXXHBeBRUNqOjX9fs0BBDwLYHp06fLmDFjJCYmRuLj451OXiuwaIUWbXqMr1ZicVyc/i784YcfTJhlwYIFcubMGafr1ypRWpFFwyxDhgwRDbfQEEAAAQQQQAABBBBAAAEEEEAAAQT8V+CXX36Rp8eOk4Qli6V99xgZefu90qnPxf67YFaGAAIIIIAAAkZgyewZ8t0Hb8m2jevl0hGXyfMTxkvHjh3RQcCbBQiwWN0dAixWBemPAAIIIIAAAggggAACCCBQXgRycnJE7wan4ZS8ARXb52lpaSWiqFSpkjRq1MiEVDSYkvdZK6wEBgaWaFw6IVBeBTIzM+WDDz6QVatWyXvvvedVDAkJCSaYUlh4xTZhfw2x2NZ3+vRp+emnn0yYRZ9PnTrldK+0mlS/fv3k0ksvlWHDhklERIRX7SmTQQABBBBAAAEEEEAAAQQQQAABBBAoPYFp06bJc+PHy/59+6Rz34tl5K13y0U9e5feCRgJAQQQQAABBLxCYNmPs2Xmh+/K5tUrpGXr1jL+2Wflmmuu8Yq5MQkEihAgwGL1JUKAxaog/RFAAAEEEEAAAQQQQAABBPxNIDs72wRUtmzZIn/88Yd56Md//vmnnD17tkTL1fLGGk5xDKhoWKVu3boSEBBQonHphAAC+QUWLVokjz32mOzYscN8Y8aMGdKtWzevYNJASnR0tKmmkpiY6NKcJk+eLFqxZfTo0eaP9v5SicVx8enp6fLzzz/L999/byq0pKamOvXRqlMa/tHKLBpoqVGjhkuOHIQAAggggAACCCCAAAIIIOBhgRwR4c9dHkbndAj4j4DeTGrSpEky8ZVX5PChQ9JtwGAZeetd0qZbD/9ZJCtBAAEEEECgnAqs+OVHmfnhO7J++TJp2ry5PPbII3LHHXeUUw2W7aMCBFisbhwBFquC9EcAAQQQQAABBBBAAAEEEPBVgaysLBNUsQVUbGGVrVu3il5MXdwWFhZmD6g4VlOpU6dOcYfjeAQQKIbArl275JlnnpF58+bl69W/f3/54osvijGSew61Uk1FQyz6hn1cXJzExsa6Z4JeNGpGRoYsXrzYVGaZO3euHDlyxOnstDpV9+7dTZDlsssuk8jISC9aBVNBAAG/FuBiTL/eXhaHAAIIIIAAAggggAAC3iOgf6fPDbJMkuPHjpogy+Brb5LOfQd4zySZCQIIIIAAAgi4JLBk9gz5cfonsu63BGnYqJEJrtx7770u9eUgBLxMgACL1Q0hwGJVkP4IIIAAAggggAACCCCAAALeLqBBFa3GkDeoohVVtm3bVuygSrVq1UTDKY4BFf28Zs2a3k7B/BDwO4G0tDR57bXXZNq0afl+noOCguSGG26Qxx9/XPTntqzbqFGjJCEhQeLj400FkeK28hZisfno7++lS5eayixz5syRAwcOOKXTKlZdunSxh1nq169fXGKORwABBBBAAAEEEEAAAQQQQAABBBDwUoFTp06ZIMtbb79tKrK07NBJLrn2Jrn4b6O9dMZMCwEEEEAAAQRUICszQ+Z+8Yn8+N9PZM+2rdKkWTN54L77ZMyYMQAh4MsCBFis7h4BFquC9EcAAQQQQAABBBBAAAEEEPAWgczMzAKDKnpH/+K02rVrS4sWLcyjZcuW5rl169ZecSF8cdbBsQj4s4CGQZ5//nlJTk7Ot8xu3brJK6+8Yn52vaFZDa/Y1qB/zJ8+fbpMmTJFRo8uf2/O5+TkyPLly01lltmzZ0tSUlKB29u+fXsTZhk5cqSpjEXzDgGKVnjHPjALBBBAAAEEEEAAAQR8V4D/q/DdvWPmCJSewDvvvCNvv/OObFi3TurUbyCXjL5Jhlx3k4SEhZfeSRgJAQQQQAABBCwJHN6/T3747yfmceL4MenRM0buu/ceuf766y2NS2cEvESAAIvVjSDAYlWQ/ggggAACCCCAAAIIIIAAAp4W0DCKVlTRKip5q6poRRUNsRSn1alT57ygSqtWrSQiIqI4w3AsAgh4UGDDhg3y6KOPyqpVq/KdtV69ejJu3Di5/PLLPTibwk9lC53ExcVJbGys5XlFR0fLnj17JDExURo2bGh5PF8eYM2aNaYyiz7034SCmoYPNcwyYsQIrwk1+bI7c0cAAQQQQAABBBBAAAEEEEAAAQS8QeDbb7+Vt6ZOlZ/nz5fAoCDpf8XV5tG2W09vmB5zQAABBBBAoFwKrFwwXxb87ytJmDvTrP+KK6+Ue+++WwYNGlQuPVi03woQYLG6tQRYrArSHwEEEEAAAQQQQAABBBBAwF0CGlTZvn37eUEV/VpxgypRUVH5qqloZQZ9hIdzVzZ37R/jIlDaAkeOHJEXX3xRvvjiC8nOzrYPX6lSJbnnnnvkwQcfFP3YW5pWS9EAi1ZL0aoppdE0vKIVXbRpBZryHmKxmWqoyRZm0WBjQa1Zs2YmyKKPdu3alcaWMAYCCCCAAAIIIIAAAggggAACCCCAQBkKJCQkyL8/+kg+/vhjyUhPl2ZtL5J+V1wj/S+/Wqry9/8y3BlOjQACCCBQXgRSkvfLgu++kl//95Uk7dgm1WvUkFtuvlluvfVWueiii8oLA+ssXwIEWKzuNwEWq4L0RwABBBBAAAEEEEAAAQQQsCqgQZU///wzXzUVvQBZ76hf3KBK3bp1TTClRYsW9sCKfh4WFmZ1mvRHAIEyEsjKypIPP/xQJk2aJKmpqflmMXz4cHnuueekQYMGZTQ756fVN841aBITE2OCJqXZCLEUrqkhx5kzZ8qsWbNk/fr1BR58wQUX2CuzdO7cuTS3iLEQQAABBBBAAAEEEEAAAQQQQAABBDwscPLkSRNi+ffHH8vK5ctzq7JcfpX0GXGltI/p4+HZcDoEEEAAAQT8XyDxp3myaOY39mor/fpfLLfdeovcdNNN/r94VljeBQiwWH0FEGCxKkh/BBBAAAEEEEAAAQQQQAABVwU0qLJ169Z8QZUtW7bIrl27ihVUCQgIkHr16p0XVNHQSmhoqKvT4TgEEPABgaVLl8qjjz5qQm55W/PmzWXixInSs2dPr1uFLbyi1VESExPdMj+t7jJ58mRTgUWru1CJxTmzhn00zKLVWVavXi05OTlOD9Tw46WXXmoqs0RHR4v+O0NDAAEEEEAAAQQQQAABBBBAAAEEEPBNgSVLlpgwy0fnqrJENbxAeg69TGKGjZSmbbgTvG/uKrNGAAEEEPAGgU0rfpMlc2bIolb3BQAAIABJREFU0rkz5VjKYalRo6bcfPNNcvPNN0uHDh28YYrMAQFPCBBgsapMgMWqIP0RQAABBBBAAAEEEEAAAQScCWiVhHXr1pm739seegF6cSqq6AXEWlVBgymOVVVCQkKARwABPxbYu3evjB07VubOnZtvleHh4fLII4+YsuNBQUFeJ6CBCQ1AuDO8Ylu0Bli0Kk1cXJzExsZ6nYW3TSg5OdlUZdEwiwaLsrOznU6xdu3aMmzYMBNo6dWrl1e+zrzNlvkggAACCCCAAAIIIIAAAggggAAC3iiQlpYmX375pXwxfbrMmzPHTLFZ24uk59CR0mvYZRLZ4AJvnDZzQgABBBBAwKsEdm/dLAlzZprQyt7tuTecG3XVVXLt6NFy1VVXedVcmQwCHhIgwGIVmgCLVUH6I4AAAggggAACCCCAAAII7N+/3x5SsYVW9CJuV1tgYKC52NsxqKKfV6lSxdVhOA4BBPxAQN9Ufv311+Xdd9+Vs2fP2lekvyf+/ve/y1NPPSXVqlXzypXq770xY8aIVmCJj4+XmJgYt8+TEEvJiA8fPiyzZ882YRbdr4LCldWrV5ehQ4eaMEvfvn0lODi4ZCekFwIIIIAAAggggAACCCCAAAIIIIBAmQokJSXJV199ZcIsicuWmbm079FLulw8WLoNGCx1GjYq0/lxcgQQQAABBLxJQEMry3/+QVb+/INsWbvKTO3igQPlutGj5ZprrpGIiAhvmi5zQcDTAgRYrIoTYLEqSH8EEEAAAQQQQAABBBBAoPwI5OTkyPbt28+rrJKSkuISgl6A3qhRIxNUcQyrVKpUyaUxOAgBBPxX4Ntvv5UJEyaIhuLyts6dO8vEiROlbdu2Xr34UaNGeTS8YsMgxGLtZXH8+HGZM2eOqc6ycOFCycjIcDqgVv+55JJLTJhl4MCBUrFiRWsnpjcCCCCAAAIIIIAAAggggAACCCCAQJkIaNV4rcwS/+23snH9ejOHVh27SNcBQ6TrgEukYfOWZTIvTooAAggggEBZCvy5bk1uaOWXH2TH5o1mKl2jo+XqUaPk6quvliZNmpTl9Dg3At4kQIDF6m4QYLEqSH8EEEAAAQQQQAABBBBAwD8F9ALeTZs25aussnHjRjl9+rRLC9YLe1u1aiUXXXSRebRr185cfF65cmWX+nMQAgiUH4EtW7bII488IsuXL8+36KioKBk7dqxceeWVXo9hC69MmTJFRo8e7fH5RkdHi1aASUxMNBWtaCUTOHHihPz4448mzPLLL7/ImTNnnA5UtWpVE2LRMMugQYMkJCSkZCekFwJWBHJEJMDKAPRFAAEEEEAAAQQQQAABBBBAAAGtKv/dd9/Jt999J6tWrDAgTVu3ky4DBkuXfgPlwvadQEIAAQQQQMBvBTYsXyorf5lvQit7d2wz6+zTr5/87fLLZeTIkdKsWTO/XTsLQ8CCAAEWC3imKwEWq4L0RwABBBBAAAEEEEAAAQR8X+DkyZMmqKJv1OizPv744w/JzMx0aXGhoaEmnGILqmhYpWXLllKhQgWX+nMQAgiUT4Fjx47Jiy++KP/5z38kOzvbjqABuLvuukvGjBkjVapU8Xocb6mAQoildF8qaWlp8tNPP5kwy/z58+XUqVNOT6DBzP79+8uIESNk8ODBEhYWVroTYTQEEEAAAQQQQAABBBBAAAEEECg9AW4GUHqWfjjS1q1bZcaMGfK/776TxYsWmRXWiqor7Xv1k069+0vH3v0lJCzcD1fOkhBAAAEEyovAscMHZc3iBbJ60QJZu+RXOXHsqFn64CFD5IrLL5fLL79c6tWrV144WCcCJRUgwFJSOVs/AixWBemPAAIIIIAAAggggAACCPiWwIEDB+whFVtYZdeuXXqDA5cWUrNmTVNNJW9lFS0XHBDALcBdAuQgBBCQrKws+eijj+SVV16R48eP5xMZMmSIPP/889KgQQOfkJo+fboJ2sTExEh8fHyZzlkrsGglGG06FyqxlN52pKenm4os33//vcybN09SU1OdDh4cHCx9+/Y1lVmGDx8uERERpTcJRkIAAQQQQAABBBBAAAEEEEAAAQQQ8JjA3r17zd+B5s6dZ55PnMj9e1CHnn2kQ+9+0qFXf2ncqo3H5sOJEEAAAQQQKKnAH2tXyppzgZXNq3OrjdWOjJRhQ4eKvi83dOhQqVGjRkmHpx8C5VGAAIvVXSfAYlWQ/ggggAACCCCAAAIIIICAdwpoIGXHjh2yYcOGfNVVDh065PKE69evny+ooqGVunXrutyfAxFAAAFHgaVLl8qjjz4qf/75Z75vaRDu5Zdflj59+vgMWkJCggmMeEN4xYZGiMX9Lx+tTrZ48WJTmWXu3LmSkpLi9KRahUxfG7YwS61atdw/Oc6AAAIIIIAAAggggAACCCCAAAIIIOAWAa3Uq0GW2XPmyIb16805ohpeIG2iY6SdPrr3kppRvH/iFnwGRQABBBAolkDy7p2ybtkSWf/bEtm0fKmkHDxg+neNjpbh50Ir+v4FDQEESixAgKXEdOc6EmCxKkh/BBBAAAEEEEAAAQQQQKDsBTIyMmTLli35KqtocOXkyZMuTS4wMFCaNm1qwiq26irt27fnzvEu6XEQAgi4IrB//34ZO3asqWCRt4WHh8vDDz8s//jHP0Qv+PeVpkGR6OhoU+UkMTHRq6Y9efJk0cowo0ePlmuuuYZKLG7cHa0mtGzZMvO6nj17tmiVM2dN/53V14uGWUaMGCFRUVFunBVDI4AAAggggAACCCCAAAIIIIAAAgi4U2Dbtm0mzPLjj/NN1d7jx4+Z0zVu2Vranguz6HPV8HB3ToOxEUAAAQQQMALHDh+U9b8lmMDKxsSlkrRzu/l6nagoGThggAwaNMhUWqlXrx5iCCBQOgIEWKw6EmCxKkh/BBBAwIcEckQkwIfmy1QRQAABBBBAoECBNWvWyOrVq+X333+XdevWmSorxWlt27YVDajYwir6XKVKleIMwbEIIICASwLZ2dnyzjvvyKRJk+TMmTP2PnpBvwYsnn76aZ8rS+4LVU40xKLmcXFxEhsb69JecZA1Aa18tmLFClOZRcMse/fudTpgQECAdO7c2YRZRo4cKVrtjIYAAggggAACCCCAAAIIIIAAAggg4LsCWnVagyw///KL/LpggWgFX22tOnWV1t16SKvO3aRV52gJDY/w3UUycwQQQAABrxE4euiAbF613Dw2LV8m2zauM3OrGhoq/fv3N6GViy++WDp27Og1c2YiCPiZAAEWqxtKgMWqIP0RQAABBBBAAAEEEEAAAfcK7Nixw4RVNLSyatUqU2Xl7NmzLp20atWq0qZNm3yVVVq2bCnBwcEu9ecgBBBAwIqA/r4aM2bMeSE7vXh/4sSJomE6X2yjRo2ShIQEiY+PF28usU6IpWxfXWvXrjWVWTTQov+WF9S0+pmGWS6//HJp3Lhx2U6asyOAAAIIIIAAAggggAACCCCAAAIIWBLQ8IqGWfTx088/S+Jvv9nHa9bmImnRqasJs2iopVZd7oRvCZvOCCCAQDkR2L9rh2xelWgCK1tWLZc927aalevN4vr07WsPrPTu3buciLBMBMpcgACL1S0gwGJVkP4IIIAAAggggAACCCCAQOkJHD9+3Ny9XQMrGlbR0MrRo0ddOkH16tVNUEUftsoqTZs2Fb3TOw0BBBDwpIBWWnn55Zfl/fffl6ysLPupw8PDZezYsXLDDTd4cjqlei5fCa/YFq0BounTp8uUKVNMxRta2Qhs3LjRhFn0sWXLlgIn0apVKxNm0Ufr1q3LZrKcFQEEEEAAAQQQQAABBBBAAAEEEECg1AROnjwpS5YsMY9FixebG+Okn7tJWb1GTaRl52hp2amrNG/XQZq0aVdq52UgBBBAAAHfFMjKypRt69fKtvW/m9DKllUr5ND+JLOYsLBwiekVI3379JFevXqZR4UKFXxzocwaAd8WIMBidf8IsFgVpD8CCCCAAAIIIIAAAgggUHKB5cuXm5DKypUrTWhl9+7dLg1WrVo16dSpk2gVA1tYpX79+i715SAEEEDAnQL6RqyGJvbu3ZvvNJdddpm8+OKLUqtWLXee3q1j28IgcXFxEhsb69Zzlebg0dHRsmfPHklMTJSGDRuW5tCMVQKB7du3y8yZM02YZd26dQWOoCHUESNGmDBL+/btS3AmuiCAAAIIIIAAAggggAACCCCAAAIIeKOALdCyeHFusOXIkRQzzYqVKknTtu2lmT7adTDPDZq38MYlMCcEEEAAgVIS2LFxvWzb8Lts3/B7bnBlw++Sk5NjRq9br55oVZXe58IqXbp0KaWzMgwCCFgUIMBiEVB/0eX+pqMhgAACCCCAAAIIIIAAAgi4TUD/12vr1q32yioaVtm0aZNoKfmiWqVKlUxVFQ2sdOzY0Tw3adKkqG58HwEEEPCogFaQevrpp+Xrr7/Od966devKxIkTZdCgQR6dT2mfTKuYaIBFq5hoNRNfahpe0cox2uLj4wmxeNHmJSUlyYwZM0yYRSuvFfSnWg0e2SqzdO3a1YtWwFQQQAABBBBAAAEEEEAAAQQQQAABBKwKrF+/3tzoTB+/LV8uq1etkoz0dDNs1bBwE2r5K9jSXqIuaGz1lPRHAAEEECgDgb1//mECKragioZWbFW5QkPDpFOXzhLdtatoUEXfC7jwwgvLYJacEgEEXBAgwOICUqGHEGCxKkh/BBBAAAEEEEAAAQQQQOB8gcOHD4utuopekLp27Vo5ceJEkVQBAQHSrFkzU1lFgyr6aNu2LaV/i5TjAAQQKEsBDUWMGzdOjhw5Yp9GYGCg3HrrrfLkk09KSEhIWU7P8rkTEhJMACQmJsYEQHyxEWLx/l1LTk42QZZZs2aZajnZ2dlOJx0VFWUPs3Tv3l30Z42GAAIIIIAAAggggAACCCCAAAIIIOBfAvre0ooVK2TFypWyfPkKWbN6lX2BETVqmgottlCLPteqW8+/AFgNAggg4OMCybt3yrb1v9urq2hY5dSJVLOq4IoVpVOnztI9upsJq+ijXbt2Pr5ipo9AuRIgwGJ1uwmwWBWkvxHQOj4BWCCAAAIIIIAAAgggUD4F0tLSTGUVfegbCvq8f/9+lzAiIyNNWMVWWUX/OFW1alWX+nIQAgggUNYCe/fuNVVJlixZkm8qekeoN998Uzp06FDWU7R8flt4RStgaKjAl5uuRfdL16JVZPSZ5p0CGgazhVl03wqq2FarVi0ZNmyYCbT07t1bgoKCvHNBzAoBBBBAAAEEEEAAAQQQQAABBBBAwJJAenq6vUrL8hUrRB+bNmywj1krqp40bXuRPdhywYUtpVbd+pbOSWcEEEAAAdcENKyy+4/N9rCKVlg5fiTF3rljp87SrVtX6XauuopeH0BDAAGfFiDAYnX7CLBYFaQ/AggggAACCCCAAAIIlDeBpKQkcxGzVljR582bN0tWVlaRDFqBoH379vmqq9Svz5sHRcJxAAIIeJ2AVoZ47733ZOLEiaIhPlurVKmSPPTQQ3LPPfdIcHCw1827uBPSqiXR0dEm6OHr4RXb2idPniyTJk2SuLg4iY2NLS4Jx5eBwPHjx2Xu3LmmMsvChQtFL1Zw1qpVqyZDhw41YZZ+/fr5xc9gGXBzSgQQQAABBBBAAAEEEEAAAQQQQMBnBE6ePGmqtKxcudJUatGP/9y61T7/0PAIadC8hTRs3kIaNPvruWZUXZ9ZIxNFAAEEvEng4N7dsufPP+yPpG1/yJ5tf8iZ06ft02zTtq1Ed8utrNL1XGDFH94z86Z9YC4IeIEAARarm0CAxaog/RFAAAEEEEAAAQQQQMCfBfQi7Q0bNuQLrLhSXUXvgN6yZUvp1KmT/dGqVSsJDAz0Zy7WhgAC5UBg06ZNcv/995vfjXlb9+7d5fXXX5dGjRr5hYKGV7RaiVa/iI+Pl5iYGL9Yly6CEIvvbuWpU6dk3rx5pjrLL7/8ki9AlndVYWFhcskll8iIESNkwIABouEyGgIIIIAAAggggAACCCCAAAIIIICA/wukpKTI6tWrzd9vN27cKOs2bJBNGzfJsaNH7IsPq1bNBFpMqOXCltJQP27eQmpE1vF/IFaIAAIIuCBwMGmP7NWgyrY/zPPebVtNaCXt1El779qRkdK2bVtp17attGnTxnyslVVCQ0NdOAOHIICAjwsQYLG6gQRYrArSHwEEEEAAAQQQQAABBPxJQC8M1TtUaXUVfehdq/RrRTWtpKJhFf2jlD537NhRKleuXFQ3vo8AAgj4jIBWfdCKK9OmTZPMzEz7vLXqw7hx4+S6667zmbW4MtFRo0b5ZXjFtnZCLK68Crz7GK1+9PPPP5vKLPPnzxe946azphXgBg4caCqzaKhFP6chgAACCCCAAAIIIIAAAggggAACCJQvgb1795pAi+2xbr0GXDZI6vHjdojw6jVyK7acC7Ro5RZ9VKsVWb6wWC0CCJQbgcP7k0wwxRZW2bNVwyp/yOmTJ+wGtWrXltat28hF7dqakIqGVfQRGcnvxnLzQmGhCJwvQIDF6quCAItVQfojgAACCCCAAAIIIICALwskJSXlq66yefNmycrKKnRJFSpUMH+cio6Olm7duknPnj2lVq1avszA3BFAwKcFckQkwK0rWLJkicTGxsquXbvyneeKK66QF154QWrUqOHW83t6cFt4ZcqUKTJ69GhPn95j59N/x7TSTGJiojRs2NBj5+VEpS+QkZFhKrJoZRat0HI8z4UHec+mlVguvvhiE2YZMmSIaKUWGgIIIIAAAggggAACCCCAAAIIIIBA+RXYvXt3/mDLhg2yeeMmSU39K9gSUaOmNGzeUuo3u1DqNLxAoho2ljoNG5mPq1Sl0kD5ffWwcgR8Q+Bk6nE5sHunHNizSw7s2S3Je3aaiioaWtHv2VqNmjWldZs2clHb/EGVqKgo31gos0QAAU8KEGCxqk2Axaog/RFAAAEEEEAAAQQQQMBXBLKzs03JdFt1Fb1gd9++fUVOPzw8XLp06WIPrOjHVFcpko0DEEDADwT0IvhnnnlGpk+fnm81devWlddee0369evnB6vMv4TyVpmEEIvfvYRNhSQNnc2cOVPmzp0rKSkpThcZHBwsffr0MWGW4cOHi1ZToiGAAAIIIIAAAggggAACCCCAAAIIIKACejMjrdai76vp8/oNG2TL5i35gi16XPXakRLZ4AITaIm6oLHUsX/cSKrXrgMmAggg4BEBraRiD6hoWGVvbljlwJ6dknr0aL451KhRU1q3bi3t2v1VTUVvXqnvfdEQQAABFwUIsLgIVeBhBFisCtIfAQQQQAABBBBAAAEEvFXg1KlTsmLFCntgZeXKlaJfK6rpXei1soqtwor+ASsgwL3VDYqaE99HAAEEPC3wzTffmPDK4cOH7acOCgqS2267TR5//HEJCQnx9JTcfj4N6owZM0ZiYmIkPj7e7efzhhNoBRatOKNN10wlFm/YldKbg4Z3ly1bZiqzzJ49W5KTk50Orj/b+rrXMIs+qCxXenvASAgggAACCCCAAAIIIIAAAggggIA/CRw8eFC2b99uHtu2bTPPW7dtkx3bt8u+pKR8S60cEiJRDRtJpKnW0sh8nFu5JffjwKAgf6JhLQgg4EaBjLNnTUAl2VRRyX3k/TgjPT3f2S9o1EiaNm0qFzZvbp710axZM/NcvXp1N86UoRFAoJwIEGCxutEEWKwK0h8BBBBAAAEEEEAAAQS8RSApKUm0qopWWNHnzZs3S1ZWVqHTq1ChgugdVWxhle7du0tkZKS3LIl5IIAAAh4X2L9/vzz00EPy66+/5ju3hvneeOMNadeuncfn5IkTJiQkmCBHeQqv2FwJsXjiFVb258jJyTHBXluYRffdWQsMDDRBXg2yXHbZZRIVFVX2k2cGCCCAAAIIIIAAAggggAACCCCAAAJeL5CWlmYPtdhCLn9u2yb62LljhzheYB7V4AKp3fACiWrY2IRaakbVzX3UqSs1IqOkYuXKXr9mJogAAqUjkHbqpBw5kGweKQf2S0ryPknWSip7dsvBvbvk0P59+U5UJSREmmgopWlTaX4umGILqOizXgNAQwABBNwoQIDFKi4BFquC9EcAAQQQQAABBBBAAIGyENA7imvJ8ryBlX378v/hytm8wsPDpXPnzvbASteuXaUyfwAviy3knAgg4GUCenH7Bx98IC+//HK+alX6OzI2Nlbuvvtu0SoN/tj0Qn4NMmr1Ef13pTy2yZMni1agGT16tFxzzTVUYikHL4Lff//dhFlmzZpl7pTprGkFuk6dOtnDLFToKQcvDJaIAAIIIIAAAggggAACCCCAAAIIuElg165d51Vv+XPbdlO95ciRlPPOGl69utSIrCs1TKglyoRaami4pU5UbsilTpSEVaOSgpu2i2ERKDWB4ymHc4MpBzWYsv9cUGW/pBxIlqMHc0MrJ1OPn3e+2pF1pGnTJiagYgun2Cqp1KtXr9Tmx0AIIIBACQQIsJQALV8XAixWBemPAAIIIIAAAggggAACnhDQwMqGDRtkyZIl5vHbb7/JiRMnijy1XmipdxG3PbSCgN5ZnIYAAggg8JfApk2bTNWVtWvX5mPp1auXaLChUaNGfstF9ZG/tlb3etKkSRIXF2dCS7TyI6C/AzTMog+tYFdQ0wpMI0aMMJVZ9I1CGgIIIIAAAggggAACCCCAAAIIIIAAAqUhcOTIEUlKSjrvsXdvkuzZu0eSkvbJkZTD552qUpUqJsxSPVJDLVGmgos95JIn8KI3aqEhgEDpCmRlZpgQSm7llNxAivlYgyr6nJz7nJmRft6JI+vUkfr160uD+g2kQYP65mPzeYMG9o/1xpQ0BBBAwEsFCLBY3RgCLFYF6Y8AAggggAACCCCAAALuENBKAFphJSEhwQRWli5dKqmpqYWeSksBt2nTxl5dpUePHhIZGemO6TEmAggg4BcC6enpJqAydepUyczMtK+pevXq8uyzz5pKHP7eRo0aZf6tiY+Pl5iYGH9fbpHrI8RSJJHfH7Bz506ZMWOGCbNolZaCWsuWLU1lFn3of3/REEAAAQQQQAABBBBAAAEEEEAAAQQQcKfAmTNnZO/evU5CLntlb1KS+d7+fftEb4qXt2l4RUMu1WrVlvAaNc0jrHoNiaie+6yfR5z7mn4cGh7hzmUwNgJeLZB69IicOHpEUo+kyPGjKfaP9evma0dS5OSxI3L04AE5cujgeWsJrlhRtDqKLYzSME8gxRZS0efg4GCvdmByCCCAQBECBFisvkQIsFgVpD8CCCCAAAIIIIAAAgiUloDe8VvDKnohsQZWjh49WujQYWFh0rlzZ3tgpWvXrlKlSpXSmg7jIIAAAn4tsH79ernjjjtkx44d+dZ55ZVXyoQJE6RGjRp+vX5dHOEV51s8ZswYmT59ukyZMkVGjx7t968DFliwgN71cubMmSbMsnLlStGAsbPWpEkTU5lFwywdOnSAFAEEEEAAAQQQQAABBBBAAAEEEEAAgTIT2Ldvnz3kkjfwkpycLAcOHpTDh1Pk8OFDkn72rNM5BgVVyA201Kgh4dU18HLu+VzYJfzcswnBaCCmek0JDAoqs/VyYgQKEsjMyBBb8ETDJ+bjoykmiGL/ugms5H7t+NEjkuMQALONXSUkRGrWrCW1a9eWyNq1pG7duvmqpdjCKXXq1GFDEEAAgfIgQIDF6i4TYLEqSH8EEEAAAQQQQAABBBAoqcDWrVvtFVY0tJKSklLoUKGhodK9e3fp1auXebRr104CAwNLenr6IYAAAuVSICsrS15//XV57bXX8lVd0bLsGljQ36/lodlCGnFxcRIbG1sellysNUZHR8uePXskMTFRGjZsWKy+HOyfAgcPHpRZs2aZh74u9HeJs6a/S2yVWTRcrHe4pCGAAAIIIIAAAggggAACCCCAAAIIIOBtAqmpqXLo0CE5fPiwec77sX5Nwy62rx0+dFhOnEgtcAlh1apLRPUapqJLSHiEVKkaKlXDwqVKaKiEhIVLSGiYeVQxz+d/TatW0BBwFEg/c0ZOnzohp0+ckLSTuc+n9flkqpw+efK8r6WdPCmnUo+bqilaKeVUIa/ZiGrVpVatmlJLAym1aktkZG0TTqlVKzek4vhx1apV2SAEEEAAgb8ECLBYfTUQYLEqSH8EEEAAAQQQQAABBBBwVWD79u35Ait6IWRhLSQkxFRX0YupY2JizB29g7iDkavcHIcAAgicJ7Br1y656667ZM2aNfbv6e9VrcTy6KOPSuXKlcuFmlYX0QCLVhfR0A7tfAENr2iFGm3x8fFOQyx6DOGW8vnqOXLkiMyePduEWbR6XmZmplOIqKgoGT58uAm09OjRg+Bx+Xy5sGoEEEAAAQQQQAABBBBAAAEEEEDALwTOnj3rNOiSN/xy8NAhOX7smBxPTZXU46km9FLQ387yolSsVCk35KKhl6q5ARcTfskTfKkaZgvA5IZhKoWESMVKlXMflXOfgytVkkqVK0twxUpUhfHwqy4rK1Myzp4VDZ2kn9VH7scZ5uMzknb61F9BlJMn5fSJVEk7ddKETEw4Rb92Uj/O/Z5+npmRXuQqNPwUHhYu4RHhEhEeLtWrV88XPikokFKhQoUix+YABBBAAIECBQiwWH1xEGCxKkh/BBBAAAEEEEAAAQQQKEhAL5TWixr1oRVWtDR3YU0vnO7WrZs9sNKpUyfhj2e8vhBAAIHSEfjoo49k/PjxkpaWZh+wUaNG8u6770rHjh1L5yQ+MIr+e6TBDA1GajCDVrBAYSGWyZMny6RJk0wASINAtPIroHeqnDt3rgmz/Prrr5Ke7vxNVX2jdOjQoTJixAjz33r8N175fc2wcgQQQAABBBBAAAEEEEAAAQQQQKA8CZw6dUqOHz8u+nc0fdg+dnzW7x3T447r8zH78fr5yZMnik1WIbhibpilUiV7uMUWdLGFXjTokvu13GN5hmsjAAAgAElEQVT04+BKlaXSuTCM7XtBFYIlMDBIAoMCzz0HSUBggPlYb5KV93sBgYH5jrN/L0C/rmPo8ec+DvxrnNyvB5l1ZmdnSXZW1rnnbPOck63P2blfz8qSLHNMtuTknPvauc9t/XKyc0w/rSSdO16ecc59rAERe9Ak/Vz4xB5A0fDJua+d+54tjGKCKbbjzx2TmZlRrD3SytVh54In4eHhEh4eIdU0hBIRYR65X8v9vLDnKlWqFOu8HIwAAgggUCoCBFisMhJgsSpIfwQQQAABBBBAAAEEELAJJCUl2QMrGlrRzwtrlSpVki5dupiLGPXRuXNnCQ4OBhQBBBBAoBQFtNrVfffdJ4sWLco36s033yzPPPOMlKc3N2zhFa0akpiYWIrK/juUmmm1GjXTsIo+28IrtlWrJZVY/Pc1UJyV6ZvxP/zwg3z//ffy888/5wvM5R1H33TVMItWZunfvz///VccZI5FAAEEEEAAAQQQQAABBBBAAAEEECh3AhrccAzA6N/i9IZV+jhz5kyhz7ZjTp87Pi3tjJw549A37YycPXtGMjKcBzH0vQQNgxR0Axt/2RStaFK5UmWpXKWyef9Eb8CY+1zFPFepUllC8nw9/zGOff76PDQ09Lxgir+YsQ4EEECgHAoQYLG66QRYrArSHwEEEEAAAQQQQACB8iugfxhduHChudu2Pu/YsaNQDA2naEhFwyp65/uuXbuKhlhoCCCAAALuEZg9e7Y89NBD5o0tW4uMjJS33npL+vTp456TevGoGryYPn064ZVi7pEtsGILqtgqs+izNv033RZuKebQHO7HAmfPnpWffvrJVGaZP3++nDjh/C6RYWFhcskll5gwy8CBA/lvQz9+TbA0BBBAAAEEEEAAAQQQQAABBBBAAAHvF8jMzLQHYmzBFw21XH/99XLgwAG56KKL5Nprr5XWrVubQEtuhZNs+8e2rxX09aKOVSGt6mJ7aLWWvJ8X9vXiHKvj6HvXfwVUcsMm+nUaAggggAACRQgQYLH6EiHAYlWQ/ggggAACCCCAAAIIlB8B/UPjqlWrTFhlwYIFsmbNGtE/YhbUKlSoIB07drQHVqKjo80fAWkIIIAAAu4V0AvFH3/8cfnmm2/ynWj48OHy6quvmrt8ldemoQuqhRR/9x3dNAikwRZbiCUuLk5iY2OLPzA9yoWAvsGt/+2olVnmzZsnx44dc7pufYNYQywaZhk8eLCEhISUCx8WiQACCCCAAAIIIIAAAggggAACCCCAgDcL6N+B9X1eW9u/f783T5e5IYAAAggg4G4BAixWhQmwWBWkPwIIIIAAAggggAAC/i2QlJRk7p6tFx0uWbIk3138HVeud6Rp3769CazoQ/+QyYWH/v36YHUIIOB9AsuWLZO7775bkpOT7ZMLDw+X559/Xq6++mrvmzAz8lkBW2UW2wLi4+NNNRYaAoUJaCB68eLFpjLL3Llz5fDhw04P1yp9/fv3N2GWIUOGiP4eoyGAAAIIIIAAAggggAACCCCAAAIIIICA5wXGjBljqptr42ZGnvfnjAgggAACXidAgMXqlhBgsSpIfwQQQAABBBBAAAEE/Evg5MmTpsLKr7/+ah67du0qdIGNGzeWfv36mUffvn2latWq/gXCahBAAAEfETh79qy88MIL8sEHH0hOTo591j169JCpU6dK3bp1fWQlTNOXBDSsaqvCopVtNMRChRtf2sGynWt2drb89ttvpjKLPvIG7/LOTKv69enTx4RZ9FGtWrWynThnRwABBBBAAAEEEEAAAQQQQAABBBBAoJwIOFZfSUxM5G/A5WTvWSYCCCCAQIECBFisvjgIsFgVpD8CCCCAAAIIIIAAAr4toHfBXrVqlT2wsnr1atGvFdT07te9e/c2gZWBAwdK/fr1fRuA2SOAAAJ+ILB+/Xq54447ZMeOHfbVVKxYUZ544gm58847JSAgwA9WyRK8UUDfvBw1apQ9xDJ69GiJjY3lDUxv3CwfmNOKFStMkGX27Nmye/dupzPWin89e/Y0QZYRI0ZIrVq1fGBlTBEBBBBAAAEEEEAAAQQQQAABBBBAAAHfFMhbiVtvXqQBFhoCCCCAAALlXIAAi9UXAAEWq4L0RwABBBBAAAEEEEDA9wT0AmdbhZWEhARJTU0tcBF6x+tOnTrZq6zox3rhIA0BBBBAoOwFNHD4xhtvyKuvviqZmZn2CbVu3VqmTZsmF154YdlPkhn4vUDeNzB1sXFxcSbEQkPAisC6detMmGXWrFmybds2p0MFBgZK165dTZBFH1SasiJOXwQQQAABBBBAAAEEEEAAAQQQQAABBPILOFZfmTJliuhNjGgIIIAAAgiUcwECLFZfAARYrArSHwEEEEAAAQQQQAAB7xfQgMqiRYvsoZWC7mhtW0njxo3tgZW+fftK1apVvX+RzBABBBAoZwK7du2Su+66S9asWWNfuV7Mfc8998ijjz4qwcHB5UyE5ZalgGOIRe/Cp3fjoyFQGgKbN282YRZ9bNq0qcAhNWitlVlGjhzJ66804BkDAQQQQAABBBBAAAEEEEAAAQQQQKBcC1B9pVxvP4tHAAEEEChYgACL1VcHARargu7onyMiAe4YmDERQAABBBBAAAEEyomA3pF/5cqVsmDBAlm4cKG5uFm/VlALDw+X3r17S//+/WXAgAFSv379ciLFMhFAAAHfFPj4449l/Pjxcvr0afsCGjRoIFOnTpVu3br55qKYtc8LREdHi96RT5uGV+Lj4wkR+Pyuet8Cdu7cKTNnzjRhlrVr1xY4wbZt25qqLBpmadq0qfcthBkhgICLArxf4iIUhyGAAAIIIIAAAggggAACCCBQ6gJ5/+ZL5e1S52VABBBAAAHfFSDAYnXvCLBYFaQ/AggggAACCCCAAALeIbB9+3ZTYUUDK0uWLJETJ04UOLEKFSqI3qG6X79+5qEfBwUFecdCmAUCCCCAQIEChw8flgceeEB++eWXfMdcd911MmHCBCpm8dopUwENr4waNcoeYuENzTLdjnJx8v3798uMGTNk1qxZJrydk6MXup/fWrRoYSqz6EODLTQEEEAAAQRKS4CIVWlJMg4CCCCAAAIIIIAAAgh4m4D+vVcDLNr0hkVadZuGAAIIIIAAAkaAAIvVFwIBFquC9EcAAQQQQAABBBBAoGwEMjIyZOnSpTJ//nz58ccfRe9GXVhr3LixPbDSt29fLnIum23jrAgggECJBWbPni0aCDh69Kh9jOrVq8uUKVNk8ODBJR6XjgiUpsDkyZNl0qRJ9iEJsZSmLmMVJnDw4EFTlUXDLL/99luB1QebNGliD7N07NgRVAQQQAABBBBAAAEEEEAAAQQQQAABBBBwIjBmzBiZPn26+Q5/5+UlggACCCCAQD4BAixWXxAEWKwK0h8BBBBAAAEEEEAAAc8JHDlyxB5Y0WorhVVZCQ8Pl969e0v//v1lwIABUr9+fc9NlDMhgAACCJSagP6uf+KJJyQ+Pj7fmBpa0bBArVq1Su1cDIRAaQg4hlj0znx6hz4aAp4S0P9m1tCfBloWL14smZmZTk+t/32sVVlGjBghXbt2lYCAAE9NkfMggAACCCCAAAIIIIAAAggggAACCCDgtQJ5q6/oJPkbr9duFRNDAAEEECgbAQIsVt0JsFgVpD8CCCCAAAIIIIAAAu4V2Lhxo6mwopVWVq1aJdnZ2U5PWKFCBenUqZO9yop+HBQU5N7JMToCCCCAgFsFli1bJnfffbckJyfbz1O1alV57rnn5Prrr3fruRnctwVyRKQsL8WPjo4WfZNTm4ZXNIBFiMW3X1O+OvvU1FSZN2+eqcyyYMECSU9Pd7qUOnXqyPDhw02gpUePHvx3tK9uOPNGAAEEEEAAAQQQQAABBBBAAAEEELAskPcmRfp3XQ2w0BBAAAEEEPA6gbJ7Q5QAi9UXAwEWq4L0RwABBBBAAAEEEECgdAUyMjJk0aJF8sMPP5jQSlJSUoEnqF69ulx88cVyySWXyMCBAyUsLKx0J8NoCCCAAAJlIqD/FkyYMEE++OADycnRv7zlNq0Q8M4770iDBg3KZF6cFAFXBTS8MmrUKHuIJS4uTmJjY13tznEIuEXg1KlTJhiulVl+/vlnOX36tNPz1KxZU4YOHWoqs2hFQw2K0xBAAAEEEEAAAQQQQAABBBBAAAEEECgPAo7VV6ZMmSKjR48uD0tnjQgggAACCLgqQIDFVamCjiPAYlWQ/ggggAACCCCAAAIIWBc4dOiQuTO0BlYWLlwoaWlpBQ7asmVLE1jRh17IHBgYaH0CjIAAAggg4DUC27dvl9tvv102bdpkn5NePK0BgPvvv5/f+16zU0ykKIG8d+nTYwmxFCXG9z0pcPbsWRNi0cosGmo5ceKE09NHRETIkCFDTGUWDY4HBwd7cpqcCwEEEEAAAQQQQAABBBBAAAEEEEAAAY8KUH3Fo9ycDIEyFSi74hVlumxOjkBpCBBgsapIgMWqIP0RQAABBBBAAAEEECiZwNq1a83FcvpYt25dvjvs5x2xYsWK0rNnTxNYGTZsmNSrV69kJ6QXAggggIDXC+iF1A8++GC+qgAXXnihTJs2TVq3bu3182eCCDgKjBkzRqZPn27/cmJiojRs2BAoBLxKQKte/frrr6Yyy9y5c+XYsWNO5xcaGmr+m1zDLAMGDJAqVap41TqYDAIIIIAAAggggAACCCCAAAIIIIAAAlYFoqOjqaxtFZH+CCCAAAL+LkCAxeoOE2CxKkh/BBBAAAEEEEAAAQRcE9CqKnphnFZZ0ceBAwcK7Fi7dm0ZNGiQuUCuX79+EhIS4tpJOAoBBBBAwCcF9OLpcePGyUcffWSff0BAgKnEMnbsWO74X0q7qv8WP/TQQyYQZGuLFy+WXr16lfgMEyZMMHtna5999plcf/31JR7PHzvmfcNTwyvx8fGEWPxxo/1kTVlZWaK/F2xhFq2U6KxpeEVDLBpmGTx4sFStWtVPBFgGAggggAACCCCAAAIIIIAAAggggEB5FdCbEelNibTp33L1hkQ0BBBAAAEEEDhPgACL1RcFARargvRHAAEEEEAAAQQQQKBggf3798u8efPkhx9+kCVLlkh6enqBB7dr184EVvTRsWNH0QuXaQgggAAC/i+we/du+cc//iHr16+3L7ZatWomZNG3b1//B/DgCgmweBA7z6kSEhLMm5579uwxX42Li5PY2NiymQxnRaAYAtnZ2eZNeg2z6EP/295Z04qJ/fv3N2GWoUOHSnh4eDHOwqEIIIAAAggggAACCCCAAAIIIIAAAgh4hwDVV7xjH5gFAggggIDXCxBgsbpFBFisCtIfAQQQQAABBBBAAIH8Aps3b5Y5c+aYi9w2bNhQII/etblPnz6m0oretblOnTpQIoAAAgiUMwENOd53331y8uRJ+8o7deok//rXv6Ru3brlTMP9yyXA4n7jgs4wefJkmTRpkv3bWoUlJiam7CbEmREogcDKlSvtYRYNHzprFSpUkN69e5swy/Dhw6VGjRolOBNd3C+QIyLcMMD9zpwBAQQQQAABBBBAAAEEEEAAAQR8RUBvQKQBFlvTG7toFRYaAggggAACCJwnQIDF6ouCAItVQfojgAACCCCAAAIIICCyatUqe2hlx44dBZLUq1fPBFa0yoreVV/v1kxDAAEEECh/ApmZmTJ+/Hh5//338y3+rrvukqeeekr0Amha6QsQYCl90+KMOGrUKNFqLLbGG6DF0eNYbxPQqlmzZs0ygZY///zT6fSCgoKke/fuMmLECBNoiYyM9LZlMB8EEEAAAQQQQAABBBBAAAEEEEAAAQSMQN6bEOnNh/QmRDQEEEAAAQQQcCpAgMXqC4MAi1VB+iOAAAIIIIAAAgiUR4GsrCxZunSpCa3Mnj1bkpOTnTIEBgZKx44d/5+9+4COssr/P/5NIwQkIDWIoamwIEVAItJ7r4YOYoFVV0RhE3dZLCx4FlwNilgQdgVpIkKokS5FBCUUUVAXC8pGBGkSqkBI/ud7f/95NmUg5ZnJtPc9JycCc+9z7+uOKTPP535NYEWDK3Xq1AlELtaMAAII+KSAu85mP3r0qAwfPlw+//xzyyUyMlKmT58ubdu29UkrX5k0ARbP7pSe4KchFv2sTd8EnTp1Kqf4eXZbuLoLBA4ePGhVZvn666+djhgUFCSNGjWSHj16mA+qbLkAniEQQAABBNwm4K7fhdw2YQZGAAEEEEAAAQQQQAABWwLZq6/o67YDBgywNSadEUAAAQQQ8GMBAix2N5cAi11B+iOAAAIIIIAAAggEisCVK1dky5YtJrSybt06+e2335wuXU/Nb9asmTlluUuXLlK2bNlAIWKdCCCAAAK5CGzatElGjhwpZ86csR6p4cZ3331XKlWqhJ+bBQiwuBk4D8MvWrTInOTnCLHEx8dLXFxcHnryEAR8Q+Cnn36yKrPs27fvupOuX7++qczSq1cvQly+sbXMEgEEEEAAAQQKQ4D0VGEocw0EEEAAAQQQQCCHQObqK9HR0aLVs2kIIIAAAgggcF0BAix2nxwEWOwK0h8BBBBAAAEEEEDAnwUuXLggGzZsMKGVjz76SPTPzlpERIS0bt3ahFa02oqepE9DAAEEEEDAIaCVuyZPnixvvfWWZGToHTn/1x588EGZOHGihIWFgVUIAgRYCgE5D5fI/GaoPlzfDNU3RWkI+JuAVtxatWqVCbTs3r07y9f/zGutXbu2CbPo7xI1atTwNwbWgwACCCCAAAIIIIAAAggggAACCCDg5QKZqwVz6JCXbxbTQwABBBDwBgECLHZ3gQCLXUH6I4AAAggggAACCPibgJ6Kv3r1ahNa+fjjj0UrrzhrGlLRsErXrl2lXbt2Eh4e7m8UrAcBBBBAwAUCx48fl+HDh5ublx2tWLFi8tprr5kblmmFJ0CApfCsc7tSTEyMVYVFwyuJiYmEWHJD4999WkC/F+jvGBpm+eyzz0SDjc7a7bffboVZtEIXDQEEEEAAAQQQQAABBBBAAAEEEEAAAXcKUH3FnbqMjQACCCDgpwIEWOxuLAEWu4L0RwABBBBAAAEEEPAHAT0d+cMPPzShlZ07d173hrJy5cpJ586dTWilefPmEhoa6g/LZw0IIIAAAm4S0CDk448/LqdOnbKuUKtWLfn3v/8t1atXd9NVGfZ6Ap4OsOj1t23bJitWrJBPP/1UPv/8czPV0qVLS+PGjaVZs2bSp08f0WoMwcHBedrI9PR0+frrr2XZsmWydetWU83k3LlzUqJECdGQSKtWrfI05vbt283PNto6deokCxYskJtvvtmMOW3aNFOJTisFNW3aVAYNGmRusLdTcS4lJUViY2OtEAun+uVpu3mQnwhoYF5/99AP/ZqQlpbmdGVVq1Y1VVn0o0GDBn6yepaBAAIIIIAAAggggAACCCCAAAIIIOBNApkPG+J1Wm/aGeaCAAIIIODFAgRY7G4OARa7gvRHAAEEEEAAAQQQ8FWBQ4cOmROQNbSyb9++6y5DTwXv0qWLuXFMby4NCgry1SUzbwQQQACBQhLQUMHLL79sbvzX/3a0gQMHyj//+U8pUqRIIc2Ey2QW8FSARZ8DS5culWeffVYOHjyY66ZoOOSFF16Qu+6664aP1Z9fJk6caMIrubVhw4bJhAkTRG+Id9ayB1jmzJkjc+fONfPQQEz2piEsrSxkp2U+2U/H4c1RO5r09VWBs2fPyvr1683vJVu2bJHLly87Xcott9xifh/Rrw/8TuKru828EUAAAQQQQAABBBBAAAEEEEAAAe8S0IOGNMDiaHroIw0BBBBAAAEEchUgwJIrUS4PIMBiV5D+CCCAAAIIIIAAAr4ksH//fqvSyrfffnvdqdesWdMKrdSpU8eXlshcEUAAAQQ8LKDVVv74xz+aChuOVrRoUdGb9e+77z4Pzy6wL++JAEtGRoYsXLhQHnvsMadBkOvtSJUqVURDJFpBJXvTMTW08uc//1kOHz6c503Vn2+mTp1qKqxkD+RmDrC0b9/eVJsbP3680znfc889Zk3VqlXL87Wv98DsIRatIKPhYRoCgShw8eJF2bBhg/l9Rase6Z+dtfLly5v/RzXQcu+990pISEggcrFmBBBAAAEEEEAAAQQQQAABBBBAAAGbAplfnx0wYIB5/ZiGAAIIIIAAArkKEGDJlSiXBxBgsStIfwQQQAABBBBAAAFvF/j6669lxYoV5uN6N3nqTZz169e3bgSrXr26ty+L+SGAAAKeF8gQEYpSZdkHDa1oUOH48ePW3+tN/hpEuOOOOzy/ZwE+A08EWHbv3i19+/a1fgYpXbq0PPXUU9KxY0e57bbbJDg4WLQCw8cffyxvvvmm7Nq1y9qlNm3ayLx586RSpUpZdm7t2rXmeZb55xqtyvDwww+bygwRERGia9WxZs2aZSo7ONr1gjGZAyyZL6bjjh49WurVqyfnz5+X5cuXm39+8sknXXbTvJ7wpyf9adPwSmJiIiGWAP9/leWLqcSyadMm8//vxo0bzdcJZ02/pjiqRbZo0UJCQ0PhQwABBBBAAAEEEEAAAQQQQAABBBBAIFeB7NVXOFwoVzIegAACCCCAgEOAAIvd5wIBFruC9EcAAQQQQAABBBDwRoEff/zR3GCpH9ertKInFesJ4o7Ti6OiorxxKcwJAQQQQMAHBLQixmuvvSYJCQly7do1a8Z687/+fbFixXxgFf4/xcIOsOhz4bnnnpPJkycbXP2549///rdcr7rbuXPn5K9//atMnz7d2oz58+fLkCFDrD9/9913cv/998vOnTvN32kg5eWXX5bY2FgThsne0tPTTSDk6aeftgIvWrVB55H5Zx9nAZaBAwfKtGnTpFy5cm59cugbpTp/R4glPj5e4uLi3HpNBkfAlwSuXr1qQm5amUUDbL/99pvT6UdGRpoKS/r/uAbgihQp4kvLZK4IIIAAAggggAACCCCAAAIIIIAAAoUokLn6ih4spAEWGgIIIIAAAgjkSYAAS56YbvAgAix2BemPAAIIIIAAAggg4C0Cv/zyixVa2b9/v9Np6U1cLVu2NKcUa3ClVKlS3jJ95oEAAggg4KMCZ86ckUcffdTcXOxo+v1m4sSJ8sADD/joqvxz2oUdYNGbzDVsojedaxs/frz50Mpv12sawh00aJAVUBkzZoy8+OKL5kZ0DcRMmDBBXnjhBdO9RIkSsmjRIuncufMNx9SA1cKFC03VFg3JaNMAy/Dhw61pZA+wVKxY0fxcpdVRCqNlfrNUr0eIpTDUuYYvCujXAf3/1RFmyVzxK/N6ihcvLu3btxcNUrZr185UZqIhgAACCCCAAAIIIIAAAggggAACCCDgENDXgB2N12N5XiCAAAIIIJAvAQIs+eJy8mACLHYF6Y8AAggggAACCCDgSYGTJ0/KihUrzA2We/bsEb1BM3sLDQ2VFi1aSO/evc1pxHozFw0BBBBAAAFXCOzatUseeeQROXbsmDVc5cqV5d1335VatWq54hKM4UKBwg6wnDp1ylRPWbdunVlFXgIsV65ckWeeecb8XKPPobp168rQoUPlpptukuzhlieffFJeeuklCQ8Pz1Xp7NmzMmrUKJk7d655bN++fU2IpWTJkubP2QMs2f891wu44AHZQyx64p+e/EdDAAHnAvq7j/5/omEW/dBAv7NWtGhRU5FFwyxaoYXfh3hGIYAAAggggAACCCCAAAIIIIAAAoEtQPWVwN5/Vo8AAgggYFuAAItdQgIsdgXpjwACCCCAAAIIIFDYAqmpqZKUlGSCKzt27DCnkWdvwcHB0qRJExNa6dmzp3VzZmHPleshgAACCPivwJtvvmkqY6SlpVmL1BuD33jjDRM2oHmfQGEHWPRnlhEjRsiSJUsMhgZSZs6cKc2aNbthxZTrya1cuVJ69epl/fP69eulQ4cOeYaeMWOGqcKi7Y477jDzqlevnvlz9gBLXsI2eb5wPh6oFV9SUlJMDw2vJCYmEmLJhx8PDWyBvXv3WmGWw4cPO8VwVKTUMItWb3KE2AJbjtUjgAACCCCAAAIIIIAAAggggAACgSWQ+XVYqq8E1t6zWgQQQAABlwgQYLHLSIDFriD9EUAAAQQQQAABBApD4MKFC7J27VpTaWXLli1ZbhbOfP1GjRqZGzv79OkjZcuWLYypcQ0EEEAAgQAT0EoWf/rTn2TTpk1ZVv73v/9dHn300QDT8K3lFnaARasjvPrqqxIXF2dBlShRwlRB0MosTZs2lZtvvjnPiJMnT5Zx48aZx2sYZtasWSaIkte2efNm6devn/VwDQNr0Fdb9gDLnDlzZNiwYXkd2mWP0/BKbGysFWLhzVOX0TJQgAkcOHDACrN89913TlevlSr161CPHj2ka9euUrp06QBTYrkIIIAAAggggAACCCCAAAIIIIBA4AnoAZH6GqyjHT16NPAQWDECCCCAAAL2BAiw2PMTIcBiV5D+CCCAAAIIIIAAAu4SuHz5smzYsMGEVjZu3Cj6Z2ftzjvvNJVW9IW2ihUrums6jIsAAggggID89NNPMmjQIPPZ0aKiokyQoEGDBgh5uUBhB1iUQ28cv//++2Xnzp1Ode655x7p1q2baPWeu+66S7Q6grPmbO52uTOHVLIHWObPn29CNp5oU6ZMkYSEBOvSrgqxZIhIkCcWxDUR8LDAt99+a4VZvvrqK6ez0QqW+vVIA3b6Ub58eQ/PmssjgAACCCCAAAIIIIAAAggggAACCLhDgOor7lBlTAQQQACBABMgwGJ3wwmw2BWkPwIIIIAAAggggIArBa5evSpbt241oZV169bJ+fPnnQ5/++23W6GVqlWrunIKjIUAAggggIBTAa0A9sgjj8i5c+esf2/ZsqXMmDFDSpUqhZoPCBRGgCVzVRMHyaeffmqq9nzxxRc3VNLqBxpmGTp0qLRo0UIiIiKsx7sjwDJx4kR57rnnzDWyB1jWr18vHcTJ1n8AACAASURBVDp08NiuajBZTwJ0tOTkZImOjvbYfLgwAv4ioFWOVq5cKUlJSbJv3z6nywoKChKtbOkIs1SqVMlfls86EEAAAQQQQAABBBBAAAH3CHBqhntcGRUBBFwuoK8NaYCF111dTsuACCCAAAKBJUCAxe5+E2CxK0h/BBBAAAEEEEAAAbsC6enp5qZJveHzww8/lDNnzjgdsnLlytKrVy/zoVVXaAgggAACCBSWwLRp02Ty5MlZLjd27Fh56qmnCmsKXMcFAteuXTOBjcx7+cknn0izZs0KPPoLL7wgzz//vNX/euOdOnVKFi5cKDNnzpT9+/fner2aNWvK+PHjpV+/fhIaGiqpqakyYsQIWbJkSa598/qAGwVY7LrkdQ43elzmkwA1vJKYmEiIxRWwjIHA/xc4evSoCbLox+7du0V/L3PW6tWrZ8IsPXr0EA4P4OmDAAIIIIAAAggggAACCCCAAAII+K7A6NGjZdGiRWYBTZs2Na+50hBAAAEEEEAg3wIEWPJNlq0DARa7gvRHAAEEEEAAAQQQKIhARkaGuUlKK62sWrVKTpw44XSYqKgoc6NU7969pWHDhgW5FH0QQAABBBAosMCVK1dM5YzVq1dbYxQrVkzefvttj1anKPCC6CjZAyd2Ko0UpKJLWlqafPvtt+aG8aVLl8rOnTtvuCsvvviixMXFiVapGzNmjKn4o61Tp06yYMECKVOmjEt2NXsFFm8IsGgFFn1DVU8F1BYfH28saAgg4HqBkydPmsME9GuTVo3SwJ+zVqtWLRNm0WpRGrSjIYAAAggggAACCCCAAAIIIIAAAgj4hgDVV3xjn5glAggggIBPCBBgsbtNBFjsChawP+VDCwhHNwQQQAABBBDwdYGff/7ZnD6+ePFi62bE7GvSGzH1higNrTRp0kSCgoJ8fdnMHwEEEEDABwV+/fVXGTJkiHz11VfW7G+99VZ5//335bbbbvPBFTFlFdAAyGOPPWZhzJkzR4YNG1YgnOxVUerXr29Or8vPTd06xoEDB2Tt2rXm56ODBw9mmUvFihVN4Ldu3bpZAiwFudaNFumNARad75QpUyQhIcGaup4IqCcD0hBAwH0CWhFTg5saaNm2bZsJ0Dlr+r1Qwyz6UadOHfdNiJERQAABBBBAAAEEEEAAAQQQQAABBGwLZH6tVSteJycn2x6TARBAAAEEEAhQAQIsdjeeAItdQfojgAACCCCAAAII5CZw4cIFWbFihXzwwQfmhTCtvpK9RUZGSpcuXUxopUWLFhISEpLbsPw7AggggAACbhPYs2ePPPDAA3Lq1CnrGvfcc49o2KFkyZJuuy4Du19gw4YN0rFjR+tCf/vb30xVloL87KFhkwEDBsgXX3xhxmvfvr289957Uq5cuQItJD09Xfbu3SvPPPOMaGUYR5s0aZKMHTtWJkyYYD4cbevWrdKyZcsCXSt7J28NsOg8Y2JirOCzvrGqIRb9TEMAAfcLnDt3znw90sosmzdvlsuXLzu9aJUqVaRr164mzELlTPfvC1dAAAEEEEAAAQQQQAABBBBAAAEE8iOQvfrK1KlTzWvbNAQQQAABBBAokAABlgKxZepEgMWuIP0RQAABBBBAAAEEnAnoDZh6Wq+GVtasWSOXLl3K8bBixYqZG0h79eol7dq1k7CwMDARQAABBBDwuMCSJUtMpYu0tDRrLg8//LBMnDixQCEHjy+ICWQRcBY6mTt3rmilk/y2pUuXSmxsrNXt8ccfNxVDihYtav5Ogy0bN26U3bt3i1Y0eP311+X222/P9TKff/65efPwu+++M4999NFH5dVXX5WVK1fKwIEDrf4avNGwiyuq1XlzgEXfXFVn/axNK7DoG6yEWHJ9KvEABFwqcPHiRfM1TSuzfPTRR6IHFThr+vVUK2pqmEUDaK74GuXShTAYAggggAACCCCAAAIIIIAAAgggEGACVF8JsA1nuQggEJACepRwUECu3COLJsBil50Ai11B+iOAAAIIIIAAAghkFvjxxx/l/fffl8WLF8vRo0dz4OjNS82aNZP+/ftLjx49rBs8UUQAAQQQQMDTAteuXZPnnntOZs+ebU1Fw5WvvPKK9O3b19PT4/ouEtBqAiNHjpR58+ZZI86cOVNGjBiRr5usz549K6NGjRINvzjav//9bxk+fLj150WLFmUJnGhFup49e+a6khMnTsjgwYPNjeLaHAGWQ4cOSb9+/eSbb74xf69VgRYuXCjVqlXLdUytgKchmPnz55sKMfXr1zc/j919992mrzcHWHR+md9g1T/Hx8dLXFxcruvmAQgg4B6BK1euyKZNm0xlFq1spV8TnbXy5ctL586dTZhFw2cFqXblnhUwKgIIIIAAAggggAACCCCAAAIIIBA4ApkPcOK11cDZd1aKAAIIIOA2AQIsdmkJsNgVpD8CCCCAAAIIIIDA+fPnRU8g12ore/bscQqiN1bqTZJ6anhUVBRoCCCAAAIIeJVAamqqPPDAA7Jz505rXmXKlJH33ntP6tWr51VzZTL2BRYsWCBDhw61BqpSpYpMnz7d3GSdl0oBly9fNsGmcePGWWNoQFfDIVWrVrX+7quvvsoSOBk2bJipwhIZGXnDRSQnJ0vv3r2tMLCj0oreMK4VVzTM4Wha9eWll16S4sWL33BMrQKjQazDhw+bx2UPv3h7gEXnnD3Eok5UYbH//wMjIGBX4OrVq6b6plZmWbt2rZw+fdrpkDfffLMVZmnRogUVOO3C0x8BBBBAAAEEEEAAAQQQQAABBBDIgwDVV/KAxEMQQAABBBDInwABlvx55Xw0ARa7gvRHAAEEEEAAAQQCUyA9PV02b95sQit6k5LeUJm9lShRwpwyPmDAAGncuHFgQrFqBBBAAAGvFzh48KAJM/z888/WXO+8807RkEOFChW8fv5MMP8CWuFEq5osW7bM6qw/t2gY5KmnnpLMp9FlHj0tLU2++OILE6TQyieZm1Z0GTJkSJYAjAZd/vKXv8i0adOsh44fP16efvrp6wZOjhw5YirEaLUWbTqX5cuXS0xMjPnzl19+aQLBjios+nd6Yt7f/vY3KV26tFMMDRjrmJkDWlOnTpUnn3zSmq8vBFh0ceqQkpJi1qnhlcTEREIs+f9fgB4IuE1Aq5nt2LHDhFnWrFkjx48fd3otDfJ16NDBVGZp27atFClSxG1zYmAEEEAAAQQQQAAB7xHIEJEg75kOM0EAAQQQQCAgBDK/pkr1lYDYchaJAAIIIOB+AQIsdo0JsNgVpD8CCCCAAAIIIBBYAocOHTKni+vNgs5uRgoODhY9TVdDK127dpXw8PDAAsrPanm3Lj9aPBYBBBBwi8CGDRvkkUcekd9//90aX79/aTUObqZ1C7nXDKoBkIceeihLqMMxuSZNmkjDhg2lcuXK5q80qKsVTDS84qhgknkhGnr5xz/+4TSU4ixwosFeDZToG4fly5c3Q2koQ8PBM2bMEA1VOVpcXJwZ2/EzVUZGhgnPPPbYY3Lu3DnrcXXr1pXhw4dLx44dzZiOsI2GdDSMlfmxvXr1MtfJHNDylQCLOsXGxlohFt5w9Zr/pZgIAjkE9OvVrl27JCkpSVavXi0a0HPWtIJUu3btTJilffv2EhERgSYCCCCAAAIIIIAAAggggAACCCCAgAsE9PVUx+FIOtzRo0ddMCpDIIAAAgggEPACBFjsPgUIsNgVpD8CCCCAAAIIIOD/AqmpqbJkyRJTbUVvwnTWbr/9dunfv78JrjhuxPR/GVaIAAIIIODLAi+//LK8+uqrojfYatMQ5tixY2XUqFG+vCzmng+BvXv3miokGt4oSNOqLVphRUMm17vhWp9fGiL585//7DT8cqPr9uvXT15//fUclYA0nDJnzhwZM2ZMlmBKXtbQrVs3efPNN6VKlSpZHu4rARadtFbASUhIsOZPiCUvO89jEPC8wOeff24qs+jHTz/95HRCRYsWldatW0uPHj1MhRb9OktDAAEEEEAAAQQQQAABBBBAAAEEECiYwOjRo2XRokWmM6+jFsyQXggggAACCDgRIMBi92lBgMWuIP0RQAABBBBAAAH/FNAbIzdu3GhCK3o6vf45eytZsqT07t3bBFf0lHIaAggggAACviBw8eJFU71Cv785mt4gO3PmTHPTLC2wBC5cuGD2/rXXXstXwEQrBYwbN060WktQUNAN0TTE8umnn5qA1LZt23IFLl26tDz77LOmOpBWJnDWdEy9GXz8+PGmukFuLbcxfSnAomvNHmJJTk6W6Ojo3Bj4dwQQ8BKBr776ygqzfPvtt05nFRYWJi1btjSVWbp06SL6+ycNAQQQQAABBBBAAAEEEEAAAQQQQCBvAtmrr/Aaat7ceBQCCCCAAAJ5ECDAkgekGz6EAItdQfojgAACCCCAAAL+JXDgwAETWlm6dKmcOnUqx+JCQ0PNzb0aWuncubPoTUU0BBBAAAEEfEXgxIkT0rdvX8l8s2zVqlVl4cKFop9pgStw6dIl2blzp2zZskV27dolenP14cOHLZAGDRpIzZo1zc9B+jOQhiW0ak9+mgaCNXSycuVKU/Xliy++kNOnT5shdPz69etL165dpVOnThIZGZmnodPT0+Xrr782VV50TJ179jF1vLZt296wSp6vBVgUJyYmRvRNWG26H4mJiYRY8vSs4UEIeJfAoUOHzNdFDePp115nTX8Pbdq0qQmzaCUpDeXREEAAAQQQQAABBBBAAAEEEEAAAQSuL5D5ECB9/VQDLDQEEEAAAQQQcIkAARa7jARY7ArSHwEEEEAAAQQQ8H0BPXlcb/ibN2+eaIDFWatVq5YJregHNwv5/p6zAgQQQCAQBTS0MmDAADl27Ji1/ObNm8usWbNEK7DQEEDAtwQ0vBIbG2uFWOLj4yUuLs63FsFsEUAgi4D+f71q1SoTZtm3b59otansTcODGmBzhFmioqJQRAABBBBAAAEEEEAAAQQQQAABBBDIJJC9+srUqVPN+yM0BBBAAAEEEHCJAAEWu4wEWOwK0h8BBBBAAAEEEPBdAT0BfMGCBebE7osXL+ZYiAZV7rvvPhNaqVu3ru8ulJkjgAACCAS8gJ4sNnjwYNHQpqM99thj8txzz+W7ikbAYwKAgBcJZD5FUKdFiMWLNoepIGBTQAOnGmb58MMPTXUprTiVvQUFBUnDhg1NVZaePXtKpUqVbF6V7ggggAACCCCAAAIIIIAAAggggIDvC1B9xff3kBUggAACCHi1AAEWu9tDgMWuIP0RQAABBBBAAAHfEtAbd5csWSLz5893Wm1FbwBq0aKFDB06VLp06SKhoaG+tUBmiwACCCCAQDaB5cuXy6hRoyQtLc38S0hIiLz66qvSr18/rBBAwA8EsodYNLAWHR3tBytjCd4ooPVAgrxxYn4+p5MnT8rq1atNZZZPP/3U+p6efdl68IKGWXr16iVVq1b1cxWWhwACCCCAAAIIIIAAAggggAACCDgXqFixovUPHPrDswQBBBBAAAGXCxBgsUtKgMWuIP0RQAABBBBAAAHfENBqKxpa0Zt4nVVbKVeunAwcOFCGDRsmt956q28silkigAACCCCQi0D2G9sjIiJk3rx50qxZM+wQQMDLBOwEA2JiYiQlJcWsSMMriYmJhFi8bH+ZDgKuEkhNTTVhFq3M8vHHH8vVq1edDv2HP/zBhFm6d+8u+t80BBBAAAEEEEAAAQQQQAABBBBAIBAEqL4SCLvMGhFAAAEEPCxAgMXuBhBgsStIfwQQQAABBBBAwHsFHNVW9Ebdr776KsdEtdpKy5Yt5f7775dOnTpRbcV7t5KZIYAAAgjkU+DatWsyZswYWbx4sdVTw5rvv/++1K5dO5+j8XAEEPB2AQ2vxMbGWiEWThX09h1jfgi4RuDcuXOyYcMGWbVqlWzZskV+//13pwNXr17dBFn0Q6u00BBAAAEEEEAAAQQQQAABBBBAAAF/Fch82A+vk/rrLrMuBBBAAAEPCxBgsbsBBFjsCtIfAQQQQAABBBDwPoHcqq1UqFDBqrZyyy23eN8CmBECCCCAAAI2BDTA+cADD8j27dutUfTG1SVLlkjFihVtjExXBBDwZoHsFZd4c9abd4u5IeB6gUuXLsnGjRtNZRb9rD8POGuVK1eWrl27mjBLo0aNXD8RRkQAAQQQQAABBBBAAAEEEEAAAQQ8JLBjxw5z0I+jHT161EMz4bIIIIAAAgj4tQABFrvbS4DFriD9EUAAAQQQQAAB7xDIrdpKcHCwtGrVylRb6dixo4SEhHjHxJkFAggggAACLhQ4ceKE9O3bV7799ltrVD1tTKuRRUZGuvBKDIUAAt4ooG/O6pu0jpacnCzR0dHeOFXmhAACbhS4cuWKbNq0yYRZ1q9fL2fPnnV6taioKOnWrZsJs+jPC/p7Mw0BBBBAAAEEEEAAAQQQQAABBBDwVQGqr/jqzjFvBBBAAAEfEyDAYnfDCLDYFaQ/AggggAACCCDgWYG9e/fKggULZPny5XLx4sUck9EbcgYOHGiCK1Rb8execXUEEEAAAfcKaGhlwIABcuzYMetCesL622+/LWFhYe69OKMjgIBXCKSkpJgTBvWzNg2vJCYmEmLxit1hEgh4RiAtLU22bdtmwixr1qyR06dPO51IuXLlpHPnzibM0qxZMw598Mx2cVUEEEAAAQQQQAABBBBAAAEEECiggL4mqgEWR+NwnwJC0g0BBBBAAIHcBQiw5G5040cQYLErSH8EEEAAAQQQQKDwBbTayuLFi2X+/Pny1Vdf5ZiAnhrbpk0bGTp0qHTo0IEbbwp/i7giAggggEAhC+gbMYMHDxb9Huloo0aNknHjxhXyTLgcAgh4WkArsIwePdoKscTHx0tcXJynp8X1EUDACwSuXbsmn376qRVm+fXXX53OqlSpUlaYpWXLlgRhvWDvmAICCCCAAAIIIIAAAggggAACCNxYQF8TXbRokXlQ06ZNzcE+NAQQQAABBBBwiwABFrusBFjsCtIfAQQQQAABBBAoPAGttqKhlRUrVjittlKxYkUZNGiQCa7of9MQQAABBBAIBAGtQqZhFT1hXZsGOadOnSr9+vULhOWzRgQQcCIwZcoUSUhIsP5F36zVN21pCCCAgEMgIyNDdu/eLUlJSSbQcuTIEac4kZGR0r59e1OZpW3bthIeHg4iAggggAACCCCAAAIIIIAAAggg4FUCVF/xqu1gMggggAAC/i9AgMXuHhNgsStIfwQQQAABBBBAwL0CV69elWXLlsk777wjX375ZY6LhYSEmJtoNLTSrl07qq24dzsYHQEEEEDAywSy36QeEREhs2bNktatW3vZTJkOAggUtkBMTIxVhSU6OtqcOKifaQgggIAzgX379pkgi378+OOPTpGKFStmfu/u1q2bqXaqf6YhgAACCCCAAAIIIIAAAggggAACnhbI/F6JvgaqVetpCCCAAAIIIOA2AQIsdmkJsNgVpD8CCCCAAAIIIOAegZMnT5rQilZc0f/O3m655RYZPHiw3H///VK+fHn3TIJREUAAAQQQ8FKBa9euyRNPPCFafcXRSpcuLYsXL5batWt76ayZFgIIFKaAnjoYGxtrhVgGDBggcXFxhFgKcxO4FgI+KvD1119bYZaDBw86XYVWYmnTpo0Js3Tq1ElKlCjho6tl2ggggAACCCCAAAIIIIAAAggg4MsC2auvaIV6fS2UhgACCCCAAAJuEyDAYpeWAItdQfojgAACCCCAAAKuFdi9e7cJriQlJUlaWlqWwbXaip7yOmTIEFN1JTg42LUXZzQEEEAAAQR8QODChQvywAMPyPbt263ZVq9eXT744AOpVKmSD6yAKSKAQGEJZK/SFB8fb0IsNAQQQCCvAocOHZJVq1aZ39EPHDjgtFtYWJi0aNHChFm6du0qpUqVyuvwPA4BBBBAAAEEEEAAAQQQQAABBBCwJUD1FVt8dEYAAQQQQKAgAgRYCqKWuQ8BFruC9EcAAQQQQAABBOwLXL16VVasWGGCK/v27csxoJ4oP3ToUHnooYckKirK/gUZAQEEEEAAAR8V+O2330xFhW+++cZaQUxMjMybN08iIyN9dFVMGwEE3CmQPcSSnJxMFRZ3gjM2An4scOTIEVm5cqUJs3z++eeSkZGRY7WhoaFy7733mjCLfpQtW9aPRVgaAggggAACCCCAAAIIIIAAAgh4UiB79RUO8PHkbnBtBBBAAIEAEiDAYnezCbDYFaQ/AggggAACCCBQcIGTJ0/K7NmzzU23J06cyDHQnXfeKcOHDzc36hYpUqTgF6InAggggAACfiDw66+/Sp8+feTHH3+0VqOnnL/99tuiJ5/TEEAAgesJaNBN38zVFh0dLYmJiYRYeLoggIAtgWPHjpkgy4cffigajEtPT88xnlZNbdy4sQmy9OjRgwMpbInTGQEEEEAAAQQQQAABBBBAAAEEsgtQfYXnBAIIIIAAAh4RIMBil50Ai11B+iOAAAIIIIAAAvkXOHDggEyfPt2c3JqWlpZlgJCQEOncubOMGDFCmjRpkv/B6YEAAggggIAfCuiN571795ZffvnFWt2QIUPk5ZdflqCgID9cMUtCAAFXCujXEA2FO0IsnEToSl3GQgCB06dPmyCLBlp27NiR4/d8FdKfVxo0aGCFWTRMR0MAAQQQQAABBBBAAAEEEEAAAQTsCFSsWNHqzmuediTpiwACCCCAQL4ECLDki8vJgwmw2BWkPwIIIIAAAgggkDeBq1evmsDKO++8I59//nmOTqVKlZKhQ4eaiitRUVF5G5RHIYAAAgggEAAC33//vam8opXLHO2pp56SsWPHBsDqWSICCLhKIPNphDomb+i6SpZxEEAgs0BqaqqsWbPGBFq2bt0q+lqAs1anTh3p3r27qcxSvXp1EBFAAAEEEEAAAQQQQAABBBBAAIF8CVB9JV9cPBgBBBBAAAFXChBgsatJgMWuIP0RQAABBBBAAIEbC+hJrLNnz5a5c+fK8ePHczy4Vq1aJrTSt29fCQ8PhxMBBBBAAAEEMglo1TKtmnD27Fnrb//xj3/Iww8/jBMCCCCQb4HsIZbk5GShCkK+GemAAAJ5FLhw4YKsW7fOVGbZvHmz/P7770571qxZ01Rm0UCLvkZAQwABBBBAAAEEEEAAAQQQQAABBHIToPpKbkL8OwIIIIAAAm4TIMBil5YAi11B+iOAAAIIIIAAAs4F9Ibbt99+21RdyX7iakhIiHTs2FFGjBghTZs2hRABBBBAAAEEnAjs2rVLBg4cKBcvXjT/GhQUJFOnTpX+/fvjhQACCBRYICYmRlJSUkx/Da8kJiYSYimwJh0RQCCvApcuXZKPPvrIVGbZuHGjnD9/3mnXatWqmSCLftSrVy+vw/M4BBBAAAEEEEAAAQQQQAABBBAIIAGqrwTQZrNUBBBAAAFvFCDAYndXCLDYFaQ/AggggAACCCDwPwENqqxatUpmzZole/bsyUFTsmRJGTJkiKm4csstt0CHAAIIIIAAAtcR2Lp1qwwbNkyuXLliHhEaGiozZsyQrl27es4sQ1M0nrs8V0YAAdcIaHhFKzs5Qizx8fESFxfnmsEZBQEEEMiDgP58oxVZNMyyfv16SU1Nddrr1ltvtSqzNGrUyIR5aQgggAACCCCAAAIIIIAAAggggEDmQ3p4fZPnAwIIIIAAAoUuQIDFLjkBFruC9EcAAQQQQAABBEROnz4t7777rsydO1d+/fXXHCQ1a9Y01Vb69esn4eHhkCGAAAIIIIDADQRWr14tjz76qKSlpZlHFSlSxHyPbdWqFW4IIICASwQyn1CoA/Imr0tYGQQBBAogoD/vfPLJJ5KUlCRr166VU6dOOR0lKirKBHm7desmTZo0keDg4AJcjS4IIIAAAggggAACCCCAAAIIIODrAjt27DAH9Dja0aNHfX1JzB8BBBBAAAFfEyDAYnfHCLDYFaQ/AjkFOJSXZwUCCCAQOAKHDx+W119/XRYvXmydEO9Yvd5M0rFjR1NtpXnz5oGDwkoRQAABBBCwIfDBBx/I6NGjJSNDf7MSKVasmLz//vvSuHFjG6PSFQEEEMgpkD3EkpycLNHR0VAhgAACHhO4du2afPbZZ6Yyy5o1a+TYsWNO51K2bFnp3LmzdO/e3bzeEBIS4rE5c2EEEEAAAQQQQAABBBBAAAEEEChcAaqvFK43V0MAAQQQQMCJAAEWu08LAix2BemPgAiBFZ4FCCCAQOAJfPHFF/Laa6/JunXrJD09PQtAZGSkDB48WP74xz/KLbfcEng4rBgBBBBAAIECCsyaNUueeeYZq7d+T01MTJQ6deoUcES6IYAAAjcWyPxmr4ZX9GsOIRaeNQgg4A0CGubdvXu3CbPox88//+x0WqVKlZJOnTqZyiytW7eWsLAwb5g+c0AAAQT8V4A3Bf13b1kZAggggAACCCDgAwIpKSmir2k6Gofy+MCmMUUEEEAAAX8UIMBid1cJsNgVpD8CCCCAAAIIBJLAhg0b5K233jInomZvd9xxh6m2MmDAAClatGggsbBWBBBAAAEEbAu8+OKLJhzqaHqy+LJly+T222+3PbY/DMA9Uv6wi6zBGwX0Dd/Y2FjRz9ri4+MlLi7OG6fKnBBAIMAF9CANDbIkJSXJjz/+6FSjRIkS0qFDBxNmadeunYSHhwe4GstHAAEEEEAAAQQQQAABBBBAwL8EtIL9okWLeC3Tv7aV1SCAAAII+J4AARa7e0aAxa4g/RFAAAEEEEDA3wXS0tJk6dKlJrhy8ODBHMu999575fHHH5f27dv7OwXrQwABBBBAwOUCerr4008/LQsWLLDG1gpmy5cvpwqCy7UZEAEEnAlMmTJFEhISrH+aOnWqCaXTEEAAAW8V+Oabb6wwi7PXKXTexYoVk7Zt25owS8eOHc2faQgggAACCCCAAAIIIIAAAggg4LsCVF/x3b1j5ggggAACfidAgMXu28kncAAAIABJREFUlhJgsStIfwQQQAABBBDwV4ELFy7IvHnzZObMmXL06NEsywwODpbOnTvLmDFjpE6dOv5KwLoQQAABBBBwq0B6erqMHDnShFUcrVq1aqbySoUKFdx6bQZHAAEEMgtoFZYdO3ZYf5WcnEyIjqcIAgj4hMChQ4dk1apVJtCyf/9+p3PWSiytW7c2YZZOnTpJZGSkT6yNSSKAAAIIIIAAAggggAACCCCAwP8EMh/EEx0dLfoaJg0BBBBAAAEEPCJAgMUuOwEWu4L0RwABBBBAAAF/Ezh16pQJrbz77rty9uzZLMsrUqSI9OvXT0aNGiVVqlTxt6WzHgQQQAABBApNQMMrjz76qCQlJVnX1FDoBx98IDfffHOhzYMLIYAAAiqgpxdqiEU/a9M3gBMTEwmx8PRAAAGfEjhy5IgJs+jPV3v37hWtdJe9hYaGSosWLUyYRT9KlSrlU2tksggggAACCCCAAAIIIIAAAggEokD26iv62mXTpk0DkYI1I4AAAggg4A0CBFjs7gIBFruC9EcAAQQQQAABfxE4fPiwvP7667J48WK5cuVKlmXp6aQPPPCAudG2TJky/rJk1oEAAggggIBHBDS8omHQpUuXWtdv3LixvP/++1KsWDGPzImLIoAAAosWLRI9xdARYomPj5e4uDhgEEAAAZ8UOHbsmKnKoh87d+4U/fkrewsJCZF7773XBFm6d+8uZcuW9cm1MmkEEEAAAQQQQAABBBBAAAEE/F2A6iv+vsOsDwEEEEDAxwQIsNjdMAIsdgXpjwACCCCAAAK+LvDFF1/ItGnTZO3atTlu6IiKipJHHnlEhg0bJsWLF/f1pTJ/BBBAAAEEPC6gJ4E/8cQTWcIrrVq1krlz54pWOqMhgAACnhTI/EawzoOTDD25G1wbAQRcJXD69GlZvXq1qc6yY8cOSUtLyzF0cHCw3H333SbIoh8VK1Z01eUZBwEEEEAAAQQQQAABBHxAQOs3BvnAPJkiAoEokL36ytSpU2XAgAGBSMGaEUAAAQQQ8BYBAix2d4IAi11B+iOAAAIIIICArwps3LhR3nzzTfnss89yLOGOO+6Qxx9/XGJjYyUsLMxXl+jj8+alch/fQKaPAAII5BDQ8IpWM1i4cKH1b23atDHhldDQUMQQQAABrxCIiYmxqrBER0ebEIt+piGAAAL+IJCammoO8NDKLFu3bs1RgdaxxgYNGpjKLD179uRroD9sPGtAAAEEEEAAAQQQQAABBBDwWQGqr/js1jFxBBBAAAH/FSDAYndvCbDYFaQ/AggggAACCPiSgJ4yunTpUpk+fbr85z//yTH1xo0by8iRI6Vjx44SFMQ5Q760t8wVAQQQQMD7Bf785z9nCa80b95c3nvvPcKi3r91zBCBgBLQEw01yK6ftelphhq+I8QSUE8DFotAQAhcuHBB1q9fL0lJSbJ582a5dOmS03XfeeedpiqLhlmqV68eEDYsEgEEEEAAAa8R4Jwnr9kKJoIAAggggIAnBLJXX4mPjzevVdIQQAABBBBAwKMCBFjs8hNgsStIfwQQQAABBBDwBQG9CUNPd58xY4YcPXo0y5Q1qKKBlTFjxkj9+vV9YTnMEQEEEEAAAZ8TGDt2rMyZM8eat4ZX5s+fL+Hh4T63FiaMAAL+L5D5VENdLW8M+/+es0IEAl1AXzfZtGmTqcyyYcMGOX/+vFOSGjVqmMos+qHBFhoCCCCAAAIIIIAAAggggAACCLhPgOor7rNlZAQQQAABBGwIEGCxgWe6EmCxK0h/BBBAAAEEEPBmAb3h4l//+pcJrqSmpmaZalhYmDlZ+cknn5Rq1ap58zKYGwIIIIAAAj4tkD28EhMTIx988AHhFZ/eVSaPgP8LZA+xJCcnU4XF/7edFSKAgIhcvXrVVGTRMMu6detyvJ7iQNLXUhxhlrvuugs7BBBAAAEEEEAAgesKUEqHJwcCCCCAQMEEKlasaHXkkJ2CGdILAQQQQAABNwgQYLGLSoDFriD9EUAAAQQQQMAbBc6ePSszZ8404RX978ytRIkSMnToUHnsscekfPny3jh95oQAAggggIDfCDz//PPm+7GjaXjl/fffl4iICL9ZIwtBAAH/FdCvWSkpKWaB0dHRkpiYSIjFf7eblSGAgBOBtLQ02b59uyQlJcnatWvl5MmTTp0qVapkwizdu3eXu+++W7TaLQ0BBBBAAAEEEEAAAQQQQAABBAouQPWVgtvREwEEEEAAATcLEGCxC0yAxa4g/RFAAAEEEEDAmwQ0rPL222/LO++8kyO4omGVESNGyIMPPigaYqEhgAACCCCAgHsFsodXGjZsKEuWLCG84l52RkcAARcKaHhFqzY6QiyccuhCXIZCAAGfE0hPT5fPPvvMVGZZvXq1HDt2zOkaoqKipEuXLibQ0qRJEwkJCfG5tTJhBBBAAAEEEEAAAQQQQAABBDwtQPUVT+8A10cAAQQQQOC6AgRY7D45CLDYFaQ/AggggAACCHiDQGpqqkyfPl1mzZol586dyzIlvXHiiSeekPvvv1+KFCniDdNlDggggAACCPi9wKRJk+T111+31lm3bl1ZtmyZFC9e3O/XzgIRQMC/BDKfdKgrI8TiX/vLahBAoGACGRkZsmfPHhNm0Q9H0C/7aGXKlJHOnTubyizNmzeX0NDQgl2QXggggAACCCCAAAIIIIAAAggEkADVVwJos1kqAggggIAvChBgsbtrBFjsCtIfAQQQQAABBDwpcObMGXnrrbdMcOXChQtZpnLLLbeY4MrQoUMlLCzMk9Pk2ggggAACCASUQEJCguibK46m4RWtvBIZGRlQDiwWAQT8RyB7iCU5OVmio6P9Z4GsBAEEELAp8OWXX5ogS1JSkhw6dMjpaCVLlpROnTqZyixt2rThtRqb5nRHAAEEEEAAAQQQQAABBBDwX4GYmBiqQvvv9rIyBBBAAAHfFyDAYncPCbDYFaQ/AggggAACCHhCQIMreqr7u+++KxcvXswyhUqVKsmoUaNk8ODB3Azhic3hmggggAACAS2g35+1+oqj1apVS5YvX054JaCfFSweAf8QyPymsYZXEhMTCbH4x9ayCgQQcLHAf/7zHyvMov/trN10003SoUMHE2Zp3769hIeHu3gWDIcAAggggAACCCCAAAIIIICAbwpQfcU3941ZI4AAAggElAABFrvbTYDFriD9EUAAAQQQQKAwBU6dOiVvvPGGzJkzRy5dupTl0noT2ZNPPikDBw6U0NDQwpwW10IAAQQQQAABEfnXv/4lzz//vGWh4ZWlS5dKqVKl8EEAAQR8XiAlJUViY2M5+dDnd5IFIIBAYQr89NNPsnLlShNo0SotzlpERIS0bdvWhFk6duwoxYsXL8wpci0EEEAAAQQQQAABBBBAAAEEvEqA6itetR1MBgEEEEAAAWcCBFjsPi8IsNgVpD8CCCCAAAIIFIaABldee+01mTdvnvz+++9ZLlm5cmUTXBkwYADBlcLYDK6BAAIIIICAE4Hs4ZXbb79dVq1aRXiFZwsCCPiVQObTD3Vh8fHxEhcX51drZDEIIICAuwSOHDkiSUlJ5mPPnj2SkZGR41JFihSR1q1bmzBL586dqeLnrs1g3JwC+nQMAgYBBAJWgK8BAbv1LBwBBBBAAAFvE8j++uPRo0e9bYrMBwEEEEAAAQRECLDYfRYQYLErSH+/EOBFSb/YRhaBAAL+KXDixAmZNm2aCa5cvnw5yyKrVq1qgiv9+/eXkJAQ/wRgVQgggAACCPiAwHvvvZflBu5q1aqZ8EqZMmV8YPZMEQEEEMifwOjRo2XRokVWp+TkZNFqkDQEEEAAgbwLHD9+3ARZtDLLzp075dq1azk6a3Xd5s2bmzBL9+7dCUbnnZdHIoAAAggggAACCCCAAAII+KgA1Vd8dOOYNgIIIIBAoAkQYLG74wRY7ArSHwEEEEAAAQTcIfDrr7+aiisLFiyQK1euZLmE3hT71FNPSd++fQmuuAOfMRFAAAEEEMiHwLp16+Thhx+W9PR000u/Ty9fvlzKly+fj1F4KAIIIOBbApnfSNbwSmJiIiEW39pCZosAAl4kcPr0aVm9erUJtGzfvl3S0tJyzE4PLmnSpIkJs+gHP2t60QYyFQQQQAABBBBAAAEEEEAAAZcI6KE5eniOo1F9xSWsDIIAAggggIA7BAiw2FUlwGJXkP4IIIAAAggg4EoBDa68+uqrsnDhwhzBlerVq5sXbGJjYyU4ONiVl2UsBBBAAAEEECiAgFYd0EDp1atXTe+oqChZs2aN+UxDAAEE/FkgJSXF/F6in7XFx8dnqUTlz2tnbQgggIA7Bc6ePStr1641lVm2bNmS47UhvXZQUJDcfffdpipLjx49pGLFiu6cEmMjgAACCCCAAAIIIIAAAgggUCgCVF8pFGYuggACCCCAgCsECLDYVSTAYleQ/ggggAACCCDgCgE9PeSVV14RPVXEcROsY9zbbrtNxowZI3369CG44gpsxkAAAQQQQMAFAv/5z3/MDYPnz583o0VGRpqTs/X7Ng0BBBAIBIEpU6ZIQkKCtVStwtK0adNAWDprRAABBApF4MKFC7J+/XoTZtm0aZNcunTJ6XXvuusuU5WlV69eVMMqlJ3hIggggAACCCCAAAIIIIAAAq4W2LFjhzkwx9GovuJqYcZDAAEEEEDApQIEWOxyEmCxK5j3/hl6MljeH84jEUAAAQQQCAiB06dPm5u+5s2bJ2lpaVnWfMcdd5iKK7179ya4EhDPBhaJAAIIIOArAkeOHJEuXbrIiRMnzJTDw8Nl2bJl0qBBA19ZAvNEAAEEXCKgbyrrm8uOppWpoqOjXTI2gyCAAAII/E/g8uXL8tFHH5kwy4YNG+TcuXNOee68804TZtGPGjVqQIgAAggggAACCCCAAAIIIICATwhQfcUntolJIoAAAggg4BAgwGL3uUCAxa4g/RFAAAEEEECgIAJ6iuYbb7whM2fOlIsXL2YZombNmia40rNnT4IrBcGlDwIIIIAAAm4U+O2336Rr167y008/mauEhISYIGqbNm3ceFWGRgABBLxTICUlxZyMqJ+1aQWWqVOnEmLxzu1iVggg4CcCWrl3y5YtJsyybt06OXPmjNOV6cEojjBLnTp1/GT1LAMBBBBAAAEEEEAAAQQQQMDfBKi+4m87ynoQQAABBAJAgACL3U0mwGJXkP4IIIAAAgggkB8BvcngnXfekWnTponeAJu5ValSRf7yl79Inz59JCiIumX5ceWxCCCAAAIIFIaAhk579eolBw4csC6ngdTMZe0LYx5cAwEEEPAmgUWLFsmUKVOsEEt8fLzExcV50xSZCwIIIOC3AteuXZNPPvnEhFnWrFkjJ0+edLrWqlWrWmEWqgb67dOBhSGAAAIIIIAAAggggAACPilA9RWf3DYmjQACCCAQ2AIEWOzuPwEWu4L0RwABBBBAAIG8COgNBR988IEkJCTIL7/8kqVL+fLlZcyYMTJkyBAJCwvLy3A8BgEEEEAAAQQKWSAtLU0GDRpkbhB0tLFjx8pTTz1VyDPhcggggID3CWiARX/XcbTk5GSqsHjfNjEjBBDwc4H09HTZuXOnCbPox7Fjx5yuuFKlSqaiYPfu3aVx48YcouLnzwuWhwACCCCAAAIIIIAAAgh4s0D26iu8rujNu8XcEEAAAQQQsAQIsNh9MhBgsStIfwQQQAABBBDITWD16tXy4osvynfffZfloZGRkTJy5Eh55JFHpGjRorkNw78jgAACCCCAgIcEMjIy5NFHH5VVq1ZZM3jooYdk0qRJHpoRl0UAAQS8TyDzSYnR0dGSmJhIiMX7tokZIYBAAAns2rXLVGVZsWJFjsNUHAwVKlSQzp07mzBL8+bNA0iHpSKAAAIIIIAAAggggAACCHiDgFa41xCLNio7e8OOMAcEEEAAAQTyJECAJU9MN3gQARa7gvRHAAEEEEAAgesJ6OkgzzzzjBw4cCDLQzSsMmLECHniiSekZMmSACKAAAIIIICAlwuMGzdOZs+ebc2yR48eMmPGDE6r9vJ9Y3oIIFC4AikpKaJvOOtnbY43nDNEJKhwp8LVEEAAAf8VKOAX1f3795uqLElJSfLDDz849SlTpox06dLFCrOEhIT4ryMrQwABBBBAAAEEEEAAAQQQ8LiAvo6oh+I4GtVXPL4lTAABBBBAAIG8ChBgyavU9R5HgCUPggV8QyQPI/MQBBBAAAEE/FLgm2++kQkTJsjWrVuzrC80NFQGDx4sTz/9tJQtW9Yv186iEEAAAQQQ8DeB6dOny8SJE61l6cnUCxcuFP2+TkMAAQQQyCowZcoUSUhIsP6SUxN5hiCAAALeJ3Dw4EErzKKvYTlrN998s1WZpWXLlvzs633byIwQQAABBBBAAAEEEEAAAZ8XoPqKz28hC0AAAQQQCFwBAix2954Ai11B+iOAAAIIIICAQ+C///2vTJo0SVauXCkZGZoA/b8WFBQkvXv3lrFjx0rlypUBQwABBBBAAAEfEVi1apU88sgj1mzr1KkjK1askGLFivnICpgmAgggUPgC2UMsnJxY+HvAFRFAAIG8Cvz000/mdSz9uTd7BWHHGJGRkdKpUydTmaVNmzYSFhaW1+F5HAIIIIAAAggggAACCCCAAAJOBai+whMDAQQQQAABnxYgwGJ3+wiw2BWkPwIIIIAAAgicPHlSXnrpJXMae1paWhaQdu3ayfPPPy81atQACgEEEEAAAQR8SOCTTz6RQYMGWd/bq1atKqtXrxY9jZqGAAIIIHBjgZiYGNE3obVFR0dLYmKi+UxDAAEEEPBeAf26rWFtDbN8+eWXTidaokQJ6dChgwmz6GteRYoU8d4FMTMEEEAAAQQQQAABBBBAAAGvFchcfaVp06bm9UMaAggggAACCPiMAAEWu1tFgMWuIP0RQAABBBAIXIFz587JtGnT5J133pFLly5lgWjUqJFMmDBB9DMNAQQQQAABBHxLQE+f7tWrl1y8eNFMvFy5crJmzRqpVKmSby2E2SKAAAIeEtCboPVNaEeIJT4+XuLi4jw0Gy6LAAIIIJBfgSNHjpgwS1JSknz++edOuxcvXlzat29vhVkiIiLyexkejwACCCCAAAIIIIAAAgggEIACVF8JwE1nyQgggAAC/iZAgMXujhJgsStIfwQQQAABBAJP4MqVKzJz5kx54403JDU1NQtA7dq1ZezYseY0ShoCCCCAAAII+J7AL7/8Ih07dpRTp06Zyd90003mFOo//OEPvrcYZowAAgh4UGDKlCmSkJBgzYAQiwc3g0sjgAACNgSOHj0qK1euND8T7927VzIyMnKMpuGVtm3bmjCL/ixdrFgxG1ekKwIIIIAAAggggAACCCCAgD8LjB49WhYtWmSWSPUVf95p1oYAAggg4McCBFjsbi4BFruC9EcAAQQQQCBwBNLS0mThwoXyyiuvyLFjx7IsvEqVKvKXv/xF+vTpI0FBQYGDwkoRQAABBBDwI4Hff/9dOnXqJN9++61ZVVhYmCxZskRiYmL8aJUsBQEEECg8gewhluTkZImOji68CXAlBBBAAAGXCujrYRpk0Y/du3c7DbOEh4dLmzZtpEePHuZna63UQkMAAQQQQAABBBBAAAEEEEBABai+wvMAAQQQQAABvxAgwGJ3Gwmw2BWkPwIIIIAAAoEhsHHjRpkwYYJ8//33WRZcvnx5GTNmjAwZMsTc5EpDAAEEEEAAAd8VePDBB2XdunXWArTimt54R0MAAQQQKLiAhgD1jWltGl5JTEwkxFJwTnoigAACXiNw/PhxU5klKSlJdu3aJenp6Tnmpq+VtW7d2lRm6dy5s0RGRnrN/JkIAggggAACCCCAAAIIIIBA4QtQfaXwzbkiAggggAACbhAgwGIXlQCLXUH6I4AAAggg4N8CGlgZN26cbNu2LctC9Q33kSNHyiOPPCJFixb1bwRWhwACCCCAQAAIJCQkiFYKcLTHH39cnnvuuQBYOUtEAAEE3Cug4ZXY2FgrxBIfHy9xcXHuvSijI4AAAggUqsDJkyetyiw7d+50GmYJDQ2VFi1amDBLt27dpGTJkoU6Ry6GAAIIIIAAArkLZIhIUO4P4xEIIIAAAggUSIDqKwVioxMCCCCAAALeKECAxe6uEGCxK0h/BBBAAAEE/FPgzJkz8vLLL8vcuXMlLS3NWmRERIQMHz5cnnjiCd5o98+tZ1UIIIAAAgEooFVXtPqKo+kp0QsWLJDg4OAA1GDJCCCAgOsFNCCoQUFHI8TiemNGRAABBLxF4PTp0ybMopVZPv30U7l27VqOqWmYpWnTplaYpXTp0t4yfeaBAAIIIIAAAggggAACCCDgJgGqr7gJlmERQAABBBAofAECLHbNCbDYFaQ/AggggAAC/iWgYZXZs2ebE9hTU1OtxQUFBcl9991nTmKvUKGCfy2a1SCAAAIIIBDAAt9++6106tRJfv/9d6NQvXp1Wb9+vRQvXjyAVVg6Aggg4HoBrcKyY8cOa+Dk5GSJjo52/YUYEQEEEEDAawT0gBgNsmigRb8HZD4kxjHJkJAQadKkiQmz6EfZsmVFOP7da/aQiSCAAAIIIIAAAggggAACrhCg+oorFBkDAQQQQAABrxEgwGJ3Kwiw2BWkPwIIIIAAAv4jsHHjRpkwYYJ8//33WRbVsGFDmTx5stSrV89/FstKEEAAAQQQQEBOnTolHTt2lF9++cVolCxZ0oRXKleujA4CCCCAgBsEYmJiRN+s1qbhlcTEREIsbnBmSAQQQMAbBTTM8uGHH5owy/bt252GWbQCYuPGja0wS1RUlDcuhTkhgAACCCCAAAIIIIAAAgjkUyDz4TZakVNfF6QhgAACCCCAgM8KEGCxu3UEWOwK0h8BBBBAAAHfF9DAyrhx42Tbtm1ZFlOxYkV59tlnTeUVGgIIIIAAAgj4l8DVq1elZ8+esm/fPrMwPfl52bJl5oY5GgIIIICAewT09P3Ro0dbIZb4+HiJi4tzz8UYFQEEEEDAawW06vHq1atNdZaPP/7YaZhFqyE3atTIhFn053Z9nY6GAAIIIIAAAggggAACCCDgewJUX/G9PWPGCCCAAAII5CJAgMXuU4QAi11B+iOAAAIIIOC7Anry40svvSTz5s3L8kZ5RESEjBw5Up544gkJDw/33QUycwQQQAABBBC4roB+n898wpdWW3vwwQcRQwABBBBws8CUKVMkISHBuop+LdZTF2kIIIAAAoEpcPbsWVm7dq2pzLJ161bRoLmzdtddd5kwS+/evaVSpUqBicWqEUAAAQQQQAABBBBAAAEfFKD6ig9uGlNGAAEEEEDgxgIEWOw+Qwiw2BWkPwIIIIAAAr4nkJaWJrNnzxa9cUpPfHQ0PdmxT58+8vzzz0uFChV8b2HMGAEEEEAAAQTyJDBz5kwZP3689dghQ4ZkuZk6T4PwIAQQQACBAgvExMRYVViio6NNoFA/0xBAAAEEAlvg3Llzsm7dOlOZZfPmzXLlyhWnIHXr1rUqs1StWjWw0Vg9AggggAACCCCAAAIIIODFAlqRWQMsjpacnMzrgF68X0wNAQQQQACBPAoQYMkj1HUfRoDFriD9EUAAAQQQ8C2BDRs2yIQJE+SHH37IMvF69eqJnrzesGFD31oQs0UAAQQQQACBfAls375d+vfvL+np6aZf48aNZdmyZRISEpKvcXgwAggggEDBBVJSUswb1/pZm1ZgmTp1Km9eF5yUnggggIDfCVy4cMGEWbQyi4ZZLl++7HSNtWvXNmGWXr16SfXq1f3OgQUhgAACCCCAAAIIIIAAAr4skPkgm/j4eImLi/Pl5TB3BBBAAAEEEPg/AQIsdp8JBFjsCtIfAQQQQAAB3xD4/vvvZdy4cbJt27YsE46KipJnn31W7rvvPtEKLDQEEEAAAQQQ8F+B//73v9K+fXvRk521Va5cWdavXy8lS5b030WzMgQQQMBLBbQiZkJCgjU73sD20o1iWggggIAXCFy8eNH83K5hlk2bNsnvv//udFY1atQwYRb9qFWrlhfMnCkggAACCCCAAAIIIIAAAoErQPWVwN17Vo4AAggg4PcCBFjsbjEBFruC9EcAAQQQQMC7Bc6cOSMvvfSSzJs3T9LS0qzJFi1aVB5//HF54oknJCIiwrsXwewQQAABBBBAwLaAhlY6d+4shw4dMmMVL17c3ATHKc22aRkAAQQQKLBA9hBLcnIyVVgKrElHBBBAIDAELl26JFphOSkpSTZu3Cj6Z2dNf87v0aOHCbPUqVMnMHBYJQIIIIAAAggggAACCCDgRQJUX/GizWAqCPiaQIaIcAaxr+0a8w0sAQIsdvebAItdQfojgAACCCDgnQIaVpk9e7boDVGpqalZJtmnTx957rnnpGLFit45eWaFAAIIIIAAAi4VSE9Pl/79+8v27dvNuMHBwbJgwQJp3bq1S6/DYAgggAAC+RfI/EZ2dHS0JCYmEmLJPyM9EEAAgYAUuHz5sgmxaGUW/XzhwgWnDlWrVrUqs9SvXz8grVg0AggggAACCCCAAAIIIFCYAtmrrxw9erQwL8+1EEAAAQQQQMC9AgRY7PoSYLErSH8EEEAAAQS8T2DXrl0yZswY+eGHH7JMrl69ejJ58mRp2LCh902aGSGAAAIIIICA2wRefPFFee2116zxn332WRk5cqTbrsfACCCAAAJ5F0hJSZHY2FjRz9ri4+MlLi4u7wPwSAQQQAABBETkypUr8tFHH5kwi1ZoOX/+vFMXDUt269bNBFoaNWqEHQIIIIAAAggggAACCCCAgBsEqL7iBlSGRAABBBBAwHsECLDY3QsCLHYF6Y8AAggggID3CJw6dUr+/ve/y5IlS7JMKioqSp555hlzU1RQEDUmvWfHmAkCCCCAAALuF9CqK/369ZOMDK01LdKjRw+ZOXOm+y/MFRBAAAEE8iyglTMTEhKsxxNiyTPtUxi/AAAgAElEQVQdD0QAAQQQcCJw9epVE2ZJSkqS9evXy7lz55w6aXVmDbLoR+PGjXndkGcTAggggAACCCCAAAIIIOACgeyv9VF9xQWoDIEAAggggIB3CRBgsbsfBFjsCtIfAQQQQAABzwvoDalz586VSZMmydmzZ60JFS1aVP70pz/JqFGjJCIiwvMTZQYIIIAAAgggUKgCJ06ckFatWslvv/1mrlujRg1zA1t4eHihzoOLIYAAAgjkLpD9je3k5GTRU/JpCCCAAAII2BHQMMuWLVtMZZZ169Zlee0w87gVKlSwKrPcc889EhwcbOey9EUAAQQQQAABBBBAAAEEAlaA6isBu/UsHAEEEEAgcAQIsNjdawIsdgXpjwACCCCAgGcFvv76axk9erTs378/y0Rat24tegPULbfc4tkJcnUEEEAAAQQQ8IhAenq69O7dW3bt2mWur2FWPYW5WrVqHpkPF0UAAQQQyF0g85vbGl5JTEwkxJI7G49AAAEEEMijgIZZPv74Y1OZZc2aNZKamuq0Z7ly5aRLly6mMkvTpk0lJCQkj1fgYQgggAACCCCAAAIIIIBAYAtkPqRGX9/TQ2ry1jJEJChvD+VRCCCAAAIIIOBpAQIsdneAAItdQfojgAACCCDgGYFz587J5MmTZc6cOaI3qDpapUqV5IUXXjBvMtMQQAABBBBAIHAFEhISTJjV0WbMmCE9e/YMXBBWjgACCPiAQEpKisTGxop+1hYfHy9xcXE+MHOmiAACCCDgawJpaWmybds2K8ziqNqYfR2lS5e2wizNmzeX0NBQX1sq80UAAQQQQAABBBBAAAEECk2gYsWK1rV4ba/Q2LkQAggggAAChS1AgMWuOAEWu4L0RwABBBBAoPAFli5dKn//+9/lxIkT1sX1zeNHH31Unn76aQkPDy/8SXFFBBBAAAEEEPAaAa260qtXL8nI0BO7RAYNGiSvvPKK2+bHuWBuo2VgBBAIQIHMpzTq8nmjOwCfBCwZAQQQKGSBa9euySeffCKrVq0ylVlOnz7tdAYlS5aUzp07S48ePaRly5YSFhZWyDPlcggggAACCCCAAAIIIICA9woUvPqK966JmSGAAAIIIICAUwECLHafGARY7ArSHwEEEEAAgcIT+OGHH8zNS5999lmWi959990ydepUue222wpvMlwJAQQQQAABBLxSQE9ObtWqlRV0rVGjhqxfv56Aq1fuFpNCAAEEnAtkD7EkJydLdHQ0XAgggAACCLhdQMMsO3bsMJVZVq9eLSdPnnR6zcjISOnYsaN0795d2rZtS5jF7TvDBRBAAAEEEEAAAQQQQMDbBai+4u07xPwQQAABBBBwmQABFruUBFjsCtIfAQQQQAAB9wtcvnzZnJr+1ltvSVpamnXBMmXKyPPPPy/9+/d3/yR88QocB++Lu8acEUAAAQRsCGjFlX79+sn27dvNKFqVbfPmzVKtWjUbo9IVAQQQQMATAjExMZKSkmIureGVxMREQiye2AiuiQACCASwQHp6ujlIRyuzaJjl+PHjTjVuuukm6dChgwmztGvXjvB8AD9nWDoCCCCAAAIIIIAAAoEqQPWVQN151o0AAgUT4IaugrnRy4sECLDY3QwCLHYF6Y8AAggggIB7BbZs2SJxcXHyyy+/WBcKDg6WIUOGyDPPPCMlS5Z07wQYHQEEEEAAAQR8RkArsv3zn/+05vvqq6/KwIEDfWb+TBQBBBBA4H8CGl6JjY21QixajVN/N6QhgAACCCDgCQENy+/cudMKsxw7dszpNIoVK2ZCLBpm0VBLRESEJ6bLNRFAAAEEEEAAAQQQQACBQhPQ1/H0MBpH43W8QqPnQggggAACCHhKgACLXXkCLHYF6Y8AAggggIB7BDSwMm7cOFm3bl2WC9SuXVv05tS6deu658KMigACCCCAAAI+KbBr1y7p3bu36CnJ2nr27CkzZszwybUwaQQQQACB/xPIfHKj/jnfb35ziBlPJQQQQAABNwhomEV//0hKSjIfR48edXqVokWLStu2bU2YpWPHjlK8eHE3zIYhEUAAAQQQQAABBBBAAAHPClB9xbP+XB0BBBBAwI0CvM90PVwCLHafdgRY7ArSHwEEEEAAAdcKpKWlyVtvvWVCKpcuXbIGL1GihDz99NMyfPhw0QosNAQQQAABBBBAwCHw22+/SatWreTEiRPmr6pVqyYfffQRpx3zFEEAAQT8QECrsOzYscNaSXJyskRHR/vBylgCAggggIC/COzevdtUZvnwww/lyJEjTpdVpEgRadOmjQmzdOrUSfS1ThoCCCCAAAIIIIAAAggg4OsCVF/x9R1k/ggggAACCBRIgABLgdgydSLAYleQ/ggggAACCLhO4LPPPjMn6v7www9ZBu3Vq5dMnDhRypcv77qLMRICCCCAAAII+IWAnn7cr18/2b59u1lPeHi4rF+/XmrUqOEX62MRCCCAQKAL6JvgGmLRz9o0vJKYmEiIJdCfGKwfAQQQ8FKBvXv3WpVZHN+7sk81LCxMWrZsacIsXbp0kZIlS3rpapgWAggggAACCCCAAAIIIHBjAaqv8AxBAAEEEEAgIAUIsNjddgIsdgXpjwACCCCAgH2BU6dOyfjx481NSJlb1apV5dVXX5UmTZrYvwgjIIAAAggggIBfCrz++usyadIka20vv/yyDB061C/XyqIQQACBQBXQCiyjR4+2Qix68EFcXFygcrBuBBBAAAEfEdi3b58VZjl8+LDTWYeGhkqzZs1MmEU/SpUq5SOrY5oIIIAAAggggAACCCAQ6AJUXwn0ZwDrRwABBBAIYAECLHY3nwCLXUH6I4AAAgggYE9g0aJFJrySmppqDaQnpz/55JMyatQo0RMJaQgggAACCCCAgDMBvSGsR48ekpaWZv65Z8+eMmPGDLAQQAABBPxQIPNpjro8PQChadOmfrhSloQAAggg4I8C+/fvl1WrVplAy48//uh0iSEhIeZ7myPMUrp0aX+kYE0IIIAAAggggAACCCDgJwJUX/GTjWQZCCCAAAII5F+AAEv+zbL2IMBiV5D+CCCAAAIIFEzg119/lZEjR8r27duzDNC8eXN55ZVXJDo6umAD0wsBBBBAAAEEAkLg4sWL0qpVK/n555/NevVnh61bt0pERERArJ9FIoAAAoEoEBMTY1Vh0a/7GmLhd8dAfCawZgQQQMC3BQ4cOGCCLBpoOXTokNPFBAcHyz333GOFWcqXL+/bi2b2CCCAAAIIIIAAAggg4FcCVF/xq+1kMQgggAACCORXgABLfsWyP54Ai11B+iOAAAIIIJB/gfnz58vEiRPl3LlzVueoqCh54YUXzJuyNAQQQAABBBBAIDeBv/3tb/Luu++ah+nNXWvWrJF69erl1o1/RwABBBDwYQF9Yzw2NtYKsegp9VOnTiXE4sN7ytQRQACBQBf45ptvTJBFP77//nunHEFBQXL33Xeb6pP6oa+j0hBAAAEEEEAAAQQQQAABTwqMHj1aFi1aZKagB8wkJyd7cjpcGwEEEEAAAQQKV4AAi11vAix2BemPAAIIIIBA3gWOHj0qf/rTn2Tnzp1WJ30DdsiQITJhwgQpVqxY3gfjkQgggAACCCAQsAK7du2Snj17WuvXN0r++te/BqwHC0cAAQQCSWDKlCmSkJBgLTk+Pl7i4uICiYC1IoAAAgj4qcDBgwdNkEWrs+h/O2v6WmqDBg3MIUD6O1GlSpX8VINlIYAAAggggAACCCCAgLcKZK++olWS9aAZGgIIIIAAAggEjAABFrtbTYDFriD9EUAAAQQQyF0gIyNDZs+eLZMmTZILFy5YHW699VZ544035J577sl9EB6BAAIIIIAAAgiIyOXLl6V58+by888/G4/atWvLunXrJDQ0FB8EEEAAgQARyB5i0RMe9aRHGgIIIIAAAv4icOjQIVmxYoUJtGiVluu1+vXrmzBLr169+F7oL5vPOhBAAAEEEEAAAQQQ8HIBrZC8Y8cOM0sNrmiAhYYAAggggAACASVAgMXudhNgsStIfwQQQAABBG4soDeXPvbYY7Jnzx7rgXpS4EMPPSTPPfecFC1aFEIEEEAAAQQQQCDPAs8884zMmjXLPD4sLEw2bdokt99+e57780AEEEAAAf8QiImJET3tUZuGV/SNckIs/rG3rAIBBBBAIKvATz/9ZIVZvvrqq+vy3HnnndKjRw8TZqlatSqMCCCAAAIIIIAAAggggIDLBTS4ogEWR+NgGZcTMyACCCCAAAK+IECAxe4uEWCxK0h/BBBAAAEEnAto1ZWZM2fKP//5T7l06ZL1oCpVqsibb74pjRo1gg4BBBBAAAEEEMiXwK5du6Rnz55Wn3HjxsmoUaPyNQYP9qxAhogEeXYKXB0BBPxEQMMr+ma5I8QSHx8vcXFxfrI6loEAAggggIBzAf2+t2zZMklKSpL9+/dfl+kPf/iDqcyiHzVr1oQTAQQQQAABBBBAAAEEEHCJQOZDZXg9ziWkDIIAAggggIAvChBgsbtrBFjsCtIfAQQQQACBnAKHDh2Sxx9/XL744gvrH4ODg+WPf/yj6I2mRYoUgQ0BBBBAAAEEEMiXwOXLl6V58+ai1d201atXT9asWSP6MwYNAQQQQCAwBaZMmSIJCQnW4nnTPDCfB6waAQQQCFSBI0eOyPLly2XVqlVZXofN7qEVK7Uyi4ZZateuHahcrBsBBBBAAAEEEEAAAQRsCmR/LY7qKzZB6Y4AAggggIDvChBgsbt3BFjsCtIfAQQQQACB/wmkp6eb6ir6woXeZOpo1apVk+nTp0v9+vXhQgABBBBAAAEECiTw7LPPyjvvvGP6hoeHy5YtW6Rq1aoFGitPnSgVkicmHoQAAgh4WoA3zj29A1wfAQQQQMAbBDTMsnLlSlOZZe/evdedkr5O6wiz1K1b1xumzhwQQAABBBBAAAEEEEDARwQqVqxozZSDZHxk05gmAgj8P/bOA2qvovr6A6FIMfQiAlKUFuWjSwkEQTCU0KIUQSmJSBcITZCiAoJGDV0QKaIgILZQFakaeq9SBJEO0kQUQfKt3+g8/5vhlpnbnvLuWSsrkOdO29POnDn7HCEgBIRAMwiIwFIVVxFYqiKo/EJACAgBISAE/ovAo48+anbffXfzwAMPdCCZYYYZ7L8deOCBZsYZZxRUQkAICAEhIASEgBAohcBtt91mNt98czN1KqwSY44++mgzbty4UmUpkxAQAkJACAweAquttpr561//aju2yCKLmEsuucT+rSQEhIAQEAJCYCgi8Nxzz9moLPy54447OvcoH4tFF13URmXhz4orrjgUoVKfhYAQEAJCQAgIgbIIyPlPWeSUTwj0LQJJJzLo3Yi+oiQEhIAQEAJCQAgMWQREYKk69CKwVEVQ+YWAEBAC9SIgXVe9eLZR2n/+8x9zwgknmEmTJpl33nmnU+XHPvYxc/rpp5tll122jWaoDiEgBISAEBACQmBAESCq28iRI83TTz9te7jKKqtYQywlISAEhIAQEAIOAcgrY8eO7ZBY5AFSc0MICAEhIASEwH8ReP755ztklttvvz2TzPLhD3/YbLLJJpbMwp1ruummE4RCQAgIASEgBISAEBACQkAICAGLALo3HMi4JN2bJoYQEAJCQAgIgSGPgAgsVaeACCxVEVR+ISAEhIAQGMoIPPTQQ2bPPfc0/O0SUVf23ntvs99++ynqylCeHOq7EBACQkAICIGaEDjiiCPMD3/4Q1varLPOam644QaDcZWSEBACQkAICIEkAkkvkPy7HtI1P4SAEBACQkAITIvAiy++aMksl156qfWW/N5776VCtOCCC3Yis2CkJjKLZpIQEAJCQAgIASEgBISAEBjaCCj6ytAef/VeCAgBISAEhEAKAiKwVJ0WIrBURVD5hYAQEAJCYCgiQKQVlBSnnHKKeffddzsQEG2FqCtEX1ESAkJACAgBISAEhEBVBO6++26z8cYbd7wEI398/vOfr1qs8gsBISAEhMCAIuCTWDDOXWSRRQa0t+qWEBACQkAICIHyCLz88suWyAKh5eabb84ks8w///z2TkZkljXWWMNMP/305StVTiHgITDVGKNYP5oWQkAICAEhIASEgBDobQQUfaW3x0etEwJCQAgIASHQJQREYKkKvAgsVRFUfiEgBISAEBhqCNx///1mjz32MI8++min6zPOOKPZf//9beSVYcOGDTVI1F8hIASEgBAQAkKgAQTefvtts+6665onn3zSls5/X3DBBQ3UpCKFgBAQAkJgkBDAUzwP6yTIK5dccolILIM0wOqLEBACQkAI1I7AK6+8Yi6//HLzm9/8xtx4442Z5c8111xm9OjRZvPNNzejRo2qvR0qUAgIASEgBISAEBACQkAICIHeQ0DRV3pvTNQiISAEhIAQEAI9gIAILFUHQQSWqggqvxAQAkJACAwVBKZOnWpOPPFEM3HixGmirowYMcKcccYZZokllhgqUKifQkAICAEhIASEQAsIfPOb3zSnnnqqrWn48OHmhhtuMAsssEALNasKISAEhIAQ6GcEIK+MHTu2Q2I54IADzIQJE/q5S2q7EBACQkAICIHWEHjttdc6kVmmTJkyjR442QjILBtttJEZM2aMWXvtteXUqLURUkVCQAgIASEgBISAEBACQqA9BPzoK5MmTTLbbLNNew1QTUJACAgBISAEhECvIiACS9WREYGlKoLKLwSEgBAQAkMBgZdeesnsvvvu5o9//GOnuzPPPLM58MAD7b9PP/30QwEG9VEICAEhIASEgBBoCYG//OUvZuTIkR1jqdNOO81sscUWLdWuaoSAEBACQqDfEUh6hqQvelzv9xFV+4WAEBACQqAbCLz++uvmsssuM5MnTzZ/+MMfMsksc8455zRklhlmmKEbzVWdQkAICAEhIASEgBAQAkJACNSMAE5iILaTiHR866231lyDihMCQkAICAEhIAT6FAERWKoOnAgsVRFUfiEgBISAEBh0BK677jqzxx57mFdffbXT1RVWWMH84Ac/MB/5yEcGvfvqnxAQAkJACAgBIdAFBLbeemtz44032prx5nvRRRd1oRWqUggIASEgBPoZgeQDO/3ggZ2HdiUhIASEgBAQAkIgHoE33njDXHXVVeaXv/ylufbaazML+OAHP2g+85nPmC233NKst9568RUphxAQAkJACAgBISAEhIAQEAI9gYAffeWSSy4xa665Zk+0TY0QAkJACAgBISAEuo6ACCxVh0AElqoIKr8QEAJCQAgMKgLvvvuuOfbYYy1RZerUqbab0003nfnyl79sDjvsMCNPeoM68uqXEBACQkAICIHuIoBR1E477WQbMWzYMBsBTqTZ7o6JahcCQkAI9CMCPLJDYuFvEuQVHtpFYunH0VSbhYAQEAJCoJcQgMxy5ZVX2sgs119/vXnnnXdSmzd8+PBOZJZ11lnHzDjjjL3UDbVFCAgBISAEhIAQEAJCQAgIgRwEks5hIK6gV1MSAkJACAgBISAEhMD/EBCBpepUEIGlKoLKLwSEgBAQAoOIAAY+48ePN/fee2+ne3PPPbc59dRTzahRowaxy+qTEBACQkAICAEh0AMIYPi0+uqrm2effda2BuLsUUcd1QMtUxOEgBAQAkKgHxGYMmWK2XfffTsklgMOOMBMmDChH7uiNgsBISAEhIAQ6EkE/v73v3fILETyziOzjB492owZM8bql0Vm6cnhVKOEgBAQAkJACAgBISAEhIBFAJ0aBBaXFNlYE0MICAEhIASEgBDwEBCBpeqUEIGlKoLKLwSEgBAQAoOGwBVXXGH23ntv849//KPTtdVWW82ceeaZZr755hu07qo/QkAICAEhIASEQA8hcMIJJ5jjjjvOtgjy7C233GJmn332HmqhmiIEhIAQEAL9hsB3v/tdM3HixE6z8RaJ10glISAEhIAQEAJCoF4EILMQUZPILJBZ/v3vf6dWQGSWDTfc0JJZPvWpT4nMUu8wqDQhIASEgBAQAkJACAgBIVAZAexDXFRjOYSpDKcKEAJCQAgIASEwiAiIwFJ1VEVgqYqg8gsBISAEhMCgIPD222+bww47zPz0pz/tdGnYsGEGhcQ+++xjpp9++kHpqvohBISAEBACQkAI9CACL7zwglljjTXMP//5T9u673//+2bbbbftwZaqSUJACAgBIdBvCCQf3RdZZBEDiYW/lYSAEBACQkAICIFmEMA50pVXXmnJLNdee20mmeWDH/xgh8yy3nrriczSzHCoVCEgBISAEBACQkAICAEhEIyA7wzmueeeC86rD4WAEBACQkAICIEhg4AILFWHWgSWqggqvxAQAkIggcBUY8x0QqQfEXj88cfNjjvuaPjbpYUWWsicccYZZuWVV+7HLqnNQkAICAEhIASEQJ8hsOeee5pf/OIXttXLLbec+f3vf99nPVBzhYAQEAJCoFcRwGPk2LFjO54jt9lmGzNhwgSRWHp1wNQuISAEhIAQGCgEILO4yCyQWXCklJYgs2ywwQY2Msv6668vMstAzQJ1RggIASEgBISAEBACQqAfEECHhiMYlxR9pR9GTW0UAkJACAgBIdAVBERgqQq7CCxVEVR+ISAEhIAQ6HcEzjvvPHPEEUeYf/3rX52ufPrTnzannHKKGT58eL93T+0XAkJACAgBISAE+gCBu+++22y00Uadll5xxRVmhRVW6IOWq4lCQAgIASHQLwj43iP1AN8vI6d2CgEhIASEwCAhEEpmmX322W1klk033dSSWWaaaaZBgkF9EQJCQAgIASEgBISAEBACPYlAUn9G9OJbb721J9upRgkBISAEhIAQEAJdR0AElqpDIAJLVQSVXwgIASEgBPoVAR4L99prL3PllVd2usBDIGSWcePG9Wu31G4hIASEgBAQAkKgzxCYOnWqgTz74IMP2pbjFX/SpEl91gs1VwgIASEgBPoBAZ/EwiM8j/FKQkAICAEhIASEQPsIvPXWW53ILNdcc01mZJbZZpvNkllcZBaRWdofK9UoBISAEBACQkAICAEhMPgIKPrK4I+xeigEhIAQEAJCoEYERGCpCqYILFURVH4hIASEgBDoRwTuvfdeM378eIMSwqXFFlvMnHPOOWbppZfuxy6pzUJACAgBISAEhECfIkA0uIMOOsi2Hi+7t9xyi5l77rn7tDdqthAQAkJACPQ6AquttlrnLgx55ZJLLhGJpdcHTe0TAkJACAiBgUcAMstvf/tbM3nyZAOZJRktPNl5yCwbbLBBh8wy88wzDzw26qAQEAJCQAgIASEgBISAEGgDgbFjx5opU6bYqhR9pQ3EVYcQEAJCQAgIgb5GQASWqsMnAktVBJVfCAgBISAE+gkBPJyfcsop5vjjjzfvvvtup+lbb721Oe6448wss8zST91RW4WAEBACQkAICIE+R+D11183GBK/8cYbtidHHnmk2W233fq8V2q+EBACQkAI9DICOHLgQd45dDjggAPMhAkTernJapsQEAJCQAgIgSGFwD//+c8OmeX3v/99Jpll1lln7ZBZiOopMsuQmibqrBAQAkJACAgBISAEhECNCEBcQV/mEg5f1lxzzRprUFFCQAgIASEgBITAgCEgAkvVARWBpSqCyi8EhIAQEAL9gsArr7xidt11V/PHP/6x02QIK5MmTTKbbbZZv3RD7RQCQkAICAEhIAQGCIHDDjvMnHXWWbZHH/nIR6ycMmzYsAHqoboiBIYSAlONMdMNpQ73bl81FIVj893vftdMnDix851ILIWQ6QMhIASEgBAQAl1BADLL7373OxuZBTIL/5+WILNAYhkzZoxZf/315aipK6OlSoWAEBACQkAICAEhIAT6FYFkxGKIKxBYlISAEBACQkAICAEhkIOACCxVp4cILFURVH4hIASEgBDoBwQefvhhs91225nnn3++09wRI0aYM8880yy22GKlu0BEl+9///vTeKtFmbHVVluVLpOM//nPf8zXv/51881vftOWs+yyy5qLL77Y0GaX/va3v5ntt9/eXHXVVfaffvKTn9j/V+o+Aj/96U/NDjvsENWQD37wg2aFFVYwSy65pBk1apQZPXq0WWCBBcx00w1NI8g//elPZptttjH33HOPxfEPf/iDWWuttVIx5eF+v/32M6effrr9/Rvf+IY5/PDDo/Dv1sdax2HI+ziF5frvV8m1NXLkSLPhhhuahRdeeMiurRjsir7ljDriiCPsZ1/+8pfteahIZkWoTfv7Y489ZtZdd1177pMuuugis/baa8cVkvI18snTTz9tbrzxRmvoxF561113TbMm3Hr45Cc/qXGrjHhvFTCoZwvRisaPH29+/vOfdwBHlh83blxvDYBaIwT6CAGfxHLrrbeaRRZZpNUe9PuZFSMPxXzb6iCoskIEXnzxRXPNNddY/Qv6pZtvvrmTZ/XVVzfLLLOM+cxnPmPWW289M//88xeWpw+GLgKQ1ZHDYxJzbMEFF7S6Iu6zSy21lJlhhhliitC3A4QAOrCrr77a/OY3v7F//+tf/8rs3UYbbWS23HJLS2rRXb17k8DXW9bREulg6kCxP8qQDNIf49SrrSyjU1966aWtg52VV17Zyh2rrrqqmW222Xq1i33dLv8NzHWGeyMOj8q+DT7xxBP2PfyWW27p4PP//t//MxdeeKFhfJV6C4HkezJ3Sv5/nnnmeV8jB1Xf20ujEasj82W8vPEr6qe/H/TTO3dR3/rld52Z/TJS6e188sknzY9+9CNz2WWXdd5COfP4c8wxx5iPf/zj/d3BwNaXmccUDU4f/ehHzSqrrGL1B5D5ZppppsBaB/OzGFslEEjq+/pR7pKcUWkei8BSCT5jjAgsVRFUfiEgBISAEOh1BG644Qaz0047TeOdDuM3jG5nnHHGys2/4447rGe75557zpa1zz77mG9/+9tm5plnLl02ZX3xi1+0D5FZZUqILA1v4xnLEFj8Rg7q2KwAACAASURBVGF0v8cee1hy1Hzzzdd4m3utgphLYa8RWN577z1DmOlHHnnE7LLLLrnQah2HzbyyCpe00llbe++9tznkkEMsuUWpPAJljDBj1kf5lvVPTiLA3XbbbbbBEBfPPvvsSo13+H7ve98zv/zlL4PKQjH5la98xcpKQ9WoadDm5aCeLRjWb7HFFh2ZmwmOQR4PE3PNNVfQfO/GRxjnY+yMt2zINkNtnf3jH/+w5Lzll1/eGsAo9R4CSe+SkFdwyNAGiWVQzqwYeSjm296bKXEtGpS9769//avV75x77rnm73//eyEI3C8++9nPWn1TFWcphRXpg75FoAyBxe8shHfmGISp6aefvuew0Nnf3pC8/fbbncgs6JDfeuut1MqRPzFC4f65wQYbVNJZt9e7walpUAksg3LW9+pMkwzSqyPTX+2qQ6cOmQW94a677tpzRJZ+34eyCCzoiM877zwz77zzlppwv/jFL8zYsWOnyduPhpSlOt+HmURg6Y1B49xFP+ZSSJRiEVh6Y+zqasWgn5kOp34/O9PG+/rrrzc77rij+ctf/vK+n3mP+NnPfmbJGUMh1TGPwQkC87HHHtuzeqc2xjLGVon29CKBJUY/N6jvym3MFWOMCCxVge5JAstUY8zQdDZedTiVXwgIASEgBDwEzjjjDBvJBOMY0hxzzGGjNOC1sK6E4LfXXnuZc845xxZZhyIQb+l4N3Lpt7/9rX1gTCYJkXWNYP3l1EFgca1iHpx88snmYx/7WP0N7eESYy6FvURgwcPHkUceaX784x8HRYLROg6bhHUpXJK1QRDDGE0e5MLGIO2rWCPM2PVRvmX9kfPSSy81X/rSl2xj8WRz0003mYUWWqh041966SVz1FFHmVNPPbVUGRABiKLDw/RQSoM4LwfxbPGjE7o5iqEwZK3111+/J6ct6xLvfazLz3/+80MqUhX3L6IVHHrooZaolxdNrycHbwg1ikd6jFv4mxTySF8VnkE6s2LkoZhvq2LczfyDsvchm+2+++6dqKAxmCJPQShGvirrOTmmPn3bPwjUQWBxveWM5U+v3Gl19nd3HkJmgcQyefJk+zf66rQ066yzWh0zZBZILUPdq2obozaIBJZBOevbGP8ydUgGKYOa8qQhUKdOvdfeqQZhH8oisKDruuKKK8xaa60VPbGRBw466CBz4oknTpO3jnfr6MYoQxACIrAEwdT4R8noKzh1wZFSURKBpQih/vp9kM9MNxKDcHb6s4r3vR122MGSB9LSJptsYkmhvewArc6VUuc8Rh6BxLLbbrsNySjAMbZKjGEvEVjK6OcG8V25zrVVUJYILFXB7kkCS9VOKb8QEAJCQAgMeQQwcsPwBka9S0sssYT1/vvhD3+4dnx8jzZnnnmm9bBcJvkKRh4TMYb/0Ic+NE1xEiLLoNtOnqTCEeIJhIaieffOO++Ye++911x33XUGo+ZkwsAZo+JeMUpoA8WYS2GvEFjKtEPrOGw2+TjtvPPOBgPAD3zgA4UFYIx5zz33WA/9N9544zTfQ2DZf//9zbBhwwrL0QfvRyDGCLPM+hhkzP/973+bNdZYwzz77LO2m3gyJCpQ2fToo49aMi2E12TadNNNzdZbb20+8YlPdLzpv/HGG+buu+82F198sT1vkt7EeRhlrRCVZSikQZ2Xg3i2JKMTfvKTnzTLLbdcJ2JRHdEPm5rvMftkU23oVrkxsly32qh6/w+B5EM9/1oPiSXdQ9GgnVkx6zzm236en4PQz4ceeshw57jllls6QzH33HMbHr5XX311Kytxh0D3xH538803m8suu8y88sorne8hsRC5pU4HKv08L9T2/yLgE1gguS677LKZ8EBCeOCBB8ztt99uo7kl55i7RxxzzDE9oS/S2d9bs/zKK6+0RG+cJHHvSUtEZoHMAtkOb+9KzSDg3zu5zxx22GGVogLPOeec9p7fLX3WIJz1zYx29VIlg1THUCX8HwK+foh3JpxrZCUn2yJ7IHdwtidTL+kNB2EfyiKwgDn946yIJcM/8cQTZrvttpvmHkN5IrD07s4gAkv3x6ZM9BVaLQJL98euzhYM8pnpcBqEs9Mf8wsvvNBsu+22nX/+4he/aPbcc0+z5JJLWgfH6FCIvtKte1OdczSkrNh57Mrkrfquu+6y78bJSDbYp/3kJz+xkViGWorVcfUSgSW27YztIL4rtzhnRWCpCrYILFURVH4hIASEgBDoNQR43P3CF75gPZm7hGL1rLPOMsOHD2+kub5ScKeddrJRM8oQDvyyMCbab7/9ohWVjXRUhQYhkFQ4xiqGuUzjXYnLtbsg4uHg5z//+TRReYIa0scflblYdbu7g2oI3W1c0y7NX/7yl6O92EMORMnCfuoM9jEauOCCC8ziiy/eC93suzbEKDu1PqYdXgzVwI+0wAILWJkF46Ey6YUXXjCsiV//+ted7BBXiEC34oor5soPDz/8sDnwwAOnIU5+7nOfs9HqhoJHokGdl4OoaEySxZHzeZTgD/t5rKxVZp2VzROzT5ato1fz9aMs16tYttWufffd1/Do5xLeJvE6WWcaxDMrZp3HfFsn7m2X1e/9TPOUD6kLT8bzzTdfJpx4soQgP3HixM43n/rUp6ynxyKHFm2PkerrHgI+gSUmQhlEdCJNf+Mb35iGhD5p0iQDoTfWwLFuFHT2141oPeXhPAEj5N/85jfW4cFbb72VWvDss89u9Y5EZsE4ZcYZZ6ynASqlVuPGXoGz38/6XsHRb4dkkF4dmf5tl68fQoY4/PDDgzr07rvv2qiqyMA4h3KpV/SGg7AP+bITelyMR0kQS7lHzDvvvEHj5T5Kvk1idIpDGFIv686iOjiAH4vA0v1BJSrxlClTbENCo6/wrQgs3R+7OlswyGemw2kQzk5/zJN9WnfddQ176kILLVTn1OirsqrMYzqKbhMC7Q9/+MNOvyEFnXTSSY3Z2fUqwP2s4+rntvfqfCholwgsVQdOBJaqCCq/EBACQkAI9BICsMO32WYb89hjj3WahUKV6BVNMuvxTIShqDNGxXsiDPURI0ZEw4Pn8/Hjx9t8RO+AuLD88stHl6MM3UOgCoGFVk+dOtUa1ROS0xna97J38SaQ7seL1aAaQjcxvrFl+gqXMgQW6uThjYhIhLx1CVLL9ttvH9skff8/T3BHHHGExaJoTLQ+/m/K/Otf/zIrr7xyx3syRNU874d5kw1iFspEynBp9913N8cff3ywN9c0Y2IM45BFum0E1/RCG9R5OWgEFj86IXs4XkMhsuBZmlQU/TA9DkTTM+y/HjND98nmW9NuDf0oy7WLUG/Wttpqqxk8T5J4tL/kkktqI7EM6pkVs85jvu3NGRLWqn7vJ5FRP/vZzxqiBZEgwBPhIoRszH3juOOOm8YwsOiMCkNVXw0KAlUILFn6InSQRKDutu5QZ3/vz1LO4quvvtqSWfIis+BI5zOf+Ywls2AEJDJLtbGt07ixWkvqy93vZ319SNRbkmSQevFUae/3pBxDYHH4pUUF6gW94SDsQ77shI6Xc5ookJzFOLrDOWNoSp43yIdEWTvxxBNtdhFYQlFs/zsRWNrHPFkjxBUILC6hB1tzzTWDGlWnjOfvB2X266BG66NMBKoa/lNwr56ZrtODcHb6AziIfaqyTOuYx/6bMYTYX/3qV4Z3g6GU+lnH1c9t79M5JgJL1YETgaUqgsovBISAEBACvYLA3XffbQ1AX331VdskjC5R+BHJoo2EN7stt9yyQzj4wQ9+YA16YxLRY/baay9zzjnn2GxVIrnE1Ktv60WgKoGF1jCPx40bZ375y1/axg01rxH9eLEaVEPoeldHudLqIrBQ+x133GHGjBnT8T721a9+1RoYN0lyLNfr3s8VoxjU+vi/8UQ+gPRKwhv3zTffbGaYYYZSA44HXQwsHdmxrCccjCSIZoGCnfTpT3/a/PjHPzYoJgc5Deq8HDQCywMPPGAgpDM/3QM+D4kQ1CdMmGCnKDI4JPBeixwUs08O2lrrR1lu0MagTH8gr/Bw70gsRJ1w66xMeck8g3pmxazzmG+r4t3N/P3ez+R9voxTkWeeecaSLK+99lo7DPz3KaecEkwu7ubYqe7mEahKYKGFEKUgsB9yyCGdBh966KH2jlH2XlFHz3X214Fie2VAZuFshsyCsSyOFtIS0czxAg+ZZdSoUV2dY+2hU29NdRo31tuy8qX1+1lfvufN5pQM0iy+Q7H0OowYwe366683O+64o/nLX/5iYeyFKIODsA/5shPEd3S0jnSCvAeZPtTBULI83paJPo+jI5IILL27A4jA0t2xSTpyQd8MgSU01SnjicASinpz3w3ymelQG4Sz058Bg9inKrO8rnn8i1/8YhpyXxm7tyr96IW8/azj6ue298LYl2iDCCwlQJsmiwgsVRFUfiEgBISAEOgFBPC+vOuuu5p33nnHNmfmmWe2oQ3xMNNW8gkHGJSicJxjjjmCm+B72UJRstVWWwXn14e9gUAdBBai+hDO/Vvf+pbt1Cc+8Qlz0UUXmWWWWaY3OtlwK/rxYjWohtAND3VQ8XUSWIjURcSV6667ztZdFDkkqIFD9KMYxaDWx38niR99ZeLEiaUjAPmk14985CM2atsqq6wSPSM5c7797W8bDN9c+vWvf22NlAY5Deq8HDQCy+mnn26j0pGS5Kpbb73VbLHFFpaQCLEF0u/666/fU1M2Zp/sqYbX0Jh+lOVq6PZAFIGRDOeTSzHeJ7MAGOQzK2adx3zbz5Op3/uZbD8RCLjfzzPPPMFD4t/lMYI5//zzDbKakhCog8ACii+++KKNSAf5gISBIpF8F1988a6BrLO/a9BXrph7kSOz4KAJcktaQse90UYb2Xvi2muvLTJLIPJ1GjcGVtn4Z/1+1jcOUMkKJIOUBE7ZMhGoy4gxTW/Y7bfLQdiHfNmJSPFEfXTRIGKdtSTfJSmLtMMOO9i/RWDp3Y1CBJbujY2v/0LXTDTi0FSnjCcCSyjqzX03yGemQ20Qzk5/Bgxin6rM8rrmsW+zduSRRxr+hJJqq/ShV/L2s46rn9veK+Mf2Q4RWCIBe9/nIrBURVD5hYAQEAJCoNsIfO9737MGNlOnTrVNmXvuue2j7fLLL99605IGdrHhFGl/0pN0kZFDFeNE6sJbEoSIa665xtx2223mlVdesdituuqqZr311jNbb721NbDIu4jg8Z0IN+edd57FuiiSAfXiEdJ5ng9RmiYF7CLvp++995656667bBhLvAfi1d7NCeoi3DaPrCuuuGKjj6x1EFhod/LSzf//4Q9/SA0ZnjSAcMb4b775pvVETjQfMFx99dXNJptsYvDOv+iii+auDZRuN954o11H99xzj8WUBG7guN1229mHapTpsSk593gcRyHIPKJs2rfzzjtbg4tHHnnEbLPNNrb+vL7zW1UD5DfeeMP2F8Pvm266yeJFAjO877AWMAbJ8mSaHO8sPLLmehPrGCNe2o1nTB45lltuOTP99NMHDVWyL8kQ1U899ZT52c9+Zg0a3JgtvfTSZo011rCRr9ZZZx1LHGwq9RKBpan1wdpg3kMaSOLMeK6wwgp2jTCezMWQtVdGORG7lkIUg1XWR3I+MQeuuuoqi88tt9zS8fgHLsxFoupg2D7//PM3NQ1rKRc54aijjrJlVY2+4kcT2meffSwJpexaRCEJgYU5hhzw8Y9/PJiEy/n74IMPmgsvvNB6ZSQqHns7cgXyDKQCiAZFckUS5LSzjbnPXOCRfPLkyWbKlClWfqFc2s0aYS7MNttsueNVdV6m7ZVPPvmk9ZCIZyLaxD5Mnzkzi4xeOYcuv/xyO785c905xPxmn918882jzt2yZ0vd+1Adi8YniEPuRVFO1KzXX3/djB8/3p7fpKprgDLA4OmnnzaXXnqpHRM3x2JkZN8wNQuHLLku9OE6WW6ZPd/ld32mv5A7k3PQP4OYj3l7jH+OZPU9lDyadWepIusk14eTzxZbbDE75qeddprBaJNzBVl3l112sXtLlhw1KGdT2jhhMMP8dyn2Ed8vs1fOrCbmVIg85PCI+dbHsCkZ1NVD+chYkAG5G8XeAavufa4dvbCuknqdEJ1F2hpiLyciMDoMzhAcUyyxxBJBRyPRNRgL9DWsPafXYG9CNkAu2HjjjQ1REUJS2r5HWRio33DDDZZc4+7Bbn/dcMMNbXS+It2BXz9kNc4S/25Nfcsuu6yh3E033dQsvPDC0Y/eTazfumW6kPGoi8BCXeh8kIVcwlARZw0hya157p7IJE5+J29yvNChcW/JSnWe/XXKJCEY6Jt0BN566y1794YcRSSpLDLLnHPOafci5sjIkSMV1TZnQtVp3Bgyb5va9+s66+lD3WddHft5L9yHuy2D1Clv+vPe3X/RHyHnoGdOypzo4dHroWfGgVeMcVyT8mMWJk4vzj4I4TlULqtjrobsA0nZGtmAfZ2U1PfHlMO3yei4/H/ovZ5v65I76tyHIAPzNgo2yTcw2st8ZB7ipHDdddct1DPGYum+TyOwoEdFl8g6iXljTq45d4e5/fbbSxFY2KO5D+I4Eszd+zHtRgc7YsQI+/bEvWSppZYqXK9NnUtZOGbp25LjFPsOksxb99wJ1QOG6Hv9fsWQoCCq8XaP3oJUh5617NpoIx+Rh9Hfu1QmAnGdMl4VAkuT93DwqcumJG1ce0H+6rUzs85zk7LqPDspr+49MHa9h+ogYmSVut/nqLttma/ueezvSXlyX912Sk3uOf6eVpetkr/WyuiTq9orha6NrLEMkTPy1mvd9yYf02S767ATiN17Cr4XgaUqoCKwVEVQ+YWAEBACQqBbCBBtBfIEBowuoSzj8T3vcbXJ9vpK3JgQz3kGemltLitEPv/889aQ4qyzzsqFAsOFPfbYw0yYMMHMN998md9Cutl///3t76NHj7ZklnnnnTf1e9/QkI+KPLwnQ1TmRbV59NFHbTswPitKGNIed9xxZuWVVy5UrhaVlfZ7EwSWvAgs/sWQcTvwwAOtEbyf8uYkD0jg/bWvfa1jPJvVf4hOxx57rDVyDiVHYMwM7ieddJI1bE5LzLuDDjrIGrUQ5rxJAguP8BhB83DjjIWz+kt7vvOd76RGwKliCF12HaNcZZx+/OMfF05RSEsonjHOLEq+QoWxIJLUEUccYQ2yy+BTVGfI73USWHwDyiLinWtfk+vjpZdeMoccckjhvkxb2AuOP/54+ziat/bKGDPHPtyEGGFWWR/0lwczIqox3/PmIN9iHMg5sO+++zb2sBgyX7O+8aOvsKc4L3hlyk0aNoScp2XqCMmDsRukgqLzN1SucHX6Zxvn1xVXXFF4RnE+TZo0yRI/sgweqs5Lf6/EyGL33XfvnFlJ3PI8UrLmCL199NFHF87vmHO3zNnSxD4UMn+KvmEe4OUZuSHt4T5puIlh7MUXX2wf0sskMGCenXrqqZlyCuUyl/fee2+7b/Pffqr6KBT6cJ2st8yeT/4YeYLvi9ZXVSV5sk8xbYuRdXzDCeYQ8i9yrZ+yHvoH6WzKWivgD4mFv0kY0bC3xniiTJbdC2dWU3MqRB5yWMR824YMSh3IuBhuQWLFMCkv5e0BVfe+XlpXENlY/+7Oyh0WvUiWQ4MyZ05aHh5oIZIgyxaNBUaT3NFYp0Xk5TSDMepCZ5AnvyFbc1eGIFFUB+XhSIS7VdHdmrOTuz7yY56uqY0zoS6ZLmYO1Elgefjhh63Djfvuu882IeRuy1pDXkJHUDRWIXJPXWd/zB4dIpPEjIm+zUYAY7gkmeXf//536sdzzTVXh8yC8yDI5kr/h0Cdxo0huDa171c962l7U2dd1f28V+7D3ZJBmtB5phFYllxyycJ3qaL7dnINNCk/xpyXMXJZ1bkasgckv6nLCzdlQnD8yle+Yt8KSBA76M9CCy2U2awYHEPkjjr2IfTLOAAq0v24TjG+6O222mqr4Hew0HFKI7DwBsqbDE5ySKFvzMm3aWfgh64jJgILezTkVfRdRfcR10ccfxxzzDFmwQUXzOx2U+eSq7CMTiz2HYS6mpo7oXrAUH1v8k09hgT17LPPWjI8DglIRW/3ofO8V79LRl9B14XziNhUp4xXhsDS9D0cPOq2KUli3Cvyl2tTt89M2lH3uUmZdZydTe6BVdddXv4ism1T73O0qW2Zr+557O9JeRFY6rJTanrPofymbJX8tRZDYKnLXqmqfi5UzvDXXMy+FXNv8jFlPddpJxC79xR8LwJLVUBFYKmKoPILASEgBIRANxCACIE3SIwmXeKB7Nxzz+2q0SoCZlK5GOPdJPlAEaJUKiNEosREuOMiEZrwkHnyySdbz6FpKWkMTrshFEEMSUt+uEm+ybvw8DCKshSSDIloO/vtt9/7in7ooYds5A68EoUmPAUxX/AUVHeqg8DiR7fJi8iTvBji7Z1HJzwl+inPsJO5e8IJJ1hlfBa5xC+PByWM/XbbbbdCY54XXnjBGntiKBGSeBDACANiEinPa1IZZTOP8BC56HNowgM3hsZEw0imKobQZdYxRk1ZhtJZfeFCeMYZZ9hIKXkp2RcIA7PPPrtdgyGJPRiPryFEmZDykt/URWDhEs2ekzRSzTMud21ocn2wNtiXeRAITaw95iLe2LIM9Nt4uAkxwqyyPhgvlBGhc9DhB4mPh8iiKByheNf1HWuQ+UeqGn0FMgyGlDy2kvJIjnW13y+HBxK8tEMaIqpbaGKvwGCcfSkvJc+2L33pS2aVVVYxeEILOaM44/H8TZ60VGVeUl4yPw97PPDxwOsniC0QDZGP/MQDDWPootiF4Mfax9gTWSjPiDb2bGlqHwrpU943vue/NLm6Cnk8WTd75rhx46JkZPZujJrxPp1MVR+FQh+u/faHRq5z+crIz+TNW19VleSubU3KOsn1wd7JnsSZmpYwzGFeJNOgnU15a5CoWpzDjsRSxhsl5ffCmdXknAqRhxzOMd+Sp0kZlPKZz9y1aVfI+er2AAhJkKnr2vt6bV35zkUcCReDvbQzvep5R37u8Hgi585cRNpO1gfxiD95cq9vMIY8CiE+VH8CeQ3vu1n3DmRCoreiFwidR/QBj83MpQUWWCAXwibXbx0yXez410lgYa5+4QtfMJdddpltRp7TF7fmy9yvyIvcinGiT2aq4+xvQiaJHRd9X4wAejQcCqBvxLARx1JpieiTLjILusxQpzfFLejfL+o0bgxBoal9v+o9p8mzrsp+3kv34W7IIE3Jm/68J7Ic4xSq/8w6d9waaFJ+ZL9Dd5zm5CBvDSIrclbmyWVV5mrI+ve/qdMYl7KJKojsSSp6Cyw7RnlyR9V9qMx6pz3cB9DfIb/WmdIILOgZkwSE0DfmpIMX994R805ZVqYHj8997nNWrofQmpaaOpdcXW28gzQ5d0L1gKH6XvT0RLNyUXW57/MWWhTZChnPzfE8nXada6BbZdURfYW21ynjxRJYyq7Z0Hs4/WvCpsSNeZk1FfIuWmVOdfPMbOq+TrlVz07KKDNeTZ2foToI6s8jsDT5Pkfd0TLfgh8yZroqM/i/eeuax7/73e9sFGWXsmy0/DlW1k6p6T3HzeOmbJV8HEIJLHXaK4WujTojsDR5b/IxrdtOoPpqm6YEEViqAioCS1UElV8ICAEhIATaRuCJJ54wGGg5QxrqR0GG4UUveHhLKnm4TPO4h2FUXvIN9IoendMuIBiOo9zMShABeNh2Rgq0DQF1xx13tGGeZ5ppJmvAgnILIy4Ujs74IE+h8fLLL9tyCSdNIi/lpqU0g9G8viY9vmSRenhkQfnGIzwJg9iDDz7YRvDg0ZSH0qx+4fUTck7dRs4xiuGs8brhhhssSeu5556zn4SG5nTlcTHCgNtFSHnyySetBxkU3r7BAfOPiyfkK5fwrov3TggPeF5FuQlxDCIJnjqdB6YQhZE/RtTB+ODxlXDszD0uVShRJk6c2Alpn8SmTgJL2uMJ/cXTLYZY9Bfl3zPPPGNOOeWUabxxgR9rI81TbBkiTajS2WGRZtiB13GiUUGsAUuIX3hiJWoFJC23jiHgnH322QYiU1ZKzt3555/fjgv5qYOHw2WWWaYzXjfeeKONhJD0xhXqESz23KiDwMJDORG6IDc4TD71qU/Zx6e8qF1Nrg/mGd7UmHsk5h5kDYgpeC3DQJ124+WIscFQ2hm0FT0itPFwE2OEWWZ93H777dYIy5Ej3DyEUDnLLLNYzLL2JYgVRNvqlYRxD2vUjV/V6Cu+sdomm2xi53LWQ2ETOFx//fVWhnDj4+QKCKXIFcxfxh2iK0QbDBtdCnkoSSrWk/uROz/Yt5kH7HkQmpmPSS/iGFpyDuZ5DC8zL+lDmjyDMhdDhZVWWsmuW/brxx9/3D78+Q+EKPU4cx0BiTLduYsHS8bRrX0enTmLnIfskHM35mxpch+qOu/8B9c0GbMKedy1L+0Bhn2Y8wJSdt48Y45B4sq6g8Tsk649oQ/XSXxj93weaJAt2Svd+YNchuy58MIL2/XL3Hjttdfsg3dS9uP7kPUV26a2ZB1/fVAv64pIBrvuuqsZPny4YY+9+uqrrZzqRxwZpLMpZI0mPVLyPfeJ2Cgs3T6zmpafY9Z5zLdNyqCMZZqxA3dp7hVE9UAW5fxCdoGMmYwWxr0CuSPLyUVMP2lLL64rX85x6wU5hD/cG91+GbKWir6BvMIe5O4pjAX7MlHIGAv0Gsgt3L2QI5MyT1GEmOS+x37Hufbiiy92dCebbbZZ7h2Y8UaOW3zxxVO7ga4Bz87OUYqT1ZCJcIhAymp7GlEwWUnT67eqTFc0rmm/10lg8WXZPMcntMWfZ4wVd1FI33PMMYdtLrL1U089ZfUeSb1giKOdMmd/GzJJmXFSnnwE2KscmYX9Ej1bWiJCN3dV9hnkqqFKZqnTuDFkbja979OG2LM+bQ+q86wru5/34n24TRmkSXnTn/ecI7xzON0n71h5ub+E2gAAIABJREFU8mbRudOU/Jj2buDmKvuZI94iIxOhCqJvUjdeJJeVnashaz/tm7qMGF3ZfvvzIjQ0LXfE7kPMSXRxvAc6PYD/Psq/v/nmm+bOO+98n8wdSiSJGassAgtv4OileMstWgvUh55xr732Muecc45Jyu4x75TIqKxLp+dNex9kffBOwd0g+U5BG/KchDV9LpWRQWN0wk3PnVA9YKi+17c3GD16tL2/I5dlJV+/Gkp6iZnvvfQtOg9H8CkbfcXdc3E0xb2JhJ6A8cQ2ITbFEliavIfT9qZsSii7F+Uv2tXNM7ON+3pZGb7pPTB2rfjfx8oD7txs8n2OOtqW+Rwudcxj/4wssndLI0nF2Ck1vedQftO2StSRxCGEwNKUvRJtKSMbhcoZbq41fW/yMW3KTqDqHvS//CKwVAVSBJaqCCq/EBACQkAItIkAymCUaO5Rn4cvDKiJRtArCUU8RrYYPZHwlI2HyzxyjR+at+gRP+0inUdg8YVyhGaMIXncTvO64kJFE/7ZKSzxOMVlzu+HrwzLIlr40VTceOV5jU9GpclSsiUFcJS54ABpIy3RLy6MEG5IRV6iys6pGMVwWh0ohlA4//a3v+38nKcA9i+GeMbGYzLK6pDkP/hgQI8nLS6kaYn1B0notNNOsz8XXcJ8Mg7rFY+vaeX7Zbv66ySwYHiHBwhHDnIEuDQSQ5phV9b6jFF6u37FXAbTFAYQ9zAgT/PEn+bZkL3ppJNOssaZaclXqDBGeXVg2AIRzEUeCFGGh8xJ/5uyBBYuzxjf3n///TYCTdKAnr7xbxjr5qUm14dPAOQhgTMuyxvWNddcY43D3NzNeyQso5yIncMxisHYsll7kAE4Q0l41mAuZhEOeTwbP358x/swDwc8pEHq6oUEoQzjaFLV6CuU4Rv2F4XCrhsDjB4ZExfti3OHM4E9IG3+pnn05JzBKD4rkkia0vOoo46ysogjMCX7xVrHqN5FNCk6m8gbOy9dff5eCVGZR+KPfvSjQVD7+cGS+YohR1ryvZ1BRMQQYPnll0/9PuZsaXIfCgIj56Okx8m8KHLJ79jbYwhs7DXsLZA0SeTnboHn1DTyk08+ymsX5cXsk2nzK/ThM3bP9zEriurlk3yKDGTpS2yb0tZkkRxSRtZJI7BA5GbMi4wqB+1sCl2jq622Wsd5BA/73EtiSCzdPLPakJ9j1nnMt03KoIx90iiK/+csw+hixIgRqVPDN6bM03PE9LNX11VIpDn2KHBjr1577bVtRLwysqdveIK+AoIkRp1pCbmKfSvp/Rq5ICvaZtq+hwEmOiFkOD+xtyK7ElHFpTx9U1KuoVzuy1lt5xxFTqd8Up5DkzbWb1WZLnQfTX5XJ4HFlzXy5F/fq38RoTxNF5LncbPs2d+GTFJmnJQnHIE33njDXH755fZuiKOTLDILjmAgTUFmQV9Z5AU8vAW9/2WoJ9TQnhTd/5ve98vcc5o+68ru5714H25TBmlS3kyb96x95A8cRfiJfuMgDcd17u0vy4C6SfnRf8fIk5noAw6wkG1c1HnkQyICJz1WJ/tadq6G7g/+d3UYMebJMVkyYhtyR8ydgz74b0JFZCNf/9PEW2IWgcUnExQ5DUtGJ046HAl9p/TrC3GE5t8P83TxTZ9LdeifvvGNb3TeIfx11PTcqZvAQvu5c+AMgf00RFfqv7P/6le/MuiCBjFBXIHA4hI6LvScZVKdJOVYAktT93BwaNKmhPJ7Uf6iXd06M6m7jXOzjAzfq+dncr3GygPkbfp9Lq2O2DfEMntSHfOY+zxvRegcnUxeROKtaqfU9J4DLk3bKrmzd+TIkXboQt6nm7JXov4yslHMu3IapnXfm3xM3Zqo206g7Frz8onAUhVIEViqIqj8QkAICAEh0BYCPGpiWOQewjAq49F7gw02aKsJQfX4CvQiL/kUmnywLfJu6RoRI0QmBeDQcNc+2SOvXckwklkGbXhVJGwxxB4MPBZbbLGOV5I0I2wfx6wHi+SlCG/7XDqdJ6y0AYMsNG7cODuPVlxxRbPVVltZL4B1plDFcLJOPDvxmIfRJeG+HXGIb4pCcPsXwxCv2K5uXzldVJfL5xuLZynRfeJSSMQLv2zqrIvA4hOuirwHU7evhMSgiMc2n4BTxhC67DqmXawJyEZZxt9843uyKVJW+0qbkLmEoZszbsojpFVZY2mPHFXKAwdIebQ7D7+m10dSgVBkBE1/URYxJuwPfL/xxhtbb6ZpqYxyInYOxygGY8v2v2dfhFSZl5iLkAg4X1ASQe5yXp+rzJeqeYm+gtc6DMBJGCQ6ImXZsv3xbZuwk5Rb6EMR+YpvfCVk0Zz3z7YiJSl1+GGteUzNMuZM29/zHiuTY+XvlUUPycm8/mNEkaGny+sbluQZDsecLU3uQ2XnN/mS3iP5/zwjLZ8IHnJ2ubb5xHMIxKzRNJKUy+Ovv7zogzH7pCs/9OE6iW/Mnu9jGxqRMLnuQxTwMW1yffGV9k3IOv76CL17pe0Z/Xw2xaxPIp/yuO8ioB5wwAEd0ldIOd08s9qYUzHrPPTbpmVQxo35C/mXBImBvScvciz3KPZHR5ogYhh5FlpoofdNg9B+9sO64o6OQxKi0BQl7hjoJIikAj55Z4kryydSMgYYAiLP5iWfCJJ39vn7XogXZ/9sBQP+pBmcJ8cbEigE5TxCIPIaDjGYd2ussYZ1AJNGeGlj/VaR6YrmQ9bvTRJYiIqE0WwayTnpIKZIL+Da7sutRbJy7NnflkxSdqyULx4BIqRedtlllszCXM8is6C3dZFZMI4cdDJLtwksde/7zIyYs76Ns67sft6r92EwbloGaVreTJv3eQ666DN6T6IBOsckyKonnHCCmXXWWafZkJrSGfqYcO/FGVJeNHM3VslodHl37LJzNX5H/m+Opo1xs/QhbcgdMfuQ/yYU8mYLfr48mvdGVWaMsggslJXUwRTpRJN3u+Q6C32nTBJgqDvEwaK/XvL0dk3fR2Jl0LR7aJac28bcCdUDxuh7fTm+yNFmcg7lORkoM897LU/SSQv2DKyZsqmbBJam7uH+3teETUmvyl/dOjPBvI1zM1aG5/s29sCy68/li5EHyNPG+xz1tC3zOTzKzGPu7eQj8hu2d8mozyF7QBU7pTb2nDZslehHTASWJu2VaEsZ2ShGzmjj3uRjyv8XycR8E2snUHUP+l9+EViqAikCS1UElV8ICAEhIASaRoBHjqOPPtqceuqpnarw2sajfpbn6abbVFS+TxjJ8wTtC3ihRncxQiSepffff3/b7BDBzvXP95ab5e3f/47IIT6x6I477jBjxoyxkQMwtMVQYeutt7ZVffWrX7UPX8noLjx68kjB43ve43ryMlAUgaVo3Or6PS0saNmyQ7wd+RdDvK/irSwk+WNX9JCULDM5r7KUmn75eUaeybKTClP+vS4Ci2+IE2p0zOP7t771LbPMMsuYVVZZxZKx5pprrmkgjjXQJ3PoOvYJXTHGlr5xbp6huz9309ayP6/qNsBJm7d1Eljw+IlRFQS2IiOJpteHr0AIIQGErGu+KaOciJ3DMYrB2LL974sisITi0o3vePRzkWTqiL6SNr5FxmR19tsfmxi5wn8QzfPi7O8tIedH3sNvGgax89KVkdwrkVHYK0PJsEkPeJQXeu76Cs28CBihZ0vaXKpzH6oy7/y5koeTj00ROSrZrqQyM8Swi7wovA877DCDbItMgEyLF/M0Y92YfTJtfjURgYVHGsb5pptuskZRBx54oCV0FyVf5p48eXKq51xXTuw51Jas46+PPfbYwyAPfuADHyiC4H2k5n4+mwo7630ARhMnTuz8awyJJdaLZGzbsr5va07FrPPQb5uWQX3jwFAdBPse3y666KJWlt5uu+1So/GE9pOx6weZj7nEmFx00UXWkIwH3aK09NJL2+h7kL/SInq5/Em9B/8Wej/lW+6onD+kGLkgyyFDsk/+uOQZpCXHO5SYW4RfW+u3ikxX1Ies3+u+Pyfxp84s3cl1111no2TcddddBp0qTjl8nYbfZn8eFJHmY8/+tmSSsmOlfNUQYH9DXuQP8x6ZPS1BYHORWXD8MIip2wSWuvd9xijmrG/jrCu7nzepl6tjLjcpgzQtb/rzPo/8nMQqObey7sNNyY/+fIiRy5JvGXmROsrO1bLzqYwRY15dvhyTpY9sQ+6I2YeYM8jytOvxxx+3b6T77rtv4duAPyfyoqGXGaM8PWZyjebNqSQh2H8zCiWw3HfffebCCy80d999t3VARNT6xRdfvLBLyTHIIz3487DucylWBk27h2bN5TbmThMEFvqYfL/N24N9UnkIgalwcvToB75uC1uOmAjDRfelUD1uGjyxurMm7uGuXU3blPSq/NWtMxPc2zg3Y2V4t1f24vmZJTsWRaokXxvvc9TTtsznMKnTnoIyiyLWOUxd5BH+P8ZOyT+vYt6by9qxhbw1064YWyUfhyIHcE3aK9GWMrJRlXflJu5NaXMrZOxi7QRqEllEYKkKpAgsVRFUfiEgBISAEGgSAZT0GBURrtalpZZaygq+KO16NfkKnzSChmt70kAv1AsieUOFSN84Jc9zpo/nW2+9ZaPeoLAiZeX1metp0VKSURogHxEqHgILytE05WaS8JKnXPMvJ3jx5FGdSCI8guZ5/mxq/tRFYMH76oknnmhWWmml3KYmHw5iDWmThpux0TMItzlq1Cjbtqy8scaOrqP33nuvnRePPvqo/ae6CCw333yz2XDDDTuhs6+44opcT8Mxc6SMIXTZdVxkOJJsN/sohA3+kPKUqKGPGsnyy1yCY3BN2+9i8rMn8Hiz3nrrmdGjR1uFdOi+0PT68B/xWb88nhE5hHbnRYcpwqDMuMTO4diHQuYtZwEphHCRVJSTh30do0nOjxCP1kUYtfG7H33l+OOPt16mqyZ/fEMUs1XrdPl9xVoeCaVIrshrdxnjvtA91bUrds67fMm9kvmIXPrRj340COKkPJRnbJpWWPLczTsbY3Boch8KAiTlI99DbwhOvlfMUIUp5FQXTYAzAmLHvPPOW7bp78sXs0+mza/Qh88ye35sJ2PXZGyb/DtLU7KOvz6IyMZdLTQNwtkU2lf/u7IP/d06s9qaUzHrPPTbpmXQxx57zGy77baWiEfifr799tuXnRqV975+WlecUa+88orFDgODK6+80hICstLee+9tjjnmmPdF73Tf+/feouhxyXoefvjhjk6Ff8/KW9YII3S+Jok0tAP9zUEHHWRJNXPMMUepedXW+q0i05XqmOeRMU+eCy0/OU6xOp2iOmKITJQVe/YX1Z/1e6xMUrYe5asPgddee80SWdgvIFFnkVnQ9TsyC0TxQUn+WkJHBSHej+wc2t8555zT6mGTjqCSeZve96kr9Izg2zbOurL7eS/eh7PmQd0ySNPyZuwZ4vodasjdhPzoO7goctqQJ5dlyddl52ro/uB/V3Y/CD2Dzz333Fr0nNQXO2di9qGy+DVtAJdXvv/mmqV/Te6xvh6lzFtPDFYhhDPKKzsPQ8e4jAxaViccik/M3And92L0vbTTdw6URcBKzqEig9vQ/vfid0QVJvqKSzGOWbL6080ILE3cw+lnGzYlvSp/ld2runFmljk3Y2X4Kus4Zg+sUk+ZPrXxPke72pb5HI51EVi4q6LbmzBhQuF7fBU7pTb2nDZslcA/JgJLk/ZKtKWMbBQjZ7Rxb/Ix5f9DoiHG9KPq/pPILwJLVTBFYKmKoPILASEgBIRAUwikkVcw6EcpOttsszVVbW3lJlnZeYZ3ye9iWOWhwpdvaFqlg3mGpsmLmE9ISSpxPvaxj9moKhhnuwgr7t+SEXWSF8g8AhCPnihvuUT5Ca+nGP7hBRQvfkXeJatgk8xbhcDChXD99dc3eCHaaKONCi+FsRciv49JnKv2P+3SkMQixAA164JdF4GlSYVBGaV32XUc4mEga07mKaFDleXJsstcgmPnmo/TzjvvbB/LfW/phLm95557zDnnnGMuuOACWw1rij0JAk+sN6Wm1wftw/B91113tYrhZGKPxPgLr/go1hdYYIFCr3BVxyV2Doc+ItGu2LLJA4GNvdD3cs2YIg9sttlmlpi05JJLViL7xM7HmO/POussa5hCYgxvu+02M+OMM8YUkfrtSy+9ZCNBXX311fb3NgksvvFJSKSmZCdCHzdjlH1ZZ0eRQW6ZeUldZfZK8iGzEI0H0gQpxONg3rrO6l/o2eLKbmofKjvR/TDuYAaJOstAi3r8PJ/+9KfNj3/841zCuz/+MZE4QvsWs0+6MsvMrybOYu5iGBs++OCD5pprrjGXXXbZNPtxkbI4tk3+naUpWSd2ffhjPQhnU+j8TfsOmYRHfxJyFdGRiuSrbp1Zbc2pmHUe+m3TMmiVh8WQ+RPaT1dWv68rjC8gsRCdBSMSnGwkE4+9kFjSIrEkH/xCsM37pi65wNUROo6scWRRIg/7CYcXG2+8sdVxYGw900wzBXWzrfVb5swN6kDOR3WSL3zZsg6DM4wln3nmGUsygKDF+Q9pK+TOEXv2h2JZVSYJrUfftYMA88mRWTDaeO+991IrJnqpI7MUOfZpp+Xla6nTuDGkFWXl3dB9nzbEfNvGWVdlP++1+3DIGLtvqsggTcubTetbmpAfk5iERoxxYxFq9FplrsbMjdh2hZbtr+civVtRuVXkjph9qKgdyd/ffPNNa/R34403mksvvdT8/ve/7/xctb9+O4oMfJMG6lkRTpLz1ico1E1g4e3l+eefN3feeaeVE4nu5+4+eQ5Ymj6XysigZfeovLlUdu6E7guxOPp9TIu86jsRCo3OGrOmeuXbpFMW9Fg4Q6qa6pTxYiOwNHEPB4+2bEp6Uf4KPctD503dZyb1Vjk3Y2X40H6678rugbH1+N/HyANtvc/RxtC9vWr//fxVCSzYVuFMEjsMorFNN910hU0s85brCm1jz2nDVon+xODQpL0SbSkjG8XIGW3cm2Ixzbr/1C2/ZywIEVgKd4qCD+omsEw1xhRvX1VbrfxCQAgIASEw6Ahwgdhrr72mibyCMT+hi6t4pG8TtyeeeMJst912HUMvjHswRE4mn1Ue6i2aMkKFSF9ArYJBnqFl0puLT0hJRklx3q3nmWeeaaJCJMNJ+kqfotDcRLzBQPiEE07I7R4e7hgDIr9gHB5y6SqDV/LSARYYXfLwmpcgZS222GLWQ2moUYcrL+ZClHexL9PXZJ40I+akN7RQL+KU6Uf/qYvAgjEr0S1IMe0JwaaM0rvsOo69bCXnSBphzPWvjEKlzCU4BM/kNz5ORcb6GECwp+Dx2BnbYMxz2mmnmTXWWCO4+qTiKzhTxodZRv48/LBOqMsnsSSLckqjbbbZxiy33HKFUWTKjEvsHI5RDMaW7fpOxAkIPvQnK80999yWqLjDDjuYtddeO4j4V3U8Q/L70VcItez2n5D8ed/48kPd+1le3VWN7pL7TJ5BQJmzLXRPdf0rOy/L7JXUGetN0h8Hv39ZBv6xODS1D5Wd5xgHQOrO2xNDyi6SH31ZIyQyVEi9yW9i9sluncWcmRggPPTQQ9Y7MpEZ+G8Ioe4MTet33QSWIsONIuxDZZ3Y9ZFWbz+fTUU4Fv0OeWXs2LEdEkuIx8punVltzamYdR76bdMyaDKiVx0G7/68Ce1nMt+grCt0E+itjj766M4emhdpt4rzCx/3uuQCV27MOLLexo0bZx9rs5Jz1sF9BlLL8OHDM79ta/2WlemK9somZelk2b4sE2Nsi1wKzhBVH3/8cWuIiO4uL6JQ0T28zB002Z+mZJIq46W8zSKArInMjoEuRoRZZJaFF17YjBkzxjqxWGGFFZptVAOl12ncGNK8svJuzL4f820bZ12V/bzX7sMhY5z2TawM0rS82Ya+pW75MdThShr+fn+zHLJVmatl5kbdxrjJtxXaE+rUpgm5I2Yf8rFzEY2Qg+677z7z5JNPWhkIYpRPRk/mjX2TKRqzIpk3+a5KlDI/KlDyrp3mPK4sgQUDaeRDIj6iH3IYQTzNSkOFwNLE3AndF8qc7zhZQIdD4n0cp28YJLvkOwQq0qUWzele/d2PvoK9BmumaqpTxoslsND2uu/hrkzu7OiFq6Y8m5JelL965cwE9ybOTcqtcnaSv7Y9sEbD4pg+tfU+B1ahe3vVdebn9+fxl770JesMsShhN8VbO7q6WPupMm+5rj1t2LG1YatEf2JwaNJeKW0vL3rLI0+MnNHGvSkWUzenYvpRtC4ifheBJQKs1E/rJrBUbY/yCwEhIASEgBCAvIIwfcUVV3TAgLzywx/+MNfzcq8h54d4TvNcwuPcFltsYZ577jmz7LLLmosvvtiMGDEiqCuhwledgn+Wlx8a7BsmJZW5SS8TSeV90oNQ8t+T5J/QqB1vv/229UR//PHHW+9IRQnDyGOPPdYss8wyRZ9G/15WMRxd0f8yxFyI/DrqfKxKU26WvcD4SoS6CCxl2xMyNmUe5squ49jHklCD8zIKlapGKiHYxhJYKBNFGgr53XbbrWMEjZL+zDPPNB//+MdDqp1GmReUIeejPOU/RhpTpkyx0aTSPBf7xULSgAwBGSdLkVRmXGLncBXFYIyh+FNPPWVOPfVUKwfkGVODE0q2gw8+2Oyyyy6pXq6rjmNM/rPPPtsceuihNkud0Vcoz/cUhEfriy66qJEzze9z6H6ShVXoGVnmbAvdU13bYue8y1dmryRv3QryrHUUiwNta2Ifilkv7lt/bpcpw+Up8hpY96NUWltj9skq86vMno/szEM2EYEwRohNRUrv2DYVGW4UtS90byqzPtLq7tezqQjHkN+TXiv5vojE0q0zq605FbPOQ79t+o4WehaHzIe69j7KGZR1xT0EMuYXv/hFq+sh7bffflZ+951V1GnUy12CevxUdt8Lna+uPuohEuZJJ52Ua/jH9zyK77nnnubAAw+0ETP91Nb6LSvTlV0b5As9r0Lq8CNchUT3w0ATGZLIyLFk4aYILE3LJCFY6pvuI/Dyyy93yCxELmUvTUuLLrpoh8ySjOTd/R5kt6BO48aQfrax78ecEW2cdVX38165D4eMb943MTJI0/JmW/qWOuXHKu8GofqeqnM1do7UqfdgfhHhnD+kPCdZrp1Nyh0x+5BrD2udCLPIQiFviD7esW8yReNVJPP6b8y+vJ+Mkp1Gmoq99yFbTpo0yUCML9LB+30bdAJLk3MndF8oc74nSVCMmT+HuZtgf8G9ICSaddGc7tXfk9GEsTmAwFJHqlPG8/cD7BdY10Wpzns4dbVlU0JdvSZ/dfvMBJMmz03KL3N2urHqpfMzuS5i+hQqr2Wtu5g5Erq3F63x2N9j2hhbdtb3Zd5yXVlt7DllZfwYWyX6E4ND2TaFjlns2xzlxsgZVdofsw5jMHXYxPQjFM+A70RgCQAp9xMRWKoiqPxCQAgIASFQJwJ4XMDTepK8AsHj5JNP7ivyisMk6UHa927ih+Ytegj2cQ4VvoqUoHWOX5LBnjTQSP57MtJKsm14zz/vvPPMXHPNZT3vbb755rZpRcaHfvvB9emnn7bhqwljzRhkPcozJhgYQx6qM8UqhqvWXUZ4d3VWuWCEtLusV4OYS2HMg1gypGXdEQti2hF7iaq6jkO9LJdRqJS5BIfMneQ3ZQgs5OdMwVDs8MMP7xTHXgOJZcEFFyxsRtPrI60BL774on1IYw+77LLLMh+LIGqce+65ZtSoUan9KDMusXO4imIwhsDiOkj7brnlFuvdD6PrvKgsjPuECRO6FrXNj76CgfhOO+1UOOdiPrjwwgvNtttu28lS1UMaj6I8Qr/22ms2QhUPOxBvfJJUVaO7UM8yZc62UNkoOaeQVzgbSKHzssxeSfkxirm0ueAbKWY9nMfi4NdV1z4UM5/dt34EwzJluDxF5HCffB06/jFtitknXbll5lfsnv/CCy/YKGWQ57MSxsU86kKaXGuttcybb75piKToUq8RWEJlnarrw8ern86mmLlb9K1PYsExwyKLLJKZrRtnVlvyc8w6D/22aRk06WCiVyKwJCdPN9cV9wT2xjfeeMPg8Z//J0pqbMIg/6CDDjInnniizZp192xDd1B23wudrz423MHwYI0+hvsM8ntW2mOPPcy3v/1tQ0TaZGpr/ZY5c2Pngv99VVk6Wd4dd9xhDfkdUYrov/xJc3KAroy9GOJQnkHiiiuuaB0lcPbz3xhKsg5IRXrLWHmEMtuQSaqOmfK3jwD3EReZhXmeRWYhkrWLzBLqqKT93rz/Hli3PtLvUxv7fswZ0cZZV+d+3q37cNsySNPyZqyOscp9mLx1yI9VMAmN8FrnXA3Zz+o0Ynz99dfN+PHjLQmWhLH7+eefb+abb773NaUNuSNmH6KBRCk67LDDzAknnJAJHcRq9KEjR460+hC8kOMcy0UiaJvAQkOTb6W+g8HkW1daNJyY/TckohER4pETwYc/4EHkybz7Dr81fS6VkUFj9qim507ovlAGRxyKoO9nvfjyvP8b37BGYj3vh+xF3fwmVn8V29bkXhTqkDOtDv+eGLvf1HEPp11V7+Kx+LnvuyV/JdvbrTOTNrRxblJP7NnZq+dnctxi+tTW+xztC93by66ZrHx1zuPQtpV5y3Vlt7HntGGrRH9icGjSXiltLy96y4uV19q4N8Vi6uZUGXkpdK7nfCcCS1UQRWCpiqDyCwEhIASEQF0IcLneeeedbRQNlyCv4HW9XxUmfvjdpMKBB2Y8crr+4vFjq622CoYzVPjyPaxkeeUMrjjnw+TjuVNgf+ADH7AP5JBTfK9MScNB9xsRaDA2x9iXFKuk8Zvnwl1fd9111qsKhJZkwqAYgpRvMFEFjxjFcJV6XN6YC5FfX/LSVkW5ltWPJBYrr7yygcD00Y9+tLDbrB28h2LwQqorAkvZ9hQ2OMUwOcQQNnQd+0bLeMHCeCQ0hc6irhe4AAAgAElEQVTJMgqVMg8Eoe1235UlsJAfgxiwwvjBpb322ssaSs0yyyy5TWl6fRThwLkIIQ+PcBA2fEJenlcsf1yS5MGsemMebiijimIwZH3k4eNCVXPuXHrppfYxj/POJR4ciWaz/vrrF8HcyO94n3YesuqOvuIa7I9xLOHT77hPHMBQnbN73nnnnebThx9+2Gy99dadiA1pD6R5oIYqtsqcbaF7qmtf7Jx3+crsleT1vVWGeMlOYhmqzI3FIW+8quxDZRZXElvWMbLbSiutFFwU8zEZEp1HSkhKaXcJf/wxouV7ZNe6Usw+mTa/QmWnmLOYh3eMqrljuUQUp8997nPWQAODhDnnnNPMPvvs08AQa3Ab0yYqakvWqXN9+POk18+muua1KyfpwRLyCus1i8TSjTOrrTkVs85Dv21aBk2uZ/Za9s7VV1+9tikS2s+QCtteV0nsq5J7ko+RWft50iDtQx/6kJk8ebLh2zpT2X2vrnHE2PH++++3hBbIQT4JHYPdcePGTdPlttZvWZmuyvjEnqdZdflOcfguTy6//vrrzY477ti5M7H2N910U/tnueWWs5Es+bcZZpihU2WscUfs2d+WTFJlvJS3+wg8//zz9r7PnzvvvDOTzLL44oubzTbbzBJaQqObt9W7Or1zh7S5jX0/5oxo46xraj9v8z7ctgzStLzZtr4luTbKyo9JhyvrrruuNTxcaKGFQpbd+wz0s/SeTc3VrEbWacSI0wLeax1xNi3ih2tHG3JHzD7EWkbfc8ghh3SgQvbZbrvtLBEDWQgnHhBWkvqjUD1c0CRJ+Sik/OT7bvK+kCQUZc3X0Dehhx56yL7NJ4nnTk5EJwdhFFK/H00yVMfb9LnU5DtIG3MndF8oi2MyykrS2U/SRoG59atf/coSuAYp/fWvf52mT0URhMv0PXmehkSmyqrDd/wS++bil1vmHk4ZbdqUZGHRpvyVbEO3zkza0Ma5ST0xZyfft7EHlll3yTwxfWrrfY72he7tVfvv569zHoe2rcxbriu7jT2nrG1QjK0S/YnBoWybQsckVj9HuTFyRhv3plhMHTYx/QjFM+A7EVgCQMr9RASWqggqvxAQAkJACNSBQBp5BSMqvOH0K3kFXPwH5SRZIhmdpUxo3lDhy/eMVOQxscp4vvzyy5Z0gGGCU6ai2MRDPEbGvocg8DnmmGM60REgq6y33nodYk9Vg5G0vvz5z3+2UV0cMSLUMDAGl1DFcEyZed/GXIj8cpKPiBgrEP0IT5t1pZtvvtlsuOGGNgpOTPn+hbUuAkvSO3eMsdazzz5rjWrYq/BCyjzH2DOZyjzMha5j30t8MsJR0VjhSSlJCsvz9FhGoVLmElzU5iKFS+w+lqb8O+OMM6aJXpHWpqbXRywOGHLhBeuHP/yhzZo3h0MewIpwLiKZxCgGy6yPGHzwcs0ZwtpwUbdCw6zH1BPyLWfbKqusYtg3SE1EX6Fc37M3D694QaTu2ESbMR4kCp5LWYb/9Gv77bc3EENJMcRYfy/LW8tlzrbQPdX1sey8LLNXujqTxqyxxNGkx3zKyzobY3GImS8x+1BMuXyLESMEQwhgpC233NL86Ec/stH5QpMvP+TJ2P6DRTIaYFF9jMXBBx9sjT3XWWcdG2EprZ0x+6Srs4wcGWMMm7yDUCfRqvDWzpmSl5IyVN78c2XEygdtyTpNrg8fv146m4rmdJnfMQQYO3as4W9SniFAN86stuZUzDoP/bZpGdQno4YQnRljMOUuzV6L4Qs6G4yl/BTazzLzrul1lcSe9qWRK0LbjQx46KGH2s+z7mB+BI2qDjzS2lZ232tiHN977z2rc8DJiSOfpxFI21q/VWS60HngfxdzZufV8cwzz1i9xLXXXms/y5N5fBmL9ct9GN1Pns7V9yZfdA+PPfvbkknKjpXy9R4CkFkwrmSvJtJTVlpiiSUsmYU/dUfdLoPKUCewtHHWtbWfN3kfblsGaVre7Ia+JWt9hsqPSZ1LLLH43nvvtW9fjz76qG1GlkzX1lx1WNRlxMibCHoDdK2kPMdBbckdMbLqAw88YO8uEDVIvFdidF4Uod2/N9Utq4fo73HQB/GG9pKcHja5t2aRiUL0S34UDuY+dYHX9NNPn3ns+Tq1vDenpu8jITj6HQldG23MndB9oSyOvqNNd8dN7nmxTpbKyEPdyLPvvvvaKJQkHK5AxKs7+fr6MvuE/4ZbhQiT1r/Qezh527QpCR2LJuWvZBtC94WidsecmZTV1rlJXTFnJ9+3sQcW4Vn0e2yf2nifo82he3tR/2J/r2sex9Rb5i3Xld/GntOGrRL9icGhSXsl2hKrnyNPjJzRxr0pFlM3p2L6ETPPC74VgaUqmCKwVEVQ+YWAEBACQqAqAu+8847ZZZddpom8MgjkFYdL8nLnvJsss8wy0xiUlwnNGyp8+QpI2oCByvLLL1916N6X36+LKBE8GkJgIKUpUpMCLr+j6MRbHgYLRUoz6sPDPkonLh8YHmJMWJRCDUCLysn6PUQxXLbstHwxFyI/v698wMCGkNJJr5tV2uobOud5Qk/WQ7QJDOJcqovA4hu2hrYn6aUoS3lY5mEudB37ZK9PfvKT5oILLjB4mCxKfrSnPPJLGYVKmUtwUZv936tEYKGsNC8xGOugTMaDWFZqen1gsIPB0e23326WWmopGxWmyPN/6IOoj9m5555ryYF5yS+7mwQW1iqPCxilEEUHA6ui6E0x5IjYORjzPWPqIkDwoIvHad9DXUx5ed+i5OLR1Xk/ZIxPOukk6zEwJvme9pLe2Pxy/L0uhmTgr6k88kuZsy10T3V9KrNvk7fMXunqTJ4n/FtoBD5fxsojv8Tg0OQ+FDMH+dY3bAo9o5P1+DgVYex7Aw7xNuifyXnyauwDCu1Nzn3IshdddJHh7pCXkg8vfJcnNyUNqmPI4kmPgkV18HusfNCWrBOzPnzM+/lsil2Pod+zTidOnNj5PI/E0vaZ1dacilnnod82LYP6j4OhUdz8dZ3lETS0n0ycXltXfkQ6dAwY+BQZt/lrxjcSyjL89+9qZWW5vDVbdt8LGUfK5l7KGX7ffffZ6LZF0XxCHCy0tX6ryHSh+6T/XR0ElrT7bZ7c9Nhjj3Ucy9CeUB2krz+pm8DSlkxSdqyUr7cRYP9EJ4w8f88992Q2Fj2CI7MQabAbaagTWNo468ru5710H25bBmla3mxS39KU/OjLujE6CZxvjB8/3m4xeeSXsnO17N5VlxGj7xwqTxfYltwRIqs63JKRDWKcrPnEsjKG6XljF0q8SLbD6aDOP/98s9tuu+WSiULeKX3v4kXynuuPf6fsJoGlyXeQNuZO6L5Q9l7HmCV1ejjhmTRpkjn++OOt4y1SFccNZfenpvNNmTJlmjdmdPDo0+tO/jouc6f3ZQDfGajf5qbu4dTThk1JL8lfSWy7cWZSf1vnptMFHHHEEbbbIft9G3tg1TUZIw9QVxvvc9QTurdX7X/a/oADwquuusr+VPTOX0f9Zd5yXb1t7Dlt2Cq5uUVkP1LRu1uT9krUH/s2R54YOaONe1Mspm5OxfSjjvn/vzJEYKkKpggsVRFUfiEgBISAEKiCAOSVHXbYwWDM4hJC9Xe+852+jrySxMRX1qMI2mijjTrey8uG5o0Rvnyvhni4xFB6ttlmyx2+J5980nqUxjvHPPPMYx+8UZwMGzYsM1+SHEI9hFn/2te+Zr//9a9/bR8NkykpoI8ePdpGtWD8SRBguEBnJd/wgbKJTDD//PPn9ivZxro9mVBxiGK4yrrx81a5GPqePfAkjqH7qFGjcpuIQcmJJ55oTjvtNOt9nDDrECMWXXTRafL5F08ubBi45HlAfOONN8zee+9tCD/pUl0EFt/7cwiJgTxEveDRipSlPCzzMBezjiFqbbHFFh1DdZQyeN/KIxu5ccLTkEt5xtJlFCplLsGx878qgYX68NTJQ6KLvsS/FRG2ml4fSYPjImWGw8wnmWQZDvqPT0WGiX7EMOorUmzFKAZj10coUSc5l3wCS5b3udj5F/v9jjvuaBgXEg+JeChsKvn7E/WwfxLdrCiagmsTBCHOWs5ol/CoeNBBB2We9z7J8LzzzrNyTZ4HZ7+tRfJPmbMtZk+lr7Hz0uFTZq90eX2D1lDDWIhunD/OW3nemo7Bocl9KGbe+3tQrLfTZF3+I0QyAqLfJv+BkGgkrJ+ZZ545s/nIx9xfqIeUR8SK2SddhUmPUPxbEcnJn1PkyZObkm0icgLzGXk9L/le3ovq4Pcy8kEbsk7M+vAx6eezKWY9xn4L6RzDAJcYRzxb+qkbZ1YbcypmnYd+27QM6u+5IVHc/HtFHpEytJ/MkV5bV9xf0ZW4yCm0ESMx/i2UxJJGLsgyCPLvy8hv6EG22267Qp0Ystv+++9vnYYsvPDC9r/9KKG0v+y+FzKO/iNwkQxJe3w9ThYRtI31W0Wmi90r3fdVCSysRXQq3DNc5MkivYZ/Jhfp2mhrWoTGIgOX2LO/LZmk7FgpX/8ggKzqyCyQ6bISjkPQHWN4zd7ZVhrqBJY2zrqy+3mv3Ifd+dimDNK0vNmkvqUp+dF/Nwh5x2DsfB1BHrmj7Fwtu1/VYYzrO71BXkUPuPnmm6c2qy25I0RWdQ1M4h76Hpj2RtUtAkvyDZX2n3322Yb9i3HIi8IX8k7pz5FQfTq6b/SUTh7tJoGlyXeQNuZO6L5Q9l7HOkiSFtnbTjnlFHP00UebK6+8stDItuz+0+18q622WidiMPoL9KtNJP/soI7jjjvORrwOcRRJfs5/RyogfxGBssl7OPU3bVPSS/JXck5048yk/rbOTeqKOTv5vo090Ew1xkxXfnXG9qmN9zkfu7wzsnzP03PWMY9j21TmLTdZR9N7Thu2SvQnBocm7ZXS9pW890I3FjFyRhv3plhMy/Qjdq7nfC8CS1UwRWCpiqDyCwEhIASEQFkEssgrSQ+uZcvutXxJQ08efCFqoMgm5RnV5fUjRoj0HyQoF8MCDByyDPQIyYqCBSUoCUNCIress846ufD6ytS5557b3HLLLdaQIs2DtG9w7AoPNVz0LzVF/aI++o0BCSnGc3zovApRDIeWFfJdzIUorTwfQ6J7gM/HP/7x1OoxZOBhGBydIW2eIQOPSpCfXIh2HjdQkH74wx9+X/k8bqGsO+qoo6b5rS4CC4X63p+/9KUvWYUic9VPacYhWQ8V/sMcRuv8yTPojlnHfvk8FuE5CWP5NEUoxDPWLMbsr7zyiu0a0a1QDs4111ypYxuqLE9mjjVSCZnT/jd1EFgo039YYZ9hPNdbb73MZjW5Pnxvh7vvvrv1fJVFPPCV2XmReP79739bghNzhJRHTmOe81hB/W5Nk6dJAkvR+vDPrZB9ibHCw5WLRlJk9F1mLhbl4fFg1VVXtcRP1j6kgyLD8KIyi35/9NFHrWElZ61Lm266qY2mteKKK2buQbTxtttus2e9M8QnP3s0+8QCCyyQWfWLL75o2DvxAOjmF4RG5Ju0PY+5e8IJJ9iHMfewWUQUKHO2xeyptLvMvk2+MntlEsxkfv497xzid/YKzlk3TkWGxjE4NLkPFc3d5O++V96iKHx5ZfuPEHnGCb6hctHZyt4EuevUU0+1TSgiHyYfUCBRsg5mnXXWXGh870t5a7KM3JT0ukh/zznnHCsPZ8krtAeSMrJfMhUpvX35AI+tRfeINmSdmPXhD1S/nk0xa7Hst0nDAMgrnMFpJJa2z6w25lTMQ2nMt03KoIyzv0YhVHJH44xJS77X5TyiQsze14vryjdCBA/kuwMPPNAgY80yyyyZS4XzjL2ec8LJPOyxyFbzzTdfaj7/LGYMzjrrLPOpT30qc2++6aabrOzuog7kOfMou++FzFf/ETik7RiXc867tmcZ57SxfsvIdBVtK6Z50GZCFJ2nvrzkz68Q0pMvW2BsyJxM04FQHyQssEHn43QJ/HssgaXo7G9LJil7tilffyLw17/+tUNmYX/NSkQ4dGSWvMi8daAw6ASWkHtO02ddmf3c3bXRlTqddZ16uTJzp20ZpEl5s0kCS5Pyo/9uUCQjQ6DjvnzxxRfbIS8id5Sdq2XmE3mqGDEyhtzr0OVxd3CpyDleW3JHzJ3Dj6SCI5KvfOUrZvrpp0+FFvnn8MMP7+h+3EfdIrD4en7elNERcr+mnejZ05wOhrxT+pFUIEajJ8qKhM47Al7dcZiWnBfdJLA0+Q7SxtwJ3RfK3uuYv/6ejJwPKZ77a5Hjs7L7Tzfz+dGCsxyt1NVG/+zgLGCv5P0jSw9A3eDPfpS0iylyTkC+Ju/hlN+0TUmvvEf449+NM5M2tHVuUlfM2cn3beyBVddhiO7Kr6Pp9znqC93bq/a/znlcti1l3nKTdTW951BX07ZK1BGLQ1P2SrSlzNtcrJzR9L2pDKZp95+65feMdSICS9kNxOUTgaUqgsovBISAEBACZRBAocSDdTLyyi677GI9Hg9iSnrDwAiXR33IHKSyoXljhUjfUxJ1Y3yBEQbGGBhhYMxKuUQoIYQwhq0uFRmauu98ZaH797yQt8lH65Dvk3MkzRMSBsx77rmnJc0445I333zT3HnnnTa6y6WXXmqLQIl0xhlnWHJFnSlEMVxnfbEXIr/uNA+xGDJg/I5HfTzNosxHyYlSnCg3RGlxBjlFhrRpnjudAdCGG25o5phjDsO8weN4cnyS7ayTwJLWX9qDop/QnrSHb1Aa4ZkUww7X17zwz2mKchSPRLOBYMJ884kmdaxjN99XWGEFM9NMM1ksH3744dRxKoquU0ah0k8EljTP30UGZU2uD8pm3mEA6BL7Mg9Aq6yyip2LJLf2ULwnIxNB9uKxISsqlv8QvfTSS5uDDz7YRvKBxET9nA3sg25NQ+pxBJA6CSxl1odPOKL9nFlEMXP7En0gug4PLhDRnIFV0bjWuQcny/rWt75lo1ORiGxAu9pIvhFjcj5tvfXWdj656GSQTyDWIIe489B9j4yCF7+8KFnuW9+QlT0Oo7add97Z4NmW/Y65e8cdd9gH3yQWIfWUOdti99Qy85L+l9krk/PAJ0HwG+cQXg6ZN6xPZDLmNsYCGBQnH4WLvLjF4ND0PhQ6//39qqx87OpLenLj3/I816VFIeJsRfbFsI2zlbmMXOzLKeyfGGxlkT98w0z2CGRiJxdQtp/8R0h+dzL76quvbtvDHOIehRErhgOsP2Re1jcpT27yPdojxx1wwAHW2z/yH31hbTzyyCPW+O9HP/rRNOTG5B6QR0jxH98w/MHwBVID/R8+fHgqbml3ljplnZj1kTZ/+/FsCl2HVb4jAgvyC0ajJOYUaygttX1mNT2nYh5KY75tUgZlXNKI+k5WxKCX/YBvOIs495JyFsQKHF2kOSSg7Ni9rxfXlS/nuLnMnslZDWkLvJDDcc5y1113mWuvvdY+Vrq7I3lCIpymjYWTq4iyQRnsm+zNTz31lDn//PPt/u/k3iJDybL7Xuh89R+BmTvI7OhZiAxD252uCdkTwr6Ta5AJmUuQTdNS0+u3qkxXZt/0I7AgJ+fJ3hBz77//fhvpyp9f1F8kF/JNmldgDLYh5S6//PJWtmAeMqeoA52Pf0+gnCIj9dizvy2ZpMw4Kc9gIIBcglMpDK8efPDBzE4RVZqzb6uttkol4FZFwzcaZe8j0nNo1NSs+hdffPFU4mnT+36Zs77ps67sft4r9+HkGLcpgzQpbzZJYAGvpuTHNEycPpI7rXP2wpnJXdx/Qysid5Sdq2X3IX8/wIHK5z//+czikGuROyAaX3fdde/TBYQ4vWlL7oi5c/jRd9l/ubOiw+ROw9sXY//000/bCNXoQdIieqE/Rz9RV/LfVfIM7HwjYtpAP9DbrL/++qlNCnmnTIvKzn2HcwpDeve+CtGFOw96Y+pM3nmonEgw3FPSjPXbOJeaegdpY+6E7gtlcXSTw4+o7v6d/XSDDTaoa1p3vRzkP+7rLuXpp+pqbNrZQdncjTk7eCNecsklbXXss9yh0d0yb2P1B67NTd7DqaNJm5JelL/oczfOzDbv62Vk+Db2wKrrMFR3layn6fc56grd26v2389fhYhVti1l3nL9uprcc6iraVsl6ojFoSl7JdoSq59L2wOLiB9N35vKYFqmH2XnvZdPBJaqQIrAUhVB5RcCQkAICIFYBHh0x0CKx1eXBpm8Qh/TDNH49zzv+UW4llFWYei26667TmMEWVQPvxd5BvfL8D0X8DsXSJSeaQZ+CPQYJCcVNUUhcpN1pl1qQvp16KGHGv7MNttsIZ8HfxOiGA4uLODD2AtRWpFc1hkfDGFiEsY0eV73XVk8XOBJBrxDEgo9Hg4wAiLVSWChvDL9LfK4Rrm+wazra1ZEoTLrOMvoLw9XHtp4UMMTVl5EmDIKlX4isIBRmufvIiJImflCXSHrI81wOmSNQAJln8zz4JSmhMsrG89zGGvjcZJUJ4GlzPrIUvwX4UNEBPalNdZYo+jTWn+nvRAnX3vtNVsu3upYc20liGuMIY9OZRIG8uzTWQaEfplp0bhC6uXxE5LPSiutlPt5mbOtzJ4au2/T6DJ7pd9ZP9JdCHY8TGNoiFF4nvf3WBya3IdC+uUbN2DEiffSESNGhGRP/cb35MZDOgRAzuO0xFk2bty4aaIRFVVOtDjGI28sIIVD1k1LGEVgKJeWYmRbHkM5x4jChMEpKU9uSnskLOordRDRjbuEk82KFNhZURapK4/Yzu9Nyjqx68PHpt/OpqKxrfN338MlBLw111wztYq2z6wm51TMQ2nMtwDXpAxK+cxnDL9ol2+AlDU30GFArFx55ZUzp0/s3teL6wo5B50VjjFcpJDY9RIjk5YZC9pTFDmMb8rue6HzNc0oOQQr7krInnlRwJo+E+qQ6UL6mvzGJ7DE5nffM/Zf+9rXrPyfFVk5WbZv4BRSL/cD5rFzNpTnWZvyYs/+tmSSkL7qm8FHgMgWGNxiAIwckpW4g7jILGnR5Mog5RvylykjLU+WPN70vk9bYs/6snJH6FlXZT/v9n3YH9u2ZZCm5M2mCSxNyo9ggrOhpMOhkHULeQX5KSvCGWVUmashbfC/8feDMmW4PJBfuTtkkdjbljti9qE0o8UiLJC10BNB6CfKPalIV15Upv97DIHFN0SkrCJdV+g7JZGEeGtw+p6QfuCIZ+zYsVZORAbMi1DcxrnU1DtIG3MndF8oi6MbzzJzKGQu9No3zEtnf4IsB2m+jcS5h14MHW2ofiXZrpC3xOT3Td/DqatJm5Jek7/ob7fOTOpu475eRoZvYw+suj5DdVd+PU2+z3VD5nP961cCS9N7DuU3aatE+cFv2onQzmXuYiH2SrH6ubQ9sOj9jzxN3puiME0s8KryUsk9SQSWksB1sonAUhVB5RcCQkAICIEYBIYiecXh43sW5N/zwjsX4VpW+OLBDo//SS/+WXWhbOdBHK+fecZ5fn7faJDf84z0fMUZyuErrrjCevgJTZSBEaGLbJOXD0XQ17/+desRNOShP7QN7rtQxXBsuVnfB1+ICirk4oahGYr4pKf3rGwYM6AYIPJHSOJhCYNUsM8rHwMWFN+QaTAsJtVNYKFM+ouH9yOOOKLjvTarHzxAYaiaRxYgb57SLW0NlF3HeBFibYasY7yCgfliiy1WOEyhyvJkQf1GYEHhRj95lHGpKIqQmy9NrQ+89jG/IDwUKbfZl4m6gpfzEPIdZePxPxmG3J8ISaN4PHHtsMMO9pOiR7lYxWDs+qAN7BuMF+cW+3xRItoI/V1iiSWKPq39d4xh2CtICy20kI3WABGvzYSyiIgQ7J8heNE2CG4Ypu+0005Bc8rvz913323lmTQvzclvmWfgA/miaC8lX5mzrcyeWmZeltkr0+YBD1tE+iIqhfOinjVfeBjGeGK99dYrnFdlcGhyHypaA/45QiQfjCJiZE+/jjSPn+zheFXOShglQOY966yzcpvMPsyeitfSIjky7wEdo9399tsvsy7WFlGz8khpjqC69tpr27UVIjdRIe3CYzt7RdG5g+MB2gHBkShBjA2J/+YcyIoCxjdZ3oMhNeCZk/M3KzUl65RZH34b++lsKlp/df+Ol0sXhQVDAdZdlvFn22dWU3MqRh6K+daNTdN3NCJjIP9xtyi6A3JPY/8rkrPK7H29uq540GZvZe8rOqvdmHFOoENBXg+ReVw+xuKaa66xTh+S0XDzZAP2ciLi5DkpKLvvxcxX7licV0ReSfNW7fcBL9G0HSJUXttdvqbWb10yXcxeWgeBhbXIml1xxRWD8HPtI+rtPvvsUzi/kvcDDP3HjBljo3RCdP/5z39uo7Zkpdizvy2ZJGaM9O3gI/DnP/+5Q2Yh6mBWwkGFI7OEGGxnlTOIBJYyZz34NHXWVd3Pu3kfzpo3bcogTcibTRNYwK1J+TH0HYN2cG7yvoDRdJGOoOpcjd2h6zDGZS/k/o8+pah/yfY1LXfE7kOMKU4/kKGK5HpIu+hBcLKG3gRdPIn3BMj8VSNoOZxiCCx+FGnKyHMayO8x75Q4/aKfRfpd7jrostDdvfXWW1Y35sgCWZE82riP0N+m3kGanjuh+0JZHN18S3O0GeNIMnb/6cb3zEX2YpfyHKs00T4n5/CuduONNwZXEfOGmyy06Xs4dTVpU9Jr8lc3z0ywbvrcpI7Ys9PJW712fibXQYzuyl+UTb3P+WdwkTOQ4M0i4MN+JrA0vee4+dyErRJll3nTJl8T9kqUG6ufKytnNHVvKotp2X4ELK+8T0RgqQggYZLgdikJASEgBISAEGgcgX/9619m++23nybyCl7eUe4OhUSI5fHjx9vHXlJReOciTKoIXyhRUI5OnjzZGkhgHOGUtjyA4y1n4403tp7jhw8fXtSU9/3us7rzvO+Q2X/QGD16tDnvvPPMvPPOG1U3/XrwwQftIySXhLr7FdqYGMVwaJl535W9EGWV+RsPpsoAACAASURBVMYbb1jlGnMVb7OEBiehnMaAFmIRBhPLLbdcoRFtWh3MXRSHzD8Uisw9HnqIloDCe5111rEPmijCQwwxyz6IubbR38svv9ySrOirM9xaffXVrRcr2oTRZohhDWXywEiYechUDjv+HSNlFPvJ1MQ6duOEkTPG/BiHhrY9VFme7EO/EVhoO0o65pfzVM+/oSQ+6aSTCve8ptYH1zIIB7/61a+stzPWniMgsD7Ym5mPGA/NP//8UVsHZWN4hLHw1VdfbRWhJOY4njogrLh5kpwDdRNYYtdHspPgftVVV9m12sS+FAVoxsebb755x6PXIYccYr0hdyvxqInxO5gx3hBL3XxC/oB4OHLkSBsZAk/qVYgC9BEFFfsd3mxRilE3sgDzChmAebbFFltEzd0yZ1vZPTVm36a/ZfbKvLnw4osv2rXJueifQxiDs5czTjPMMEPQlCqLQ5P7UF7DOTORkV0qIpoEgWCMNchOPlpC0jr55JNziVoOA87wpIzM2Qrpgj2YMueZZ57QZtgzB8LphRdeaNeHSyEEEJTXeLtj/yaCBGeuawvEEsjEyOq+LJRH/HX1Z50NSTmCfW2ppZbqyBHJuR8SSZI68CDH+cocd/tQiAEs7cy6s1SRdcquj7QB74ezKXii1vQhRuasEUdiYd0QBTDPg3mbZ1YTcyrmoTTmW39ImpJBXT3sI9wBL7jggmlkLWRQSHI4f2Ddh5Jzy+59ZdZVwnFdTTP5/cWAD5GurrvuOnP77bebxx57bBrCD3I10eXQo4BXGT1KciyoC70GjlCc7J6U4ZCtQmWDsvtemfnq5hF36zvvvLNy25Mj0cT6rVumC5mAsQQWN+5LLrmk2WCDDez8WnjhhYPv+H6bWJvInMwv5pk7m50ukChp6667bkdeevnll62x5pVXXmmLKjJyK3P2tyGThIyNvhmaCCBfc4/lD3t7VuJe68gsWVEds/IOIoGFvpY968nrztW6zro69vNu3YeLVl6bMkid8mZZfX2ZsSwjPxbh7n7PwsSdm9zLOZtD9Wpl+hfa1rTvyhjj0jf0eZA3eKeBuBqqj2pb7iizDz311FM2ogpkC2Rt9JdO3qLP6C/BwN17kN022mgj+x37P7p7dHV1pBgCC/VxVqGnIYU4AYx9p0zTQVGXe5tAJ8absdOJ+escojTRJ3yiU5v3kabeQcChqbkTui+UxTE5V5ucz3WsiaplJJ2qoI9Cx9yN5O6uvM2gCybSdtJhCHsM64p7FzqEKvc7J1ehz2niHk75TdqU9JL81e0z08nXTd7Xq8jwTe2BVddoGd2VX2fd73OUH7q3V+2/n7/fCSxN7zkOr7ptlSi3zJt2cvzqtleK1c9VlTPqvjeVxbRqP0quSRFYSgLXySYCS1UElV8ICAEhIARCEIC8QohpHvpdGkrklRCM9I0QEAJCQAgIASHQnwjgtZVHThKPuniennPOOfuzM2q1EBACQkAICIEKCGDcnIz8dsABB9gIQUpCQAgIASEgBISAEOhlBDAuxDgYo7HHH388s6kYHUJmwYg4lszSy/1X24SAEBACQkAICIHBRuD3v/+9dU4IISvE0U8/oeHrooggqSQEhIAQEAJCQAgIgRYQEIGlKsgisFRFUPmFgBAQAkKgCAHC0uKtE0/ALsmIpQg1/S4EhIAQEAJCQAj0CwIHH3ywjbBA4hHo1FNP7Zemq51CQAgIASEgBGpHwDccwLNtXhSW2hugAgcLgTZCrAwWYuqNEBACQkAIVESAKKYQWSC0PPHEE6mlEe2Y6FuQWfiz4IILVqxV2YWAEBACQkAICAEh0AwC2Gp8/etfN0QrIJ155plm3LhxzVTWcqlEAU5GRpINSssDoOqEgBAQAkJACAxtBERgqTr+IrBURVD5hYAQEAJCoAiBvfbaa5owrUcccYQh+oqSEBACQkAICAEhIAT6HYF//vOfZsSIEYa/SYRqTz6Y9Hv/1H4hIASEgBAYSgjUxxTgLMSIgAR55ZJLLhGJZShNJfVVCAgBISAEhMCAIHD//fd3yCxPPvlkaq8gs6y88sqdyCzzzz//gPRe3RACQkAICAEhIAQGAYE//elPZptttjH33HOP+eQnP2kuuOACs/jiiw9C18zYsWPNlClTOvonnKgoCQEhIASEgBAQAkKgJQREYKkKtAgsVRFUfiEgBISAEMhD4Nvf/rb5/ve/3/lkzz33NF/72tcEmhAQAkJACAgBISAEBgKBs88+2xx66KG2L0sttZS5/vrrB6Jf6oQQEAJCQAgIgSoIQF7BiMCRWOQBswqayisEhIAQEAJCQAj0AgL33XefjcrCn6eeeiq1SZBZVl111Q6ZZd555+2FpqsNQkAICAEhIASEwBBF4B//+Ic56KCDOlHjDz/8cHPkkUeaYcOG9T0iEFfQPbmE85Q111yz7/ulDvQ7AvU5COp3JNR+ISAEhMAQQEAElqqDLAJLVQSVXwgIASEgBLIQQElA9BWXxowZY04//XTDI46SEBACQkAICAEhIAQGAYFRo0aZRx55xHbl+OOPN1/84hcHoVvqgxAQAkJACAiBygh897vfNRMnTuyUIxJLZUhVgBAQAkJACAgBIdAjCODB3JFZnn766dRWTT/99DZC62abbWZ4GxGZpUcGT80QAkJACAgBITDACNx8883mueeeM3PNNZd1KvLTn/7UXHXVVbbHyy67rLn44ottRPl+T/QNOcslIsxMmjSp37ul9gsBISAEhIAQEAL9hYAILFXHSwSWqggqvxAQAkJACKQhcO2115ovfOEL5j//+Y/9GQUChJYZZphBgAkBISAEhIAQEAJCYCAQ4DFoyy23tH2ZZZZZzAMPPGD/VhICQkAICAEhIAT+i4BPYrn11lvNIossIniEgBAQAkJACAgBITAwCNx1112WzDJ58mTzzDPPpPYLMsvqq6/eIbPMPffcA9N/dUQICAEhIASEgBDoHQSQSTbffPPUBkHw2GeffQbC2WhS34SeCX2TkhAQAkJACAgBISAEWkZABJaqgIvAUhVB5RcCQkAICAEfgfvvv99suumm5u2337Y/LbnkkubKK680s88+u8ASAkJACAgBISAEhMDAILDbbruZX//617Y/O++8szn22GMHpm/qiBAQAkJACAiBuhDAoQWeMUkYFeDcQiSWutBVOUJACAgBISAEhEAvIXDHHXd0yCx4P09Lw4YNM2ussUaHzDLnnHP2UhfUFiEgBISAEBACQqCPEfjjH/9oRo4c+b4efOUrXzHHHHOMmW222fq4d/9t+pQpU8zYsWM7/VDE374fUnVACAgBISAEhEC/IiACS9WRE4GlKoLKLwSEgBDoIwSmGmOma7a9eBjbYIMNzKuvvmormm+++cxvf/tbs+CCCzZbsUoXAkJACAgBISAEhECLCLz22mvmE5/4hHn33XdtrTfddJNZbLHFWmyBqhICQkAICAEh0B8IQF7BsMCRWGRY0B/jplYKASEgBISAEBAC1RC47bbbbFQW/jz//POphUFmWWuttcyYMWPsnznmmKNapcotBISAEBACQkAIDGkEnn32WXPooYda+eOdd96xcsb48eOt89GZZ555ILBJOkpZc801raMUJSEgBISAEBACQkAIdAEBEViqgi4CS1UElV8ICAEhIAQcAq+//roZPXq0efLJJ+0/zTrrrOayyy4zyyyzjEASAkJACAgBISAEhMBAITBp0iRz/PHH2z7hOfUXv/jFQPVPnRECQkAICAEhUCcC3/3ud83EiRM7RYrEUie6KksICAEhIASEgBDoZQSmTp1qILP85je/MZdeeql54YUXUps7wwwzWCPTzTbbzGyyySYis/TyoKptQkAICAEhIASEQFcQ8PVLt956q6L8dmUkVKkQEAJCQAgIASFgjBGBpeo0EIGlKoLKLwSEgBAQAiDw9ttvmy233NLcddddFhA8h/3sZz9LDVErxISAEBACQkAICAEh0M8IvPfee2aFFVYwL730ku3G6aefbg1MlISAEBACQkAICIFsBGRkoNkhBISAEBACQkAIDHUEILPccsstHTKL0yv4uEBmWXvttW1UFsgsw4cPH+rQqf9CQAgIASEgBITAEEeAyL5EX3FJzlGG+IRQ94WAEBACQkAIdB8BEViqjoEILFURVH4hIASEgBDAiHOHHXYw1157bQeMk08+2YwdO1bgCAEhIASEgBAQAkJg4BC4/vrrzbbbbmv7Nd9885k777zTYFyiJASEgBAQAkJACOQjgKEBBgekRRZZxFxyySXylKlJIwSEgBAQAkJACAxJBHhXufnmmy2ZhUj2L7/8cioO6BvWWWcd6zhj4403Nh/84AeHJF7qtBAQAkJACAgBITC0EcD2ZMqUKR2dEtFXlISAEBACQkAICAEh0EUERGCpCr4ILFURVH4hIASEgBCYMGGCOf/88ztAyNuF5oQQEAJCQAgIASEwyAgg6/z0pz+1Xdxtt93MkUceOcjdVd+EgBAQAkJACNSGAOQVDA4ciUX6g9qgVUFCQAgIASFQOwJTjTHT1V6qChQCaQhAZsEgEzLL5Zdfbv72t7+lAjXjjDOaUaNGWTLL6NGjRWbRdBICQkAICAEhIASGBAJ+VF8coqy55ppDou/qpBAQAkJACAgBIdCzCIjAUnVoRGCpiqDyCwEhIASGNgInnXSSOfbYYzsgYIhC9BUlISAEhIAQEAJCQAgMIgL/+c9/zIgRI8zrr79uu4eX1JVWWmkQu6o+CQEhIASEgBBoBAHf6EAklkZgVqFCQAgIASEgBIRAnyKA3uGPf/xjh8zy6quvpvZkpplmMuuuu26HzDLbbLP1aY/VbCEgBISAEBACQkAIZCOAExQi+rokPZJmixAQAkJACAgBIdAjCIjAUnUgRGCpiqDyCwEhIASGLgKTJ082u+66aweAkSNHmp/97Gdm2LBhQxcU9VwICAEhIASEgBAYaASuv/56s+2229o+LrTQQuaOO+4Y6P6qc0JACAgBISAEmkAA5xd4GXfp1ltvNYssskgTValMISAEhMD/Z+9OoKO47jze/7XvCxIIrWwCAxaMWWUsYuPd2AQSw4nxkjeenExO7PEkwZHGibPYmcxM5iURCZnE46zOxDmxQ05wHGOwjfcNsAwY22C8sINASEL7LiS997+talpNt7ZqSb187zl1qrq7btW9n2onorp+9yKAAAIIBKyAhlneeOMNZ5ilrq7OY180zHL11VfLypUrzcws8fHxAdtnGo4AAggggAACCLgKuN5D0ntHeg+JggACCCCAAAII+IEAARa7F4EAi11B6iOAAAKhKaA3BvRmwblz5wzArFmzzAjk/DASmt8Heo0AAggggECoCOjoXn/6059Md++66y558MEHQ6Xr9BMBBBBAAAGfCejomXpPQdda9AGETZs2EWLxmTAHQgABBBBAAIFgE9DfYl5//XUTZnnmmWecM8O69zMmJsaEWVatWiU33HCDxMXFBRsF/UEAAQQQQACBEBFwn8VX7x0VFRWFSO/pJgIIIIAAAgj4uQABFrsXiACLXUHqI4AAAqEn8OGHH5qRvJqamkznMzMzZdu2bTJhwoTQw6DHCCCAAAIIIBAyAjryaUFBgfMhEQ3vLliwIGT6T0cRQAABBBDwpYDOwLJu3TpniEVDosXFxb48BcdCAAEEEEAAAQSCUkDDLDpDrIZZnn32WWloaPDYz9jYWLnmmmtMmOW6664jzBKU3wY6hQACCCCAQHAK6KAnhYWFzs5x3yg4rzO9QgABBBBAIIAFCLDYvXgEWOwKUh8BBBAILYGKigq5/vrrpaqqynQ8MTHR/ECSn58fWhD0FgEEEEAAAQRCTkAfDrn11ltNv7Ozs2X37t0hZ0CHEUAAAQQQ8KUAI2n6UpNjIYAAAggggEAoCnR2dsorr7xiwizPPfecNDY2emTQmViuvfZaZ5hFZ2qhIIAAAggggAAC/iqgM/fq4CdadObesrIyf20q7UIAAQQQQACB0BQgwGL3uhNgsStIfQQQQCB0BHTGleXLl8uhQ4dMpyMjI0WnaXUd+SJ0NOgpAggggAACCISagI4K/9hjj5lu33XXXfLggw+GGgH9RQABBBBAwOcCek9BR9XUog8k6H0GXVMQQAABBBBAAAEEhiagYZaXXnrJhFm2bdsm+puOpxIfH29mZNGZWTTUEh0dPbQTsTcCCCCAAAIIIDCCAhpc0QCLVfReUVFR0QiekUMjgAACCCCAAAJDFiDAMmQytwoEWOwKUh8BBBAIDYGenh4z4vhrr71mOhwWFia/+tWvZOXKlaEBQC8RQAABBBBAIKQFurq6pKCgQOrr643Dli1bZMGCBSFtQucRQMBfBHr0X2j+0hjagcCQBTS8og8lWCEWfSBhw4YNhFiGLEkFBBBAAAEEEEDgvICGWV544QXZvHmzCbM0Nzd75ElISJDrr7/e/NajYZaoqCgYEUAAAQQQQACBMRPQ+0OuA6iuXbvW3CeiIIAAAggggAACfiZAgMXuBSHAYleQ+ggggEBoCOhNgR/+8IfOzn7nO9+Re+65JzQ6Ty9tCfA4nS0+KiOAAAII+InAK6+8IrfddptpTXZ2tuzevdtPWkYzEEAAAQQQCHyB9evXS2lpqbMjJSUlojOfURBAAAEEEEAAAQTsC3R0dJgwi87M8vzzz0tLS4vHgyYmJpowi87McvXVVxNmsU/PERBAAAEEEEBgiAKu94h0ht6ysrIhHoHdEUAAAQQQQACBUREgwGKXmQCLXUHqI4AAAsEvsHPnTlm9erXoLCxadPuhhx4K/o7TQwQQQAABBBBAoFdAH6J97LHHzKu77rpLHnzwQWwQQAABBBBAwIcC7iEWfUBBH1SgIIAAAggggAACCPhOoL293YRYNMyioZbW1laPB09KSpIbbrjBhFmuvPJKwiy+uwQcCQEEEEAAAQS8CGzfvt3M0muVTZs2ic7US0EAAQQQQAABBPxQgACL3YtCgMWuIPURQACB4BaoqKiQq666Surq6kxHp0+fLi+++KJER0cHd8fpHQIIIIAAAggg0CvQ1dUlBQUFUl9fb97ZsmWLLFiwAB8EEEAAAQQQ8LFAYWGhnDhxwhxVwyv6oAIhFh8jczgERkOA6XhHQ5lzIIAAArYFNLxihVn0d5+2tjaPx0xOTpbly5ebMMuyZcskMjLS9rk5AAIIIIAAAggg4C7gel9Igyt6X4iCAAIIIIAAAgj4qQABFrsXhgCLXUHqI4AAAsEr0NnZKStWrJD333/fdDIhIcGMyDVlypTg7TQ9QwABBBBAAAEE3AReeeUVue2228y72dnZsnv3bowQQAABBBBAYAQENLyiI21aIZaSkhLRWdAoCCCAAAIIIIAAAiMroGGW5557zszM8tJLL4nO1OKppKSkyI033mjCLFdccYVERESMbMM4OgIIIIAAAgiEhIDrzLw6mInOzEtBAAEEEEAAAQT8WIAAi92LQ4DFriD1EUAAgeAVuO++++SPf/yjs4O6fe211wZvh+kZAggggAACCCDgQUAfnH3sscfMJ3fddZc8+OCDOCGAAAIIIIDACAm4PrCgpyDEMkLQHBYBBBBAAAEEEPAi0NLSIs8++6xs3rzZhFk6Ojo87pmamio33XSTCbN86lOfIszCNwoBBBBAAAEEhiWgA5no7CtW4V7QsBiphAACCCCAAAKjK0CAxa43ARa7gtRHAAEEglPgiSeekHvuucfZua9+9aty//33B2dn6RUCCCCAAAIIIOBFoKurSwoKCqS+vt7ssWXLFlmwYAFeCCCAAAIIIDCCAu4hFh11U0ffpCCAAAIIIIAAAgiMrkBzc7MJs+jMLC+//LJ0dnZ6bMC4ceOcYZalS5cSZhndy8TZEEAAAQQQCGgBDa9Ys/EWFRXJpk2bAro/NB4BBIYr0CMiYcOtTD0EEEBgtAUIsNgVJ8BiV5D6CCCAQPAJHDhwQJYvX+4cVWvJkiXmJkF4eHjwdZYeIYAAAggggAAC/Qi88sorctttt5k9srOzZffu3XghgAACCCCAwCgIuD68oOEVvS9BiGUU4DkFAggggAACCCDgRaCxsdEZZnn11Ve9hlnS09OdYRZ9CJXflvhKIYAAAggggIA3AQYx4buBAAIIIIAAAgEqQIDF7oUjwGJXkPoIIIBAcAk0NDTI1VdfLeXl5aZjmZmZZlQtnQqeggACCCCAQKAIMD5LoFwp/2/n17/+dXn88cdNQ++66y558MEH/b/RtBABBBBAAIEgENCRN9esWeMcgbOkpESKi4uDoGd0AQEEEEAAAQQQCHwBDbNs3brVzMzy2muvyblz5zx2avz48bJixQpZtWqV6GBphFkC/9rTAwQQQAABBHwlsH37dnPvxyrc+/GVLMdBAAEEEEAAgVEQIMBiF5kAi11B6iOAAALBI9DT0yO33nqr+bFBS2RkpPkBYu7cucHTSXqCAAIIIIAAAggMUqCrq0tmzZolTU1NpsaWLVtkwYIFg6zNbggggAACCCBgV8B9FE4eZLArSn0EEEAAAQQQQMD3Ajowmt4z0TDLG2+84TXMkpGR4QyzXHrppRIWFub7xnBEBBAYQQGGjRpBXA6NQMgJ6MAlOvuuVXTWNp19l4IAAggggAACCASIAAEWuxeKAItdQeojgAACwSOwYcMG+eEPf+js0H//93/LP/3TPwVPB+kJAggggAACCCAwBAF96OJzn/ucqZGTkyO7du0aQm12RQABBBBAAAFfCLiHWMrKyiQvL88Xh+YYCCCAAAIIIIAAAj4WqK+vl6efftqEWXRUdW8zs0ycOFE+/elPm5lZFi9eTJjFx9eBwyGAAAIIIODvAjrziv6toEXv8+j9HgoCCCCAAAIIIBBAAgRY7F4sAix2BamPAAIIBIfAzp07zfSs3d3dpkOrV6+Whx56KDg6Ry8QQAABBBBAAIFhCPzXf/2X/OIXvzA1NdSr4V4KAggggAACoSkwtiPt6oicOjKnFn2oQUfkJMQSmt9Eej22AmP7vwRj23fOjgACCCAwdIG6uro+YRad6dZTyczMlJUrV5pFwywUBBBAAAEEEAhuAQ2u6LMpVtGBVteuXRvcnaZ3CCCAAAIIIBBsAgRY7F5RAix2BamPAAIIBL5ARUWFXHXVVaI/JmiZPn26vPjiixIdHR34naMHCCCAAAIIIIDAMAVuuOEGee+990ztRx55RG688cZhHolqCCCAAAIIIGBHQMMr+mCDFWIpKSmR4uJiO4ekLgIIIIAAAggggMAoCujvTzoriy46oJq3MEtWVpYJsujMLAsXLhzFFnIqBBBAAAEEEBgNAb23owOVWKWoqMgMVEJBAAEEEEAAAQQCTIAAi90LRoDFriD1EUAAgcAW6OzslBUrVsj7779vOpKQkCAvvPCCTJkyJbA7RusRQAABBBBAAAEbAg0NDTJr1izp6emRsLAwOXjwoMTHx9s4IlURQAABBBBAwI7A+vXrpbS01HkIRue0o0ldBBBAAAEEEEBg7ARqamqcYZa33npLuru7PTYmJyfHGWaZP3/+2DWYMyOAAAIIIICAzwR0gBKdgUWLzq5bVlbms2NzIAQQQAABBBBAYBQFCLDYxSbAYleQ+ggggEBgC9x3333yxz/+0dkJ3b722msDu1O0HgEEEEAAAQQQsCnw9NNPy5e+9CVzFH1IYuvWrTaPSHUEEEAAAQQQsCvg+pCDHksfctCHHSgIIIAAAggggAACgSlQXV3tDLO8/fbbXsMsubm5ZlYWXS655JLA7CytRgABBBBAIMQF3Acn0ZlXdAYWCgIIIIAAAgggEIACBFjsXjQCLHYFqY8AAggErsC2bdvkzjvvdHbgq1/9qtx///2B2yFajgACCCCAAAII+EjANeT7ta99Tb75zW/66MgcBgEEEEAAAQSGK3DixAnREIuutWh4RR92IMQyXFHqIYAAAggggAAC/iOgYZYnn3zSBFp27dplZsX1VCZNmuQMs8ydO9d/OkBLEEAAAQQQQMCrgN7LKSwsdH5eUlIixcXFiCGAAAIIIIAAAoEqQIDF7pUjwGJXkPoIIIBAYAqcOXNGli1bJvX19aYDS5YsMQ99hIeHB2aHaDUCCCCAAAIIIOBDgcsuu0yOHj1qjvjXv/5Vli5d6sOjcygEEEAAAQQQGK7Axo0bRUfstEIsPPAwXEnqIYAAAggggAAC/itQWVkpf//7302YZffu3V7DLFOmTDFhlpUrV8qcOXP8t0O0DAEEEEAAgRAXcJ1VVwci0Vl1KQgggAACCCCAQAALEGCxe/EIsNgVpD4CCCAQmAKrV6+WHTt2mManpKTIm2++Kenp6YHZGVqNAAIIIIAAAgj4UOD06dOyYMECc8To6Gg5fPiwRERE+PAMHAoBBBBAAAEE7AhogKW0tNR5CB2Qo6ioyM4hqYsAAggggAACCCDgpwIVFRXOMMuePXu8tnLq1KnOMEtBQYGf9oZmIYAAAgggEHoC3McJvWtOjxFAAAEEEAgBAQIsdi8yARa7gtRHAAEEAk/g97//vXzrW99yNvwPf/iDXH/99YHXEVqMAAIIIIAAAgiMgMCf/vQn0dHctVx55ZXy+OOPj8BZOCQCCCCAAAII2BEoLCx0zsKiI3dqiEXXFAQQQAABBBBAAIHgFdBBR5588kkzM8vevXu9djQ/P9/MyqKzs8yePTt4QegZAggggAACfi6gM+jqPRyrMJOun18wmocAAggggAACgxUgwDJYKW/7EWCxK0h9BBBAILAEjh07JsuWLZP29nbT8FtuuUV+9rOfBVYnaC0CCCCAAAIIIDCCAnfddZcZ2VPLAw88IHffffcIno1DI4AAAggggMBwBPQBiDVr1jhDLGvXrpXi4mJCLMPBpA4CCCCAAAIIIBCAAhpm+dvf/mbCLO+++67XHkyfPt0EWXSZOXNmAPaUJiOAAAIIIBC4Au4DkJSVlQVuZ2g55wkbCQAAIABJREFUAggggAACCCBwXoAAi91vAwEWu4LURwABBAJH4Ny5c3LTTTfJ+++/bxqdnZ0tr7/+usTHxwdOJ2gpAggggAACCCAwwgL6MENDQ4M5y/PPPy9z5swZ4TNyeAQQQAABBBAYjsD69eultLTUWZVRPIejSB0EEEAAAQQQQCDwBcrLy51hFus3ME+9uuiii0yQ5eabb5Zp06YFfsfpAQIIIIAAAn4s4H7fRsMrfWfP7RGRMD/uAU1DAAEEEEAAAQS8ChBgsfvlIMBiV5D6CCCAQOAI/PjHP5af/OQnpsFhYWGyefNmWbhwYeB0gJYigAACCCCAAAIjLLBv3z657rrrzFmSk5Plo48+GuEzcngEEEAAAQQQsCMw8MMQdo5OXQQQQAABBBBAAIFAE9CZ+qyZWfbv3++1+bNmzXKGWaZMmRJo3aS9CCAQdAI8yB90lzTEO7R9+3Yzc65VGHQkxL8QdB8BBBBAAIHgEyDAYveaEmCxK0h9BBBAIDAEdMSp5cuXS3d3t2nw3XffLQ888EBgNJ5WIoAAAggggAACoyTw8MMPy/e//31zts985jPyy1/+cpTOzGkQQAABBBBAYLgChYWFog8qatGRPDdt2uQ2oudwj0w9BBBAAAEEEEAAgUAWOHr0qPz973+Xp556Sj744AOvXbn44otNmGX16tX8HRnIF5y2I4AAAgj4hYDeo9F7NVYpKioy92pGrxAIGz1rzoQAAggggEDIChBgsXvpCbDYFaQ+Aggg4P8C7e3tsmzZMjl27JhpbH5+vrz88ssSFRXl/42nhQgggAACCCCAwCgK3HbbbfLKK6+YM5aWlsodd9wximfnVAgggAACCCAwHAF9MEJH9bRCLIzqORxF6iCAAAIIIIAAAsEtoGEWa2aWDz/80GtnCwoKnDOzaDiaggACCCCAAAJDE9B7NDoDixb9/9KysrKhHYC9EUAAAQQQQAAB/xcgwGL3GhFgsStIfQQQQMD/Bb7xjW/Io48+ahqqoZXnnntOZs+e7f8Np4UIIIAAAggggMAoCnR1dcm0adOko6PDnHXPnj2SlZU1ii3gVAgggAACCCAwXIH169eb8KlVCLEMV5J6CCCAAAIIIIBA8AscPnzYGWb5+OOPvXZ47ty5zjBLTk5O8MPQQwQQQAABBGwKaHBFAyxW2bBhg6xdu9bmUamOAAIIIIAAAgj4nQABFruXhACLXUHqI4AAAv4t8Oqrr8qtt97qbOR3vvMdueeee/y70bQOAQQQQAABBBAYAwHXH1amTp3qHCFsDJrCKRFAAAEEEEBgGALuIRYd4ZNRs4cBSRUEEEAAAQQQQCCEBD766CN56qmnzHLw4EGvPb/kkkucYRYGPAmhLwhdRQABBBAYtIDOjFtYWOjcv6ioSDZt2jTo+uyIQFAK9IhIWFD2jE4hMEQB/mMYIhi7+78AARa714gAi11B6iOAAAL+K1BfXy9Lly6Vs2fPmkYuXLhQNm/eLGFh/OvIf68aLUMAAQQQQACBsRL46U9/Kj/60Y/M6TUArK8pCCCAAAIIIBBYAvqghD4woUXDK/qgBCGWwLqGtBYBBBBAAAEEEBgrgQMHDjjDLDpLi7cyf/58E2b57Gc/K5mZmWPVXM6LAAIuAjwSydcBgbEX0JlXdKAw656MDixCQQABBBBAAAEEglSAAIvdC0uAxa4g9RFAAAH/Fbjzzjtl27ZtpoHx8fHy+uuvS3Z2tv82mJYhgAACCCCAAAJjKPCP//iP8vzzz5sW/PCHPxR9TUEAAQQQQACBwBLQ8Io+MGGFWEpKSqS4uDiwOkFrEUAAAQSCX4CnbIP/GtPDgBfYv3+/GRROZ2Y5cuSIx/7ogHELFiwwYRZdCLME/GWnAwgggAACwxRwnxVXBxTRGVgoCCCAAAIIIIBAkAoQYLF7YQmw2BWkPgIIIOCfAhs3bpR169Y5G/eTn/xEbrvtNv9sLK1CAAEEEEAAAQT8QKCgoEBqampMSzQEPHfuXD9oFU1AAAEEEEAAgaEKuD80QYhlqILsjwACCCCAAAIIIOAqsG/fPufMLMeOHfOIo2GWhQsXmiDLZz7zGcnIyAARAQQQQACBkBDQWVd0MBGrcB8mJC47nUQAAQQQQCDUBQiw2P0GEGCxK0h9BBBAwP8ETp06JZdffrm0tLSYxl1//fXyhz/8wf8aSosQQAABBBBAAAE/ESgvL5dFixaZ1kRGRoo+jBAeHu4nraMZCCCAAAIIIDBUAR3UQwf3sEpZWZnk5eUN9TDsjwACCCCAAAIIIIBAH4H33nvPGWaxZv1zJ9Iwy+LFi51hlvHjx6OIAAIIIIBAUAro/xcWFhY6+6b3XvQeDAUBBBBAAAEEEAhyAQIsdi8wARa7gtRHAAEE/Eugp6dHVq5cKbt37zYNS09PlzfffFNSUlL8q6G0BgEEEEAAAQQQ8COBp59+Wr70pS+ZFmmQZfPmzX7UOpqCAAIIIIAAAsMR0AcorIcK9QGKTZs2EWIZDiR1EEAAAQQQQAABBDwK7N2714RZ9D7SyZMnPe6jA6To36U6M4v+fkeYhS8TAggggEAwCejMKzoDixbuvQTTlaUvCCCAAAIIIDCAAAEWu18RAix2BamPAAII+JfAb3/7W/nud7/rbNSf//xnWbZsmX81ktYggAACCCCAAAJ+JvCf//mf8tBDD5lWaZDl+9//vp+1kOYggAACCCCAwFAF9AEKnYnFCrGUlJRIcXHxUA/D/ggggAACCCCAAAIIDCiwZ88eZ5jl1KlTHvfXMMuSJUucYZa0tLQBj8sOCCCAAAII+KvA+vXrpbS01Nk8HTikqKjIX5tLuxBAAAEEEEAAAV8KEGCxq0mAxa4g9RFAAAH/ETh9+rRcfvnl0tzcbBp1++23i940oCCAAAIIIIAAAgj0L+A6SpgGWVavXg0ZAggggAACCASBAA9TBMFFpAsIIIAAAggggECACezatcuEWXTGX/3tzlOJiIiQyy67zBlmSU1NDbBe0lwEEEAAgVAW0MFCdIYxq6xdu1Y2bNgQyiT0HQEEEEAAAQRCS4AAi93rTYDFriD1EUAAAf8R0JsCr732mmnQhAkTZMeOHZKQkOA/DaQlCCCAAAIIIICAHwp0d3dLfn6+tLW1mdbpaO1Tp071w5bSJAQQQAABBBAYjoBrUFXrl5WVSV5e3nAORR0EEEAAAQQQQAABBAYt0NPTI65hloqKCo91NcyydOlSWblypVlSUlIGfQ52RAABBBBAYLQFNLyi91qsGW/1Hovea6EggAACCCCAAAIhJECAxe7FJsBiV5D6CCCAgH8IbN26Vb74xS86G/PII4/IjTfe6B+NoxUIIIAAAggggIAfC3z88ceybNky08KkpCTR1xQEEEAAAQQQCB4B9wcrioqKzKighFiC5xrTEwQQQAABBBBAwN8FNMyiD/daM7NUVlZ6bHJkZKQJs6xatUpWrFhBmMXfLyztQwABBEJQgIFCQvCi02UEEEAAAQQQcBcgwGL3O0GAxa4g9RFAAIGxF2hubjbTjFdVVZnGXHfddfLoo4+OfcNoAQIIIIAAAgggEAACGzdulHXr1pmWXnnllfL4448HQKtpIgIIIIAAAggMRUD//379+vXO0UFLSkqkuLh4KIdgXwQQQAABBBBAAAEEfCKgYZadO3eaMMuWLVucv++5H1zDLJdffrkJs9x0002SnJzsk/NzEAQQQAABBIYr4Pp7ih5DBwhZu3btcA9HPQQQQAABBBBAIFAFCLDYvXIEWOwKUh8BBBAYe4Fvfetb8vvf/940JCEhQXbs2CETJkwY+4bRAgQQCA6BHhEJC46u0AsEEEDAk8A3v/lN+cMf/mA+uvfee+W+++4DCgEEEEAAAQSCUEADLKWlpc6e6QjYzMIShBeaLiGAAAIIIIAAAgEk0N3dbX7X0zDL1q1bpbq62mPrNcyiMwhrmOXGG280swhTEEAAAQQQGE0BneG2sLDQeUoNrmiAhYIAAggggAACCISgAAEWuxedAItdQeojgAACYyuwb98+uf7660VHa9LyH//xH/LP//zPY9sozo4AAggggAACCASQwPLly+Xdd981LdZZ7HQ2OwoCCCCAAAIIBKeAPmihD1xo0fDKpk2bCLEE56WmVwgggAACCCCAQMAJdHV1yfbt251hlpqaGo99iIqKMrMIW2EWHdyOggACCCCAwEgLuN9T0YFBKAgggAACoSrASLiheuXpt1OAAIvdLwMBFruC1EcAAQTGTkBvZF9zzTXy0UcfmUbMmTNHtm3bJmFhTJUwdleFMyOAAAIIIIBAIAl0dnbKtGnT5Ny5c6bZ+/fvl7S0tEDqAm1FAAEEEEAAgSEIaHhlzZo1zhBLSUmJFBcXD+EI7IoAAggggAACCCCAwMgL6G+Ab7zxhmzevNnMzFJbW+vxpNHR0XLVVVeZMMsNN9wghFlG/tpwBgQQQCAUBdatWycbN250dl0HBCkqKgpFCvqMAAIIIIAAAgioAAEWu98DAix2BamPAAIIjJ3Az3/+c/nBD35gGhARESEvvviizJw5c+waxJkRQAABBBBAAIEAE9izZ4+sWLHCtDo3N1fefvvtAOsBzUUAAQQQQACBoQqsX79eSktLndUIsQxVkP0RQAABBBBAAAEERlNAwyyvv/66c2aW+vp6j6ePiYnpE2aJj48fzWZyLgQQQACBIBXQ4IoGWKzCfZQgvdB0CwEEEEAAAQSGIkCAZShanvYlwGJXkPoIIIDA2AjoiKFLly4VHTVcy7/8y7/Id7/73bFpDGdFAAEEEEAAAQQCVOCRRx6Rb3/726b1K1eulF//+tcB2hOajQACCCCAAAJDEXAPsZSVlUleXt5QDsG+CCCAAAIIIIAAAgiMuoDOIvzaa6+ZMMszzzwjDQ0NHtugYZZrrrnGzMxy/fXXS1xc3Ki3lRMigAACCAS+gD6XUlhY6OyIzrqis69QEEAAAQQQQACBEBcgwGL3C0CAxa4g9RFAAIGxEbj55ptl586d5uSZmZmyY8cOiY2NHZvGcFYEEEAAAQQQQCBABb7yla/IX//6V9P6Bx54QO6+++4A7QnNRgABBBBAAIGhCugDGPoghhYNr+gDGIRYhqrI/ggggAACCCCAAAJjJaCD3L366qsmzPLcc895DbPo74fXXnutM8yi4RYKAggggAACgxFYs2aNbN++3XnvRAcAoSCAAAIIIIAAAggIARa7XwICLHYFqY8AAgiMvsATTzwh99xzj/PEf/7zn2XZsmWj3xDOiAACCCCAAAIIBLjA1VdfLQcOHDC92Lhxo1xxxRUB3iOajwACCCCAAAKDFdDwij6IYYVYSkpKpLi4eLDV2Q8BBBBAAAEEEEAAAb8R0DDLyy+/bMIs27Ztk8bGRo9t05lYrDDLddddJ4RZ/OYS0hAEEEDA7wTcZ6/VgT90BhYKAggggAACCCCAQD8BljAR6Rl7IW2GXxcCLH59eWgcAgggcIGATgW+ZMkSqa2tNZ/pTCz/+7//ixQCCCCAAAIIIIDAEAW6u7tlypQpoj/wa3nnnXfMzHYUBBBAAAEEEAgdAfeHMQixhM61p6cIIIAAAggggECwCui9rhdffFE2b95swixNTU0euxofHy8aYlm1apUJtURHRwcrCf1CAAEEEBiigM66ooN+WIX7JUMEZHcEEEAAAQQQCHYBZmCxe4UJsNgVpD4CCCAwugL33nuv6IwrWpKTk2Xnzp0ybty40W0EZ0MAAQQQQAABBIJA4PDhw7J06VLTE/3B/tChQ0HQK7qAAAIIIIAAAkMVcA+xlJWVSV5e3lAPw/4IIIAAAggggAACCPidQEdHhwmz6Mwszz//vDQ3N3tsY0JCglx//fWycuVKE2aJioryu77QIAQQQACB0RHQmWoLCwudJ9NZV3T2FQoCCCCAAAIIIICAU4AAi90vAwEWu4LURwABBEZPYM+ePbJixQrnCUtLS+WOO+4YvQZwJgQQQAABBBBAIIgEnn32WfnCF75gerRo0SIzKiUFAQQQQAABBEJTQB/M0Ac0tGh4RR/MIMQSmt8Feo0AAggggAACCASrgIZZNMSiYZYXXnhBWlpaPHY1MTHRhFl0Zparr76aMEuwfiHoFwIIIOBFQGde0RlYrHskOtAHBQEEEEAAAQQQQKCPAAEWu18IAix2BamPAAIIjI6ATve9bNkyOXLkiDnhggULZMuWLaNzcs6CAAIIIIAAAggEocDPf/5z+cEPfmB6dvvtt4uOvk5BAAEEEEAAgdAU0PCKPqBhhVhKSkqkuLg4NDHoNQIIIIAAAggggEDQC7S3t8u2bdtMmEVnaGltbfXY5+TkZGeY5corryTMEvTfDDqIAAKhLrBu3TrZuHGjk0EH+NAZWCgIIIAAAggggAACfQQIsNj9QhBgsStIfQQQQGB0BH784x/LT37yE3OyyMhIefXVV2XatGmjc3LOggACCCCAAAIIBKHAV77yFfnrX/9qeva9731PvvzlLwdhL+kSAggggAACCAxWQMOsOtutVQixDFaO/RBAAAEEEEAAAQQCWUDDK1aY5aWXXpK2tjaP3dEwy/Lly83MLDronv5eSUEAAQQQCB4BDa5ogIX7IsFzTekJAggggAACCIyYAAEWu7QEWOwKUh8BBBAYeYHDhw+bG8Hnzp0zJ/v6178u//Zv/zbyJ+YMCCCAAAIIIIBAEAvccMMN8t5775kePvbYY3LVVVcFcW/pGgIIIIAAAggMRkBnYdm+fbtz17KyMsnLyxtMVfZBAAEEEEAAAQQQQCDgBVpaWuS5554zM7O8/PLLojO1eCopKSly4403mjDLFVdcIREREQHfdzqAwIgK9IhI2IiegYMjYEtA74XoPRGr6KwrOvsKBQEEEEAAAQQQQMCjAAEWu18MAix2BamPAAIIDF9gsPepbr75Ztm5c6c50dSpU83sK1FRUcM/cQDVHKxRAHWJpiKAAAIIIICAnwhMmjRJOjs7TWt27dolOTk5ftIymoEAAggggAACYylQWFgoJ06cME3Q8Io+sEGIZSyvCOdGAAEEEEAAAQQQGAsBDbM8++yzzjBLR0eHx2akpqbKTTfdZMIsn/rUpwizjMXF4pwIIICADQG9B6L3Qqyi90B0QA8KAggggAACCCCAgFcBAix2vxwEWOwKUh8BBBAYWQGdsvvOO+90nuRvf/ubLFmyZGRPytERQAABBBBAAIEgFzh58qQsXrzY9DI+Pl4OHToU5D3u2z1CwiF1ueksAggggMAQBXTU0XXr1jlDLCUlJVJcXDzEo7A7AggggAACCCCAAALBI9Dc3CzPPPOMCbO88sorzkFh3HuYlpbmnJll6dKlhFmC5ytATxBAwM8FrBllNXyi9zDWrl076BYzG+2gqdgRAQQQQAABBBCwBAiw2P0uEGCxK0h9BBBAYOQEurq65PLLL5cjR46Yk9xwww3yf//3fyN3Qo6MAAIIIIAAAgiEiMBLL70kd9xxh+ntvHnzzA/wFAQQQAABBBBAwBJYv369lJaWOkF0FpaioiKAEEAAAQQQQAABBBAIeYHGxkZnmOXVV1+Vc+fOeTRJT093zsyif0uHh4eHvB0ACCCAwEgJZGVlOQ+t4ZUNGzYM6lTc/xgUEzshgAACCCCAAALuAgRY7H4nCLDYFaQ+AgggMHICv/nNb+SBBx4wJ4iMjJSdO3dKTk7OyJ2QIyOAgHcBhqrn24EAAggElcCvfvUr+d73vmf6dMstt8jPfvazoOofnUEAAQQQQAAB+wKFhYXOWVh0BFMNseiaggACCCCAAAIIIIAAAg6BhoYG2bp1q5mZ5fXXX/caZhk/frysWLFCVq1aJZdddpmEhYVBiAACCCDgI4ETJ06I3sOwymADLBs3bjQz0FqFGWh9dEE4DAIIIIAAAgiEggABFrtXmQCLXUHqI4AAAiMjUF9fL4sWLZKmpiZzgnvuuUe+853vjMzJOCoCCCCAAAIIIBBiAsXFxfLYY4+ZXuvfWPq3FgUBBBBAAAEEEHAV0AdA1qxZ4wyx6KjROoIpIRa+JwgggAACCCCAAAIIXCigYZann35aNm/eLG+88YbXMEtGRoYzzHLppZcSZuHLhAACCNgUcJ9FRe9f6CAc/RX30Mtg6thsJtURQAABBBBAAIFgEiDAYvdqEmCxK0h9BBBAoH+B7du3y44dO8zDDjq6t/7DfzBFH6T83e9+Z3bVKbbffvttiYuLG0xV9kEAAQQQQAABBBAYQGDlypWya9cus9ejjz4q1113HWYIIIAAAggggMAFAu4PgTAaKV8SBBBAAAEEEEAAAQQGFtCB+jTMojOzvPnmm9LV1eWx0sSJE+XTn/60mZll8eLFhFkGpmUPBBBA4AIBHXxDn0uxig68UVZW5lXKPbwy0P6QI4AAAggggAACCFwgQIDF7peCAItdQeojgAAC/Qu43iwY7FStR44ckcsvv9x5M/enP/2p3HrrrVAjgAACCCCAAAII+EggPz9fWlpazNF27twpkydP9tGROQwCCCCAAAIIBJuAe4hFHwJhFpZgu8r0BwEEEEAAAQQQQGCkBOrq6pxhFn3A2luYJTMzU3TQGV00zEJBAAEEEBhYwD2MYtU4ffq018rugRedrWWwA7EO3CL2QAABBBBAAAEEQkKAAIvdy0yAxa4g9RFAAIH+BQoLC83sK1oGO3LF5z//eXnxxRdNnYKCAnnhhRdgRgABBBBAAAEEEPCRwJkzZ2TevHnmaFFRUXL8+HEfHZnDIIAAAggggECwCrjf39GHOwixBOvVpl8IIIAAAggggAACIyVQU1PjDLPs2LFDuru7PZ4qKyvLBFl0ZpaFCxeOVHM4LgIIIBDwAhs3bpR169Zd0A9vg2+4D9JBeCXgvwJ0IMgEekQkLMj6RHcQQACBIBUgwGL3whJgsStIfQQQQKB/Ab3B6loGGqVTRwC/+eabnVW2bNkiCxYsgBkBBBBAAAEEEEDARwKvv/663HLLLeZoc+bMkeeff95HR+YwCCCAAAIIIBCsAjo4iY5Qag1SUlJSIsXFxcHaXfqFAAIIIIAAAggggMCIC2iY5amnnjLLW2+95TXMkpOT4wyzzJ8/f8TbxQkQQACBQBJwD6RYbff0XIrOgqX3NqzCvY1AutK0FQEEEEAAAQT8TIAAi90LQoDFriD1EUAAgf4F3AMs/d0E0Cmzr776avn444/NQVevXi0PPfQQxAgggAACCCCAAAI+FHjkkUfk29/+Nn9v+dCUQyGAAAIIIBAKAu4PhfCgRyhcdfqIAAIIIIAAAgggMBoC1dXVzjCLPnTd06Pjj19YdBZEa2aWSy65ZDSaxjkQQAABvxZwfx7Faqz7zCo6IIfOLmuVoqIi0X0oCCCAAAIIIIBA6ArYmveKAIvdLw4BFruC1EcAAQS8C7jfBNA9+7sR8Oijj8o3vvENc8C4uDjRqbMnTpwIMQIIIIAAAggggIAPBb773e/Kb3/7W3PEb37zm/K1r33Nh0fnUAgggAACCCAQzALuIZaBZtoNZgv6hgACCCCAAAIIIIDASAhUVlY6wyy7du3yGmaZNGmSrFq1yixz584diaZwTAQQQMCvBTw9j2I1eMOGDbJ27Vrz0n1WWQ0D6v0MCgIIIIAAAggggMCwBQiwDJuutyIBFruC1EcAAQS8C3i7YeDp4YampiZZtGiR1NfXmwPed999cu+998KLAAIIIIAAAggg4GOBL3zhC/Lss8+ao/761782ozZSEEAAAQQQQACBwQroiKV6z0eLPvShI5bqmoIAAggggAACCCCAAAK+FdAwy9///ncTaNm9e7fXMMuUKVNMkEXv882ZM8e3jeBoCCCAgJ8KuA+y4dpM1wDLmjVrZPv27c6P3Wdn8dPu0SwEEEAAAQQQQMCfBQiw2L06BFjsClIfAQQQ8C6gNwH0ZoB7cb1ZYH32/e9/Xx5++GHzMicnx9xAiI6OhhcBBBBAAAEEEEDAxwLXXnut7N+/3xx1y5YtsmDBAh+fgcMhgAACCCCAQDALuI9cWlJSIsXFxcHcZfqGAAIIIIAAAggggMCYC1RUVDjDLHv27PHanqlTpzpnZrn44ovHvN00AAEEEBgpAfdgiut5dPYVfS7FPeTi6VmVkWofx0UAAQQQQAABBIJYgACL3YtLgMWuIPURQAAB7wIbN26UdevWXbCDdbPA+qC8vFyWLFki586dM2/96le/MjdWKQgggAACCCCAAAK+F5g5c6Y0NDSYA7/77ruSkZHh+5NwRAQQQAABBBAIagH3B0CGGmLREIzrLC7M4BLUXxc6hwACCNgX6BGRMPuH4QgIIIBAsAicPn1annzySTMzy969e712Kz8/3xlmmTVrVrB0n34ggAACRiArK8urhD6Tcsstt/QZcNX9ORUYEUAAAQQQQAABBIYtQIBl2HS9FQmw2BWkPgIIIOBdoL8pW8vKysR6OOGLX/yibN261RxIRwDXkcApCCCAAAIIIIAAAr4XaGtrEx2FUUtkZKQcP35cwsJ4Csj30hwRAQQQQACB4Bdwv+/jeq9noN671uUBkoG0+BwBBBBAAAEEEEAAAe8COlCgFWZ57733vO44Y8YME2ZZvXq1TJs2DVIEEEAgoAV0UIzCwkKvfVi4cKHs3r3b+XlRUZFs2rQpoPtM4xFAAAEEEEAAAT8SIMBi92IQYLErSH0EEEDAu0B/ARa9OaA3CXSK6xUrVpiD6MOT27Ztkzlz5sCKAAIIIIAAAgggMAICH3zwgVxzzTXmyBpk2b59+wichUMigAACCCCAQKgI6MMirjOp6P2ewcymsmbNGuffIbq/hl8oCCCAAAIIIIAAAgggYE9AwyxPPPGEmZll3759Xg+mMzRrmOWzn/0sYRZ75NRGAIExEujvWRRtks7OooN46T2L/u47WDPEWvc2Tp486axTXFw8Rr3jtAgggAACCCCAgN8LEGCxe4kIsNgVpD7HX9XoAAAgAElEQVQCCCDQK9CjCZS+Gv3dNCgpKZGvf/3rct1118n+/ftNxTvuuENKS0v7Jd24caPs2LHDPOQw2IciuEYIIIAAAggggAACDgENC995551m+4orrhD924qCAAIIIIAAAggMV0Af8NAwivWgh97vGcwDHvogiWsZyuwtw20r9RBAAAEEEEAAAQQQCCUB/RtdwyybN292/hbrqf+zZ892hlmmTJkSSkT0FQEEAljAdWAMb914+OGH5dvf/rbcfvvtEhsba+5dWIvWse5leKvPvYoA/oLQdAQQQAABBBAYaQECLHaFCbDYFaQ+Aggg4F1g3bp1Xh+K1NlXPve5z8m9995rDpCYmCg7d+6U9PT0PgfUmwYaVvnLX/5ywQjhg30ogmuEAAIIIIAAAggEu4A1ithA/XzkkUfMDzZa9EcbDRxTEEAAAQQQQAABOwLuA5gMdL9G/27RmVtcy4YNG2Tt2rV2mkFdBBBAAAEEEEAAAQQQ8CJw9OhRefLJJ83MLAcOHPDqVFBQICtXrpTVq1cPamZFwBFAAIGxEPB0X2Ek2qEDqupzLRQEEEAAAQQQQACBCwQIsNj9UhBgsStIfQQQQMC7wECjXowbN05qa2vNAb73ve/Jl7/8ZbPtOsvKQKNenD59mkuAAAIIIIAAAgiErID+rXT33XfL7t27ZaCHRRXp3//93+WXv/yl8brvvvucYeKQBaTjCCCAAAIIIOATAfd7QP2NUurpQRMNr2iIhYIAAggggAACCCCAAAIjK3D48GFnmOWjjz7yerI5c+aYMMvNN99MmGVkLwlHRwCBIQq4D6QxxOqD2p37FINiYicEEEAAAQQQCF0BAix2rz0BFruC1EcAAQS8C+homv0FUO68807zsGVzc7P867/+q+jDDRpeGUzJy8szDzYw4sVgtNgHAQQQQAABBIJVwP3vrYGmtP/Sl74kTz/9tOH4n//5HzMjHgUBBBBAAAEEELAroPd/NMRi3QfS+zY6Uqmu3Yve+9FZe12L3t/R/SkIIIAAAggggAACCCAwegIaZnniiSfMzCyffPKJ1xPPnTtXVq1aZcIsOTk5o9dAL2fSh9f13xXe/s0x5g2kAQggYEOg5/8fiius3/ojGWDR4EpxcTHBPRtXkKoIIIAAAgggEBICBFjsXmYCLHYFqY8AAgh4F8jKyuqXx3qIYaBZVtwPwkMNfOsQQAABBBBAAAGHgPsPNf09LKr733jjjbJ3715TV3+cvuyyy7xS6t9o+nCp/u2lP9hQEEAAAQQQQACB/gS2b99u/naw7vN4mx3O24MmAwVx0UcAAQQQQAABBBBAAIGRE/jwww9NkEWXQ4cOeT3RJZdc4gyzDPRb8Ei01nX2RwY8HAlhjomA/wuMxP/2EFzx/+tOCxFAAAEEEEDArwQIsNi9HARY7ApSHwEEEPAuMBI3DnQkHWZd4VuHAAIIIIAAAgg4BPQBUZ2FxbX0F2KZM2eOnD171uz+1ltvyaRJkzxS6gOo+mOwVbw9gMp1QAABBBBAAAEEXAXcwyme7uNoyMXTDLwEWPguIYAAAggggAACCCDgHwIffPCBM8xy5MgRr42aP3++CbN89rOflczMzFFpvPu/J/ReqA6+ow+fUxBAIPgFPP0mYqfXBFfs6FEXAQQQQAABBEJYgACL3YtPgMWuIPURQAABzwK+vnHACDp80xBAAAEEEEAAAc8CGmBxn9HOU+Ckra1Npk6dag4SFhYmx48fl8jIyAsOqg+U6g/BroUZ8Pj2IYAAAggggMBgBVz/NvEUrHUdMdn1mBs2bOChs8Eisx8CCCCAAAIIIIAAAqMksG/fPtm8ebMJtBw9etTjWfVe44IFC0yYRZeRDLN4G9DHegh9lFg4DQIIjJGAt1ldh9ocgitDFWN/BBBAAAEEEECgjwABFrtfCAIsdgWpjwACCHgW8GWAhQcm+ZYhgAACCCCAAALeBbz9YOMeYvnkk0/kiiuuMAfSmfL27NlzwUG9PVDKiOh8AxFAAAEEEEBgsAJ6T0j/prACtu4PhXibsVf30xALBQEEEEAAAQQQQCB0BHp0oJXQ6W7A9/T99983QRYNtBw7dsxjfzTMsnDhQhNk+cxnPiMZGRk+77enWR01PE+IxefUIXtA/rfJfy+9t98wBttigiuDlWI/BBBAAAEEEECgXwECLHa/IARY7ApSHwEEEPAssH37dvOwgt3iafRwu8ekPgIIIIAAAgggEEwC/f3dtWnTJtEwsJaXX35Zbr/9drO9ePFi82OzVfQBU/3hV4/lXvh7LJi+LfQFAQQQQACB0RFwD9haf0/0N+AJA5iMzrXhLIEhwANzgXGdaCUCCCCAAAKhLPDuu+86wyzus0NbLhpm0fuQVphl/PjxPiHr798V3Mv0CTEHQcBvBbwNijFQgzW4cssttzh/Lxlofz5HAAEEEEAAAQQQ6FeAAIvdLwgBFruC1EcAAQQ8C2zcuNE8BDncoqPk6Kib1gOXwz0O9RBAAAEEEEAAgVAQKCwsdI5y7t5fa/aUP/7xj3LfffeZj1evXi0PPfSQ2dbQiv7d5umHZv2bTOsPVHjAbiAhPkcAAQQQQCD0BNxDLPo3hTU7izcNZn0Lve8JPUYAAQQQQAABBBAIfIF33nnHGWYpLy/32KHw8HDRe5hWmCUtLc1Wxz3NwmIdkBCLLVoqI+C3AsMZRJXgit9eThqGAAIIIIAAAoEtQIDF7vUjwGJXkPoIIICAZwH3hxSG4sSIm0PRYl8EEEAAAQQQQECkv7+9NISiM7FogOXnP/+54frqV78q999/vwmv9DdrHj/28u1CAAEEEEAAATsCriFb/Ztk+fLl8pvf/MbrIXUwE324hIIAAggggAACCCCAAAKBKbB7924TZnn66afl1KlTHjuhYZYlS5aYMMvKlStlOGGW/mZh0ZNyXzMwvz+0GoH+BIbyDArBFb5LCCCAAAIIIIDAiAoQYLHLS4DFriD1EUAAAc8CQ7l54HoEbibyjUIAAQQQQAABBIYuMFAQRX+sqaurk+eee84c/Ec/+pFUVlZKaWmp15MNdvaVobeWGggggAACCCAQqAJ6v0dn3dW/E6zlsssuM9tarLXVP2vGFWumNx20RP9u8Va4LxSo3wzajQACCCCAAAIIIIDAhQJvv/22bN682SwVFRUeiSIiIkT/TWGFWVJTUwdN2d8sLHoQvSeqIXkKAggEh0B/M9FbPSS4EhzXml4ggAACCCCAgN8LEGCxe4kIsNgVpD4CCCDgWWA4ARYdGVwfZKAggAACCCCAAAIIDF1goB9v5s+fL7W1tXL27FnJzc2VAwcO9HsS/jYb+jWgBgIIIIAAAsEukJWV1W8XrVCL3t/Rvzf09bPPPmtmXbHu+fQXYGFW3mD/BtE/BBBAAAEEEEAAgVAU6OnpEQ2zWDOznDlzxiODhlmWLl1qZmXRJSUlpV+ugWZh0coM0hOK3zjf97m7u1va2tqktbXVrF23Ozs7paurS3QfXbsuo/Gezmik/+1Ya922FjvvDfaYMTExEhcXJ7GxsWaxtqOjo316IQb6753gik+5ORgCCCCAAAIIIDCQAAGWgYQG+pwAy0BCfI4AAggMT2CgEW9cj6oPJ+joN+6jdA7vzNRCAAEEEEAAAQRCU2AwAWL9EUd/6OnvwVHV4+HR0PwO0WsEEEAAAQT6ExjoYZGB9AaafcWqf/r06YEOxecIIIAAAggggAACCCAQoAIaZnnrrbdMmGXLli1mlmhPJTIy0oRZdGaWFStWeA2zDOY3af0NWgfr4bfoAP3SeGh2R0eHNDQ0mKWxsfGCUImnoIlr6MT6vFVDKS0tYtYewiltrW3S1t4mHe3tfoMXpoGV8AgJjwgX3ZaeHunq6pbu7i7p6e4W/W/MH4oGYGJ6Qy3u4Za4uHiJjY2RuNg4iY93hF88hWBc33vllVdk69atF3RNw2633HKLXHvttf7QbdqAAAIIIIAAAgiEigABFrtXmgCLXcEQqq//xgsLof7SVQRsCqxZs2bAByP1FCUlJVJcXGzzbFRHAAEEEEAAAQQQ0FCK/g3mi1JWVsYPur6A5BgIIIAAAggEmYD+vaEPiGmYZaQKf4eMlCzHRQABBBBAAAEEEEDAvwT0QfsdO3Y4wyzV1dUeG6hhlssvv9yEWW666SZJTk527jfYoD0hFv+49jpbiRU8qa+vd257e6++oUF0P9d9TWCltXVYHYqMipKY2DiJiokxS3RMrET3rqP6bMdIdKx+FitR0da2Y39TLzbO1NPPIqIiJTzcMetJWFi4CZbo63CdFUVDJuY9nSHF8VpnRXF+rtvOetbnvXXDwlzqRUhYeJipFxbW/4NLGmLRMEt3b6hFZ4Fxbnd1SU9P39fmc7OPziLjqHf+GI6ZZcxnpp7La3OsHulob5PO9naz1qBPR5u+bpOODmvb9bNWx75un5n9XY6h53cviYmJootVNHCki4aZtKhrUlKyJCUnmcBbcnKKpCQnS0pKsvnfDF0c759/7el913MM60tGJQQQQAABBBBAIDQECLDYvc4EWOwKUh8BBBDwLDCYAIuOdKOjb1IQQAABBBBAAAEEfCNQWFho+4FSAsa+uRYcBQEEEEAAgWAW2Lhxo+jsbyMRZNFZenXWOAoCCCCAAAIIIIAAAgiEjoA+JK+BeZ2ZRWdZOHv2rMfOa5hl2bJlJsxy4403SlJSkhnUZ6AZp/VghFh8832qqamRqqoq0cCRtej1skIo1rq2rq7Pexo80dlOBlPiE5MkPjFR4hKTJC4hSeISEyUhKdms9TN9Pz7B+jyxN2ziCJRo8ERDJiao4hI+0W0Ni1D8X6Czo8MRgnEJxfz3Fx33CWYuvFTy/2G+pGflSHtrq7Q0NUprc5Nj3eRYtzQ2OLabHe+1NjVKc2OjnOt0hF36KxpEsoIwjoBLiqSmOsIwruGX1NRUGT9+fJ9lwoQJZjYZCgIIIIAAAgggEAICBFjsXmQCLHYFqY8AAgh4FsjKyvJKozcH9WEEwit8exBAAAEEEEAAAd8K6IOkpaWlwz6o/p2mo55TEEAAAQQQQACBwQjobCz6oJgvgywaXtH7RhQEEEAAAQQQQAABBBAITYGuri558803TZjlmWeeEQ1MeCpRUVFy5ZVXyqc+9Sl58MEHB4XF79R9mVpaWvoEUdyDKVXV1VJZWencp+bsWdHr4604QyW94RNHEMURQLGCJwlWAMV1nyRHUMUKrQw0y8igLjY7BY3A2YpTsvX/fi1Lln9aZsxbNOx+6ewvVuCl2YRcGqWlN+DiDMI0NvR9z4RiHIEYE4Rpauo3CJOYmCTp49NNsCVjwgTRUIsVdHHd1vf0dXp6+rD7Q0UEEEAAAQQQQGAMBQiw2MUnwGJXkPoIIICAZwFvARYNrejMKxQEEEAAAQQQQAAB3wvoA6Q64uBwC7OvDFeOeggggAACCISugP79oSHawYx4PBgl7h0NRqmffXpEJMzmMaiOAAIIIIAAAggggICfCGhY4o033nDOzFJXV+exZVOnTpUjR44MqtUaYtHgfHFx8aD2D6SdNIDiHkLRWVKs9yr18+pqOds7e0pLc7PX7iWlpkpSapokjUuTlLR0s04e5/I69fxrfV9nRSF4EkjfFto6XAENwjQ11ElDbY001tZIQ83Z89v6uvb8a/28vuas6Kwynkp4eLikpTsCLyb0kpEhE1xmdvEUeomPjx9u06mHAAIIIIAAAgj4SoAAi11JAix2BamPAAIDCXR0dEhra6u0tbU513qjTRedCtnaHun39B++Ot2pLq7bI/Ge3gD7/Oc/fwGNBleYdWWgbwyfI4AAAggggAAC9gQKCwuHNQo6s6/Yc6c2AggggAACoS6gARadkcUXs7HojHD6twkFAQQQQAABBBBAAAEEELAE9Pf01157zTkzS319vRPnd7/7nXzxi18cNFaghViam5ulvLxcTp06Zdau2ydO6vvlcvrUKTl37pxHg5jYWBNAcYRQ0k0QxQqjJKd5eJ2aJuEREYP2ZEcEEOhfQGdv0cCLM/TSG3LxFIIxoZi6Wq8HHDcuTbKysyQ3J1dyc3MkJydHsrOzzdrazszM5JIggAACgxBgJJxBILELAgh4FiDAYvebQYDFriD1EQg8AQ2UNDQ0iN7Q0rV7uMT9tWvwxPWz1tY2aWltkba2dmk16/MBlbbWNmlrb5O21lYTUgm1oqEYHQnC9Waieqt9bFycxMbESmxcrMTGxkqcvjbreImNjZH4uHiJu+Aza5+B10lJSZKcnCwpKSnm2BQEEEAAAQQQQCDUBHQE9NLS0iF3m7DxkMmogAACCCCAAAIeBDZu3GhmZLETZOHvEr5aCCCAAAIIIIAAAggg0J+ABjVeffVVefzxx2Xfvn1y7NixIYP5S4iloqLCGUrpG0w5KeWnTsmp8lNS7+Fh9pi4OEmfmCXjJkyUtImZkpaRKeMmZIgGUqzZUkxQJS1dYuMThuxDBQQQGDuBnu5uqa8965jhpXemF53JRWd7qTlT4VgqT0tt5Rmpra66oKGRkZGSlZ0t2Rpqyc6WvNxcj0GXhAT+t2HsrjJnRgABBBBAIKAFCLDYvXwEWOwKUh+B0RPQEVVcgye63d/reg2p1NVLfYMjqKIBisbGRhMqGWrRqW6jY2MlOiZGomNiJSpGt3Ud43g/2rF2vG/t4/pZnGPf3s91tJLw8AgJjwg367DwcOe2Y4YUfS+sdx+3/XrrRZh1b11T//wxzfF6P4/o/UyDNN1d3dLd3SXdZvaXLunp7nF5rZ87ZoVx7HN+X/3HsaO+o575rKf3tVWnq0t6et+rOHZYXvzzo4Y5PStHFl53k+g0qh1tbdLR4Vh3trdJh1ms1+29r9scnzv3a5f29jZz7qGWqKgoSU5OkaRkK9SSKikpyZKSnOwMuWjYxQq8eNuOjo4e6qnZHwEEEEAAAQQQGDMBHf18zZo1Qzq/zpKnD4pSEEAAAQQQQAABXwnobCz6d8lwgiwlJSVSXFzsq6ZwHAQQQAABBBBAAAEEEAgyAf13xl/+8pdhDeTjTjFS//7wNGuKmT3l1Ck5efKkCa1UnD7tcdYUDaJYwRQTUsmY6AirZDjCKrqdmJIaZFeV7iCAwHAEus51yllnqKU33GICLo5tDbmcrTwt7R6elUpJHSfZOdmSm5NjFtdZXKxtZnMZzlWhDgK+EmCGFF9JchwEEPC5AAEWu6QEWOwKUh+BoQvU1dVJdXW1VFVVmbXr9tmzZ3vDJg1SZ2ZIcYRPdGluahrUyeLiEyQ+KVniEhMlLjFJ4nsXfZ1g3k+S+IRE5z4aPImJ6Q2Y9AmjaOAkzgRSNHxCGbzAzmefkj/+v9+TFf/0Zbnpn748+Ir97Kn/6DYBGA28tGsApl3aTdDFEXix3m9rbpLmxkbRKVhbmpqkpbFBWptdtpuazGvdp6WpUTScM1DRWWOSkjTokmRmdklJTnEEYVJSZNy4cTJ+/Hgz44zr2toe6Nh8jgACCCCAAAIIjIRAYWHhkB4WLSsrEx1xkIIAAggggAACCPhSQB8q09lYdFaWoRTCtUPRYl8EEEAAAQQQQAABBEJHwJfBFVe14YRYNKBy9OjRPovOBHP4yFE5dvSIeQ7CvcTGxztmSsnQEIrr2hFQccykMlEiIqNC56LSUwQQGBWBpvo6OXvm9PlQS++2M+hSdUZqqyovaIsOHDtp8mSZOmWKTJ06VaZMmWKWyZMnm7UGXSgIIIAAAgggEHICBFjsXnICLHYFqR/qAjo1r2sAxQqluK4re4Mq+p4GVDo7OjyyRURGSnLqOEewJKE3fJKUJHEJGkJxBE507QiluGwnWSEVx3s6+whlbAU+2bvLNGDGvEVj25BBnL21uUlaNehiAi8Nzm19r1nDL+Z9x+J8z9RplJbGRmmqrzVBGk9FZ+5JS9dwy3hnuCXDLehiBV+swEtcXNwgWs0uCCCAAAIIIIBA/wL6oGhpaemgmIbz4+ygDsxOCCCAAAIIIIBAr4DOxKIzsgxlNpbTp0/jhwACCCCAAAIIIIAAAggYgZEKrrjyrl27VjZs2OB8q6urSw4ePCiHDx92hlSsgIoGV6oqz/S5Ovq8w8ScPBmfkysTsnMlIyfPhFU0lGLNoMKsKXyhEUDAnwWs2VzMrC1nTpvZW6pPn5LK8hNSfeqkVJWfkPramj5d0EGBJ0/WcMsUE3KxAi4adsnPzzfPylAQQAABBBBAIOgECLDYvaQEWOwKUj8YBZqamsx0tdZSWVnpDKlUVVdLZaXOnFIl1VXVUldX65VAQygpaemSNC7NLMnj0iVZ12kXrvXzxOSUYOSkTyEg0N7aIvU1Z6Wxtsa5bqg5Kw21NdJQ27vu/Vz3aejnv5uEhERJH59uZnSZMH6CZGT0ndnFmqZV1+np6SGgSxcRQAABBBBAYDgC+pDomjVrBqyqs67o7CsUBBBAAAEEEEBgNAR0JhYN2g4myMIMcaNxRTgHAggggAACCCCAAAL+LTAawRVXAf2NNisrWz45+IkcOXy4D054eLgJpUzQJTvHua3vZeTmyfgsZiHw728TrUMAAV8ItDQ2SGX5Sak6ddIEWzTU4lg7Ai6N9XV9TjNuXJrkT8+XGdOny/Tp002oRde6TJw40RdN4hgIIIAAAgggMPoCBFjsmhNgsStI/UATOHPmTJ9wihVSOXHypHn/VPkpqXf7x4T2UWc1SekNnySlng+hmGCKayDF5bOomJhA46G9CIyKQE93t9TXOgIvzqCLFXjpXZvPzD61Ul9T7XHmoti4OMnOzpacnFzJy80xU7O6Lo7PciQyMnJU+sVJEEAAAQQQQMC/BAoLCwd8OJTZV/zrmtEaBBBAAAEEQkVAZ2PRwG1/QRYd+VhHQKYggAACCCCAAAIIIIBA6AmMdnDFVTgsPEKmzJ0vmZOnSGbeFMmaPMWEVjSoQkEAAQQQ6F+gqaHehFnOnDwmFceOSsVxx3LmxFETfHEtScnJJtBy0YwZzmDLRRddJLNmzWLmFr5oCCCAAAII+LcAARa714cAi11B6vuLQFtbm8dgysmTJ+WECaaUy+lTp+TcuXMXNHnchAzn1LVpE7MkLWOi6Dp9omM629TxGZKUOs5fuko7EAhJgdamRjO7S82ZCqmprDDTtZrtM47tWn2vokK6ui78bzxj4kTJzsmR3JwcycvNvSDooiGXlBRmQArJLxadRgABBBAIagF9MFRHOfdWmH0lqC8/nUMAAQQQQMDvBfSBNJ2NxdvfKxpe0RALBQEEEEAAAQQQQAABBEJLQP+dUFpaOqqd1kE7IyIiZXxOnqRnZsuMeQtkyfJVo9oGToYAAggEu0Bne7tUnDgqp48dlTPHj8ppDbb0hltOHz/Wp/vjJ0yQWbNmy+xZM02gZeZMx1oDLxQEEEAAAQQQGHMBAix2LwEBFruC1B8tgZqaGjl06JAcPnzYLEeOHJGT5eWiARWdNeXs2eoLmhIdE2OCKBpCScvIlHRre6LLdsZEiYiMGq1ucB4EEBhhgbrqSjnbG2ypOXO6z7YGXzTw0tzYcEErEhOTJDsnW3JzciU3N0cmT54s06ZNcy65ubkj3HIOjwACCCCAAAK+FtBRzdesWeP1sJs2bZKioiJfn5bjIYAAAggggAACQxLQv1k0eOs+G8vixYvl4YcfltbWVrPoAD5D2e7q6pL+lu7ubvP5Odf9zp2Tru5u6e5yfGYt57rOme2e7p4+74eFhUl4eLhEREQ4l/CICImMiJDw8DDzAJzrZ2Y7Uj8LN/u4f+Z+LP08KipKYmNjJS4uzizWtqf3XD933x7SRWFnBBBAAAEEEEAAAQTGUEDvaeq/E3xRIqOiJT45RWJiY2XanHmSmJoqsXHxMmPeQnP4tMxsE1ihIIAAAgiMrYAO1qoztpQfOSTlhw/KqSMH5dTRw2a7sa7W2Th9Fk7DLLNdQi0XX3yxzJkzRyIjI8e2E5wdAQQQQACB0BEgwGL3WhNgsStIfV8KaCjFCqjo+uDBQ3Lw8CE5eviI1Ln8Ma7nTB43zhFOyXDMkmJtO2ZNcYRWksel+bJ5HAsBBIJEoLW5qc/sLVawRWdyqas8Y2Z4qa443ae3elN36tSpkj8tX/LzHcEWHdnCCrnoQxMUBBBAAAEEEPA/gcLCwgseBtVWanBFAywUBBBAAAEEEEDArkBTU5M0NDRIfX29Wazt/t5r0VBKS6vouq1NAyptcq6zwzxooCEOq1RVVZnAyFBKVHS0xMTGSXhEuISHR4gGSvSYjnWEhOm2y2trP8f7uv/5fXU7LMwRUHF+Zh0zIlx6enpM2KW7u0u6ewMuuq1tdrzn+KynNxRj7XfBZ+ZzD3W6u+Rc5znpaGuTc+c6h8Jwwb56bycuNk5i42KdIZj4uHjzOjEhwczOm5yc7HHt6TMNyFAQQAABBBBAAAEEEBgJgYFmlrb+jaBr/Ts+MSVVElPTJCM3T3KnXyT5c+fJxYuWMJDnSFwcjukXAj0iEuYXLaERCIyOQG3VGTmlwRZnuOWQCbhUnDjepwGzL75Y/mHuXCkoKDCBFl1fdNFFo9NIzoIAAggggEBoCRBgsXu9CbDYFaT+UAQaGxv7zKKiIZVPemdVOXbkyAU/xmbmTZaMvEkyMXeyTMzTZVLverIkJqcM5dTsiwACCAxJQKduPXPimFScPCZnThw327pUnnRst7e19Tledk6OTJ02Tabn50u+y8wtGnCZOHHikM7NzggggAACCCDgOwFvP/aWlZVJXl6e707EkRBAAAEEEEAgYAWam5tFgyLWojNBewyiNDRIXZ2GVOpMSKWhvkEaGxsGFTCJiYuT+MQkSUhMkrjEJImOjZPo2FiJiomR6JhYs23WMbFydP+70nC2Stqam6To06sla9qM3s9inPuZerGxJqgSFW297ziWPsAWjEVHItX7NRpm6WjXxbHdabbbzL0a83m7Y93e1urcdq/T0d7au+i8SQoAACAASURBVI+jfntri7Q0NUlLY4O0NDVKZ0fHgIQaFEpK0sBLsjP4Mi419YIQjBV+GT9+vEyYMEGsdUxMzIDnYAcEEEAAAQQQQACB0BDQIMp7770n+/btM8uOHTvMwJ/67xJrVsSIqCjJy79IcmfMlEnTZ8qki2ZJzrQZMj6L2VNC41tCLxFAAIELBfR+h87QcuLgR3L8kw/l+CcfycmDH8mZkyecO8fFx4vO0KLBFivUouucnBxIEUAAAQQQQGD4AgRYhm/nqEmAxa4g9d0FKisr5cMPP+wzk8onBw+a19VVVX12T0hKNqGUDJeAioZWTFgld1LQ/tjKtwYBBAJfoOZMhSPUcvKYGdXCNeBSW1XZp4OJiUkyZdpUme4ye4sGW3SkC11TEEAAAQQQQGDkBLZv3y5r1qzpc4KSkhIpLi4euZNyZAQQQAABBBAYU4G6uro+gZTq6uo+rysrq6Sq2hFY0c9aW1q8tldnLTHBk6QkiUtIkrikJPPaLEnJEp+YaNZxCYmi9zo1nBKv+yT0rnv3iYiMGpLJ2YpTsvX/fi0z5i2QJctXDakuO9sX0ABMc1ODtLqEWloaG6WlSQMujqCL+cy8bhTHZ43S2rs0977uryVJycnOMEvGhAzJyDgfbtGgi7VYgZfExET7HeMICCCAAAIIIIAAAmMuoGH4vXv3Opc977wj7737rpnd0CqTZ8x0BFVmzDJL3oyZkjV56pi3nQYggAACCASGgN630DCLhlpOfPKRWXS7vuasswMTM7Nkwfz5Mn/+PJk3z7HMmDEjMDpIKxFAAAEEEBh7AQIsdq8BARa7gqFbX4MqH3zwgXPZt3+/fPDBAamqPNMHZUJWjmTk6swp52dPMdu5kyUlfXzoAtJzBBAIWoHW5qbzs7a4zOCis7dUnDgmXefOOfuekJgos2fPljkFBWatI1/oQrAlaL8edAwBBBBAwEVAf5RtbW11jiJojSao6+7ubo/vu+4zmP3CwsLk/vvvNw+natEHAX/xi19IREREnyU8PPyC96x9vH0WGRkpsbGxouegIIAAAggggMDICpw5c0bKy8vl5MmTcurUqT6BlKqqaqmsqjTvna2uls7OTo+N0RkzUtLSJSktXZLH6ZImyWnp5j1dJ41Lk5Rx6ZKUOs4RSklMNMGUsSwaZEnPZETlsbwGwz23/q2rwZbW5kZpbmyQxtoaaag5ax4WMdu1NWZb33O8dnzW3dXl8ZQ6Ymp6err5ezYjI0MyekMuVsAlNzfXjJ6qS1pa2nCbTT0EEEAAAQQQQAABHwpUVFRcEFb55OOPnWdIGZcmU2bPcSyzLu4NrMwUDdJTEEAAAQQQ8LVATeUZM1vLsY8+kCMH9suxD/fLsY8/dJ4mOTlF5s2fZ4ItVqjlkksu8XUzOB4CCCCAAALBIECAxe5VJMBiVzD467sHVd7fv18OfPCBVFWen2EgLj5BcqdfZKaozZt+keROnyGZvbOqRMXEBD8SPUQAAQSGIFBZfsLM2HLy0Ce907l+LOWHPpba6vOzVCUkJMrM2bNkzsUFUlDgCLUQbBkCMrsigAACCNgSaG9vl/r6erPoiIC6tLW1mbCJLq7b7q+tz1p035YWaWlt692/pbe+vnYco6O93VY7B1s5JSVF4uLizO5NTU1m8WWJiY2VuNg4iY2LNYEWPZdjiZc4fR0fJ/G97/X9PM5t/76vk5OTRdtuLRqYoSCAAAIIIBBsAhpItYIpunbdPn7ihHl9qrzcYyhF70lq+CSxN4iioRQrjGKFU5LT0pxhFQ2lUBDwd4HGuloTatGAi2PtCLlYrx0BGEfoRbc9/U0dn5Ag2dnZoqGWvNxcs7bCLdZ2VlaWv1PQPgQQQAABBBBAIKAEamtr5e233zZL2dtvy+7du6X85ElnHzJycmXKrAITVplq1gWSkZMXUH2ksQgggAACwSegs9AePrBPjh7Y5wy1aLils7PDdDYqKkoumTdPLi0slEWLFsnixYuloKAg+CDoEQIIIIAAAkMTIMAyNK8L9ybAYlcweOrrKIbWjCoHDhyQ9/ftlwMHPAdVcvMvktz8GSaokpd/kUzMmxw8EPQEAQQQGCOBurNVUn7oEzlx8GMTbnGsP5Y6gi1jdEU4LQIIIBCYAhrOcA2fuG9rGMX1vbq6eqmrrzMhFSuw0t7WNqTO6wwk0bGxEhMTa9ZRuu7d1rWG2vV9857ZjnP5PEbCwyMkPCK8d63bEaKznjjWjs/Cwvq+dv1M99HZUhz7uB4n3PTjxEcfyhP/u96Mqn77vz0o3d1dZmRrneXFsba2uz1/5rJvj9Yx9XWGmHPSYYI4jjCOY7u1d93ueL+tTfTmv7Wt6872NhmqsfZDR93W0a+Sk5NMqCVVl9RUcQ+6uL52/8wK8gzpArMzAggggAACwxRoaWkxM6a4B1NOniyXEycd4ZSK06cvOHpkVLSkT8yUtMwsxzojS9IzsyRtYqakT3SsdcaUmFhHQJWCQCgLtDY1miDL2TOn5WzFaak5UyE1vdtnKyuk9sxpqa7w8N9ZZKRkuYRcNODiKeiiD6pQEEAAAQQQQAABBPoK6H1FK6yi67fKyuSjD8+PYJ8zZZpMLfgHmaphldkFJriSkj4eRgQQQAABBAJG4OiHH8jRDx2hFg23fPL+XmlvbTXtT0lJlYWLFppQiwZadNF7ChQEEEAAAQRCSIAAi92LTYDFrmDg1dcH09555x3Zt2+fCazs27/frKurzo/8b82ookGVvOkzxAqsEFQJvOtNixFAIPAF6s9WmyCLFWzRcIu+rq06PxOWjqw5e/ZsmVNQ4JytRad05SZB4F9/eoAAAqEt0NHRIVVVVf0ulZVVUlVdJdVV1VJfXyc6ivlAJTY+XuITk8wSl5Ts3I5PShIdmTw+IdGxNp8lSlxiUp/AyflwigZRYkxAxd/LA7d+Wv6fb35PZsxb5DdNdYZfnCEYR+DFer+lqVFaGhulpalBWpqapKWxwbzWhxSb9b3ebcd+DYOa0UYfQExNHSfjJ4yXjAkZkpExQSZM6H/RMBEFAQQQQAABbwInTpyQQ4cOyeHDh53rTw4elCOHj0hNzdkLqsUlJDrDKSaYoqEUE045H1JJTZ8AOAII+FCgp6fHEW6pdARcdPusFXQ5c1pqz1RIdcUp6exwjK7qWjKzsiV/2jSZPj1fpk2bJvn5+WbR7YyMDB+2kkMhgAACCCCAAAL+K3Dw4EHZsWOHCa1oWGX3rl3O+7Cp6eMlf+48mT7nEpmu67nzTOCeggACCCCAQLAJaJjl4Pt75dC+vXLo/XfNzC1WyZs0SRYvWiyFhYvl0ksvlaKiIomOjg42AvqDgB8I9IhImB+0gyYgEPICBFjsfgUIsNgV9O/6lZWVJqyyd+9es97zzjvyyccfOxutD6blTr9IcqbNcAZV8qZfJBm5k/y7Y7QOAQQQQECsYMv52Vo+kfJDH0uNS7AlMytL5s+bLwsWzBcNtMyfP988ZEBBAAEEEBgbAR2ZT0ch11BKdXX1BcGUyqoq0b/hzee9gRRvLU0eN06Sx6VLUlq6pIxLNz+KOgMoiUmSkJRsgifmvURHEMURSkmSiIjIsQEYw7PufPYpWbJ81Ri2YORPrQ8carhFAy3NjQ2O7d4ATLMVdmlslKaGOmmoOetYamvMWvf3VtLSx8uECbo4Ai8ZXgIv+gBjZmbmyHeUMyCAAAIIjKpAZ2enh4DKITl0+JAcOXz4glnFJubmmdmaJ+ZNMcEUa8YUE1LJyJKE5ORRbT8nQwCBwQvo34Um3OISdKk+fUrOnDgqZ04ck5rKM30OprMDTs2fJtOn5ZuAixVs0fWUKVMGf2L2RAABBBBAAAEE/Exg165dsn37dnlTlzfflPKTJ00LdTAfDaqYwErvkjmJv3v87PLRHAQQQACBURJob2s1gRbH8q4c2f+unD5+zJw9LCxMllx2mSwtKjJhFl0mTpw4Si3jNAgggAACCIy4AAEWu8QEWOwK+k/948ePu4RV9sqed/bIiePHnQ3MyMk1U9PqNLVTdJk5m6CK/1w+WoIAAgj4TEAfNjj28QE5emC/GfHi2If75djH56ctHzcuTS6Zd4ksXLDAhFp0mTNnjs/Oz4EQQACBUBVob2834ZTy8nKztrZP9G7r69OnTnnlSUlzhFA0lGLWvYt537yXZt6zXodHRIQqNf0eAYFznZ0myFJvQi294RbrtYf3murrPLZCZ3jJys42s8BNysuTnJwcs62Lta1rZnUZgYvIIRFAAAEbAnV1dX1mUNEZVQ4eOmSCK8ePOX50too+sKUPaDlCKpMd27mTet+bJBGRUTZaQlUEEPBngbaWZjlz4rhUHD8qFSbU4tiuPOlY60wvVomMjJQpOnNLfr5ZXMMtuh0bG+vPXaVtCCCAAAIIIBBCAs3NzSasYgVWtr+5XZqbm4zAhKwcuWj+Qpk5f7HMmr9I8udcEkIydBUBBBBAAIGhC9RWnZGP9u6Wj/bsko/37pIP39nlPMis2bPlU0uXOgMtM2fOHPoJqIEAAggggIB/CBBgsXsdCLDYFRyb+k1NTVJWVmamqC3TpaxMTp444WxMztR8mTK7QKbOmiNTL9bASoGkpk8Ym8ZyVgQQQACBMRfQkS9MoOWD9+Xoh/vl6IF9cvjAfunu6jJt0xEzFy1eJEsuvVQWL9ZpXQslOzt7zNtNAxBAAAF/EdAfMa1QimtI5cSJk3Ki/KQZga+6quqC5v5/7J0FeFTH18ZfoGhxdwuekABJIJBAgrsUl+IUl+KupbhTKFCKt8X+FJdgCRAkIXiCBUhwL1CkRb/vTNjt5rJy77qceZ48Qe7Yb2bvzpyZ95zkKVMic/acyJgth/BAnjFrdvE7XabM8WIUDbGKvfSV28EE5BD48OH95ygu8RFcSPjy/MmjeI/dD+J/ntKf79/D+/fvvihSJXLJkzsPcuf+UuRCghcOLS9nJPgZJsAEmIAyAk+fPkVUVBSio6PF76ioaFyIisLDB/cTFESR3iiCSrY8ecXv7CRWyZsP2XLnQ+YcvFdURp2fZgKuQYDEKxSlhYQs8b/j8OB2HB7Q71txePP6VQIQefPlEw5VPNzdUaJECbi7u4uflClTugYw7iUTYAJMgAkwASZgMwJk6w0NDUVISAgOhoTgZESEui3kBLRIKR8ULe2DYmV8hVCfExNgAkyACTABJmA8gXf//ovLZ07i8ul4McuV0yfx8sVzUWD2HDlQqWJFBAUFITAwUNgHODEBJsAEmAATcBACLGAxdaBYwGIqQevkP3PmjFqwciI8HOfPnVNXnCNPPhQs6SVC1JLHjwLF3JEqTVrrNIxrYQJMgAkwAYcl8OnjR9y4FIXrUecRc/40rp0/KyK2qFK+/PmFkKXsZ0ELCVv4EoHDDjc3nAkwAQMEPn78qPY6Tp7GVT/kefzO7Tt49uyvL0r4Ok3aeFFKNvohYUpOZCKhiurP2XMgdbr0zJ4JuDyBZyphy/17eErils8il6cP7uPp/bt4/OAe/n3z5gtOWbJkRa7cuVC4UCHhsVvzJ2/evC7PlQEwASbABPQRePHiRQKhynkSrURF4e6dO+psJLTNW6gIcrkVRc4CBYU4JTuJVPLkQ5r0GRgwE2ACTMCsBJ4+fCCELA9uUfSWm7hzPQZ3rl3BzauXE0RuKeDmJkQtJT08EghbKNIfJybABJgAE2ACTIAJGEPgw4cPQqxCopUDBw8i7MgRdTHuPuVQpIwvin4WraTNkNGYKjgPE2ACTIAJMAEmoIDAjegLuHQ6Il7UEhmOR/fibZa58+RB5cqVERQYKEQtBQsWVFAqP8oEmAATYAJMwKoEWMBiKm4WsJhK0Pz5yeNHWFiYCFF7+MgRHD9+HK9fxXsnS502HQp5klCllBCsFPYshQxZspm/EVwiE2ACTIAJuCSBf9+8Rsz5M7h67oz4fe3CGTy8c1vNwtvHR4R09f/8w1FaXHKacKeZgMMSeP36tVqYcv36dfHnqzEx4veN69cTXJr6Kmky5MibD1nz5IsXpXwWqtBvlUglZeo0DsuCG84E7I3A38/+Aglanty/+zmCy+c/37+Lh7du4t7N2ARNTpY8uTi4IFGLNoFLkiRJ7K2L3B4mwASYgEUI0PpGM6IKRVOhn1txcer6aF2Tp1Bh5HYrgjyFiyLP59858hWwSJu4UCbABJiAEgIUHfhWzJXPP5dxW/z5Mu7cuJagmMJFi34hbCHPrIkTJ1ZSHT/LBJgAE2ACTIAJuAgBum+hEqwcCg3Fu3fxEYLpfkUJ3wpw9/WDR7kKSJ4ylYsQ4W4yASbABJgAE7BfAmQHuHDiKKLCjyE64hieP30iGluocGFUDgoSYhb64fsp9juG3DImwASYgAsSYAGLqYPOAhZTCZqe/969ewkEK5ohagsWd0eR0r4o9DnCSp5CRU2vkEtgAkyACTABJqCAAHlJv3r+dLyw5UwkLp6KwIf37+MN/UWKJBC0FCtWTEHJ/CgTYAJMwPwEnj59qhapaEZRoT9rehynmlOlTvPZy3j+BL+z582PLDlzm79xXCITYAJGE6CLjfdvxeH+zdjPnrv/+zP929t//01QNkWS0yVuSZ06tdHt4IxMgAkwAVsSiIuLw8mTJxEZGYmo6GhcuHAB16/9d8E7UaJEyFu4KHK5FRGRVXIXKgKyJeZ2K2zLZnPdTIAJMAGjCLx7+1YIWUjQcvPzb/qzprCZxCvFihcX0Vo8PDzg4+MDb29vZMmSxag6ORMTYAJMgAkwASbguARu3bqF4OBg7NmzB3v37lNH1M5ftDhK+JaHezkSrZTnaJOOO8TccibABJgAE3AhAteiziEq/Ciiw48JUcvrVy9F78t4e6NWzZqoUaMGAgMDXYgId5UJMAEmwATskAALWEwdFBawmEpQef6bN2/i4MGDOHz4sIiwcuXyZVGIOGyh8LSlfVCsTFnx59Tp0iuvgHMwASbABJgAE7AgAbpAKkK50s+pcPFn8ppOKVv2HPD3r4BKFSsKDxheXl4WbAkXzQSYgCsTeP78ufA2rvo5f+ECoqKi8eD+vQRY0mfKjGx58iFbXhKp5Ef2PPnE72x58yF9Jr7U5MpziPvuXAQe37sjhC33b8YLW0js8uCz2OXli+cJOps3Xz54uNMlR3dx0dHd3V38JE+e3LmgcG+YABNwaAIPHjwQQhUSrEScPCl+37/33zonj1th5CpYWERUiY+sUkREVknMEagcety58UyACRgmQNGDb169jNvXruDW1Su4de0KbsdcThBBuKCbG3x9fOHrGy9oIWELi5gNs+UnmAATYAJMgAk4GgG6c7F3717s2rMHZ06dEs3PlC07PCsEwsu/EtzLVkDGrNkcrVvcXibABJgAE2ACTEBC4NKpCJw/fgTnwkIRHRku/jdduvRCyFKzZg3xO0+ePMyNCTABJsAEmIA1CbCAxVTaLGAxlaDh/I8fP0ZISIgQrRw4eBCXLl4UmVKnTYeiasGKrxCsJEnyleEC+QkmwASYABPQQSARgE9MxwYEYi9Fq8Usl09H4MHtW6IV2bJnR5UqVdRhXQsXZs+/NhgerpIJODSBN2/eJBSqREUhOioKN+Pi1P1KmiyZ8Daeu1BRcXGTxCkqsUqqNGkduv/ceCbABEwn8OLpE9y/FRsvbom7gVsx8Zccb8ZcSVB4oSJF4OHuLjx4q0Qt9JsiGnBiAkyACViSwIsXL9SRVcIjIoRgJe7GDXWVuQu4oaCHFwq6e6KQhxfcPLyQLEUKSzaJy2YCTIAJOByBF389xbULZ3E96hxiLpzFjahzeHTvrrofJdzjI7SU9fURv+knCYv+HG6cucFMgAkwASbg2gTu3LmDXbt2Yc+eYCFcef78mQDi7usHL38SrQSiUMlSrg2Je88EmAATYAJMwMkJkHPVs2GhOHMkFOeOhuLJg/uix6XKlEHtz9FZyNkqJybABJgAE2ACFibAAhZTAbOAxVSCX+Z//fq1EKzQz/4DB3AqMlI8RBfrPMpWgHs5f3iULY/CXmXMXzmXyASYABMwNwHWhJibqEuUdzf2ugjpeuFEmAjr+vTRQ9Fv8oBZpXJlEZ2FfnLlyuUSPLiTTIAJGCbw8eNHSUSVKFyIuoBrV68myKwSquQtRJ7GiyJPoaLIVbCQ4Qr4CSbABJiAhMCHD+/jvXbHXMatq5fjf8dcwb24/y6N06XGYiVKCFELiVtI0FKiRAkUKVKEeTIBJsAEjCLw7t07IVaJ/4lE+MkIXIqOVpeVJWcuuLl7oaDHf2IVjtBsFGrOxASYABPAk/v3hKiFBC0kbKE/k9CFUuLEiVHa2xtlP4tZSNDi6enJ1JgAE2ACTIAJMAE7I3Dp0iVs27YNW7dtw5HDh0XrsmTPiZIVKsLLPwilAgLBeyY7GzRuDhNgAkyACTABKxK4eu40zh09JEQtURHHRc1Zs2VDwwYNUL9+ffHDiQkwASbABJiABQiwgMVUqCxgMZVgfP4LFy4gODgYu3bvxr69e9WFuvuUQ4myFeBRroIIUcueW83Dm0thAkyACTABxyJw42KUELOQqCUq/Bhev/xbdIAuCpAXjJo1a6JSpUqO1SluLRNgAkYT+PDhg8bFzZPCy/jF6GiQiEWVcuYviNwkUilUVERXod95ChVBYvaQazR3zsgEmIA8Av/+8+Y/QYtK4BJzGY/u3lEXkDJVKiFkKevrq/bgzRce5fHlp5iAqxGIi4tDWFgYjhw5ghPh4WpHN8QhXcZMIpoK/aiiq2TMlt3VEHF/mQATYAJWJUBiZRKyXLsQL2i5FnUW/7x+LdqQ6uuv4e3tjfJ+fvD39xc/mTJlsmr7uDImwASYABNgAkwAwnZMopXNW7fi3JkzAolbiZIoU7k6fIKqcZQVniRMgAkwASbABJiAVgIvnz/DqdD9iDi4F5EHg/HvP/8gVaqvUa9+PbWgJU2aNEyPCTABJsAEmIA5CLCAxVSKLGAxjuDbt2+xZ88e8bN7zx5ci4kRBeUtVBSe/pVQsnyAiLaSItXXxlXAuZgAE2ACTIAJODGBS6cihKDl7JEQREeGi56mz5ARtYSYpYYQtOTIkcOJCXDXmIBrESCxt8rT+ImICJyOjASJWCipLm7mKVwMeQvHC1boJ1mKFK4FiXvLBJiA3RN4+eK5hrDlMm5evSQuPb559Uq0/euvU6OMjzfKaYha3Nzc7L5f3EAmwATMS+DixYtqwcrhI0dw/do1UUHyFClENGaKrhIvWvFE9rz5zVs5l8YEmAATYAJGEYi7fBHXPkdouX7hLK6cO60ux9PLCxUDAhAQECAELXny5DGqDs7EBJgAE2ACTIAJ6CcQGhqKLVu2YMvWrep9lLuvH7yDqsGncg2Ows0TiAkwASbABJgAE1BE4NPHj0LIcvJgMCIP7sWzJ49F/tp16ggxS5MmTZA5c2ZFZfLDTIAJMAEmwAQ0CLCAxdTpwAIW+QRjY2OxdetWEWVlb3CwuHT31VdJ4RUQiFIBQSjlH4icBfhyinyi/CQTYAJMgAkwAeDFX09x5kiICOl6LiwUTx89FFh8ypZFnVq1UK9ePfj6+jIqJsAEHITAjRs3/hOrhEcIL+N///1CtD55ypRqL+OFPEqhUEkvvrjpIOPKzWQCTEA3gbgrF3Ht/FnEXDgLuvBIvz99+iQyZMmaFd4+PmpRC61psmXLxjiZABNwIgLR0dE4cOAAQg8dwuHDh/Hg/n3Ru7QZMqJYGV8U8y6LYmXKomgpbyfqNXeFCTABJuDcBN7+8w8ungrHxchwXD4VgYuRJ/Du7VvR6UKFCwtBS2BgIKpUqcKCFueeCtw7JsAEmAATsDCBU6dOYePGjVi7fj1ufBb/ewdWhXfl6vCtXAMcodLCA8DFMwEmwASYABNwIQLnjx/ByYN7cSpkL+7GxYqe12/QAM2bNUOzZs2QPHlyF6LBXXUmAnQimciZOsR9YQKOQ4AFLKaOFQtY9BOMioqKD0+7ZQtOHD8uHs5dwA2e/oFCuFI6IAhJvkpq6jBwfibABJgAE2ACTOAzgctnIkVkFhK0XDp9UvxrQTc34QWjQYMGCAoKYlZMgAnYCYGnT5/ixIkTQrASHhGBiIgI9aVNaqKbu6dasEKexgsUd7eTlnMzmAATYAKWI/Dh/TvEXDgnorOofm7FXFFXmL9AASHOLfs5UkuFChWQLFkyyzWIS2YCTMCsBG7fvo2DBw+Kn3379+PWzZui/Kw5c6NIaR8U/yxYyV+shFnr5cKYABNgAkzAtgQomjAJWi6dihe1/P38mWiQu4cHqlapgsqVK4ufdOnS2bahXDsTYAJMgAkwATsncPXqVbVo5dyZM6K1ZSpWRvla9VG+Zl2kTJ3GznvAzWMCTIAJMAEmwAQcnQDdSTm2exuO79mBR/fuIFny5GjWlIQsTdGwYUNH7x63nwkwASbABKxDgAUspnJmAcuXBOniHUVa+XPLFkSdPy8eKOJZCt6Va4jwtHwAbeqs4/xMgAkwASbABOQRePrwASIO7BEhXSND94tM2bJnF0aDBvXro27duvIK4qeYABMwC4EXL17g0KFDCA0NxYGQEJw6GS8yo5THrTAKuHuikIeXWrSSlC9km4U7F8IEmIDjE3j14oUQs8RcOCOitVyPOouHd++IjiVKlAgBlSqhSlCQ8ORNP4kTJ3b8TnMPmICTEHj79i12794toqzsO3BAbStMky493MtWgIefP0qW80fuQkWcpMfcDSbABJgAE5BD4MrZSFw4cRRRJ47i/IkwfHj/XmQrX6GCELRUq1ZNrOs4MQEmwASYABNgAsCTJ0/w+++/Y92GDQg7fFggIfF/+Zr1xA9HWuFZwgSYABNgAkyACdiKADlWPbZnO47t3o6XL54jY6bMaNG8GZo3b87OVW01KFwvE2ACTMAxCLCAxdRxYgFLPMHIyEhs2LABGzZuxPXP4Wk9ylWAT1B1+Fatiex585uK4EL2KgAAIABJREFUmvMzASbABJgAE2ACJhCgi58nDwaLsK4kann39i3Spk2Hxo2/ESFd69SpY0LpnJUJMAFtBN68eSPEKvRzMCQUJ44fUz9WwqccSviWFweNhUqWQup06RkiE2ACTIAJKCDw5P49IWqJPnkc0RHHcC0q3oEGif8qVqqEyp/FLBUrVlRQKj/KBJiAOQjExMQI0cqu3bsRvGcP3r9/L4RlJf0C4F6uAjzK+aNoKW9zVMVlMAEmwARsRCARgE82qtv5qqUIfCRmISFL1PEwXDl3WnQyQ4aMqFWrFmrXriV+Z8mSxfk6zz1iAkyACTABJqCHQHBwMFatWo3fflsjnipQrAT8PotWchUsxOyYABNgAkyACTABJmBXBI4H7xBilqO7t+Pjhw/w8PREh3bt0LZtW2TNmtWu2sqNYQJMgAkwAZsTYAGLqUPgygKWa9euYf369Vi7fj1U4Wm9A6vCp0p8pJWMWbOZipfzMwEmwASYABNgAhYgQBcDIkjIsj8YJ/buwJtXr5A9Rw60aN5ciFn8/f0tUCsXyQScn8C7d++EWIWirOw/GIKjR+K94VEqWtpbCFZK+PjBvWx5JE+R0vmBcA+ZABNgAlYk8OLpE0RFHEN0BAlajiP2crSoPWXKVKgY+F+EFj8/Pyu2iqtiAq5DgCKskGhl5+7d6igrOfMVgFdAEEpVDEIp/yB8lTSp6wDhnjIBJsAEmIDRBP5+9hfOHAnB6cMHcfZICJ49eSzKKu/vj7q1awsxi7c3CyGNBswZmQATYAJMwK4J3LlzB6tWrcKKVatw5dIlpPz6awQ2bIbAhk1QxIu//+x68LhxTIAJMAEmwASYgCDw75vXCNmyEYe3/g8XT0WIf2vRsiXat2uH2rVrMyUmwASYABNgAkSABSymzgNXE7A8fvxYRFoh0cqhkBCBTx2etlZ9Fq2YOqE4PxNgAkyACTABKxMgzxfkAePY7m04vnenqL1IsWJo+VnM4uHhYeUWcXVMwLEIqCKsHAgJwZFDh/DhwwfRAYqqohKruPv6IWXqNI7VMW4tE2ACTMDBCfz16AGiwuOjs1CUllsxV0SP0qRJi0qBlVA5KAiBgYHw8fFx8J5y85mA7Qhs3boVW7ZsweYtW/H08+ViT7+AeMFKQGXkK1rcdo3jmpkAE2ACTMBpCFyMDBdilnNhIbh6/qzoV4GCBfFNo0Zo2LAhKlWq5DR95Y4wASbABJiA6xKg/dWKlSvx56ZNAoJH2fJq4UqSr9gZgOvODO45E2ACTIAJMAHHJhBz/gxCt2zEoa3/w8sXz+FWuLCIytKhQwfkzp3bsTvHrWcCTIAJMAFTCLCAxRR6lNdVBCy7du3CipWrsH7dWoEsX+GiIjxthVr1kbtQEVMxcn4mwASYABNgAkzADgiQh8ujJGTZvR3njh8RLQqoVAkd27dHu3bt8NVXX9lBK7kJTMC2BB48eCC8i++in5278OLFc9GggsU9UNzXD+6+5UWEldTp0tu2oVw7E2ACTIAJJCDw+N5dIWahKC0XI47jTux18f85c+VCndq1hdcv8uadKlUqJmcsgU8AEhmbmfM5AgGKNicEK5u3iN8vX/6NFKlSwbdKTfFTKiAIX6dN6whd4TYyASbABJiAgxJ4fO+OELNE7N+DyND9ohe5cucWYpYGDRqgevXqDtozbjYTYAJMgAm4IgHaYy1evBgLFy3CxagopM+UCRUbNEVQw2bIX6yEKyLhPjMBJsAEmAATYAJOSuDTx48I3RovZDl79LDoZbv2HdCjezf4+fk5aa+5W0yACTABJqCHAAtYTJ0ezixguX37tghPu3zlSsRcuYLUadMhsGFT+NdthKKlODytqXOH8zMBJsAEmAATsGcCD27F4eiubTi0dSNuxlwR3srbt28nhCy+vr723HRuGxMwO4FTp06BBN07du3CsbAwUX7GLFnhFVAZZSpVRomy5ZE+Uxaz18sFMgEmwASYgOUI0Frnwomj4gLkmSMH8ebVK1FZzVq1hKCFxCxFirDDDsuNAJfsSAQ2bdqEtWvXYfOWzXj39i3SpM8A3yo14oUrVWsiUSJWLjnSeHJbmQATYALOQoA8t0bs343w/Xtw8kAwPn78iCxZs6JJ48Zo0aIFgoKCnKWr3A8mwASYABNwMgKxsbFCuPLzosV4/uwvFCvtg+otvkVQo+ZO1lPuDhNgAkyACTABJsAEviRw8+olBK9djeB1q/Hh/XtUqVoNPXt0R5MmTRgXE2ACTIAJuAiBT8DFxIkS2bXnBrs//XRGAcu2bdtEeNpN//uf+CiU9PMXwhXy9JEocWIX+XhwN5kAE2ACTIAJMAEVgbNhoQjZvAGHtsWHrverUEFEZWnfvj2SJ0/OoJiAUxI4cuSI8Cy+6c8/cf3aNdHHwiVLwSsgCKUrVkaxMizkcsqB504xASbgsgTOHAnBqUMHcPZICG5fjxEcSpUpg8aNGqFhw4bw9PR0WTbccdckcOjQIaxdtw5r167FX0+fIn3GTChbvY4QrpQJrOqaULjXTIAJMAEmoIwAnfBRhDYrpH/fvBZClogDe3Bszw58/PABBQsVQuuWLdG8eXOULFnSCq3gKpgAE2ACTIAJ6CcQFhYmRCu/rVktHixfoy5qtGwHzwoVGR0TYAJMgAkwASbABFyOADmmCF67CvvWrcGDO7dQtHhx9OzeHd26deN7KC43G7jDTIAJuCABjsBi6qA7i4Dl/fv3WLRoERb8/DMuRUeLQ+lKDZshqFEz5Cta3FRMnJ8JMAEmwASYABNwAgIvnj5ByJYNOLRlI25cikbatOnQo0d3dO/eHfnz53eCHnIXXJ1ASEiIWrRyMy5O4ChTqYrwLE6ilSw5c7s6Iu4/E2ACTMAlCJD3r9OHDghP3tGR4aLP7iVLCjFLo0aNUKZMGZfgwJ10PQIXL14UgpXf164V0ZgpskqF2vXhX7shylWv7XpAuMdMgAkwASbgkATevHopogof3b0VZ46Eij6U9fNDqxYt0Lp1a2TNmtUh+8WNZgJMgAkwAcclcPDgQUyfORO7duxA0mTJUKNFWyFcye1W2HE7xS1nAkyACTABJsAEmIAZCZBD1X3r1+DiqQhkzJQZgwYOwMCBA5EsWTIz1sJFMQEmwASYgB0RYAGLqYPh6AKWW7duCeHKwp8X4dlfT1G8jC+qNafwtM1MRcP5mQATYAJMgAkwAScmcP74ERHW9ejubaKX37Zti549eqB8+fJO3GvumjMSCA8PFxc1161fj7t37ogukmfxslVrCeFKmvQZnLHb3CcmwASYABOQSeDh7Zvx3rz378aF8GMiV9FixdCqZUu0bNkSRYsWlVkSP8YE7JfAunXrsGzFCgTv3i0a6VWhEsrXIuFKfaRKk9Z+G84tYwJMgAkwASZggMDDO7eEmOXYrq2IiTonnm7d5lt07NAe1apVY35MgAkwASbABCxKgBwmTZ8xEzt3bEfaDBlRr0NX1GnTESlTp7FovVw4E2ACTIAJMAEmwAQclcD5Y0ewfeUSnAzZh4yZMmHwoEFCyJI0aVJH7RK3mwkwASbABLQTYAGLqTPDUQUsdFHv558XYcWK5QKBX/U6qNGqnTig5sQEmAATYAJMgAkwAbkEbl+7KsK6kpjl3bu3qFKtGnr16IHGjRvLLYKfYwJWJxAbG6v2Ln7+7NnP6+Ha8K1aC2Wr1uSLmlYfEa6QCTABJuAYBB7fu4uIA3sQvncnzh0PE40OqFQJbVq1QosWLZAhA4seHWMkuZVE4OrVq1ixYgWWr1iBe3fvIluu3KjUqDkqN2qGbHnyMSQmwASYABNgAk5HIOb8GZBH15DN6/Hm1SsRYa9zx45o3749MmbM6HT95Q4xASbABJiA7QiEhoZi2vQZQrhCDpLqd+yGBh26IWny5LZrFNfMBJgAE2ACTIAJMAEHIkAOVbctX4zI0P3IlDmzELIMGDCAhSwONIbcVCbABJiAAQIsYDF1ijiagCUiIgLTZ8zAhvXrkThJEtRs2Q41WrZF3sLFTEXB+ZkAE2ACTIAJMAEXJvDqxQshZNm7bjUe3LkFH9+yGDpkMJo2berCVLjr9kZg5cqVWP3bb9i/d69oWgnvsihfuwH8azdAukyZ7a253B4mwASYABOwYwL34m4gbOcWHN25BXFXL4uWNmnaDO3btUX9+vXtuOXcNFcnsHv3bvy0YAF2bN8uUFDkOYrE7Fejrquj4f4zASbABJiAixB49/atELGEbt6Ai6ciRK87de6MXj17okyZMi5CgbvJBJgAE2ACliBw7tw5jB47Fls3b0aadOmFcKV+h25IliKFJarjMpkAE2ACTIAJMAEm4PQE4iOyLMbJkP3InCULxo4Zg969ezt9v7mDTIAJMAEXIMACFlMH2VEELKdOnRLClbV//IFkyZOjfsfuqN+hq/D4wYkJMAEmwASYABNgAuYksHf9b9i+YjFuX49BOb/yQsjyzTffmLMKLosJyCYQHR2N5cuXY9ny5Xj65Aly5S8YL1qp04BF3LIp8oNMgAkwASagj8ClUxHxYpZdW/DsyRMULFRIePPu2LEjcuTIwfCsQeATgETWqMhx61i1ahV+WrgQESdOIH2mzKjarA0qf9McOfIVcNxOccuZABNgAkyACZhI4MrZSBzctB5716/Bp0+fULdePfTu1Qu1atUysWTOzgSYABNgAq5E4OXLlxg3bhxmzpyJpEmToWnP79GgY3cWrrjSJOC+MgEmwASYABNgAhYlcO7oYWz9dSFOh4WitLcPfhg/DnXrslMmi0LnwpkAE2ACliXAAhZT+dq7gOXs2bOYNmMGfl+zBl99lRT1O3UTxpK0GTgcuqljz/mZABNgAkyACTAB/QT2rF2F7csX427cDfgHVMSQwYPQoEEDxsYErEJg/fr1WLpsGfbu2SPqK1+zLoK+aQ6foOpWqZ8rYQJMgAkwAdckELplo/Dofe7YEQGgRcuW6NSxI2rUqOGaQLjXNiXwzz//YMGCBUK4Env9OvIVLooardqjZqv2SJSIFT82HRyunAkwASbABOyKwLMnj7Dnj1UI/mMlnj15DN+y5dC7V0+0a9fOrtrJjWECTIAJMAH7I7Bw4UKMHTcOjx89QrVmrdG810Bkys7OLOxvpLhFTIAJMAEmwASYgDMQoDOYjQtm4e7NWDRt1hwTxo9D8eLFnaFr3AcmwASYgKsRYAGLqSNurwKWv//+W3j5mDVrFhInTiwirjTs1B3pMmU2tcucnwkwASbABJgAE2ACigjs+m25iMhy/9ZN1KvfABN/mAAvLy9FZfDDTEAOgXfv3sVf0lywANdiYpAtV24EftNCeBfPmiuPnCL4GSbABJgAE2ACZiFwI/oCDv65DiF/rserl3/Dx7cs+vbpjbZt25qlfC6ECegjQB7kp0+fjqnTpuPpk8fw9PNH9ZbtUKFWfQbHBJgAE2ACTIAJ6CFA36G7f1+BvWtXIe7qZRR3d8ewIUNYyMKzhgkwASbABL4gsG/fPowYOQoR4SfgWT4AzXoOQAlfPybFBJgAE2ACTIAJMAEmYAUC63+aifULZoloqsOHD8ekSZOsUCtXwQSYABNgAmYkwAIWU2Hao4Dl559/xpixY4WXj+rNv0WLPgORIUs2U7vK+ZkAE2ACTIAJMAEmYBKBzUsXYt386Xj7778YMHAgJowfj6+//tqkMjkzEyAC9+/fVwtXnv31Fzx8ywvv4v51OOIPzxAmwASYABOwLYEP799h34bfhTfv2CuXUMDNDX1790bPnj2RLFky2zaOa3dKAnPnzsW06dNx984deAdWQYNOPeBRzt8p+8qdYgJMgAkwASZgSQJHdmzGtuWLEHPhHEqVLoNhQ4egRYsWlqySy2YCTIAJMAEHITBkyFBMnz4N2XPnQbPeAxHUqLmDtJybyQSYABNgAkyACTAB5yHw8PZNIWI5+Od6lPT0wry5cxAUFOQ8HeSeMAEmwAScmwALWEwdX3sSsOzduxejx4zFiePH4OkXgOa9B6K4TzlTu8j5mQATYAJMgAkwASZgNgJPHz7A+p9mYO/635A1WzaMHzcO3bt3N1v5XJBrEbh165bwLj5//nzRcb8adVCrVQeULB/gWiC4t0yACTABJuAQBI7u2oo9f6zEhfBjSJc+AwYO6I/BgwcjRYoUDtF+bqR9E1iyZAkmT52K2OvXhV2wQeceKF2xsn03mlvHBJgAE2ACTMABCFBUvW3LFomILOXKl8fokSNRt25dB2g5N5EJMAEmwATMTSAkJAT9vu+Pc2fPoEaLtug4fDyS8Z7e3Ji5PCbABJgAE2ACTIAJKCJwfO9OrJoyDg/u3MbwESMw6ccfFeXnh5kAE2ACTMAmBFjAYip2exCwfPz4Ed/374/58+Yha87cwstHlcbsBcrUseX8TIAJMAEmwASYgOUIREccF0KW8yeOonrNmpg3Zw6KFStmuQq5ZKci8OTJE0ybNk38UKrevA1qtuqAAsXdnaqf3BkmwASYABNwTgLnjx/Bnt9X4FjwTmTKnBnDhg7FoEGDnLOz3CuFBD4BSKQoz+HDhzFi1GgcORSKEt5lUb9TD5StWlNRGfwwE2ACTIAJMAEmYJhA8LrV2LbsZ9yNi0WLVq3w4w8/wM3NzXBGfoIJMAEmwAScgsDIkSMxadIkcR+j/bCx8KvBYkanGFjuBBNgAkyACTABJuAUBN68eokVU8Zh34bfUdrbB/PmzEZAADu9dIrB5U4wASbgrARYwGLqyNpawEJRV/r2+x6XLkajbrsuaD90DJIk+crUbnF+JsAEmAATYAJMgAlYhQB5IV8+aSw+4RPmzJ6NXr16WaVersQxCfz777+YPHkypk6bhn/evEFgw6Zo1KUn8hZm8ZNjjii3mgkwASbg2gSiwo9iy9KFiDx0ALnz5BFCFl4LufacUNL7R48eYdToMViyeBEyZM6CFn0Ho3rzb5UUwc8yASbABJgAE2ACRhBYO38GNiyYhUSJEmH8+PEYPXq0EaVwFibABJgAE3AUArGxsWjXvgMOHwpF1aat0HHYOKRMncZRms/tZAJMgAm4CAFyCEOOYTgxASbg6gSO7tqKlVPH4/H9e5g3bx769Onj6ki4/0zA8gSU+2azfJu4BkcgwAIWU0fJlgKWIUOHYvq0aciZNz/ajxgPn6DqpnaH8zMBJsAEmAATYAJMwOoE7sZex8opY3EyZD/qN2iIeXPnIH/+/FZvB1do3wRWrVqFkaNG4fatW6hQqx4adu6JQiVL2XejuXVMgAkwASbABGQQOBW6H1t//Rnnw4+ijI8PJk2ciJo1OYKGDHQu+8ivv/6KAQMG4sWL56jX/ju07DsYKb9O7bI8uONMgAkwASbABKxN4O6Na1g7bzrCdm1FkWLFMH/uXNSoUcPazeD6mAATYAJMwMIEgoOD0a59ezx6+BC9J88RDpU4MQEmwASYABNgAkyACdg3gZcvnuPnEf1xfN9udO/ZEz8vWGDfDebWMQEmwARckwALWEwdd1sIWGJiYvBt23Y4cfwYarRoi04jJiBp8uSmdsVs+a+eO42pvTrhr0cPRJlFS/ug/8yFyJIzt8l1fPr0Cf9bNBd/zJ2mLmvw/KXwq15H/fdLpyIwsnVD9d/7Tf8Jleo3NrluVy5gw8LZ4jBGaUqdLj3yF3MXY+/lXwnFvcshU/YcwjMZJ4AOuWb274bYS9ECB104adazv040muOQv1gJDJy9GDkLuNkc5cM7txAZsg9Vm7RCshQpdLbn7T//YPnksQhet1o8UyogCN/PWIA06TPYvA/23ADpPFHaVrrElL+4O7LnyY/i3mXhWaEiMmfPiUSJEystip83QODvZ39hzqBeOHMkRDxJ39Edh4/X+7lQFfnu7VscD94hPtNu7p4uy3rbiiUirGvadOmwauVKNGz43/e5y0LhjiMyMhIjRo5C8J7dKFbKGy36DhHvMk5MgAkwASbABJyNwKFtm7Bu3jTcv3VTXJD5ceJE5M5tui3F2Ti5cn+ePHmC3n37Yu3vv8OrfABaDxjhFILeDx/e40b0BVw4cRSXz5zE7WtXhc2Eksq2VMSrDEoFBKKwZxlZeyxrzxMl9kj6rM8d3FvdxB9/34JiZXyt3WSr1yfXfmTOhpEt6uq5UzhzJBRXzp5C7KUovHz+LMHccvPwgruvH4qW8UXqtOnMWT2X5eQEjLGZa9rLHclOR+cyNy5eQOzFKFRp0tLJR1ZZ98L37caaGRNxJ/Y6hg0bJqLGcmICTIAJMAHnIDB//nz07dsXedwKo9fkOSjsWdruOiY9ezVnA+3ljoUt9hHm5GjOsmhN9uT+PZw6tB8U1ffOjWtiL61KBUp4IFcBNxQt7QtPvwDkKFAQSZJ8Zc4mcFlOREBqx5DbtSJe3kifJQuKlvKBe9nyKFDcA18lTSo3u9Wfc/S9jNSGpAKo5B6CLujv373Dmpk/gs7nNZM5yrb6QLtYhXJti0rslc6KkOb4n78sQFCVqli9cgWftzjrQHO/mAATcFQCLGAxdeSsLWDZtWsX2rZrhxcv/kafKXPhX6eBqV0we/5/37zGLxNG4uCf69RlS0UmxlZKoph5Q/vi3NHDoght4hhegBlLV3c+Yw7jdJUW1KgZWvQZhKy58pi/oQ5WoqMLWOizHrxuDTb+PAcVatU3eFGfBSzGTVBTBSzaaqXPYat+Q5E5R07jGsW5tBIwRsCiMpqtmzcDJ0P2wlUuLumbQnGXL2LhiP6IiTqH6dOnY9CgQTzjXJjA8OHDMWXKFKRKnRot+w5B3XZd7JCGcWHJVYdNZ8NCcTEyHHeux+DK2Uh1/+gQIFfBQkLwWdLPH+kyZbbDvtuuSc54cGnrfcyju7cxe2BPXD59Uj2wJK5u3msAEidJYrvBVlCzM84LBd0Xjzr6gZzS/jrj8x8/fBBOOzYtmY9kyZNjxvTpHOLeGQfaiD5t3LgRffr2xf1799Cq3xA07fG9EaXYVxbaQx3e/id2/bZcLVgx1EIS/df5thOqNG6B5ClTGXrcav+v5Htc7iGz1Rpv4YqU2o/M0ZzXf7/Avo2/Y+fqZaA1jjrpWbqTAxCylzTo1J3tluYYBBcow1w283LVa4t3Ol38skfHTy+ePsHW5Yuw+/eVaNi5h14HTC4w7Fq7SHbvZZNGY+/63+DtWxYL5s9DuXLlXBUH95sJMAEm4BQEevXujYULFqBctVoi8kqqNGntsl/OLGCxxT7CLgf5s72PBPlbfl2IE3t3yW4mRbD/5rte8A6qjqTJksnOxw+6BgFjBSxSOvmKFEfjbn1Qrnodu5tnzrCX0SVgMYfDW21nQjS+LGCx/3eAXNuiEnul/ffa+BYe2LQOC0b0R67cubFxwwb4+fkZXxjnZAJMgAkwAXMSYAGLqTStKWCZN28e+vXrh/xFiqHXlLkoWKKkqc23WP79G//AwlED1eXXbdsZbQePNnnDcvboIUzo9J+HL20XqngBZv5hNddhnKpltJnqOm4qipbyNn9jHahERxawULjFBcO/R/j+PYK4nE0sC1iMm5yWELBQSwp7lUHvSbOR262wcQ3jXF8QMEbAcmzPdiwYMQBvXr0U5bGAJR4rRaSZP6wvwnZuRecuXbD0l194xrkYgZMnT6JX7z4IP3Ec1Zu3Qct+Q5A+UxanoEDz+8KJMGxf+Ys6YpOhjvFluv8IOfPBpa33Mcf37sT0PglFYuaMpmlonpvy/041L4zTxAl8znAgZ8o8cLa8JOr9Y84URBzci0bfNMaCn+YjZ04WoDvbOMvtz8iRIzFp0iQU9vBChxETHD5ax6ePH0HfO7/PmSpbuCJl5RNUHe2GjBaCX3tISr7H5R4y20O/TG2DMfYjU+u8Hn0ev04cBRoTYxJFkqa5Vb5GXY5eawxAF8pjTps57fkademJBh2721WUqfs3YzF3cB+1swVDEcRdaPi1dvXIjs1YPmkMnj15jF9++QVdutijEw5XHyXuPxNgAkzAMIHuPXpg8aJF4ru57aBRhjPY8AlnFbDYYh9hw2HUWzWNMYmJNy9dqD5LVNrWwIZN0W7wKKTPnFVpVn7eiQmYS8CiQkTC/I7Dx4P21PaQnGUvo0vAQoxNjZQVcSAYU3p2+GK45Nz9sYcxduU2yLUtKrFXOjtPct43Z0APvP3nNXZs344KFSo4e5e5f0yACTABRyDAAhZTR8laApaBAwdh1qyZ4uCs1+TZoAMNe04Pb9/ErIE9cfXsKdFMc6i/6bLf6uk/YMfqX0WZGbJkw9AFy74I18sLMPPPDOlhXO02HZEpu+GLM+/fvcW1C2cReyk6obfDz5fn+02bjxz5Cpi/wQ5SoiMLWIy5qM8CFuMmpnSekPCkafd+SPn117IKvH8zDlERxxAZsg8vnz9LkIcMSd3HT0PajJlklcUP6SdgzOdCrnHBVdmT93GK8hQYVBm7d+1EihQpXBWFS/V75syZIvJO2gwZ0WnkD6hY7xun6T9FWVk17QcRccmYRB7HW38/FH7V67jkZTpnP7i05T5GWxRN1Rw1VzRNY+a8nDzOPi/kMKBnnOVATm5/Xem5Lct+Ft8dGTJmxIKffkKrVq1cqfsu39d3796hzbdtsWH9OtRs2Q5dx01xeCZkG9i8dAHW/TTzi74UKOEBz/KVUKC4OzJmzSb+/+nDByJa3anQ/VptS9+NmQQ3d0+bc1HyPe5K+0Bj9smmDObta1fx04j+apu0qqzU6dKDvA+7eXip7erkSILsljHnz3xhLyHbe7fxUxFQt5FdRsQwhRHnNR8BY2zmj+/dQdyVi4i9GCW5gBivYqaoo236D7ObCFNK7dfmo+u4JT17/BALhvfHqcMHMWz4cEyeNMlxO8MtZwJMgAm4IIGu3brjlyWL0aR7P2GHtfekTcAi9xzfUN/cy/qBooTbIll7H2GLPsqp88OH99i6bDHWzPxR6/45f1H3BE4d6Pwh9nIUbkRf+OKI+R9aAAAgAElEQVT5slVrotuEaU7jKEwOP35GPwGpHaNMYFWU8NEflYD20TcuXsCtq5e/sNFQbcXK+KLXj7NAZ1m2Ts6yl9EnYDFFaCK9f6c5XqaUa+txd5X65doWldgrXYHdzauXMKV7e7x5+UKIWAICAlyh29xHJsAEmIA9E2ABi6mjYw0By4CBgzB71kzU79AVHYaNM7XJVsn/8cMH0KXTTUvmq+vrOXEmqjY1/qKFVBRDF697/jgLqdOms0qfXLkS6WGc0ggBdCFu9x8rsWHB7AQHc0269UWLvoOQJMlXLonXkTfNbDi03pSVzpNSAUH4fsYCpEmfQVEj6HInXRL6c8lPCfJ1nzAd1Zq15gsZimhqf9iYz4Vc44IZmuewRYRu2Yh5Q/uiUlBl7GERi8OOo9yGf9u2LX5bswbla9RBp5ETkTFbdrlZ7fq5T58+4fThg1gybtgXRn3yRuVetgIKe5ZCrgKFkDhJYvzz+jViLpwVeVSCcFUH6TIdebEK+qaZy62hjHnP2vXEkDTOloZkivQwvW8X3Iu7IaKzpcmQERdPnhAtrPxNC3w35ke7uUQnHVNnnxdy57Aj7y3k9tGVn6ML1st/HI2Lp09i+PDhIhIHJ+cncPnyZbRp2xaRERHCU2rDzj0dvtO6Lt8ENWqGhp17II9bEZ0iXbqYdTx4Bzb8PCdB1Ba6HEEeJ7PmymNTPkq+x11pH2jN7+k3L//G0omjELJ5g3oukGilea8BKOkXoDOqBc3L6PDjYm5FhR9V56U10YBZi5CvaHGbzi2u3H4JmGIzf//unZhvFImKRFSa6duBI9GgUze72O/xGtP4+bdk/HDs+WMlmjRrhj9++w1JkyY1vjDOaTyBTwBIH8aJCTABJiCDwHddu4po8E17fI9W/YbIyGH7R7QJWJSe49u+F1+2wJr7CHvsv6pNZ8NCMb3vd+r7FXQ2QBfLa7XpIKJcJEqk/Uvur0cPsG/9b9iybBHfzbDnAbZx26R2DCXRFimy7v1bccIJoeYenLpkL2IpZ9nL6BOwmOJIWnr/TnM6soDFxh9OGdXLtS0qsVfKqNYpHrkVcxlTerTHq2fPsH37NlSqVMkp+sWdYAJMgAk4KAEWsJg6cJYWsAwYOBCzZ81yKPGKiun5Y0cwtXcn9abY1ItP0gWYqYIYU8felfKbchin4kQXNw9v24S5Q/qo0dFB8KC5S5CnUFFXwqnuqyNvmtlwaL0pay4BC7WYLmWQgIUEhqrEYkDzjaUxnwu5xgXztdIxS2IRi2OOm5JWx8XFoWXrNjh+NAxtBgxH467/rReUlGOvz1IkrPlD+yUQr8i5TEeHANejz2P9T7MSRG2hg6q+0+aLgwBXSsa8Zx2Jj60MybRO375iCVZMHS9wBTZsCq8KlYR4kJKuyJf2wtbZ54Vczo68t5DbR34OUF2EbNaiJf74bQ2SJEnCWJyUAIlXataujQf376PP1Hnwq1HX4XtK3zdHdmzG4rFDE1y+IWFupQZNkDRZMll9JE95C0cNSiDybdCxO1r3Hya7DFkVKXxIyfe4K+0Drfk9LbVFewdVA0XooYtdchJFrSXPxnvX/6Z+vG7bzmg7eLRN55actvMztiFgDps5eTBePeNHIXRQJVp/95s+XwivbJ14jWnaCKgi6VWtXgPBu3chceLEphXIuZkAE2ACTMBiBIaPGIEpkyejWa8BaNlnkMXqMXfBLGAxN1H7KU8aMVupYyttTrXs3c5rP/RdoyWmCFhUhOgM6/D2P4XNkvY2qkQiwG+69rapKN9Z9jJSGxJF2TpzJEQ4I6NETl0q1W+seNIe37sT0/t0EfnKVquFvx49VNvaWMCiGKfVM8i1LSqxV1q9EzaskCI4T+3ZHu/evEZEeDjy5ctnw9Zw1UyACTABlybAAhZTh9+SApbBgwdjxowZDileIa7k7X/hyAE4sXeXwJwjXwEMnrfUKK910g16Ya8yGDBzIbLmzmvqEHJ+GQTMcRinbU6YsqGS0Wy7f8SRN83WvIBg9wNp4QaaU8BCTZV60yBj5fBFK+Hm7mnhnjh/8cZ8LuQaF5yfnuEeqkQsgUGVEXLwgOEM/ITDEAgLC0PzFi1w//599Js2HwF1GzlM2+U0lIxgP43on+CSZfXmbdD6+2FImzGTnCKE4V96qclevI3L6oCZHjLmPWumqi1XDDnJI4+wAGxlSH7x11PMG9JHRPyhRIdLdJF4zqBeuHz6pPi3Zj37C+/lie3wsrxTzgsjZpwj7y2M6K5LZ9m8dCFWz5gI37Ll8Oem/yFXrlwuzcMZOx8TEyPEK/fu3cOIRatRwtfPKbopfU/R5Ztu46eKtZ8ur7G6Oi4VB9O+dsCsn23KSsn3uCvtA631PU2Xs/63aK7aYQfNr8HzfoGXf6Cizw+t3WcP7IHYS9EinyneTBVVzA87JAFz2czp7GP55LEJxFMVatVHtwnTbB59nteYpk/NA/9biwUjB6BGrdoisjAnJsAEmAATsD8Cf/zxB1q3bo2aLduh67gp9tdAPS1iAYtDDZeixkrXYRS5tMuoiUiZOo3scrQ5NiTbb5Pu/RTvw2VXyg86DAFzCFios9oc2ZIjCdqTu3l42YyHs+xlpDYkctRx5ewp0Lk5JWMcb7x7+xarp/+AHat/FWXQd1/4vt1CGEOJBSw2m7ayK5ZrW1Rir5RduZM8SFHvhzWvi4qBQQg5sN9JesXdYAJMgAk4HAEWsJg6ZJYSsCxfvhydOnVyWPGKius28uQ7ZZwac4dh40SflKa4yxcxvW8XtYrcmEW40jr5+f8ImOswjkqUzonmvQeKy3BKLys4w/g48qbZWhcQnGGcTe2DuQUs2ozZwxaugG+VGqY21eXzG/O5kGtccHm4nwFQGOr5w/rhu67dsGTxIsbiBATCw8NRs1YtpPg6NfrNXIgiXt5O0Kv/uqDtnVurdQe0GzwKyVOmUtTXZ08eYfGYIQjfv0edj6LVNOrc0y5FBYo6J/NhY96zMou2i8dsZUiWeisfs2wtSpbzFxdANy2ZL9jYswMBZ58XcienI+8t5PaRn/uPwNHd2zDz+27wLFVaePPOli0b43ESAhSVrkatWoiLjcWIxavhUc7fKXr28cMHrF8wC2RfUiVToqbQJZx182bgf4vnqcuzta1Qyfe4K+0DrfU9LV13u5etgO9nLEDGrMrejzRXNddANMFobUTR6TgxASkBc9rMpeIpEmEN/WkZSpa3bRQWXmOaZ95TZKdFYwajTt162LF9m3kK5VKYABNgAkzALATOnz+PsuXKoaC7J35Y86dZyrRmISxgsSZt69Yl3WOSAwi6VK40Se/ZUPRtugBP601Ork3AXAIWoqhNlG9rp1jOspeR2pAo4so/r1+JCMeUjDm70XR4SvlJHEe2EBawOM47Qa5tUYm90nF6b76WHvxzHX4a3h+9+/bF/LlzzVcwl8QEmAATYAJyCbCARS4pXc9ZQsASGRmJsmXLiktDY5avM7WJNs1/K+YyZvTrCjqAoVSuem30/HGWIs9hpNjfTkKYqeNFGYYOb0xdgFGYy1vXrojIMeTRMebcGeH1muot5FkK7r7lRT/yuBVBIgMh388ePYQJnVqqx0BO+ManDx8Ib8dR4UdFPu+gaug7bb5eZu/fvcOamT8KcQilyt+0wHdjflR8MVLXZDHnYVzEgWBM6dlBXZU+9b5mvS37Dhaen2nzSxeYD27eIDyZ5yzghhI+5USfC3uVNhiG9PmTxzh5cC/OhIWK/I/u3hZtKVDCA0VL+aBs1Zoo7l0OyVKkMPqzQ8bCi5EncHj7Zlw+cxK0OU6dLj08y1dEuep14FuluhgbpZtmTR7GeICkvp87dhgnDwbjevQFUb+q7yW8y6FC7QZ6GWozguqCpBovzf+X5i8VECQuE6RJn0E2a9X4nTt26Is+5C/qjvI164r5oMT7jOY7Q7NNqndB2M6tOHf0MK6cjRTtpDlHc6Vi/W9QwscPSZMlk91+Yx40t4CF2iD9TMt5N2m2nS4LXT17GpEh+3DhxFE1G5rnxUr7isN1CjVL3lWMEaepPkN0SZs+QzeiL4jqqfxCJUuBog7IfQ9TPlPmntzNP9Uj92KO9HtK17yQ8zl/8/JvnD4SglOhB9TvGyqP2FN+uvBmylgYM2ctnee3WZPFheqFCxeiR48elq6Oy7cggdOnTwvxyqfESTBiyRrkK1LcgrXZpmipMMDUqClnw0Ixve936lDsxhimbUPCPLXKfc+apzbrl2LqPsaYFkv3EZqXPaXzt+fEmajatJUx1Vg0j7PPC7nwlO4t5JbLz9kvAdrXTu7RHt6+ZYWIJWPGjPbbWG6ZbAJVqlUXHt/GLltn80vLshst40HpOyq3W2EMmLXIqCjNquqkNkc5+ydVXrI1kj2IvEteOBEmom2o7EMkqC7sWUrsOQt7lpFtH1LyPa5kn6kNr6VtW8Tnyf17iAzZKyK0Sfl4VqgI/zoNdNpGTbUfyZhSXzwirZPa2H/GQtkRDzULJDvQkvHDkL+YO5J89RVIgE72QrlJ1z5dZU8qE1gFpQOCZNuuND8/mvNcNY+P7tqGM2Ehahs22QNon1CuWm21DVJu2+k5XbZx+j/6fBR0L2my/dTc9j1tjHLkLwi6rLdj1S/CCcCH9++FbZ+4UHSTdJkyK8Gi9Vlz2sylZyBUYeOufUR0RDlREFWf21OH9otzhTs3rqntaVQWzT9695byD4R3UHVkyp5Dp81Our7WB0qOTZHG+/zxMHEZ6s71GLUdkcql+ZqncFFx5uJTuTpyFXAzeOZi8sDZqIA9a1dhybhh6N2nL+bP44sxNhoGrpYJMAEm8AUBb19fXLlyFZPX70DO/AUdjpAtBCyWWp+aex9h7rNMbefJqdOmE/dJKIoB2VJp/0DnpAH1GsEnqJrsNb+2iSfdY/aZMhcUhUVpevniuYi+/fThfaTNkAlZcuZC28GjZd/XMef+UzrGmmtJ2kdFhh7AiX271Hc4VPdzSvkHIaBuQ2TOoSwKsaXPUM29r7HE3Rh988WcAhaq5+q505jaqxP+evRAVKvEsQTNjavnTuHMkVARXST2UhRePn8myqF5kL+4OwoW9zBoqzHnXobeIXRHgewi1KZbVy+rbUeq/XGugoWMup+i5HOsTcBC56maDqAHz18Kv+p1ZBerWSY5oG7YuYe4xG+MgMXc+z1Lfceo4Fjr3ojmYJhzv64qV65t0ZC9UhqNh6JcD1+0Em7unkbNJ8o/dMEyFPYsLTu/rR+ku6jbli/G0qVL0blzZ1s3h+tnAkyACbgaARawmDri5hawvHv3Dt4+vrh1+zYmb9iJrLnymNpEm+bXtthRulihTfXCkQOEoISSIRGMoQWYPiA3LkZhw8JZ6rr0PUsGghZ9BukdIzr8nj2wJy6fPimKknPoRO2f+F0b9cXEHPkKYPC8pXoP9aWiF2M9cOjqrzkP46IjjmN028bqqpQIWKq3+Ba//jAK5G1WmugAbtDcJchTqKjWbtAGd+uyRaCDItVmV1d/6YJ8m/7DUdLPX9GBGW086OLDmpmTEHP+jM7pQ5dXO4+aiBQpU2Fm/27iIgAlbaIPzUKMFbBQf3f/vkIInAz13SeoOlr2G4ICxd2/aL+phkNTNoMvnj7B1uWLsPv3lerPhi7AdCBLUX38atSVJS7RZnCkw/p1P80U3PQl1VgWLFHSYu9acwtY3v37rxAEavaNLg7R5RNDSTXHic3Fkyf0Pk7GpFqt24O86qbNmMlQ0eL/ifvxvTvx+5ypaoGVvoz65qtmPlPmntzNP9Un9wKtOQQs9P26b8NvWDtvusHPNbWNvrNa9RuKzDlyyhoLe39ocvd2OBmyD4cPH0ZAgG29kdo7K3tt37179+Dt44N/3r4T4hVLvkdtxUDb92b3CdNRrVlro8R91A8S8v4yYSTII4wqybkwpHrWEpc1qWxLikFNXX/oap+ph4vmPpyStpP+rmRsjZ3nmp62qAzN/QodNM0b2lcIeSkZ2ocpaYMjC6uVrA20MTHngY45D+RUbdUUEl+POq++YKgSx5auWNngpUdpv3UdTtMaf//GP3Dgz3Vi7UdOBUh8W6VxC70OIyx9+KxkLtv6WVo7T+/TBf4BFXHk8CFbN4frN5HA4CFDMWP6NNirYNCU7tFnfeGogeoizBEthdZFK6f9INZVtDcvWtpHXMhOkuQrvU19eOcW1s2fIZyjGEpK7ENK7JHGfpdYw7b1+N5dbF66QPAhhz76kq59pjnWb4bGRvr/UlGuLQ7Mqd97168R9jeVIEpXP5TYrrRd3qC5vnX5Ymz59We940T1dBoxAeSwRY6DERIXrJr2A06G7DU4BFR2i94DUb5WPYOfO1VhlrLvaWNEznt+mTBcq83EXJ6AzWkzJ0ZS79hyLnzRHu/GxQvY+PMcWWcaVI/KZteoSy/hLEaazLXGpPfthgWzcGzPDoPvE1UbnM1+JWWruhizfPlydOjwn5Mvgx84foAJMAEmwAQsQmDmzJkYNGgQlF78tUhjjCzUXgQs5lifmmsfYamzTKkNvM/UuQjdvAEbFs7RutYxdW9/LeocJndvrxYDmGMfrWSaWWL/qc1GWLFuI5w6dECcXaucb2prJ61hG3XpKc6dDTkitfQZqqX2NVIBiyl3Y+SMtbkFLGRD+GXCCIRu2aiu3lBEU7LtBK9bgx2rlhrcR6sKJVvNtwNHCDuydJ9rjr0MzZ8Te3di0+L5iLtyUQ5K4TBA6f5YVsEAtAlYfKvUSMBayftB+jkctnCFsKuRk2UlAhZL7fcsbQOx1r0RGl9L7NdV80aubVGOvVLqhLrD0LGo16GrLDuS9NzaUaN8jW7TCC8e3cfN2FhZ/Zb7+eXnmAATYAJMwCABFrAYRGTgAXMLWEaOHIlJkyaBFom06HSGpLpQoeqLksUO5ZF6/jWUX84CTMqVFo7kzWHF5HGyN0ZUhqFDQOnily77UDSVtBl0e0YNXrdaHe5R1U5D80Ez0osximhD88ych3HShXTz3gOF2EDbIapmvfU7dgNdvNclKNC3KbsXd0Ns4MhrudykxAhCZZIHhuC1q0GRAQwd8KvmDrWZDrYtKWAxpu90OY2MbuT5TjOZajg0djN4Pfo8fp04SlyOVZKqN2+DbweO1HoQq1mO1ODYYdhY/D57ivDOKCcRL4okQxt7SyRzC1ikgje57wylc1zFQq7Ih97DR3ZsFu8/OZ8hVfm65qu+uask+o/czT/VZy0BC43F1mWLReQtJYk8sPaeNFt43HT09OzxQwxvVheF3QryZU0HHczadeth984dmLR2G4qW8nbQXuhvttQruLmipZB4haIuFfcpJy5qUlRAQwc21FJLXdaksi0pBjV1/aGtfaYcLlrqcEraTvq7NQQsmheKpZEulUbClPNBdgZhtZK1gSYTSxzomONATtVGOpg7HrwD6xfMMigkVipU1nY4XcjDCwtGDtC6xiev+X2nzgOtUzWTpQ+f5cxhe3zm0Nb/Ye7/e9Ls2+97zJ0z2x6byG2SQWDt2rVo1aoVarfpiC6jla3zZRRv00e0OVGwxnectNP0vUYH8csmjTH4npPmpUsIdNFb35pLiT3SmO8SY+w7Sm1bl89EYsm4oWo7lZyJo22faY71m5y6pc9IhVIUNeW7MZORMVt2Y4pTlIfWiHThSvOijpwCKLoLRdjQJiJQ5Zde3qDo5gf+t9ag0xVVfpoHJKQnj8X6EkVQ/2lEf+HtWEki21uDTt0Milgsad+TMqrWrI0Q92gTEplT3GROmzkxf/33CywcNQjH9mwXQ2DIZkfvNYoYpEuoY2gcSaDeffy0LxzPmGONSU6sfh4zWPH7ltpM75V+0+aDHHs5YxrfoTmiTx5HZGQkPD3le7V1RhbcJybABJiALQk8f/4c+fLnh5uXN0YuXm3LpphUtz0IWMy1PjXHPsKSZ5maez6yXZWpVFU4R9B2pmmOswCpcyFa13cdOxkV632jyAGnMRPMUvvPL2yE0+aLvig5Gya7SbvBo3Xuzy19hmrJfY257sbIHXNzC1ioXnLosGLKOHUTOgwbB4rwoS09e/JIp/NaQ33Qtc81dS9Dl/F/mz1FCGqMSe0Gj0L9Dt1kRdGUW742AUul+o2FYyiVsxgl7xzN/TOdMfafuRApUn2tSMBiyf2epW0gxt5ZovFSYs+z1H5dNW/ktkWOvdIUZ3bSs3BTxZtyPxfmfo4iLZGj8QkTJmD06NHmLp7LYwJMgAkwAd0EWMBi6uwwp4AlNjYWBQoUAC026SDXWZJ0sSNHxKHq+8cPH8QFGtqsUTIUZYOekbMAk7KlxQhtjDUPtcizf5UmLUEKfjqgpoUsRdWgA0JNL3SGLk9rLhwNHTrpMszoi9xCC9//LZqLP+ZOE90qX7Meek6cgVRp0pptCpnrME7qDZEaqC9ajLReep42oxS1JeibZuIQ7/7NWITt3IJy1WqLi5zSRJ4jF48bilOh+9X/RSE1qzZtBS//QKTLlFlEfbgbe11EdqGDZs0oJXIPYY/s2IJFYwYnMFLRHKrWvA0Ke5VG4kSJRR10QV+XF0tzR2ChTf/iMUMSCDHoQLxmy3YoE1hVhML++Okjrp49LQ69VR4VCJS2Cwg018jb8YcPH/DqxXMsGjtECMwokZdkiu6QNHly8fekyZKJja5mMmYzqO3wnD5zNH7UB4pSRYaouEvRYsNIkZo0DYV0EYAMBclTptL5edB8Z+QvVgKZs+dSf8ZJ6EDzTfUeoPfZieCd2L5qaYJ5Qt4Bu4yaaFIoaF0NNKeAhcZw34bfxVxVJTnvZMpH777lk8eq+dJnkQ666TsrX7ES4qICzQ86gN238Y8EEVrkCCeuXTiL6X2/U7+Haa7Wa9cFXgGByJ4nvzBgqsrf9duKBFGOyMMKHWzrupRizNxT8ZG7+afn5QpY6F2omqfHg3cmGI9Rv/wm5hsl6nPKr7/+4hIIiaso3LeqDBJT0jwlDqoIK+Tdnb7bSBSp6bHIknPVbF86MguiiFpLxg3D6tWr8e2338rMxY/ZA4Fx48Zh/Pjx4nImHTY4a6KLRLMGdFd3T1/UOUsysPRlTWq7JcWg5ji4NNfhoiUPp6Qc6e+Wvtwr9YimLcKK1NOfKd6qjTn4tDdhNY2LkrWB6rNtqQMdUw/kVO2j/Q/tJw1FH5S+q2iN992YSQbDyUs/x7THunLmpE7BuDanFZY+fLbke9gaZdM6ffvKX7Bq1Sq0bdvWGlVyHWYmUKxECXxIkhRTN+42c8m2L44u9s8e1FMd0UtOpGFLtDoq4hjmD+2XwPYntQ/psv1RewzZh5TYI5V+l1jDtqXN/kJ7zSqNW4IuZ5H9hfhQ5OGda5Yl2JOTUKTbhGlInymLGDpT7UfGjj+JRecO7p1AHEl9oD2Hf+0GwgZoiUS2imWTxwq7iSpJbVf079Q+sk/SJRNNG7Qh25WmXYg+PzRvyWEUJbIf1G7TASV8/IRNitpyYt/uL2wBhuwmFAGdbIiaUa8D6jYS0VzzFi4mbOMq+9uBTeuEfVOVyD40eN4vws6qK1navie1nanaQXzIrl60jA8+vHsv5i9drmjea6AsJwCG5ou5bOaqeugshNZkm5bMV1etL2qy1JZGmcgeTXZzN3dPtZ2S5gWt60P+3PBFdB1tl0vIVv7q5d/CZv7gVhwWjhyo9jzcpFtfkKMpVUqeIuUXLLV9FsluX61pKxQqWVr9WaR3ys2rl8R8ktp0Tdl3GBo3W/8/nWf0rVMJjZs0wfq1/703bN0urp8JMAEm4GoEBg0ejJkzZmDSH1uFkyBHTbYWsJhzfWrqPsLSZ5nSPZ9qztD6q17775CvaHH88/qVWI9TIkeWiZMkMXpqUX92rv5VOGHQTLROpz0O3T8wFIHUmMotuf+UztcKtRsIAT3tj1TnwmWCqqnP/7XdYTC0/7DkGaql9zXmuBujZMwtIWDRdLxLbaH9Ltl6VXdIVO0jR0XkUHTr8kXqJqv20V7+ldR3A2hPcv9WLM6GHfpiL63NCZIpexltnzmalxRRoly1WsjlVlj9maPPSXTEMdEmzSgtcu6zKRkjelaXgEUqHJAbTUyzPNU9tFd/v5AtYLH0fs/SNhBr3Rux1H5dNX/k2hbl2Cul9zKVOP7QdNBNd60Gzl4sHIE7YprRrytOHgxG7I0byJkzpyN2gdvMBJgAE3BEAixgMXXUzClg6fJdV/y69BfM3RHqFN7RVWylAgupZ199Y0Cb1dkDe+Ly6ZPqjX7bwaPF5XhdSc4CTDMvXaQib6Uq73K0MWo3ZDTK16ir1XsFbXqOBe/Aqmk/qA8bvYOqCdFI+sxZv2hW3OWLmN63C6geSvoEG9L+qgrTJ0qRemYzFKHGmDlvrsM4YkEXOWlzT8mQoEfbJr3zqImo2aqdLIMMbT5WTf8Bu35bru72N117gw7aaB5qS3eux+DXH0ero7VQG/tNn4+SfgE60T19cF/MIToEpURldxw+XhwWSg1H+i6RmlPAQpuMzb8uFBFhVInmaeeRPyBbnnxf9IWMBNtWLE7wPIXgbd1/mNbPm9yL+poVKd0M0uHq0omjhOBHlcgo13bQKPUlfc3yiS29K8jroCqqDf1/pxETUKdtZ52hHrUZHMkY0XH4OFSs31jrXKNDX4rqo3pv0JiT8MASUVjMJWChdxeFYKZ2a16UIC+c1Zq11hsKkxhR2FhVPtp8khdTMupri55E84miC5HhSSWyoIg49LnQJiaSHtDTZUh6p9IlCW2Jylw940fs+WOl+r/1XfJVOvc065S7+ac8xnwulJRPdUgvGxvyKEvvJ/pMqCIKWXKuGvP9YmqeoU1rIdG7f3Hl0iVTi+L8ViJw+vRplClTRoiEe/04y0q1Wr8a+k4iEfb6n2aqK9e3BrRkCy19WZPabkkxqKkHl9L2abJWcrho6cMpbe20tIDl6rnTmNqrE0igS0nbPkIa/m3iVXMAACAASURBVFuJJy9N1s4grFb1R+l3tyUPdEw5kFP1h8Z41fSJCcQr2oTKui7dyhEq6xKi0Zq7Ueee8K/TQIjf6dAtbNc2IWKWHnJY8vDZku9ga5Y9tm0T3LtxFbdu3kTKlCmtWTXXZSKB+fPno2/fvhg0d4lwSqJKn0jUbmLZ9pBduqd1L1tBRDHNmDVhlCVLtlVqt6G6Gnbqgcbd+miNfKHN9kfvRoqqTHswbUmJPVLJd4k1bFva3tO0h2/9/bAvIjOo9qXSPbku24sx+2RT5oI2BzOq8ijSMDlDKVk+ALkKuH3heMWYesmeQfY0+i5VJbrcQs5UtNmJ6RmKKErPa0ZrIaccZIPSZmPRJs4wFF2H7Ddk/4kM2adul761peYlI0OenenzcXj7n1gyfrja5qNPrG8N+542RiSYoCi02fPmN2ZoZeUxl81cszKpx+I2A4YLEY40ke1t9fQfsGP1r+K/9Nmj1d8rWsaO5isJknXZyqVsDdmvpVEcqW5DUawoD9nVF4wYoLY92uK7Qtagm+mhtfNnYMOCWThw4AAqV65splK5GCbABJgAE5BL4NmzZ8iQIYNwlkdiTkdOthawqNiZe31qzD7C0meZ2s6TKcph55ETte6bzDGvyCEEOZQksa800Z0WWjP51aiDgiVKIn2WLLLuT+hrl6X3n7pshORYic6QqU/SRHk2L12AdRpnLbr2H5Y8Q7XGvsbUuzFK55wlBCxSh1h0P4VsKanTpkvQPOnZBD1H+xJtc0CVUXrmTf8+ZtlaeFWopLXrSvcyD2/fxKyBPdX3P+Q4b9J2Z8HcZ4G6BCzSsxsSzRm6SyfNo+In951rjf2epW0g1rg3Yo39ulzbolx7pfQzSdGCm3Tvp/cOkfSdK2cOKn1PWfN5umM2sFE1DBs2DJMn/3fPzppt4LqYABNgAi5IgAUspg66uQQsN27cQMGCBUX4RAqj6GxJutiR60GLvMlN79NFjUOOalzuAowKlSqJybgyYPYiUEQCbQeGqobQwpw8g2mGM9UVCk8qMNF3oKd5WEgbopfP/hLCF/KsN3DOYuQqWOiLqaEpkLHUxWRzHMaRtzYShmgenFb+pgW+G/OjzugY0nq1eYXW91mh6CBTe3dSH6bSYV/z3gP1CqCoPOkFRUPt1AzPSfkNeeWkZ84fP4K5g/uoLwzSvxk6ANTk8Z96neYEXWtJmKQeF+RcLJMaXvR5iJC7idVsldLNoPSSmtSjp66xv3wmEgtHDlALpQwp/bUZHA2JOrRFMtEXAteUd7opAhbyjkljRRFqpB4yqU0VatUXXlKlRiPN9koNGTQv6NIDGUP1JamXbH3iRfL0SRFFVO8H+pw27zVA73tYakSi70/67H2VNOkXzVI69zQLkLv5pzzGfC6UlE91kJfGWf27C8+ZlPpMmSs8oupLX1xQ1hOu2ZS5aou8ZLSf1qczli1bho4dnTeShy3YWqrOxk2bYfu2rVh0IFznhS5L1W3NcrUdxOgzpFuqbda4rEltt5YY1Jj3rK72KTlctMbhlLZ2WlLAInUyoG/dJ/2uUhoC3BmE1cauDaxxoKNqm9IDOcqnbU1La+cOQ8fBw89f61pM26VbQ2tKbe9EWhvSOqZstVp613zUTksePlvq/WuLckmwOKZtE4waPRo/TJhgiyZwnUYQoAinuXLnRvaCRcShuzMm6TrBEpGD9XHT5kHTUMQL1TsyfN9uzB/WT21X8q1SAz1+mKE1kocSe6SSfaA1bFvSOuTYX6TrTG2eT43dJ5vyOaDxPrFvF1ZMHpfAeYe2MguU8EDpgMrwKFcBbiVL6bWN6GqT1P5GYgC6wPZ1Wv2RsaXiXl38qF5tlzfIOU+LvoP0XlA7GxYqIt2qHIvos5tQxA+VExxqS/8ZC/VewpNexiAHJ/1nLtR62cga9j1tjOScI5gy1yivOWzm0jZI3w+67MXSuSc34qd0XUaRWug8RJfQR+kak8Tx84b2VUfd0vfe1Oy7NidoY5b9gSJe3qYOk13mf/fvv+hexRdlSpXC/n177bKN3CgmwASYgDMTWLFihThP+GH1JpTw9XPoriqJXq2koz/+vkWn0z5rrE+V2oGtcZYp3fMp8VCvhL30WRKxrJg6PoEAXlt55CjGs3xFIdj3KFsB2fLmUyxosfT+U9t8NRQtkvoq3X/q2n9Y8gzVGvsaU+/GKJ1nlhCwyLnXoC3aw4BZP8t6H1ObJ37XRr3P1SX417aXNnQXR3rnR+75jLTPuqLOKB0f1fO6BCz0/5ptluN8THMfqWmHkPvOtcZ+z9LfMda4N2KN/bpc26JceyXd16E7VirBJN2ZJPFZ2gwZdU5dqWDNGnYYYz9HcvP90KUVXj26z85T5QLj55gAE2ACphNgAYupDM0lYJkzZw769++PWVv2i/CizpakRgM5HrSkC0d9B3mavOQuwCiP9AK0EkWw9CKbrgN46aUlfX3XPCyki2F04Kq60D1s4QrQgY80aYbkk8tI6fwy5jBO5S373s1YnArZh+2rluLl82fqqsl7Annc1BexQlqvEoGA9CBVzoZN1TjpRS59kWKkAiU5RhaqR9o++jdDm2btAhbt4Rc15wWVLXeDLTVM6fIQIXcTqznXlGwGpc/SGMg1XGi7nKLP04X0nSH3cySNrmRo/JR+7lTPa9ukG1uWZj5DkTtUz8rxzq6rPVKDoq7LEtL5JEfA8v7dOxHhhTbGdOk2b5FiCGzQRKsHVSVzT9oXuZt/ymfM50JJ+VSHdD7IEbDQe4o8r9IFmQLFS6JgCQ/41airVexjjrll7TJ6VisHn9KlsH3rVmtXzfUpJHDw4EFUqVJFiEnJA6szJ+n7wFDUOUuwsNZlTWq7tcSgxrxntbVP6eGiNQ6ntLVT7vrNmPkjPWjQJ9iW7pmUisqdQVityVjJd7c1DnR0rRnlrE2l0WFoj9Zn6lyQh3p9iQ7Of/1xFMjLvSopiYZHeZTsvS15+GzM58ee88we2APHg3ciLjaWw9zb80BptG3Tpk1o0qQJRixaBfI26YxJuk6Qe8naXCxe/PVUOEw4ffigKNKQkwvNesl2Q/vOrcsXqf9ZlyhZiT1S7neJNWxb0oioSuwv0ssd2tgYu34zdfzpO46iGxzbs0N9scVQmXTRq2qTVvAJqoaUqdMYelwIQbevWCIuk1FSusaUCkx02X6ldgB9wmPNRj99+EBE040KPyr+Wd9nT9PmKEfAQuVFHAjGpsXzkTV3buQtUlw4ScmRr0ACbtay70kZ6RPUGBxYBQ8YYzM3VLz0/UAOmcjzaeIkSRJkvXbhrIi0fD36vBBrUcRqXZ6HpXVqnkEYeicqFbCQE6uwXVsRdzkaD2/fRuXGzcXck5PCdm4V0dtVSd/FWTnl2fszqvlDzu3y57dcpCB758DtYwJMgAnYgkC9+g1w8swZLNx3whbVm7VOexCwWGJ9qnQfYY2zTFs6Z6C94Ym9O8X6O+7KRVlziOx8FJ2lSpOWyONWBIkSJ9abzxr7T23zVY6zJOm+Vdca1lJnqNba15hyN0bWpJA8ZA0Bi7a7UXR37NC2PxF7KUo4JKW52nnUDzqjQmo2W2on1mcDV7KX+fD+HY4H7xL3Dm5cPC/EXz1/nCUrerDUUae57V76BCzSsxdDAgJNO46m02m571xr7PcsbQOxxr0Ra+zX5doWldgrNSPC6nNOS59JJfcgjXk/2SrPnj9WiojD4eHh8PX1tVUzuF4mwASYgCsRYAGLqaNtLgFLxcAg3H74CDM37zO1SXabX3qoqetQTtUB6WK7w9CxqNehq0HvrEoWYHTQNqVnBzUzpZ6xNUUCdEA3eN5SrQIkTU8AuqKkaHqVpU03qZkPbloHWiRS0haiT7q41nWgZeqk0Bau1JQyiQFdXK3brssXh2+a5UrrVeIJhw7uZg/sicunT4oilbKRihN0CSCkz8mNLkRt0oy4Q383dMlMroBFOi+UHNrS4fbiMUOQ+KskIsJGSb8ArSIjuZtYzfFUshmUjh95sKSwsTR35CTpRUt9+aXvDH0eKTXrll4EMLc3DVVd5hawkAeepj2+R40W3+qMfqTZT82Nqr73nLZxkRoUdQn4pEIwMnZTFBwSuOmLhiVnLtAzSuaetEy5m3/KZ8znQkn5VIf0s0GiOfpsEDNXTcsmjcGOVUvx/PlzpDXg5dZVGRnuN0XySmT4MROf6PJdV6xZsxorwy8ZjIZmYlU2zy59Hxi6FGSJBlvrsia13VpiUGPes9rap8Tzu7UOp7S105ICFiWRLqXf54YM19L57OjCalPWBtY40NG1ZjS0t6B80nUIeaxr1Lmn3j2aqj46hCGv7rQ2oaRvva3tcNqQPUCTu6UOny3x7rV1maow9+QkpV+/frZuDtcvg0C79h2w6c8/sSrikoynHfMRWwtYpN4AldqHpBehdOVXYo+Uuw+0hm1LumZUsk4imxhFW86QJYtwluBTufoXe1Nj12/mmO10mP7k/j1x0evwjs24evaUrGLp8gzZhqo3/xbJUqTQmUdqy1Bqu5LalXTNLen3oNwxkkYwI5Ec2Zu1ReHVtP1QhzsOH4+ardqbvG+zln1Pyqhas9boNPIHJE+RUtaYG/uQNQQs5r78RH3VXJ8b2qsqufRlLEdVPqmt3NkFLPQOHdCwKnjdZurM4fxMgAkwAWUEXrx4gXTp0qFe++/EmsfRkz0IWCyxPlW6j7DGWaZ0zyfHGZ+55xeN99VzpxCyeQPI6ZKm81B9dZFDomY9B6BAcXedj1lj/6nN1j580UpQVEBDSXMNS/ZpbdH6LHWGaq19jSl3Ywzx0/b/1hCwGNpvKG23dB9tLgGL0nZoPi/de5t7D6dPwCJ1JK3PaZTms9IzHqXvXGN4yd3vWdoGYq17I8YwUrJfl2tbVGKvlN7R1Hf3TRqxRck9OWPZWCPfs8cP0TmgFIYPH45JkyZZo0qugwkwASbg6gRYwGLqDDCHgOXOnTvInTs3mvUagJZ9BpnaJLvNrzTaiabgRYkHOyULME1vY3T5t9ekWciRr6BshhdOhGFGv67q53VdwpFupLRFEtFciKsOPCk83/xh8ZdOtBl/pJtlpQIcuR01p4CFLs+3/n4oqjVvYzBsrWa9+YoUx8A5i5GrYCFZzb5yNhITOrVSe1nsOnYyKtRuICsvPUQL059H/x97ZwEdxdXF8T8F2iKluLt7gCRY0OAOxd3dvcULtBR3dy/SAgkSPEgSIrhLIbi0UKAUl+/cR2e/ZZjdndnZ3azcOYfzna+Zee++33sz++T+7x1oEMCYEjXIRVBaHLHk/WfJyUytgEU+3uxxaGvNIlbLYlD+HmvJvkP99+rlCyz5aTj2bFgj+tyciEdel7lsLcYDyBoGqgeg0Y22ELCQ8wVlISpWsRq8y/qriiRKJrx59UpEEg1as0xYRAKULqMn4JvESVQ3JXjT+k+ikSptRMojNFDhtHFCzhVlan2HXEV8FR0s1BqhZezJy1S7+KfnrBkTWsoXffL6NVZOHINtKxcbTKXvauma9VCiSg1kL1BIlTBJLTtXuI+iyY5o1QDLly9Hq1atXMFkj7UxZapUyOlTHP2m/D+CtbvCcAYBi6OcNakPHSUGteY7q2SflsNFRx1OKdlpLwGL/LdEjdhZnqVPbfYMdxBW65kb6PnGqT3QkerQ6lxI2exWTf7JEDBBq1BZPo7MPS8fB1rXdvY6fNbTP878bL/a/sicNg2C9+9zZjPZtv8IJEmSFIXKVQRlVnTXK6YFLPI1l5Z9G+oTyjo1dUA3nAo9JLrIlHOWlv1ItetAR+xtyQOzaJknqRmz1s7f1JSt9R46XP/j9AmcCQ/F8cP7ce3cGbNF0P4sBVRKlDSZ4n3yyK/1OnZHnfbdVJtFziPLx49GaFCg2bEl/41XK8LSshciF2qRQXl8iqF0jbooUrYCkqdOazFis1LDHbW/J2dk63FsqlMdIWCxRVvevXuLx3/+iRuXL+DYgb0ie44kQrbkUKZ1jqn6BaCIre/fi700cpI5FXZYvAtUn3S5u4CF2knztizp0mD/Pp63aRk7fC8TYAJMQA+Bw4cPo3Tp0qCzKp9ylfQU5RTPKglYqjVvi2Sp0+qyjzJ3yLPrSQU6Yn6qZR3hqLNM+dyW1vHl6jbUxVnPwzTHu3/jOs5EhIL2bk+FHTIraKGz4jY/jBJnxUrBAx2x/pSPV1OBD5W4qFlH2+sM1VHrGj2+MdaMJUcIWNRm+DRn/8vn/+Lu9WhcOhGFsF3bxHiXrpgSsNBYpsyvFOSJgoWRTSRkocuRAhaqz9ivjvxB+k2eg5TpM36G1FicQP3Sa/wMkUmWLi3fXLVjzdr1nr1/Y7TslcjbquY7pJaPdJ+163W1tmjZr5QLouTjxLhtaoJ4a2XhLPcPql8F2dKnxc6gIGcxie1gAkyACbgzARaw6O1dWwhYQkND4efnhx/mLheR6tz1kkfuNTd5lkewK1+vMTqO+EmVU67aCZg9IpKY2qiQOwcpReQzFkJQ5Fs6jDR2PFQ6TDJ+Ro3jmbVjyxYCFtoUqdCgKcrXa4TkadKpMkWtYEPNJoaqCs3cZEoEIo9QqOVgTT7ObSVgsefBooTImkWslsWgXgcTslPtJo/ab4Z8eFjDwJpxKO9P+nY26NIb8RIk+Ky4Z0+e4MThYHHgK0XdoXePsh2pzbhiXKi8jdbYL3/GVCalu9evYfqgniYjolK7vctWQKFS5ZAlT37EiRtXtTlaxp6ejQhrxoTazQX5hsC0Ad0NzgZymwuUKCUOXgr5lUWaLFktigVVg3TSG6l/mxbKih9//BEjRoxwUivZrH379qFChQroM2m2EFy5++UMAha9v6VqnTWpLx0lBrXmO6tkn5bDRUcdTinZaS8Bi5YoStK7Ko+mROL/AdMXIEP2XGZfZ3cQVuuZG2j51ll7oCPVoXUNIH+f1EbLNG4TRXuUAi7QfzflFC6fi2k9uLTX4bOW/nGle9dM/QW/zZ+Be/fuIVWqj4eQfDknAeqjNGnSoN2Q0WLN5q6XXCBhLguEPRgY7w3Qwbza6K6SLWq/YVr2FtSuA+X36eWjtLelxW5r6rd2/mZNXVqfoX25G5cv4vih/Z85zktllaxaC51HT1AMqiFnp7V++f2mfh+1/sabGru0n0LrMaWgJDTOV0wcgx2rlyo2g/aWSMhC+zJagozoXZOQMWr296xlpLfPHCFgsbRfbNwGOoN4dP8u7t6Ixo1LF0Aiq+uXziP6/FmDM5W8zY4QsEgOOfduXMPNK5fw4PYt4egVfeGsWSdLLfvsevsypp6fMbgXrhw9gls3b8aUCVwvE2ACTMDjCKxbtw5NmjTBpE27zWajcBUwSv4O9v4NtXbupeWsTss6wlFnmfZeO+kdczTnogyU56PCP3Ool8qm4IGUlbFohSqfVeeI9aeWMSA3UO06mvrJ1meojlrX6PGNsWb8OELAYm4damwzBbv895+nuHf9GshngNYyV8+dxq0/Ln8icpe3094CFkk8Q8Gab129jBuXzuP2tT/MBsRwtIBFft4zcOYiFK9U/bMhYSx0adp7EOp36W0Qs2n55soLtvV6z96/MY74Dim9j7Zer2v5Jg5tVsdgkqVzRxJkTez5/31qpSDa5Pu5fvYUsV9DF2X56vbTFF0Baa35htnrmXFdW+PfB3dw7oz5wDf2qp/LZQJMgAl4GAEWsOjtcFsIWDZs2IBGjRph4u87kTVvAb0mOfXz8si9piZH8qhvpibZSo1Vu3lgDwGLuQWS8USP0qD2mzoPqTNmFk2Qi3ukSaDc4ct4cih/Rm0UZGsGiPwwTm3kluRp0ooIfakyZkaS5Ck0R+ozrldLBA5qo603WUwtrvVsJMjHoKUDSbV16XW0VDNGrFnEalkMql1wmbNVrbhI7TdDXpc1DNSwld8jX6Sr2eihiB+rp4zD4W2bDcV5+ZVFxxE/m4yYpGSbPTZ9zS2KL544igWjBiP6wjmzqCjjCDk9la1dH3m8i+HLr782e7+WsScvSMtYtGZMaClfso028cL37MCycaNMilike8nJxNe/Mvyq10EOr8JuK2ZpWyI/GjeojwULFljzmvEzDiCwZMkStG/fHrN2hmj6DjnANLtUIU8ZbiqlvV0q/69QRzlrUnWO+i215jurxz6lOaXWqO1UhhqnO712ahlLu9atxPyRg8UjNDaHLVyN3EV8zRahlC2NIpLXbNNJMWKfVJi1hw1a2mPNuHDU3ECpHbY+0LGWtbxvTGWcNNcXaiNP6uEt1W+Pw2ct48yV7qVMrhN6tkdERAR8fc2/267ULne09ejRo/Dx8RGCQBKRueslz6KkdX9HLxe1eymm6pEHpTHl7K1lPqR2HeiIvS1bOOKY6yNrfqf19rk1z9Pv86XjR7F50RxEBe/+pIguoyeCxD/yKMW2FrCYGlvWzqe0/v6SgJ2y8B7YstEiQgqc4VetNopWqIpvkyU3eb/asW6uQjX7e3JGarMrW2yohRvsIWCRl2mpLTRPJ6Fg4LL5oDmAFPVXbdvsKWCh/cmtyxeKMSUF2lFrF91nb+dbLbbY695VU37G5oWz8f79e3tVweUyASbABJiAjMCUKVPQv39/LA07g0RJkro8HxawfJ45wBadqnSWKZ//Kzn12qJuW5Xx5OFfCN68Hr8vmPXJXCx/MT/0njATSVOl/qQqR6w/ta5RjA1Uu7awxxmq2rr1rmv0+MZYM27sIWCRl6kU2NfYVsr4QEGSdq5dIcT3Wi97CFgomNLR4N3YumKREIRpvRwtYJFnzVDyGzM+s1Q6E7Jm78Ze6z1774E44jskjRl7rtfVfpe07FeS3STWmtK/myHorFIW4L//vA8KxiBlq1ZzVqj1PYrJ+xf8+AOObN+Cx4//jkkzuG4mwASYgKcQYAGL3p62hYBl2rRp6Nu3L5aEnDJ74KPXVmd4Xh65VymzCk3ifps3HWunTxAmm8vUotQmtRMwefYLW/DRskAy3tQwtsU4k4r8kNxYCf/070eYMainiBJIlyWltJ722eMwTo09xvWqcdo3LlN+uKmmPnP3uLKAxR5jw5pFrJbFoNoFl7k+U1uG2m+GvC5rGFgzDq0RsFA9dDC8avJP2L1+taFa+p72+HkqKGq6mkvuaKTmGUv3WBqPxJWEN7vXrVK1UZU2SzY07tEfJarWNCnO0DL25ParHUf0nDVjQkv5ctv+unsb+zetF6mBqa8sXdkLFEKL/kNAm9NK6cEtPe/Mfx9QrxJyZcqIHTu2O7OZHm3bmDFjRIacNSf+wFdfx3N7FvI5HDXY0QdajnLWpLY56rfUmu+skn1a+kLPd1oa6Gqc7vRw1PJCyddjWp6V31u4dHkRsc/cYb87CKv1zA2Mn7XXgY5Uh9aDHa33K40V44yh9HdT62H5XMzSwaVSXfY4fNYz/p352csnj+H7xjXx+++/o14998965sx9Ycm2gIAA1KlTBz//Gohchbwt3e6yf5fvv1mTBUVP4/XOiahuNWVomQ+pnV84Ym9LrS3W9oG18zdr69P7HDmqkBCAgoJIF2VG6TV+BmjsGl/GmbH11kvPx7SAhWyg9p8JD0HQ6mWfCXmU2kiOL1WbtUbdDt1BwUZsNW8yLkfNGJXPayztPdmiv+TfBvr/egUXb169EiKioDXLDCaaE9CToxI5JG5bsciicIUCnJCAkObwF45FGLLt2EPAQoKwPetXY8208RaFKzRuCpYoDRJF/fv0qdjLlC69PG3Vz/Ysh7IeLRozFLdu3UK6dOqy1tvTHi6bCTABJuAJBPr164c5c+dizYmrbtFcFrBAnI9N7d8NF49H2axP1QhYXGWucuPyBcwZNsDgjEyQuo2djAoNmn7CyxHrT0ed11LDbHmGqmZNYmnwqSlDj2+MpfqV/m4PAUvI9gBM6dfFUJ25oEmXTh7F4rHDceX0CYvm5/MtIdYMqdJnFIEnJLGLFv8sS8FkyQjK/kIBJOWBLZQMzJI3PwqXKo+s+Qpg28rFBrGLowUsZJtxdhUl/zrj7MhK2TK07N3Ye71n7bmF2u+L2vuU+lzNeyw9Z+/1ulpbtOxXku3yQNrG/otS206GHsTodk3E/02TKQsGzliETLnyWHyPXeUGym5PWe6fPHmCRIkSuYrZbCcTYAJMwFUJsIBFb8/ZQsAyceJEDBo0CMuOnMU3iZPoNcnpnzde/JITNUWazJA9l8FuuVq3Ybe+aNS9H76IHVtV29ROwPRMTFUZIrtJHonbWIxivGCQL2iMIyQbO/oYOwspcbTGRlPPuKKARe2EXS8nNU4MpurgDCzl0GfSbMXvni367/cFMz9xODC1kaj2myHvRy0LeT3jzFoBC9X5+OGfmD9iECL27jSYQGmhO4+egMTJUlg0y1FtVDKENj/uXruKqOA9ItU1OeKZu1r0H4ra7Torilj0fO+1jEVreGkp31T7yVH+2vkziNq/G6FBgWZTKZNzCUXvLFWjrluJWAbVr4ps6dJg584gi+Oab4gZAl27dsWadeuwNOxszBgQA7XKD3zafD8KtFnvqEvPHEWyUW0ZjvotteY7S22R26flcNEW32m1ZVjLUcuYkmfE1PKs/F76TRk8a4k4ODJ1OaJN1owLR80NiIu9D3Qk9loPdrTer9THasuQ89ZziGfLw2c949+Zn3147y46lfPG7Nmz0a1bN2c21eNtO3jwIMqWLYuhC1ahSBl/t+VBArT1s6dg/azJhjbayrmcfmfoUNGrZBmQyCBt5myIEzfuJyzVzmdMdYDcoTwmM7BomcOoHVCcgeVzUi+e/YNFY4eJKLB0mRJdOWKeQ/Wr/b2Vt0TPfIfe2ycP/8TpIyFin4HmkOYye5jaa1I7DzY3XtXs77mLgIWy4Ewd0M0QxdScIwjNMQOWzP9E8EEcSRCSu7Avchb2RuZceZEqQyYkTZkK8RJ+Y9gH0vJd1Dr+aOxQYBrK+Gg8ZmjtkL1ggutRYwAAIABJREFUIeT08gZlp0+ZPiNSpEuPBGTXF1+IIWCL8aL22+cs90l98e+//yJ+/PjOYhbbwQSYABNwawI///wzhg4dilVRF8Xvo6tfLGCxLricNf2uZ4/Zmvps+czJkAOY2KujYX6mJCpwxFxMzxrFWvtscYZqbd3GfahmXePqAhal/R9TGSVv/XEZs4b0/ez8n0QhuQr5IGveAkiXNTtSZ8qMhIkSG/Z6tKxPtNxLfaXkV0H/nYJpkk3ZC3ghQ/acSJ0xi/Bv+fLrr0UXW3M+oeX9lo8/pT21m1cuYlLvTiCudA2cuQjFK1U3VGPsc6aULUNtGxyx3tPab1Ij1X5f1N6n1EdqvwWOWK+rtcWavSv5OaJxYA25wEUpaLmW8e2M9y4dNxJ7N6zG83//dUbz2CYmwASYgLsRYAGL3h61hYBl7dq1aNasGSZv3iMirbn7JZ88yyM8GKt16YBw8OwlyFGwsGosaidg8omppWhjqg0wc6OxI2OJKjXRbewkxP8m0SeHM3LnRmOhCh3u9Js6D6kzZoZxWdZEsNXSHncQsNjKOULOTW1EbSXer16+wJKfhmPPhjXiz5aiPqg9XLx99Qom9+msKvKElnFgfK/aRazxM1oWg3odKOQbJObeb7XfDDkraxhYw1uPgIXqOxsZhpmDe3+SoaNqszZoNXAYvopn/mBU3katmZCsaa+pZyhq743LF0XWKSWRhrnfCy1jT16/2sU/PWfNmNBSvhqeNPYp+87Vs6eEoIUiwsqzs2jNbKam3pi+p0PpQqhXqyYWL14c06Zw/SYIjB49GiNHjvSYDCyE4VzkEQxv+Z2BiB6HbWOslIVv6c8jkDxNOhQqVRZZ8uQX80n5pXbeYGrQqnXWpOcd9VtqzXdWyT4tzp+2+E6rOZzSw1Hth4c2lsmBmMaGrS6ldPTGZXt6BhZHHOhIvLUe7Gi9X2nMUJS80e2aGg6/1WZgscX30BaHz7Z6D5ytnMunjuP7RjWwadMm1K1b19nMY3uMCFy9ehXZsmVDl9ETUalRc7dmY7zXRw21xXeAvrFbly0Q2Qqk67tOPUEBY4yD4BjPiazJ/iLfuzG1LtYyH1I7v1DjpKB34MjnrLbeP7N2/qalXSQ4WT31F9yJvoqnfz8UzvHtho7RlfnR2LmDbFHKgmGPaLVK7bb2N1vPXojcDvrdvXcjGmcjQhG2a5sQtMgvJScYR+3vuYuAhX7Dx3dvBwrwRZfx+YGct9wJkTKsNOszGMUr1zA4Upl6j7SsFbWOPwrURRGXJccpEq407N4XlRu1sOgkrPbbqOX74Oz3ktAnYtc2/P3oobObyvYxASbABNyGwMqVK9GqVStM3xqM9Nlzuny7WMDy+dmcvc4yHSlgOXE4GAFL5+Pd27eIvnBWBBHK61vc6vH66MF9TBvQXcznTc0zHbH+1LNGscVc0dozVEeta1xdwCLP/m5qD0YeNILGJAVepPUMCd1jxYplcqxrWZ9ouZcEB+tmTBJBUqTLy68smvf9XohpJNG9kmH23vdQ827K3y3jcxvjQMum/CnUtsER6z0t/WbcH2q/L2rvU+prtd8hR6zX1dqiZb9SajOdQ88Y1FP45dBlPJ7kWc9svY9o9Q+dDR8kMdiDqxdx5dIlG5bKRTEBJsAEmIAJAixg0Ts0bCFgOXToEMqUKYOh81eiSNkKek1y+uffvH6NlRPHiDSKdBmLL+R/U0pfaKmBaidgShEAxqz8Xdfi35JtxmIUKYIaRQ5YNfknIUihA51hC1cjdxFfQ1HyDYURS35FTq8iWDh6CA5s2SjuMxW5wJI9av/uigIW+QF8ox79RSYfcwtetTyM7yPn8F+6tTH8p35T5sGvem1VRcmj6tlKwCJfNJBYgQ6R4371lUW76L3YOGcqToYdQuoMmZEtf0GUrvUdEib69pNn1S5irVk00jN6nR3lGY/yFS0psr1QxEH5pfabIX/OGgYWO0DhBr0CFurT7SsXY8nPIz4pvfeEmaJvzb0TckedTDnzoP+0+SLiSUxeH96/x9Vzp4WDCm0ASFfzfj+AHJaULms3/bSI1KwZE2o3F6zlTRtuZ46EYMXEMYi+cM6qb5W1dTvqOXKkaVwgE4YPHw4SSfDlnASWLFmC9u3bY/auUCHE9YRLPoezlVha7tRk6jfOUc6aSr/bajcstX43td4vjTM9h4uOOpzSw1Ht+/Tg1g1M6d/NENWMDnNrtOqAr/6LFKamHOoDGlvSb4qlTJDuIKyWc9Hy2+2IAx3JPq0HO/L7lSIvWhoTap2ebZmBRckmaw+fLbXPVf8evnsHJvRsj/DwcBQtWtRVm+ERdr9+/RpfffUV6nfpLQ7p3fmSZ1um3w/aP8mUK4/VzZaXSQXRnhllYzG+9P6Wy+d0poLIaNlbUPtb4oi9LeO9SuJmbl0t7yzaM1g2bpQQjlCf5ihYCCWr1v7Eed7a+ZuWgUFOMnSwfjR4j3gsV2Ef9J08B+TQb+2lZtzI5zkVGzbTLZxRslfrb7xUhh6nDEvc6P0LXLoAW5bMNdzqXa4iek2Y+ckeoqP299xBwKIkNlcSBRFwed/SmQKxp0w4li4tQX+oLC3jj8r+bd50rJ0+wWBGuyGjUb1le1V78pT1aOb3vQ3Pagk8YKndzvr3nzq1wKtHD3Dm9GlnNZHtYgJMgAm4HYH9+/fD398fIxavBTknu/rFAhbAUWeZevaYtY6zkO0BQhQsXXqzu8vXZUpCaUesP/WsUdSuo7WwVnuG6qh1jbVn2VrabHyvrYMyyLM2mPL1onrHdmxuCIpUsmotdB494TN/FKV2aTlv0LKWkd9L/lp0zpUyXQaLeOU+P7YI2mJcqRoBC91vfJ/xvojxvo+pPlGzd+Oo9Z6WfjPmpOX7Yu27psZvxFHrdbXfRC37lRJPedAg4+Coxv5x7hg0lRgMaVILqRJ/gwP7Pwp4+GICTIAJMAG7EmABi168thCwXLt2DVmzZkWLfkNQr1MPvSa5xPNHdm/HxJ4dhK3Gynu5U5U8O4uaxmmZgMkX/xSlkRwHbC1ykOyWK5Vp0ZO/mJ8h4oWSA6I8+jVtUHiXrYDJfTsLxzFrokeq4Wh8jysKWCgq4JS+XUALMroKly4vDvISJUmqtflm7yentIm9OuDu9WviPi2OX3IHVFsJWLSIN+SNkz9ryjFDzSJWXraWRaNchKM1y5B8YWvueS3fDOM2WcPAmsGnV8BCdZIzx/wRg0TmEukiR+q+k+cKJxNzlzxqvFqnZC1tpW/ZqbCD+OPMSfz79Ck6DP9JlYP7tXNnxLdQev/MbQhpiS4p2U7CCElgKP03c4fn1owJtZsLVD85M1w8cRTnoo7gyukTiBP3SyFglAvMlNgfO7gPdCguXZa+N1r6L6bvvXzyGL5vXBMLFixAx44dY9ocrt8EgT179qBSpUrCkYwiKXnCpeSARBHWybHN2rmmUplKkcaJrxqnO3P9oNZZk8pw1G+pNd9ZJfu0OEI56nBKD0e175PxGoyesebgU54eXJQzeCRqtumkOK6dVVhNdtvzkILKd9SBjtT/Wg921BxcWxpb8uj0So7jVIa9BSxyO9UePltqn6v+fc208cJ59O7du0idOrWrNsNj7C7n74/o23cxJWCfW7dZKVtK7bZd0Kzv94j75Zea207lUTbbeSMGGp4tWLI0eo2fIfbJjC+5QMPU3MmUEXLHClPPa5kPqV0HOmJvS8ucT85I/qwSG2vnb1oGhdLaXc/ehfw3nMQBI5asRU4v70/MkgtnbCVYl7dd62+89LzafTjar47cu1MECrl+6Tyqt2gHciCydFGmXAqwROOZLqX2O2p/zx0ELHLhs7lMw3IHKfr+9Z00B4mSJrPUbcJJzDgwlqVxq2X86XEeVVpnaFm3WWy4E95A35DWRfNgwIABmDhxohNayCYxASbABNyTgOSX0aTnADTs3s/lG8kClo9d6IizTEcKWOTrWF//yug6ZhK+TZbcqjErn9MpBb90xPpT7RpFqZGW1tH2PEN11LrG2v1qqwaFwrmOnrNjpawqps4N5ML1nr9MR7m6DVU1Q57h15zNWtYyegRccn+hmBKwyNsrZZI1Fl2YOhNSs3fjqPWeln4zHjRavi/29Btx1Hrd0jdRYqNlv9KYp9yXjcYT+dwZ+84YZ2ZR9QK7wE0UdL2Fd0507NAec+bMcQGL2UQmwASYgMsTYAGL3i60hYCFbPApWhTP3rzHz7/+37lYr23O/Lw8SqI0UTaeZFmr1tUyAbt55SIo/ZuU0l5LndLh+4HA35AoSTJkzp0PftVqIVt+L5Po5QcxJHag6HTju7cTh0emMmUYOwaRIz5Fk5wxuJeox5osNVrHhisKWF69eI6Fo4di/6Z1huYOnLkIxStVV9V8mpDPHtIPSVKmRLJUacVkvHjlaogdJ+4nz8vrsXToJz1MY2Hz4jlYPWWcoTxLmwJaFlJy9b/atssXIqY2FtQsYuWgtSwa5ffSoW2/KXNVZUhSyjhizkFTyzfDuE3WMFA1+GQ32ULAQkWSOGRir46gTTbpom9Oq4HD8FW8+CZNUxstRakAKavW5VMn8E2SJCLFbvl6jZAqQ6ZPbpeLCaUNFUu8tEQ0sSYTgdwZh+yJSQEL1W+8Ca9FwKglIo0l7s72d/qOEpd79+4hVarPsyw5m72ebE+KlCmRu2hJIZ7zlEv+u6olapMSI6VsDoNnLUGBEqU+u91RzppUsaN+S6397dVzuOiowyk9HNW8T/I5q5QN0prI9/K5gSmHYbLLWYXVZJuWubXEWIu41VEHOpJtWg925G3ROibk83Vzz+sRsNjz8FnNu+OK9/SvUwEZU6fCgWCOEOYK/Td9+nT06dMHU7bs1ZWNxBXaKv9OkSiABPkkbtYq7j0bGYaZg3t/sr41FQRHHkxG7b4NMaU17ZqpvyBg6TwDYlPrVS3zIbWHzI7Y25L/HphzmpePM7k4Vmnvydr5m9YxLc+QTHu8PX6eajFoh1I9D27fxPSBPcQcly5Tcx0tGTMU67l1A9MH9RTBKRInT468viVQrk6Dz/ZotP7GS3Wp3YeTO6qpDc6jJpOHo/b3XF3AQu/60nEjsXv9asNQMecIIm+vUgRtU+8QOWZN6dcVdD5Dl6U5oJbxJ3/ftWRDktdDtpkSR2v9Pjjr/XRuMeuHvjh48CBKly7trGayXUyACTABtyRQwq8UHjx+iom/73T59rGA5WMXOuIsU88es9aBRmLxOcMGIGznVsOjLfoPRe12nRE7dhxNxSmdmyutnx2x/lS7RlFqoJp1tL3OUB21rnFVAQuNsUOBv4v1rXSZ87uS+x6p9QtQ+t6ZC1KiZS0jH19qg38p+fxoDcxq6YVWm4FFzofW9sRnwY8/iG+JOb8CNXs3jlrvaek3Y3Zavi/29Btx1HpdzTeR+GjZrzTmKT/bo7FUpWlr4ad4NiJU3OqOa3bJb2nnzp2oXLmypdeT/84EmAATYAL6CbCARS9DWwlYxo0bhyFDhmD2rlBVUef12h3Tz8sj2dEhS/thY7B+1hSQWIMua9W6WiZgSgfRahy6yT65M7ha8YvxgSodgGbOlc9wEE4H96TIl1+XTh7F6HZNhQMYZUtI+G1iwyGqvbPGkC2uKGAhuyP27sSMQT0N6UfVHl4rZaswJwCRH9irGUNKzha2FLDIxVkklOo2dhISJ09p8vWnRd2KiWOwY/VScY85pwU1i1h5RVoWjUr9V7RCFZE+NnGyFGY/YRQxkhwNJGEavTMDpi9Ahuy5FJ/T8s0wLsAaBtZ8e20lYKENlMBl87Fi4liDGeQwRNkAStWoY9I0pfdB7Sap/B00JbiTj1eKstJh2FjES/iNWWRyx3Bz30N5NBdz0eKpUorcHbBkvogiYXzFtIBFvglfv3MvNO41wOKGtfw7pScarTXj2J7P9K1ZDtkyZsC+vXvsWQ2XbQMCHTp2xOrVq7E84gLixP1UEGqD4p2yCKUNdTXzBKXGPH74p8imRd9W6SpfrzE6jvhJUYjoKGdNssVRv6XW/vbqOVx01OGUHo5qBr88Cpi5sWOpPPnYovvNzZWdUVgtX+OoFYVqEbc66kBH6i9rDnbkhxzN+/2Auu274YvYsS0Ng8/Ww+YcJ/UIWMgQex0+W2ykC95AkfP71a6AKVOmoG/fvi7YAs8zOTo6GlmyZBHZXOlw3J0vpawptCZt+8OPKFevocU1jcSGRLqUPYAyMUoXZYug/QKl7JRKzjpq5mP03PFD+0V2X9qPo8ucaFPLfEjtITPV6Yi9Lfk6s1Kj5qJfzAW7oIAS80YOQvjuHYKNqX1Ra+dvWt8Fpb0LL7+yaDlgGLLkyae6OGrXsvE/4sCWjYZnzO0fyPeHU6RNj57jpyOfbwmzdSrtSZuqx5rfeKpc7T6c3FGN9tH6TZlnUVRHzOcM7WcYA6ayX8vHsD3291xZwELfl9/mz8CmBbMMY8ZSH8gDuqg9l1BaU1Kl5va6tIw/uYBbrSCOxiDtVwatWfbJe+NOe1dKH4TRbRvjr5vXcOvmTdXfKL6RCTABJsAEbEOA1sz9+/fH1MB9yJgjt20KjaFSWMDyEbwjzjL17DFbMzzk82haPzfq0Q9Vm7bBl19/rapIWteG79mBZeNGGQJAmJs72nv9qXaNotQ4Netoe56hOmJd44oClg/v3yNs1zasmDDmkyAj5H9QsWEzxYAlWs/saTzQWD68bTPmjxxs2KOh/24u24mWtYw8A4taXzUln59Cpcqhz6TZ+CZxElXvqaWb1ApYqBzje/MVLYm6HbphyU/Dcff6NZgT1qjZu3HUek9Lvxmz0/J90ToGtfiNOGq9ruabSHy07FfKx+LejWsxZ1h/8Z9pT7RKk1YiCAPtY5jbI7U0pp3571P7d8WFiFD8+eCBM5vJtjEBJsAE3IkAC1j09qatBCznzp1Dvnz50LhHfzTq8XEC4O6XseMxRfpqNWgENi+ajYvHo0ALcFPRpC1x0ToBk0eypvLrtOuK7zr3FEIRpUvpsLzdkNGo3rK9xaiRxlGcqZ20wfDk4V9mFe9KjlJkFz0/bOFqUDRve16uKmBRSlVq6fD62ZPHwmHdOOKdOUcI4q60KVavUw+QYzn1kfxSGj90jy0FLLSIooPPtdMnGKqnRSll21ASsdDB+bYVi7Bx7jTDor922y5o1vd7xP3yy8/aIF+gqskEpGXRSBUq9R/VQ04U5BAgv2jjgr4fC0f/gOgL5wx/pjbXatPZpCOe1m+GVLCahbwt3ktbCVjIFrmDCf03NdkAToYcENlbJKcdS5ukkqPPglHfGzar6JleE2aCHBXkl5SpZdvKxYY/0W9h3fZdTTrMPLp/T/S15Mht6VBcnonAnFMJ2XMw4DcR/VJqs2SYrQUs8g0xS9mS5A4iksNXmdr1Fd9VsvvG5QsiUpPk4KXWscEW49feZZw+chij2jTCrFmz0L17d3tXx+XrJLB3715UrFgRTXoOQMPu/XSW5jqPK801ySmQxICm5pry1inNT+g7NnDGQpPZ/xzlrEm2Ouq31NrfXr2Hi444nNLD0dLbIGWOJGdM6TIVpd5SWfR3pfLMCWKcUVhN7bDnIQWV76gDHanPrDnYkUeYV+t0++/Tp1j807BPnHvNjSm9AhZ7Hj6rGfOudM/U/t0QFhSI69evI126dK5kukfb2r5DByxZvBgzdxxC2izZ3JqFKSdlysJSp31XZMmdD7G++EKRAe0R7Nm4Vuxb0NxIutQEK6H1I0UCPRMeYniORCwUBEFpPqbkgGEpAISW+ZDaQ2Yy1hF7W0rZH8zta9E6mTLTbF+1xMDT1L6oNftH1r4ESo4j1G8UJKNS4xYiKJCpaMXEOSp4D7YuX4grp08YTMhfzA+9J8xE0lSpFc2i/bd1MyYJAYJ0UZafNoNHIX9xP8V9YvpdpD3wdbMmG54xtzdjzW88FaxlH04e9IIC4bQfOuazDLqSwbRvQkFSjDNLmxLgOGJ/zxUFLPTenQkPxfrZUz4Zc2qyU2kNlEDz92vnz2DV5J9Be3zyy9xel9z5xpwjlzxoGdVjSbBE81EaR+SMJr/cWcASGhSIyX06Y8aMGejZ8/+Rqq39/vFzTIAJMAEmoI3A1atXkS1bNrFHTXvVrny5q4DFmnWEvc8y9e4xax1nptbP2QsUQs3WHVG4jL9iEAeqh9a0N/+4hF2/rhR7oMZnneaEBfZef2pZo8h5qVlH2/MM1RHrGlcSsNBamIKJBiyZJ8aY8WUpaAi9S2M7NjeMS0t70vQuBK1djg2zp352bm9OwKJlLaM1azCtiWkPds208Z8Id4hDTApY5O0gkcGp0EOie0wFU6a/qTl7c9R6zxF7IPb0G3HUel3NN5H6Vst+pfy7a9wX5IuTPnsOkfGMLkcE2tb6u6n3fgre16msN1q3boWFCxboLY6fZwJMgAkwAXUEWMCijpPpu2wlYKEa6jdsiIDNWzB3XwSSpkyl1zSnf14e3Y0Oxo4Gf4yersYZ3lQDtU7ATKn1M+XMgwoNmoIED98mSy6i8V+/cE5ElaPJoPFC39JBjLGtShNW+rupKHX0tzevXonof/IoZKSaJ/W+vceLqwpYiB0tnGcN6ftJZE5yTiAxBwlT0mbOKpwj6LCMFm/7fv8VNBGXLksLZuk+pXpoA6l6i3agw24SKt27EY1DWzcJRy9jZwupDFsKWKhMpah61B4a10XKVkDKdBnEYTYdzFPmoxOHgw3tJgcQOqAncZnSpTQmyeGkTK3v8HX8+Pg2WQrhGGBu7KtZvCtxlbfB3LtJfdx++FizWVu0fjOkNqlZyNviQ2xLAQvZQw7/0wf2xN9/3jeYZ06sRDeZiiqRx6cYKjZoirw+xUW2FBpPlAGHxB90EGt8WdqsUnLwpneoWvM2yF6gsPgO0/XX3TvC6YjGrPG7aqkNSt9e+hbUbNUBxSpXFyJC2nw8F3VEOEWdjwoX9fmUq4S/7t02iKJsLWAxzrBF9ZHDGm22Zc2bH1/EjgNyfJEL4eSb8PQcvU8UySZbvoKiL2hz+t7NaJw8fABbVyz65JujVnBpi/Fr7zJ+bNMID67/gevR0fhSQWxn7/q5fO0EvqvfANu3b8PcvRGG91p7Ka71hKm5Jn3jyFGTvjOmIqbR95ecmshB0NiRTo1TE1FyhLMm1eOo31JrDi6V7DP3LVcaXY44nNLD0dIbQb/5lNZbOqiwlJ3OUnn0d3lGF3MZTJxRWE1tsOchBZXvqAMdqb+0HMhJzyhlQ6C5CM0VaG4RK1asz4bD478eiAjZxpHpaf3e5ccJSJQ0meLw0Stgsefhs5rx7ir30Px1WIt6GDp0KMaO/X/WRVex35PtvHbtGrJmzYpydRuh5y/T3B6FkjBXanSWvPlRsEQZ5CrkjYTffiv+870b10HCBNozlO+l0Der6+iJyOtb3CI3JXGDfO/P3Jq2RqsOaN73e5NBFrTMh9QeMkuNcsTellIdcj7SmnnH6mWfzE3N/Q5Ys39ksTNN3GBq3i3dTvtJtMbOlt8LceJ+DNZCezu0Lo8+f/YzRxi140tp/43m68SF9sky5c4rhDMUwOhsRCj2/b5O09zeEc4bSvNdac/Eq1RZpM6QWeyf0n00h9qzYc0n+4iWgqPYe3/PWQQs1Zq3RbLUac0O4dtXr4D+0bhTuqzNekxl0fyN9pRorUlrTOmbRuIQ+oZK5xk0dzfeFzS3PqJ5GGU4l85tJFGYb4UqiBMnDlKmz/hJoCF5ViKyS9rfk/YPpb1cylRPe+XSt532/shmyU53FrAM+q4K4n54h/Pnzlr7yePnmAATYAJMQCeBxk2aYOOGDZi7NxzJ07huAAilsy81cxI1+CjAYakadT4LjOiI+ak16wh7n2U6WsBCfWQqg57Ufzm9vJE1XwHDGH7//h1uXDqPq+fOfHKGKt1vaV1L99lz/WlvAQvZb88zVHuva2JawEL+IzRnN3fRGprm/NEXzir6u6jxm1IKDiutP4uUqyh8WOgi/x1ylie/A8o6TZdxgGD6/+YELFrWMkpZUqW1D/nASD5F0rr+0LbNBl8CuU1qfGDUfIOle7RkYDHli0Y+PwNnLDKZaVWt34sj1nuO+I2xt9+IPCiePdbravcWtexXyselUhBausdSYFkt49uZ7l3y8wgR9DkyMhI+Pj7OZBrbwgSYABNwZwIsYNHbu7YUsJw8eRKFChUCOfl2HPGzXtNc4nnjlHPGBpuK2KamUdZMwGhDI3jTBsVo+5bqJOEN9ZdSRghTz5LjNaW3NL5qtekkInHHiRtX8TGlZ77r1FMom7+IHduSmbr+7soCFmq4qYwnlqBQn3Ya9YsQFyk5b8mfp0wKc0cMVNwQUqqLMia8ff3a4OhvawEL1UkZfxaOHmI4ZLTUZvo7iVdoTJMjvLnL1PtLzyiNTWs3pUgQsXjsMOEcq+UikRJ9S0w50kllWfPNoGfVLuS12Kx0r60FLEpOpLSxQlH8SbBn6lKKEKq2bWoyDSilsVZbvhqhEpWltLForg4aQ5RJiRarksDL1gIWuVOxsT2mNpOoDylqEkWolGeIscRMzea0pTKc5e/kgEFRxmfPno1u3bo5i1lshwUCx44dg7e3txBcdR0zyWN4mZtr0nyDRMl5fYohdcZMgsmzJ09w8cRRRO7b+dm8gr7ZDbv1Qc02nUxGkDYGa29nTarLUb+l1hxcKtmnVcBi6jfEWUS1ll4kefYKc4c6lsqS/i4PRkD/3dwaztmE1WSvvQ8pqA5HHOhIfaLlQM64n5WiOSo53ZoS/Ktx7tUrYCF77Xn4rHbcO/t9P7ZugJuXL+DG9etImPDzTKDObr+n2/f9999j/PjxcGdnXeM+pnUMZY2lDB5a1zRSOZYy7MrHFK05aV1H6zvjYAhqxh6tC+t36WVSvKJ1PqT2kNnYNkfsbVlTh5p9Ua37R2r6xNQ9evrZuEwSZLQfNhZZ8xZQZY41+29Ck/QQAAAgAElEQVRUsJRVtVy9hibn9o5w3iBb7l6/JvYQlTJ0mIOgZi5Az9tzf89ZBCyqBouJm8hhq1mfwajYqLmqdR7Nr1ZMHIMdq5eqrpbGW90O3eBdrhJm/dDbEKyl5y/TRaYipev9u3ciSwydDyhd8ii+dD9l5yHBs5aLzsRoz4r2gKU9OMrO3Kh7P1X78lrqiul7KUrzb/OmY9WqVWjevHlMm8P1MwEmwAQ8lsDZs2eRP39+0PkVZaRw1cuUs7It2kPi7/5T53+WKdRR81Nr1hH2PMuMCQEL9SOJfddOn/BZoFMtfSzNAykYoKlgWo5Yf1rrK0C2qV1H2/sM1Z7rmpgWsGgZU0r3+tdvgpb9h1r0zaBn6X2aNqD7Z9lLzNkgrdNJXP/rjI/fbcow0nfSHMU6ta5laE1M2XsvnzymGoUUDOqfvx+JZ+miYCD9p81HuqzZVZdj7kYtAhald4X+W/l6jdFxxE8m97XU+r04Yr3nqN8Ye/qNOGK9rvabaO35rTQmKfDEL93afDJE9QQkt8lLYYdCbly+gL61/NGhUycsnD/fDjVwkUyACTABJmCCAAtY9A4NWwpYyJbuPXpizuxZsMapSm9bYuL5B7duYEr/bp8sAvRGBLZ2AkYHnNfOn8G6GZMQFbzbIg46VGrQtQ8qN25h9gBbqSB5xGK6x5KTgjyVJj3z/Zxl8PWvbNFWvTe4uoCF2k8RiQOWzkPQmuWqnCPo0K5xzwGGCA9qGd6/eR2rpoxD6I4As4/UaddVHMptnDtNZJKgyx4CFiqXNrY2L5qtqu3U7qa9ByN5GvPRAqlcckRcPGbYZ5k26G/k+E8iGOPMEXo2pbT0H20U0OFm8co1QNGBLF3WfjPULuQt1W/p77YWsFB9ShH5yemk29hJn0VSMraPsnqcPhKC1VPHfRIt1FQbtPYFfYcvnTiKlZN/MkQtMcfHmu8wRblcMWGM2e88jVvKnlSvUw+8ffNGbKDZS8BCbQ7ZHoCFo39QjFQzYsmv8CpZ5jMM1Bfhe4OwfuZkQ9QZc6y09oWlcRnTf3/39g0G1quMRPG+xqmTJ2LaHK5fI4ERI0ZgzJgx6DRyHKo0ba3xade9nd7bI7u3i5TiWp0mpVaTYKJ5vx9QslotVU5N9JweJz41zppUhyN/S605uLTV4aI9D6f0cDT3VihFSBo4cxGKV6qu+2WSb5DTYVGv8TNE9CWlyxrHTnsJqyX77HlIQXU44kBHaovWAznjPrL2IJwcGTqNGi8yJZi7bCFgsffhs+4XIoYLWD5+tFjvLl++HK1atYpha7h6awmU8CuF48ePYcKGHUifPae1xbjMczRHof2xTQtngcTpai9a29B6zf+7xpr346gOEuStmzkJwZs3WKySsgY07/sDChT3E9knzF1a5kNqD5nl9WnZG6Fnrdnboqyna6ePt8iH1s1Vm7VG3Q7dQWtzc5fW/SOLHaPiBmK1e8Nq7F63SpNDDM23ab/Omv1eEoXuWrdK7PUpZV6Wm02ZGBv3GoAsefKbddB3lPMG2UeZ1sgR6PC2LXbZP9UyhrXsY7iygIXepRJVaohzBspmoiaIkjSWaMz9vmCWiBBqSQxoPN5oT5Oyqhw/tF8UZSmwFvGdPbSfYnAhpSBGNG/bs361WPtaeheMv7O0dlk6bqRhr7xElZpirzL+N4lUvPWuccuRXdswsVdHdOjYCQsXsFOMa/QaW8kEmIA7E+jTtx+mT5uKX9ZtFcH9XPFyZwGLtesIe51l2mqP2ZpxRm2iQFWBSxeo8mMxroMcjWmuaWnd4Yj1px5fAS3raHufodprXeOqApY8PsXQsFtf5C9WUvW5FY03ykq5eOxwiz4Hcn8A47FgLjM81aF1LUMilmXjRll8z6Q9ERKFUTBVuS+XLf24tApY5Otj4tBt7GRUaNDU5OdHi9+Lvdd7jtwDsaffiL3X62q/iVr2K5UGiFIwVnkgC2t+15ztmSn9uiB813ZQpvT06dM7m3lsDxNgAkzAnQmwgEVv79pawHL//n0U8fFB7K/iYdz6bZ84f+u11RmfJycbihjx+4KZBvNqtGyPlgOHq3I8V2qT3gkYLWhv/nEJ4bt3iIXGldMnDActWfLmR+Zc+UBpH+nwmtLaW3M9/+cp5gwbgLCdW8XjllI20j2PHtwXTtRnI0LFM7kK+6Dv5DmaMr9YYys94w4CFqntlNYzav9unAo7+En6XDqgJges/MX8RP+my5LNonOCKZ40hq6eP4NDWzfhTHgIrp07I26lNL7k2OdXvTYyZMsJ+aGcvQQs8rafCDkgRGPkRKhklyWnDON208KLnD7Cdm3DlVMnDIelStEu9GxKWWoDvZu5CvmA0tLm8S6mKnqMVKa13wwtC3lr3z16zh4CFipXKXUpZXQi0Ubs2HHMmkwbE5dPHheZfc4fi0D0+bOGvpfSVRcp4y+yCcRL+I3m5lP59N5QRAfqH+M0xNJ3uEhZfxQuVc7q8sl+EpqdOxr+yTvqXa4CKDsSfRPIaUDez7bOwEJwJMetHauX4FxU+CeO7eaiYNKz9F5dPnVM/GbRd0epL6x5LzR3moMfmPl9b/Ht2bJlC2rXru3g2rk6WxCoUq06dgXtwC/rtyFHwcK2KNJlyqDDDRKvBi5bYNGZR2qUlKq8drsumsW1Uhn2ctak8h35W2rNwaUtDxftdTilh6O5wS8PGECH8f0mzxHOcXovpWAElsQxBmH16uV48fyZWRPsKaw2rtiehxRUj70PdIzbovVAzvhZWpuQQx1F2LYkspMf0FkaS7YQsIg5k4cLeE1xpnUn7RV079kTs2bMsNQd/HcnJnDhwgX4+PgiU648GL16syYnZidulkXTaD305OGfOBMehvNHw0XmTOM1IDkqkIMzRdqk/RpyujGVvdhiZf/dQHXSnkjEniBQprILxyMN8zJa05LTBQV5yOFV2OL6WKpTy3xI7SGzqfbYe2/LFB/6/mcvWAiF/MoJQbW0blbDXcv+kZry1N5DQSmuXzqPi8ejcPF4JB7cuiWcZKSL2pAhRy7k9Cpis/H14tk/OH44GMcO7EP0xbOGPQfjsUzZnml/w9L+C9npSOcN8Xv74QMe3ruLo8G7QXuI9E5KcwPj/dOiFatqGgPGfSaNYfkepbX7e64kYCFhDnGkzNf0rclWoBASJvpW7ZD+7D7pfQ3dEYgTIcGG/Vnpfc3nWwLktEh70dKer1z4bCq6unFltA6iYAK0n2j8DlF21XZDx+Crr+N9Zhv1c8TeIETt2636O2scsICc0fpNmYu8vsWt5uNMD96JvoqhTWohW7ZsOBalLdO4M7WDbWECTIAJuBOBR48eIVv2HEieNj1+Xr9V1dzM2drvzgIWYq1nHWHrs0xb7jFbO46k9fPlUydw/mgErp0/jbvR1z4R7dOaljI/0Po5f7ES+DZZCl37C7Zcf+rxFbBmHW3vM1Rbr2tcQcBC69rMufOJNY2XXxmxV5M8dVqr/Wqoj2gv6NDWzbh4Isqw9qR1E/l+KPkD3LxyEZN6dxJrVboo6Fvd9t3wRezYiq+W1rWM9O2Q+xFQm+l8pZBfWfiUr/SJr5jcyb9y45Zo+8OPmnxWTH0XtApY5O+ZmgDS1vi92Gu95+g9EFP9Td9SPX4j0v4K7T/aY72u9puoZb9SaQzK9w/UjCdrf+Ni6rmgNctERuKRI0di1KhRMWUG18sEmAAT8FQCLGDR2/O2FrCQPbt27UKVKlVQslpt9J86T6+J/DwTYAJMgAkwASbABNyGgIguPn60yOAxbNgwt2mXpzXk9u3b8PbxwdsPwJD5q4SI1NMuOnwjofSZiDD8ceYkKLKTsdO4sSAwVxFfXU5NElt7OGtS2dZugFqzKU71aT24tMfhoq0Pp/RwNPfuyDPWWIqurOU9VApGYCkVvVS+KX5ywbe9hNXydtrzkMK4zY5w4NN6ICdnIR0aknMiHRpKYnxzB3SWxo2tBCxSPfY+fLbUHmf6O/XT+O5tUbxkSYSFhDiTaWyLlQTWrl2LZs2awadcRfwwb4WVpfBjTIAJMAEmwASYgDMRuHcjGuM6txRZsUNCDqNQoULOZB7bwgSYABPwaAKbN29GvXr1RPZCCijGFxNgAkyACTABJsAEmMBHAnIBiy3FWc7A+FzkEQxv+R2q1aiJ7VsDncEktoEJMAEm4GkEWMCit8ftIWAhmyZNmoSBAweiWZ/BqN+lt14z+XkmwASYABNgAkyACbg8geOH9mNsx+aoV78Bft+4weXb4+kNiIyMRNVq1RDnq3gYumAV0mfP6elIuP1MgAkwASbABFQTOHZgL37q3BKFinhj984gJE9uXYZY1RXyjQ4jsGDBAnTu3FlkGB08e6nD6uWKmAATYAJMgAkwAdsToGyoJF65f+sGdmzfjvLly9u+Ei6RCTABJsAEdBGgYFkjRoxAq0HDUaddV11l8cNMgAkwASbABJgAE3AXAvLsQgNnLkLxStXdonnPnjzGD41qIDbe42hkJFKkSOEW7eJGMAEmwARcjAALWPR2mL0ELGRXy1atsGrlSrToNwT1OvXQayo/zwSYABNgAkyACTABlyVA4pWfu7RC7jx5RITxRIkSuWxb2PD/EwgLCxMiloSJk6D3pDnIXoCjkPL4YAJMgAkwASZgicCR3dsxuU9n5MmbT4hX0qRJY+kR/ruLEZg7dy66deuGEpWro+eEmfjq63gu1gI2lwkwASbABJgAE7h55SKm9++Gm1evYPu2bahUqRJDYQJMgAkwAScl0LBxY2xcvx59J89BqRp1ndRKNosJMAG3IRALwAe3aQ03hAkwATclQOcQE3t2EK3LVdhHzJNSpE3vcq2lzy19dqXrw4cP+KVrK0QF78XevXvh7+/vcm1ig5kAE2ACbkKABSx6O9KeAhayrXnLllizahWLWPR2lLs8zwtZd+lJboebEpAvfNy0mdwsJuBwApJ4JWeu3Ni5YzsyZszocBu4QvsROHjwIBo1boxHDx+h14QZKFmttv0q45KZABNgAkyACbg4gYCl87B8/Gh4+/ji99828rzIxfvTnPkzZ85Er169kD1fAXT/ZToy5sjtxq3lpjEBJsAEmAATcC8CUft3Y+bgXoj14QPWr1+HqlWrulcDuTVMgAkwATcj8OzZM1SpVh2hhw+h98RZKFPrOzdrITeHCTABJsAEmAATYALqCbx49g8WjR2G4M0bxEMNu/VFo+798EXs2OoLccI73797h3FdW+HYwf2gTOgdO3Z0QivZJCbABJiAxxBgAYverra3gIXsYxGL3l7i55kAE2ACTIAJMAFXJSCJV3Llyo0gFq+4ajdatPvq1ato0qw5IsOPoOWAYajboZvFZ/gGJsAEmAATYAKeRmDRmKHYsXop6jdoiLVrViNu3LiehsDj2hsQEIAWLVvh/YcP6Dl+Bnz9K3scA24wE2ACTIAJMAFXI7BtxSIs+XkE8hf0wppVK1GgQAFXawLbywSYABPwSAIkYqlWoyYOHzyA3hNmokzt+h7JgRvNBJgAE2ACTIAJeDaBN69f42DAb1g6biRe/PtMZF0ZOGMhsuX3cmkw7969xbgurUH+JwsXLkSHDh+zy/DFBJgAE2ACMUaABSx60TtCwEI2SiKWKk1bo9PIcXrN5ueZABNgAkyACTABJuD0BILWLMPC0UOQJ18+BG3nzCtO32E6DXz//j2atWiBdWvXwq9aLbQbOgaJk6fUWSo/zgSYABNgAkzA9QlcO3cGS38ejrNR4Rg0eDDG//KL6zeKW6CawNmzZ9GseQucOnkCTXoOQMPu/VQ/yzcyASbABJgAE2ACjiPw6sVzIVzZs2ENatetJ8QrCRIkcJwBXBMTYAJMgAnoJvD8+XNUrV4Dhw4Eo+cv01GubkPdZXIBTIAJMAEmwAQ+IRALwAdmwgSch8AfZ09hx6qlSJc1uxCsnAo7hMsnjxkMrN+5Fxr3GoDYseM4j9EaLaGMMlP6dMaxw8FYvHgx2rVrp7EEvp0JMAEmwATsQIAFLHqhOkrAQnYOGTIE48aNg1fJMujxy3QkTZlKr/n8PBNgAkyACTABJsAEnJIARfTYunyhiHi2euUKJEmSxCntZKNsT2DChAkYPHgwEidLjnZDx8Kvem3bV8IlMgEmwASYABNwEQKByxZg2S+j8G3iJJg1cwZatGjhIpazmbYk8OLFC3Ts1BmrKYp7sZJoO2QMMuXKY8squCwmwASYABNgAkxAB4Go4N1YPm4k7lyPxtChQzF27FgdpfGjTIAJMAEmEJMEaP1VvWZNBO/bhwZd+6Bp70ExaQ7XzQSYABNgAkyACTABuxK4fvE8JvbqgLvXr31WTw6vIiIzXZpMWexqgz0Lv3L6BOYM6Yvrly9iyZIlaNu2rT2r47KZABNgAkxAPQEWsKhnpXynIwUsZMHSpUuFCjRVugzo/ss05PMtobcJ/DwTYAJMgAkwASbABJyGwNO/H2H2D70RFbwXffr2w9Qpk53GNjbEcQTCw8PRrUdPHIuKRJUmrdCk9yAkSpLUcQZwTUyACTABJsAEYpjAzSsXsXbaeITvCUKt2nUwe9ZMZMiQIYat4upjmgDtC/bq1RvPnv2DdkNGo0arDjFtEtfPBJgAE2ACTMDjCSwb/yMCl85H7jx5MXPGdFSsWNHjmTAAJsAEmIA7EOjYqRMWLVyIklVroce4qfgqXnx3aBa3gQkwASbABJgAE2ACnxC4dyMaU/p2AWViMb4y586LTqPGI1chb5cldjDgN8wa0hfJkiXD8mXLULVqVZdtCxvOBJgAE3BDAtoFLA7OZEfVOfXlaAELwTh8+DBatm6N6KtX0bhHfzTq0d+pGbFxTIAJMAEmwASYABNQQ+Dwti1Y/stIPPrzAebOnYsuXbqoecwj7qFM0k4/MbZDT1AmFsrIkjDRt0LEUq05R0SxA2YukgkwASbgxAQcvAvlJCTWTp+AjXOnIU6cOJg4cSL69OnjJJaxGc5A4Nq1a+jZuze2BQaKbCyNegxAXt/izmAa28AEmAATYAJMwKMI0D7W+pkTcTv6Krp1744Z06cjduzYHsWAG8sEmAATcHcCU6ZMQf/+/ZEld150+3kqsuYt4O5N5vYxASbABJgAE2ACHkbg5fN/sWnhbIQGBeLOtT+QNks2+NdrjAoNmiJR0mQuS0M6Z/ErXQarVixH5syZXbYtbDgTYAJMwE0JaBewOBiE0/vpxYSAhfrg4cOH6NWnD9asWoV8vsXQ+vsfkS1fQQd3D1fHBJgAE2ACTIAJMAH9BGhTZMnPI7B341oU8fHFzOnTULJkSf0FcwluQSAiIgI/DB2GfXt2I693UTTuNRD5i/m5Rdu4EUyACTABJsAEjAmQE+S6GRNw5/o1NGvRAj+NGcOHKjxETBJYsGABhg0fjj8fPPiYsa7XQJc+UOSuZgJMgAkwASbgKgSiL5zDuhkTEbFvJwp6FcJPY8egZs2armI+28kEmAATYAIaCWzbtg2tWrfG48eP0faHH1G9RTuNJfDtTIAJMAEmwASYABNgAo4icPvqFawY/yOiDuxF+44dsWjBAkdVzfUwASbABJiANgIsYNHG6/O7Y0rAIlmyfPly9O7TF08e/42WA4ahboduepvEzzMBJsAEmAATYAJMwGEEIvYEiawr927dxJAhQ/DTTz85rG6uyLUILF26FEOHDcPdO3fgV7026nbozhHvXKsL2VomwASYABMwQeDE4WAELJmLk6GH4FW4MH4eOxbVq1dnXkzAIoF//vkHw0eMwPRp05Dgm0QiS3PN1h0tPsc3MAEmwASYABNgAtoJ/PP4b2xeNBubF83B1/HiYczo0RgwYID2gvgJJsAEmAATcDkCV65cEZkwg7Zvh69/ZbT5fhRSZ+Qo3i7XkWwwE2ACTIAJMAEm4NYEtq9agmW/jEKsWLEwbepUdO/e3a3by41jAkyACbg4ARaw6O3AmBawkP23b99Gr9598PtvG5G7sDca9RgAL7+yepvGzzMBJsAEmAATYAJMwG4E7t2IxrqZk3Aw8HfkK1AAM6ZNg7+/v93q44Ldg8DLly+FyGn8hAl48/o1ytdrLATc6bPlcI8GciuYABNgAkzAowicizwihCuR+3cjTdq0+H7wYPTq1cujGHBjbUMgMjISQ4cPx+6dO5EmYybUatsFVZq2tk3hXAoTYAJMgAkwAQ8nQJmDNy+ei8Alc/HyxQu0adsOY8eMRrp06TycDDefCTABJuB5BGbMmIG+ffsidpw4IhsLr7s8bwxwi5kAE2ACTIAJMAHnI0C+JyRcidy3C1WqVceMaVORM2dO5zOULWICTIAJMAFjAixg0TsenEHAIrVh2bJlGD5yJG7duIGydRqgcY/+SJUhk94m8vNMgAkwASbABJgAE7ApgXWzJmP9rMmizOHDh2P06NE2LZ8Lc38CDx48wIQJEzB58sdxVKVJK1Rp1hqZcuZx/8ZzC5kAE2ACTMDlCZyNCMXOtcsRsiMQiZMkEcKVgQMH4osvvnD5tnEDYpZAQEAAfhk/AWGhIciYPQdqte0K//pNYtYorp0JMAEmwASYgIsSePf2zX/ClXn458lj1KtfH98PGoSiRYu6aIvYbCbABJgAE7AFgfPnz6NXn77Ys2snSlSqhgbd+yNz7ry2KJrLYAJMgAkwASbABJgAE9BIYOvyhVg95WcR/HLq1Kno3bu3xhL4dibABJgAE4ghAixg0QvemQQs1Ja3b99i1KhRIjI1XU16DkDD7v30NpOfZwJMgAkwASbABJiAbgIHA37DhtmTced6NBo1aYIxP/7IkS90U/XsAqKjozFh4kTMnTNHgChRpSaqNW+DfEVLejYYbj0TYAJMgAk4JYEju7Zh19rlOBl2GAkTfoN+/fpi0KBBSJAggVPay0a5LoENGzYIIcuxo1HImjsvKpLYt0kr120QW84EmAATYAJMwIEEnj56KMTGu35dgUd/PkD1GjXx/eBBKF26tAOt4KqYABNgAkzA2QlQcKUhQ4fi9atXqN22Cxr16Id4CRI6u9lsHxNgAkyACTABJsAE3IIAZVvZOHsKrpw9hUpVqmDalCnIm5dFxW7RudwIJsAEPIUAC1j09rSzCVik9ly4cAEjRo7EhvXrkTJtetRs2xk1WrbX21x+ngkwASbABJgAE2ACmglE7N2Jrcvm4WxkOIp4+2DM6B9RvXp1zeXwA0zAFIFbt25hzpw5mDVrNv755ykKFvdD5aathaCFLybABJgAE2ACMUngw/v32L1htRCuXLtwDpkyZ0aP7t3RvXt3xIsXLyZN47o9gMCqVaswdfp0HIuKQtIUKVFZZK1rg0RJknpA67mJTIAJMAEmwAS0Ebh15RKC1i7Hzl9X4P27d6havTr69+2LihUraiuI72YCTIAJMAGPIXD79m2MHPUjFi9aiMTJkovAolWbtfGY9nNDmQATYAJMgAkwASbgaAI3Ll/A+llTELZzK7LlyCGCpjZt2tTRZnB9TIAJMAEmoJ8AC1j0MnRWAYvUrm3btmHCxEk4eCAYqTNkRM02nVGteVu9zebnmQATYAJMgAkwASZgkUBU8G5sXTofp8NDkSlLFgweOBBdu3a1+BzfwASsJfDixQshZJk5ezauX7uGNBkzoWzdRihfrzGSp0lrbbH8HBNgAkyACTABzQSuXzyP/ZvWIXjTevzz5DGK+PigZ/fuaNOGHVk0w+QHdBPYvn27mB8Fbd+OL2LHFtlYKjVugUw58+gumwtgAkyACTABJuDqBM5GhGLXrytxePsW0ZTWbdqge7du8PX1dfWmsf1MgAkwASbgIAKHDh3C8JGjcGD/PuQqVAQNuvZFkbIVHFQ7V8MEmAATYAJMgAkwAfcn8OzJY2xaOAubF81BnLhxMWrkSAwdOtT9G84tZAJMgAm4LwEWsOjtW2cXsEjtCwgIEEKWkMOHkDZTFpGRhQ6r+WICTIAJMAEmwASYgK0JHDu4D4FL5uHUkcNInzEjBg0YgJ49e9q6Gi6PCZglsHbtWixZuhR7du8W95WsVhvl6zVCkTL+TI4JMAEmwASYgN0IHNq6SYhWToQcEHU0aNgI7dq2QbVq1exWJxfMBNQSiIyMxJw5c7Fs2VLxSCG/sihbtyHK1PpObRF8HxNgAkyACTABtyDw/J+n2L95Aw5u3oArZ08hYcJv0K1bVxF4JXPmzG7RRm4EE2ACTIAJOJ7AihUrMGLkSFyPjkahkmVQo00n3o92fDdwjUyACTABJsAEmIAbEXj29AkCl87H1mXz8fLFC7Rp2w4/jhqJjBkzulEruSlMgAkwAY8kwAIWvd3uKgIWqZ2bNm3ChEmTcCQ0FKnTZ0DFRi1RuUkrJEiUSC8Kfp4JMAEmwASYABPwcAIHA37D7nUrce5oBNKmS4eBAwagT58+Hk6Fmx/TBE6fPo1ly5Zh8ZKlePL4b2TIlgMlqtWGX7XaSJ8tR0ybx/UzASbABJiAGxC4dPIoQrYHIHT7Fjz684HIPNe+bVuRbSVDhgxu0EJugrsRuHHjBpYvX47FS5eKrHVJkqcQQhbKWsfzI3frbW4PE2ACTIAJGBM4fzTiY5a8zRvw7u1bePv6ol2bNmLeFj9+fIbFBJgAE2ACTMAmBKZOnYqJkybh7p07InBAzTadULh0eZuUzYUwASbABJgAE2ACTMATCPz79CkCl80X/14+f476DRtiYP/+KFasmCc0n9vIBJgAE/AEAixg0dvLriZgkdr722+/Yfbcudi/dy/ifvmlELFUbtySD6n1Dgh+ngkwASbABJiAhxF48e8z7Pp1hRCu3L1xHTlz50a3Ll3Qu3dvDyPBzXV2Au/fvxdCllWrV2P/vn3C3Py+xYWYpVSNukj4bWJnbwLbxwSYABNgAk5E4P7N6wjZEYCwHQG4ev6ssKxuvXpo1bIl6tWr50SWsilMwDyBLVu2CCFL4JYt4sbCpcqJzHUlq9XC1/ETMB5mu0UAACAASURBVD4mwASYABNgAi5P4K+7t/+btwXi8ukTiBMnDlqTaKV1a5QqVcrl28cNYAJMgAkwAeclMGXKFEyaPNkgZKnVtjMKlSrnvAazZUyACTABJsAEmAATiGEClDE1YNkCBC6dJ4Qr3zVoIIQrxYsXj2HLuHomwASYABOwMQEWsOgF6qoCFqndYWFhmDN3LlatXCn+E0WirtykJfIX89OLhp9nAkyACTABJsAE3JjAneirQrhC/169fImy5cqjW9cuaNSokRu3mpvmLgSuXLmCdevWYc2vv+LcmTOiWSWr1ETRStVQtEIVfBWPo666S19zO5gAE2ACtiTw95/3EbF3JyJ278CJkAOi6BJ+fmjWpAkaN26MFClS2LI6LosJOJTAtWvXPop916zB1StX8EXs2GKfkMQsND/iiwkwASbABJiAKxF49fKFyJAXFhSIYwc/BrGgbCutW7ZE69atkShRIldqDtvKBJgAE2ACLkzgw4cPkIQs9+7eRV7voqjYqAXK1mngwq1i05kAE2ACTIAJMAEmYFsCN69cxO51q7Br3Sq8ef0K9erXF8KVEiVK2LYiLo0JMAEmwASchQALWPT2hKsLWKT2R0dHY968eZg7dx6ePn2C7PkKonTt+ihXtyFHo9Y7SPh5JsAEmAATYAJuRCB0RwAObNmIqOA9olVNmzVH1y6dUbp0aTdqJTfFkwiEhoYKMcu69etx/949xIoVC0UrVhWOmkUrVEX8b9ipxZPGA7eVCTABJiAn8NfdO4jYG4SovTtxMuyQ+HOOnDnRpHFjIVrJly8fQ2MCbkcgODhYzI/W/roOTx7/jSTJUwghS/HKNZDXlyPduV2Hc4OYABOIMQIfAMSKsdrds+LIfbsQGhSIsB2BePPmNTJnyYKm/4mNvby83LPR3ComwASYABNwCQKUIXzmzJmYM28eLl24gFTpM6BSo5ao1KQlEib61iXawEYyASbABJgAE2ACTMDWBE6GHMCuX1fiyO7touiWLVuhS5fOKFmypK2r4vKYABNgAkzAuQiwgEVvf7iLgEXi8OrVKyxevBhLly9HVESE+M8kYilXpyEKlOBU6nrHCz/PBJgAE2ACTMAVCdy6cgnBWzYI4cqjB/eRPkMGtGndWkSszJ49uys2iW1mAooE9u7di82bN2PT5s24feuWuMenfCX4+ldBkTL+SJoqNZNjAkyACTABDyBw++oVEak7am8QzkQeES3OnTcvvqtbF3Xq1EHRokU9gAI3kQl8JLBx40YhZPn9t43i/6dIkw4+/pXhW6EKvEqWYUxMgAkwASbABGKUwNs3b4TYmIQrJDh+/u8zJEr0LZo0aSyyBFeoUCFG7ePKmQATYAJMgAkoEaB11py587B/317EiRMXlRq3QOUmLZExR24GxgSYABNgAkyACTABjyCw7/d12LNuJS6ePIbESZKKoKmdO3dGpkyZPKL93EgmwASYABMAC1j0DgJ3E7AY8wgLC8PyFSuwYsUKvHj+HJlz5UGZOg1QqnpdJEudRi86fp4JMAEmwASYABNwYgLv3r5ByI5AHNyyAccPHxCW1qpdWwhXvvvuOye2nE1jArYhcODAAYOY5Xp0tCg0l1cReJUujyKlyyOHVxHbVMSlMAEmwASYgFMQOBV6CMcO7cPJQ/tx48olYVOBggVR7z/RSpEi/N13io5iI2KMwN9//40tW7Zg85YtCAwIAEUPpswsQsziXwXe5SrGmG1cMRNgAs5DgDOKOE9fuLMlL/59JgQrkXt3InLfTrx5/Vo4u9StU1uIjevWrevOzee2MQEmwASYgBsRIH+MefPmY8WK5aJV3mX8P/pj1ODfMjfqZm4KE2ACTIAJMAEm8B+Bm1cuiqCpB7dsxMMH95E3f35069JFCFfixInDnJgAE2ACTMCzCLCARW9/u7OARWLz8uVLIWJZtmIFwkJCxH8uUqY8SlStjZJVa+Lr+An0YuTnmQATYAJMgAkwASchcDR4D0KDtuLIzkC8fPECmTJnFqKVVq1aIWvWrE5iJZvBBBxLICIiAkFBQdi2YwcijnyMxJ88dRp4lSonMrPk9S2BREmSOtYoro0JMAEmwAR0Efjzzi2cCQ/B8UP7cfzgfjx/9o8or0LFiqhRvTqqVq2KPHny6KqDH2YC7krg+fPnQsxCWesCAgLw6uVLJEj4jZgbFS5dHoVKlePMde7a+dwuJsAEmEAMEbj1x2UxbzsZckD8L12pUqdG3Tp1hGilWrVqMWQZV8sEmAATYAJMQD+BGzduYOHChSK46M0bN5A4WXKUqd0A5eo2RKZcvDehnzCXwASYABNgAkyACcQUgQ8fPnwUrQT8hpOhB4UZFDi1Xdu2HIAipjqF62UCTIAJOAcBFrDo7QdPELAYMzp27Bg2bNiAdevX49rVq/gidmwhYilRtRaKV6quFyc/zwSYABNgAkyACcQAgQvHIhEaFIgjO7fi4f17SJAgIRo2aohGDRuyA0AM9AdX6dwE7ty5I8Qs27fvQNDOIPz77JkwOHv+gsjjWwL5xL/iiP9NIuduCFvHBJgAE/AwAo8e3Me5yDCcjQjD+agjuPnHZUEgZapUBsEKiVYSJeLvt4cNDW6uTgLv3r0TYpZt27Zh+44duHf3rihRylxHYpZchbx11sKPMwEmwASYgCcSOHE4+D/RSjBuXvk4d8uVOzeqV6uGGjVqoEKFCp6IhdvMBJgAE2ACbk5g8+bNQsiyedMm0dICxUqiTJ2GKFunPmLH5sjkbt793DwmwASYABNgAm5D4I8zJw3ClX+ePEbW7NnRplUrtGzZEpkzZ3abdnJDmAATYAJMwGoCLGCxGt1/D3qagMWY1/79+7F+wwasX78ejx4+xDeJk6BElZrw9a+MImX54EDv2OLnmQATYAJMgAnYk8CV0ycQtX83wndtxY3/nADq1quHxo0aoWHDhogdO7Y9q+eymYDbENi7dy8OHDiA/QcO4PDBj1Fj6MpZyBt5fYp9FLQULYGv4sV3mzZzQ5gAE2ACrkDgycO/cDYyDOcij+Bc1BFcv3hemB0/fgKULlsG/uXKoWzZsihWrJgrNIdtZAIuQyA8PNyQuS4yPFzYnSxlKhQoWQb5i5VE/mJ+SJE2vcu0hw1lAkyACTABxxG4cfkCzoSHiix5lGnl5fPnovJKlSsL0UqVKlU4Q57juoNrYgJMgAkwgRgmcPPmTaxcuRLLVqzA5YsXET9BQpSoVkv4Y1DmS76YABNgAkyACTABJuBsBP66e1sETg3fuQ0XThwV5jVq3BitW7VC9eocGN3Z+ovtYQJMgAnEMAEWsOjtAE8WsBizo0gglJXlt99+w5vXr5Ew0bfwLl9JiFl8yldG3C+/1Iuan2cCTIAJMAEmwAR0EjgbEYrI/btxbP9u3I6+Kkor7+9vEK0kTZpUZw38OBPwbAIvX74UYhb6t29/MMKPhBmA5PEuirz/iVlI1BInblzPhsWtZwJMgAnYmMCzp09wLiLsP9FKGK6eOyNqoP2I0qXLwL/8R8FKqVKlbFwzF8cEmIApAnfv3hVilh1BQdi7Zy8ePXoobs2UIxfyFi2JAsVLCUFLAs58xIOICTABJuCRBP66ewdnwg/j9JFQnIsIxYM7tz7+TmTOjMqVKoGy45FoJUGCBB7JhxvNBJgAE2ACTEAisHPnTqxavRobN27EyxcvkDx1GhSvUlOIWXIX8WVQTIAJMAEmwASYABOIMQJ0NhMWFIgjO7fhRMgBYUdhb280a9JEZFtJlSpVjNnGFTMBJsAEmIBTE2ABi97uYQHLpwRfv36NwMBAbNkSgIDAQDx5/DfixIn7UcjiX0mIWRJ+m1gvdn6eCTABJsAEmAATUEng2IG9ItNK1P5deHj/nniqctWqqFenDmrXro20adOqLIlvYwJMQCuBZ8+e/V/QEhyMo5GRoohYsWKJzCx5i5ZAXu9iyJa/IOJ/k0hr8Xw/E2ACTMCjCTz+6wGunDmJcxGUYSUMl0+dEDy++OILlDISrJBohb67fDEBJhDzBCIiIkAZnfdQBrvgYLx580YYlaeIrxD6kuMViX7jJfwm5o1lC5gAE2ACTMDmBB49uI8LR8Nx4VgkzoaHIPrSBVFH4iRJUcHfH/7+5VG+fHnOsmJz8lwgE2ACTIAJuAsBWkNt2LABv65fj8AtW0SzMmTLYRCzZMqVx12ayu1gAkyACTABJsAEnJjAu3dvERa0Vfw7snu7sDR7zpxo3LAhGjZsCC8vLye2nk1jAkyACTABJyHAAha9HcECFvMEd+zYIQQtm7dswd07d8TNXiXLwMuvDAqVKg/eRNE7Avl5JsAEmAATYAKfEnh0/56IbHHi8H6cPHwAFPGCIo/XqlULdWrXFqKVxIlZTMrjhgnEBIHHjx8bBC37g4Nx4vhxgxkZc+RC1nxeyF7AC9nzeyFbfi98ETt2TJjJdTIBJuAAAh9IzOaAetylihf/PsMfZ06Kf1fOnMLVMydw7+YNQ/P8SpVC+XIfM6zQv7ic5cpdup7b4cYE3r17h3379glBy959+xARHm5obY4CXshZ+KOYhf4lTp7SjUlw05gAE2AC7kvg3o1onP9PsHLxWCRu/nFZNJbmamXKlv1PtOKPYsWKuS8EbhkTYAJMgAkwATsRePTokUHMErxvn6gle76CKFKegopWQrZ8Be1UMxfLBJgAE2ACTIAJeCIBOqeRAqdG7dslssKlTpMGjRs1QoMGDVCqVClPxMJtZgJMgAkwAesJsIDFenYfn2QBi3qCBw8eFGKWbTt24PzZs+LBNBkzoaBfORTyK4tCpcrhy6+/Vl8g38kEmAATYAJMgAkIAuePRuDE4WCcDAk2RB9PlTo1qlapIoQr9O/LL79kWkyACTgZgb/++gthYWGIiopCRGQkIiMj8fCvv4SVsb74QghZshcoJDK0kKAlY47cTtYCNocJMAEmYHsCHz58wJXTJwyClT/OnML1S+cNFWXImBE+Pr4o6usDX19flChRAvHjx7e9IVwiE2ACDiXw9OlThISE4PDhwzh0+DBCQ0JAIhe6MmbPiVxFfJHTy1vMiTggjkO7hiuzMQEWsdoYKBfnNATevX2DP86eAs3dKMPKpeNReHDnlrAvUaJv4VfKD6VLlRIOLX5+fiJrHl9MgAkwASbABJiAbQhcv35diFl+37wZYSEhotB0WbKhSLmK8C1fCfmKlrRNRVwKE2ACTIAJMAEm4FEEKJNq1P5dQrhyNHiPaHvyFClE4NT69eujWrVqHsWDG8sEmAATYAI2JcACFr04WcBiHcErV65g586dCNq5E7t27cLrV68QK1YsIWTxKlUOBUuWRqacnOLWOrr8FBNgAkyACbg7gYf37uL0kcNCtHIq5ACe/P1INLlYiRKoXrUqqlSpwtEr3X0QcPvclgDNk0nQQv/CIyNxNDIKL148F+2NlyDhJ4IWErikTJ/RbVlww5gAE/AMAreuXMIVyqxCohXh9HgS796+FY1PkjQpfHx9UczXFz4+PuJfunTpPAMMt5IJeDiBt2/fGgQthw+HICQ0BP88fSqofB0/PrLm+yjwlTLXpcmUxcOJcfOZABNgAo4lcO38WYPg+OrZU2I+J10UVKV06dJCsEJiFW9vb8cax7UxASbABJgAE/BgAjdv3hRBRQMCA7EzKEiQSJoyFbzLVYKPfyX4lKvkwXS46UyACTABJsAEmIAlAneu/YHI/btwLHgPzkSEiduzZM0qRCsUONXf399SEfx3JsAEmAATYAJqCLCARQ0lc/ewgEUvQYhoiiRikQQtFy9cEIUmT50GeX1LIH8xP+QrWgKpM2bWXxmXwASYABNgAkzABQk8e/IYZyJCceZICM5HhiH60sffymTJU6Bq1Soi00rlypWRMmVKF2wdm8wEmIAlAidPnjSIWo5ERODEsWOGR+jwkZw302fPiYzZcyED/cuRC3HixrVULP+dCTABJuBQAi+e/YObf1zCzcuXcPPKRdy4dEE4PT57+kTY8dXXX6OItzeKFy1qEKvkzJnToTZyZUyACTg3gVOnTok50dGjR4XQ9/jRo3j//r0wOlHiJMia38sgaiGBS/I0aZ27QWwdE2ACTEANgVgAKHVPDF7kvEICFZq7keD46pmTePXypbAoYcJvUNi7yCeC42zZssWgtVw1E2ACTIAJMAEmIBF4/PixELNsCQjEtm1b8fLFCxEQwIuCivqVFcFFU2XIxMCYABNgAkyACTABDydwMuQAThw+gFOhBxB98bygUcDLC3Vq1RKilaJFi3o4IW4+E2ACTIAJ2IEAC1j0QmUBi16Cnz9/4cIFBAcHYz/9278ffz54IG5Klzkr8hYtifzFSgpBS5IUqWxfOZfIBJgAE2ACTMAJCLx59UoIVs7Sv/BQXDp1XFgVN25clClbFhX8/VGuXDmUKFHCCaxlE5gAE3A0gdevXxsELZGRkYiMioIkApdsyZAtB9L/J2bJ8J+4hUQufDEBJsAE7E3gzevXQqBy8/LF//73o2Dl/q0bhqppTpM3Xz4U/S+ziq+vLwoXLmxv07h8JsAEnJYAeWaTh7a2i4LiSJnrIqOO4n/t3flzVFd6P+BXEqAFbUggBBL7vngd28nYyTfxpJK/OJVK5ofZMvbMGDJgs4PYhBAgkEALWhF865xeaAmwgUag5blVt87d+5zn9oybVn/umz4XnT93tnyRzd3bY+/xj3OVllLFltZNHW/2Io4mQIDAGhO4PzhQqIp3phBYuXb+TIw/epgV1q1bF599/qv46stCZbw0Hz9+fI0JGS4BAgQIEFiZAqnK5X/+53/Gf/3Xf8V//8//xK3+wvc0ew4fjY+/ToGW/5dDLSYCBAgQIEBg9Qvc7b8RObTy3R9zOzM1lQf97W9+kx+emkIrR44cWf0QRkiAAAECH1JAgKVafQGWagV/+fy///3vOdDyu9//Pv74hz/GxMR4PmnvkWNx4NMv4vDnX8bhz76Irt6dv3wxRxAgQIAAgWUokJ48funvJ+Li30/E5dMn49yJv8azZ4XHa/7666/jN99+G99++20OrdTV1S3DEegSAQIfWmBubi7OnTtXns+cPRtnz52LG9eulbtWV7cuV2dJgZZCeyh2Hjik0uGHvnlen8AKFigFVfr7UmWVSzHQdykGrvUtGNGhI0fio2PH4/jxY3HsWGH2h48VfNN1ncAyF5iYmChXafmhGPS9fvVqudfpATl7jn0cOw8ejh37Cp+Jtu3as8xHpXsECBB49wJP5+fjVvoMl+dLcfPS+bh+/kw8uHun/GLHP/64EDj+1a/KgZWamjcPHL773rsiAQIECBAgUK3AqVOn4re//W38929/G3/43e/y5RoaG+PjYmWWFGbp3rm72pdxPgECBAgQILAMBOafzMWZv36XAys/fffHuHn5Yu7Vzl27cmDlP/7jP/Lc0tKyDHqrCwQIECCwRgQEWKq90QIs1Qq++fl//vOfc6Dlj3/8U3z3/XcxNTmZL9K9Y2ccLAZaDn32Zew+fPTNL+4MAgQIECDwHgTS0ywvnTpZCKycOhlXz58pv+qvvvgi/t8//3MOq6TQii8J3sMN8RIEVrFA+hHn4mBLWh+8fbs86oamphxmScGWVKWle8fu/MfJ7p27or6xaRXrGBoBAq8jkIK29/pvxN3+m3G3/3r0p6DK1cu5TT98LE179u7NT+D+6PjxclAlhVXSk7pNBAgQ+JACDx48qKhedzJOnDwRdwYHy12qb2jIn4XS56BCeyB27j/kYTkf8qZ5bQIE3qnAQAqpXC0Ejm9dvZJDxym4Unp4Snqx/QcOlKvj/aoYWGlq8u/Bd3ojXIwAAQIECCxTgfHx8RxmyYGW//mf6L95M/d0+649ceTLf4zjX30dx776Ojq7ty3TEegWAQIECBAgsFjgwsm/xdkfvo/zJ/6a29Lfc37zb/9WDq188skn4AgQIECAwIcSEGCpVl6ApVrB6s//29/+Ft99911899338efv/hxD9+7li7Zu6ohDn30RKcyy/6NP4sDHn0VD08bqX9AVCBAgQIDAGwpcPfdT9P10Ki6d/r8cWLnTfyNfIf1Q6uuvv45/+uab+Oabb/KywMob4jqcAIG3EhgZGXkh2HL+3Pm4f39owfU6t3ZH145dxVDLrhxs2ZrWd+6OlvZNb/XaTiJAYPkJjAzdyyGVewMppJLmG3Hv1s28bfThyIIO9/TuiOPHjuawSqmiSmo3bvTv7eV3Z/WIAIFXCVR+Fjp//nyk6nUp5Ht/6PlnocaNzQsCLaWAy+Zt28ESIEBgWQoM3rgWOaxSDKikdqDvSjx5Mlfu767du+Po0aM5dJza9DkutcIqy/KW6hQBAgQIEPggAj/++GP87ne/i9/9/vfxpz/+KcbGRnM/dh04FEdzmOXXcezLX0drR+cH6Z8XJUCAAAECBF4U6DtzOs798H2cO/HX3E4XHwieqqv+27ffxr/8y7/Ev//7v0dzczM+AgQIECCwHAQEWKq9CwIs1Qq++/MvXLiQAy3ff/99/O+f/xx9V66UX2TP4WOx76NPYv9Hn8b+jz6LPUeOvfsOuCIBAgQIrGmB9GPPvjM/xpUzp+LqmdORviiYnZnJJpu3dMU//dM3ObCSwiq//vWv17SVwRMgsPwEhoaG4urVq+X52rVrcaWvL6+XguKlXre0t8fWXK1lV7HdHd070vIuT+NbfrdWjwjkQMrdNOdwSn+hqsqtG3Gv/2ZMTT5eINS7Y0fs27cvDuzfn9vKua2tjSYBAgRWrUD6LFSqXpeCLT+dPRvnz52LhyPPw3zNbe2FynX7DsaOA4dix76DsX3PvhBsWbVvCwMjsKwEUtWU9Llu4NqVuHXlcq6Mlyur9F0qf/+UOtzT2xtHjh6NjxcFVVpbW5fVeHSGAAECBAgQWP4Cf/nLX+IPf/hDIdDypz+VP3PsP/5xHP3y6zj8+Zdx6PMvor1zy/IfjB4SIECAAIFVIpB+h3Lp1MlcYeX8yb/GWPFhZAcOHozffPtt/Ou//msOrWzbpoLaKrnlhkGAAIHVJiDAUu0dFWCpVnDpz79z506cOHEiz3/929/i5ImT8ejRw/zCDU1NOcyy73gKtHwS+49/El29O5e+U16BAAECBFaFQPoS4Pr5MzmkcuWnU3H17I+RnmCeptra2vjiyy/jH776Kr788sv46quv4tChQ6ti3AZBgMDaFBgbG3tluKX/5s0FKPWNjbFt5+782bqze3t0bO2Ozq3bcrClo9jWNzSuTUijJrAEApPjYzF8706M3Lsbw3fv5OXc3h2MoYH+XP1t/smT8ivX1dXF7r17Y/8rQir19fVL0EuXJECAwMoVGBwcXBBsSRVbLpy/EKOjj8qD2lBfn6vUpc8/qc2V64rLW3fuirq6dSsXQM8JEHivAtOTj3PgOAePKyrk3S9+rkshltK0tXtbHD165IWKKh0dHe+1z16MAAECBAgQWBsC6XNICrOk+fd/+EP875/+VB74zv0H48Cnv4rDn32ZQy0p6G8iQIAAAQJlgZqIeP7PWTBvIDAzNRkXT52MS38/EZdOn8zBlanHhQeT7di5sxxYSaGV3bt3v8GVHUqAAAECBD6YgABLtfQCLNUKfpjz0xMUf/jhhxxq+dsPP8T/nTxZ7khbR0fsPnI8dh8+HnuPpvZY9O478GE66lUJECBAYNkIpB+BXr94Nq6fPxs3LpyLGxfPxt1b/eX+pSdZlMIqpcBK+nGoiQABAmtBYG5ubkG4pVTFpe/qtRgcvB3jY2MvMLS2b4qOReGW5yGXQuClqcXTgdfC+8cYf14gBWYLwZTBipDKYA6ojAwVAiuTE+MvXKSjozN6entySGVxFZW9e/diJ0CAAIF3INDf35+DLX3FinVXr16Lvqt9karYlSpxll6mq2dHpCBL947duWJdqmJXWN7pM887uBcuQWClCYwOPyiHUwqV8frjXqqOd+tm+eEopTG1trbFnr17cnW89DkufbY7ePBgHD16NLq6ulba0PWXAAECBAgQWEUCMzMz8f333+f5z3/+LrdjY6N5hB1dW+Pgp1/E4c++yIGWA598vopGbigECBAgQGDpBNLfhC6eOpGDKpfT/NOp8osdO348/umbb+Lrr7/O8/79+5euI65MgAABAgSWTkCApVpbAZZqBZfH+bOzsznQcurUqTz//dSp+PH06XLnGjdujD051HIs9hz9KPYcPha7Dx+Nmtra5TEAvSBAgACBdyqQnnB5/UIhrHL94rm4ceHsgh8P7N23Lz7//PP47NNP49NPP80VVrZsURr9nd4EFyNAYFUJjI6OxsDAQNy+fTu3pfnWwECk+fbA7XhULG1dOfCm5pbnVVtSFZdi4KWtY3O0dnRGW0dnbpvb2leVl8GsDYGxkeFI8+jDQvvowf1y5ZT0x4mRXEVlMGamp18A6dq6Nbb39MTO3h2xY0dv9PT0RG9vb55Ly01NTWsD0igJECCwTAVu3bqVA74pzJLavr6r0Xftaly7eu2Fzz3tnZtzqCXPqXpLcXnztkIlO9VblulN1i0CPyMwOz2dP9s9GLwdd2/dzOGUu/03Y6hYUeXx+MKQ/9bu7kjfN6XwcZpLQZXUbt26lTUBAgQIECBAYMUIpN9bpCDLd2n+7rsoVe+ub2iI/R99GvuOfxoHPk7tJ/nfQCYCBAgQILCWBeZmZqLvzOnCfPZ0XD3zY9zpv5FJ0gNT//HXvy4HVr755pvo7Oxcy1zGToAAAQKrR0CApdp7KcBSreDyPf/Jkyc5zHL69OliqOV0/Pjj6ZiemsqdrqmpiVQGt2ffwejdfzB27DtQbA8Ktizf26pnBAgQWCAwNNAft/oux8DVy3Gr70rcTu3Vy+Vyq+ngo8eOxa8+/zwHVdL82WefxaZNm0gSIECAwDsWmJycLAdbFgRdbt+OW7dSyGUghobuvfRV04862zo7o3VTZ7R0dBSCTDLaLgAAIABJREFULZsK4ZZy0KVivXVTxzvuvcutdYGn8/Mx9nA4RouhlLGRkUXrhZBKOiaHVkaGX0m2vacQRNn5imBK2rd+/fq1Tm78BAgQWNECw8PD5WBLKeBypS+FXa7mzzyLp/Tk4o6u7ujo3par1KU5BVvSnAK+nVu7o75RcHFFvyl0fkUJTIyN5rBxoUpeau8Ugsj37sbDtO3eYIw9fLhgTOnvCXtS9ZS9+2L//oUBlVRRpbm5eUUZ6CwBAgQIECBA4HUFrl+/ngMtf/nLX+JvP/wQ/3fyZDx79iyf3rGlK/Ye/yQHW0pzS7u/wb2ureMIECBAYOUJ3Lx0oRxYuZoCK+fOlAeRHlyWHp76j//wD7m6SgqspBCLiQABAgQIrEKBhQGWmogo/DNx2UypS8t6EmBZ1rdnSTp35syZHGo5e/ZsnDt3Ps6dPxc3rl8vv1b6Q9SO/QejtyLY0rPvQOzYdzBqfahcknviogQIEPglgcVBlRRYGei7HFOTj8unbunqiqNHj8axNB87Vg6rNDY2/tLl7V9lAunz8LL/ELrKzA2HwOsKpMqJKdxy//79l85DQ/dj6P5Q3vfg/oN4/HjipZdOlRTbi+GWlmKwJYVeUsWXppbWaGppiabm1mhqbq5YT9sK+02rUyCFUCYnxgvzeJrHYvLx8+WpiYl4PDEWj0dHy5VTxkuhlEU/UKwUamtrj81bNudqbV1buqKra0teXjx3dXXl6inp35QmAgQIEFi7AtPT0+XKLaVQb2pT1bpUxW7w9mCML6rckLTSj7xSyKWzuxRueR50yaGX7m2q1q3dt5WRv4HAowdDOYhSCqbkkEoxoJLDKXfvLPg+qXTpTR2d0dvbE709veUKeaXKeCmgkiqp1Kro/gZ3wqEECBAgQIDAahVIDxI9ceJEnn9I8w8/xJXLl8vD7d27P4da9h37OPYcPR57Dh/znexqfTMYFwECBFa5wO1rfXH9wrm4fuFMXD37Yw6uTD0u/Ealubklvvjyi/iHr77KoZUvvvgidu1SmWyVvyUMjwABAgSeC6jAUu27QYClWsHVcf7ExERcuHAhzp8/n+ez587FufPn4+Yrgi2lQEvvfsGW1fEOMAoCBJaLwOsGVY4cPRofHTuWAyulOf1o1ESAAAECq0sgVXXJYZYHD34x9JKOGRsdfS2AjcWQS+PGFGgphl5S2CWFXnL4pbStJRrTcnNzbGhoiA31jbGhvr643JDb9fX1kSrImN5cYP7JXMxOT8fMzHSkEutpOc8zhbYQRhkrhFFKoZS0PjFRCKeMj8dUZUClItj6qt6kHx0WAilbchCl6yVBlMXBlA0bNrz54JxBgAABAgR+RmB0dDSHWVKwpTLkMjCQgi638rbhBw9euEJDU1OhektXd7Rs6ihXq0vV6VKYt7StVM3Ow3i8DVeDQPqcOPZwpFwNr1wxr2JbqpCXq6jcvRtPnsy9MOzubduip7c3dhTnFEwphVNKy01NqiCthveLMRAgQIAAAQIfRiBVqSyFWk6cPBk//HAi7t29U+5Mz+69sevI8dhz5FjsPnwst5u2bP0wnfWqBAgQIEBgkcCzp0/j+sVzcSOHVc7GjeLyZMWD9j77/PNyWCUFVj766COOBAgQIEBgLQsIsFR79wVYqhVc3ec/fvy4HGr5uWBL774DFRVbDkYKtnTv3B31DZ76v7rfIUZHgMDbCKSy4vdu3YyBa1fi9tUrcavvSryqosqRI0fjo+OCKm/j7BwCBAisRYH035j0g9A0j42N/eLy6OhYPMrHP8rHj42OxdjYaKSnCL7JtG7d+kKoJYdcCqGW0nJaLy/n/fX5mOfHNkRtXW3U1tblio8pYFFo63JZ8bSvpub5tpceWzovnbvoOmkcqTLJ06dPi+18PJ1/Gk+fzsd83l5YT1/Ol5YL7fN9z9fTMRXXeTKfwycpbDKX2uJyDqHMPg+kzM0uDKbMFsMq8/Nv5pzsWlpao60tzW3R2toa7e3t0d7WVl5P20v7SsuV6y0tLW9yax1LgAABAgQ+mECq5FIZblmwPDgYQ0NDuWJd+uzyqilVdUnhltZi5brWVLluUfAl79vUmQMw6TOMicBSC0w9nojxhyPxPIgy/DygkqrjjYwU1h+m5eEcZH7V1NHRWQ4m9/b0RG9v7wvBlLRN5ZSlvquuT4AAAQIECBB4UeDmzZtx+vTpPJ86dTpOnT4V/Tdvlg/c3L09h1l2HykEWtJy+o2FiQABAgQILKXA1MR43Lh0IYdUUljl5sVzce3Cufx3sTTVNzTEp59+Gp9/9ll88skneTnN9b43W8rb4toECBAgsPIEBFiqvWcCLNUKrs3zFwdbzp07H+fOn4sbFRVbkkzn1u7o6t0ZW3fsiq2lNi3v2OmJImvzrWPUBNaMwOOxsbg3cDMHVe7d6i+2NyNVWLl762akHxiXpi1dXbmKynEVVdbM++PDDDS952o+zEt7VQIEVpxA+rxfGYIZT5U+pqbKc/pBaWm9cjltK61PpuWpqZicSsdO5uPTvum0Pj0VM9PTbxyUWa6Q69evj4bGxmiob8htY2NDNKb1hsZoSutNjdHYUNhWmhsq1iuXC+cVjk0BlcpAStpmIkCAAAECBBYKzM7OvrRSXamC3dD9+4WwS7Gi3cjw8CsJUxW6FHBJwZfGVJWuWK0uV6RLFexKFetSW6xoVzimNRqbm6NxY7Pbs8oF0vc56YceKVTyeHwspkqV8VI7kdbT9vHyMblq3sRETE2MFUIrD0diZmrqpUopvN25eXOkanibN2+OrV1deblyTtsr1wVTVvkbzvAIECBAgACBVSeQqm2XQi2p/fupU3HxwoXyOBs3boydBw5H7/6Dud1x4FDsPHDIbytW3TvBgAgQILD0Aukhav2XL8WtvkvRf+Vi3LpyKQb6LsXdW/3lF9+0qSM+/awQVikFVY4fP770nfMKBAgQIEBg5QsIsFR7DwVYqhV0fqVAKdhy8eLFuHbtWp77rl7N7d07z0vkpnMamppia28hzJIDLsWQS3qqSNpWt249XAIECCxrgQd3bpcDKimUksMqA/1xr/9GflJm5dTW1h579+2Nffv2xb69e2Pv3r1x8ODBHFzp6upa1uPUOQIECBAgsFQCc3NzOdiSKqGU5lThpHL9Zcuvc0yhusrT3PX0Y8DFc/qx38u2V257nWNSqGTdunVLReS6BAgQIECAwDsWSAGE9KOxyrkUbiltGxkZiUePRuNRrlI3nqu8TE1O/mJPamprY2M56NISpeBLCrbk7S3Fbc0tUd/YVKhKV1G57uVV7ArV69K1Ta8vkH6kUaiSN1OoklesgDc7M5W3pTB12p7355D1ZKSwSQ6kTKTQyXhMjheCKjmwUgyi/Fw1lMreNbe05DBya2tbtLe3RVtraw6llMIni4MoaXtHR8frD9CRBAgQIECAAAECq0ZgcnIyh1p++umnOHv2bPx05mycO3s2Rkaeh+/bOzfHjgOHc5ilEGo5HDv2H8xhehMBAgQIELhz83r0X75YDqsM9F2Om5cvLoA5fORIfHT8eKSASppTYCX9bsVEgAABAgQIvJWAAMtbsVWcJMBSraDzX1cghVtKoZbKcMvVa9dy5Za52dkFl+rq6Y2uyoBLxXJ6EqKJAAECSy0wMzWZq6VUVlBJAZWhWzfzUymezC38/63enTvzP/AP7NuX2xRWSW2aOzs7l7q7rk+AAAECBAgQIECAAAECBAgskcCTJ08WVKirrFY3NjaW91VuG03byiGYsRgbHYvx8bEc1H2bad36DVHf0BAbGhpi/Yb63KZgSyn0Ul/fWF7OoZj6hqhdty5qa+uitq42amtqo7auLlJAN7d5ubCvZvG+2kL4t6a2pnjM82PTOSlMk69ZW5eH8vTpfDydf1psC8vPnj2NpzlQvGjf03Tcy/c9e8W+J3NzMTdbCJrkuWJ5brawrbQ/BVNSKOXJk7m3YY4NGzZES0trtLal8ElrtLe15wBKqTLe4jZVy3vZPpVR3orfSQQIrAUBRaLXwl02RgIE3pHAwMBAnDt3LodaCsGWM3H+/Plc9bo0dW3vjW179kbPnv2xfc++6N17ILed3dveUS9chgABAgSWi0D6/uP29asxeP1q3L52JS/fScvX+xb8t2HHzp3x0fGP4vjxY+WwyrFjx/J3HiYCBAgQIEDgnQkIsFRLKcBSraDz35VAf3//goBLCrak6i3Xr12P4Qf3F7xMc2tbrtKyqas7Ordui46t3dGxdVt05rY7Orq2xcZWTxt5V/fGdQisRoH0j/uRobsxfO9OjNy7GyP37sRwbu/Gw6G7MXT7VowM3Vsw9I0bm2P33j25gsr+inBKKaSyfr3KUavxvWJMBAgQIECAAAECBAgQIEDgXQmkh/ykoEuqQlc5T09Pl9dfd3lyciqmptN1SudOxsz0TOE604UqdylEUlmZ7l2NY6mvU6qEl4I26fuWxobGaGhoiIbGxmhsbIiGhsZoSstNjdHY0BCpKl5pTsel5VL7OssbN27MQZR0rIkAAQIECBAgQIDAcha4fPlyOdRy8eLFOH/hQqRtlVUjUwXInj37YvveQrClZ+/+vJ6CLukztokAAQIElq/AowdDFUGVvkJQ5Vpf3Ll1c0GnU1Dl8KFDcfjw4UgBlTSnyirt7e3Ld3B6RoAAAQIEVo+AAEu191KApVpB578PgfRH3cXVW1LAJT11ZPD2YIyOPnqhG41NG8vBlkLApRh26UoBl6058JK21dTUvI8heA0CBN6jwNjDkYWhlKFCQCWFU1Jg5eG9uzH26OELPUo/gti+fXv09vbG7l27Xqii0t3d/R5H4aUIECBAgAABAgQIECBAgAABAu9G4NmzZznIUgqzlJYXt6k6ysv2vWp7+m41VWtJcyl0Ulp/Wfu6x7ybUbsKAQIECBAgQIAAgbUjcOPGjbh06VKkUEtqU7AltXfv3FmA0LN7b3Tt2BXdO3cX5l27Y9vOPdG9c1fUrfOwvrXzjjFSAgQ+pMCj4ftxr/9m3Ll5Pe7238jzvf4bcaf/RoxX/JZl/YYNcejQoThy+HAOqqTlNKfl5ubmDzkEr02AAAECBNa6gABLte8AAZZqBZ2/HATSkwtv3779wjwwcDtu3U4hl9txZ3Aw0h9qK6f0B9ZUtWVTCrOkUMuCii7Pq7s0NG1cDsPUBwJrXmD+yVy5SkoOpAzdK4dSUjWVUiWV2ZmZF6w6Ojtje09P9Pb0xI7e3ujp6Xlh7uzsXPPGAAgQIECAAAECBAgQIECAAAECBAgQIECAAAECBAgQWB0CDx8+LIdaUqDlypUrcfnKlfwA0ccTEwsG2b1jZ2xNYZYUcNmVAi6FYEsKuKyvr18dIEZBgACB9ySQfs9ytyKgksIp9/pTYOVmPB4fW9CL3h074sD+/bF///4FIZW0biJAgAABAgSWpYAAS7W3RYClWkHnrySBl4Vc0rZbAwM5/DI4OPjClzRpfKmaS1tnZ7S0d0TLpo5o7ejMbdumQtta3FZqm9uUY1xJ7wt9/XACU48nYvzhSKSKKWMjw4X2YbEdGS7vKx1T+aSJUq/Xr18f27Zvz2GUVDklBVReFk6p96Xqh7vRXpkAAQIECBAgQIAAAQIECBAgQIAAAQIECBAgQIAAgWUlkH4jcfXq1ejr6yu3V9Jy39UYGxtd0Nf0QNCunh2xeXtvbrt6d+R2S1ru2RHr1qvesqxurs4QILDkAqPDD2Lo9q24f/tWDN0eKC8X1m/FzPT0gj7s2r07Duw/EAcO7I99+/blsEqpbWhoWPL+egECBAgQIEDgnQoIsFTLKcBSraDzV5vAo0ePXqjkMjQ0FA8ePIihoftx/8H9uH//fgwPD8fLqjwkj9q6ukKopRhwaSsGXlLwJW1v2dQZbbntiNK+VPbRRGAlC6QKRzlo8pIgyuKASjouzYv/wV4af66OtHlzbN68Obq2dMWWLZtjy5YteX1xOGXr1q0rmU3fCRAgQIAAAQIECBAgQIAAAQIECBAgQIAAAQIECBAgsKwE7t27Vw62pJDLjRs34vr1G3H9xvUYuHXrhb5u7t4eW3p6c6BlSynk0rMjUvClY2t3NLW0Lqvx6QwBAgR+TuDZ06cxfO9uPBy6Gw/uDhbDKc9DKimgMj05ueASra1tsWv3rti7Z0/s3r079uzZsyCokh7OaiJAgAABAgRWjYAAS7W3UoClWkHnr2WBsbGxHGZJ4ZbF7QuBlwfDMTr66JVcTc0tOczS3L4p0nJjc0s0NTfnL3LKy82tL2xr3NgSG1sKx5sIVCMwMz0Vk+NjMTUxEZMT4zE5Ph6Tj8djqrRcbKcej+f9+bjxsZgYexTjIyMx+nDk1e/vpo3RubkzB1C2bOmKri2FcEoplLK4TftMBAgQIECAAAECBAgQIECAAAECBAgQIECAAAECBAgQILC8BJ48eRI3b97MoZbK+Xox5DJ4e+CFDjdtbM5Blk1d3blNc+fWbbGpa2t05m3bctilprZ2eQ1WbwgQWHUC6XcuI/fuxvBQIaCSgippfeTenRgZulfetnjgzS0tsXPnznJAJYVUKufOzs5VZ2VABAgQIECAwCsFBFiqfXMIsFQr6HwCry8wNzf3s4GXHIIZHo6x0bF4NDoaKSAzngIFi1L7r3rFjTns0lwMvKQATCHYkgMuG18eiEnHb2hoiPqGxli/oT4vb6ivjw31Db4cev1b+0GOnJuZiZmZ6ZibmY7Z6dQW1nPgZGKi2JbCJsVASjF48ngiBVWKIZSJsZgcn4j5+Se/OI5UKaittS1aWluitbU12tvao6Nj04IwysuCKRs3bvzFazuAAAECBAgQIECAAAECBAgQIECAAAECBAgQIEBgrQo8i4iatTp44yawqgRmZ2dzsKW/vz8GBwfj9u3bxXkwBm4P5OW7d+7Es2fpf/cLp46KgEtpubMYfCkEXVRzWVVvFoMh8A4FSlVTRoYKQZTKUErl8tTjiRdetaWlNbb3bI+enp7o7enJbZq3b98evb29OaiSHsxqIkCAAAECBAgUBQRYqn0rCLBUK+h8AksvkIIvKcyS5tFisOXnllP4pXRcoR3PQZjZmZk36mwKK6Qgy/pioCW3KeCSgy6N5e058NLQUAzANBYCMOX1UiCmcHx9cXttXV3U1tVGbW1dDsqkNq3X5ba0rTYvl/aVj62ri7p0TnFf4fzC+ttO6R+yT5/Ox9P5YpvWS8vz83nfs6fPisek9bS/2FaeN5+OS9co7J+bnY3ZFDDJQZOZ4vJMMXBS2J7uSw6gzBbaBcfn9ZlCSKV4flqemZ5+o6HW1dVF+gd3a1trDp6k0qXt7W3Rlpdbo62trbj9xfXKfY2NjW/0ug4mQIAAAQIECBAgQIAAAQIECBAgQIAAAQIECBAgQIAAAQKVAim8koIslQGXtDxQDLuk9s7twfw7h8VT48bmKIVaStVcSmGXTVu2RuumjmjZ1BHNrW3QCRBYBQLpdzfjD0di7OFIjI48KFdKeSGgMnT3hdHW1NTEtu3bY3sKpGzfHjt6e8vBlMqQSvrdjIkAAQIECBAg8AYCAixvgPXSQwVYqhV0PoGVIzA9Pf3SIMzU1FSkOe3/uXYq7Z+cjNy+5PiZ6ZmYTkGN2dkPhlIOvNTWVIRfCoGX+adPC+GSYiBlvhhQSdte9nSX9zGIFCxpaGjMwZ7GxoZoyG1jsW2Kxob6aGxK7eJ9pWNebFtaCtVRKoMpzc3N72M4XoMAAQIECBAgQIAAAQIECBAgQIAAAQIECBAgQGA1CSiMspruprEQWHEC6cGeC6u4FEIvKeAyMDCQl+8MDr707/3r1q2P1o6OaGkvBFpaOzrL4ZYUcinMnYV9xTk9lNNEgMDSCkyMPsphlLGR4dyWwinl9UeFbWkeHRmOyYnxl3YoPbh12/ZtOZDyqmBK2mciQIAAAQIECCyBgABLtagCLNUKOp8AgcUC8/PzLwRcFodj0jGpSklqF89LtT1VaUmBkdK8eH0pttfX11cEUgphk8qQyoYNG7yBCBAgQIAAAQIECBAgQIAAAQIECBAgQIAAAQIECBAgQIAAgbcUKFVzuXv3bty/fz8ePHhQnoeG7sf9B4Vtww+GY3T00Stfpam5pRxyeR5sWRh8SdvbOgrBl5b2TW/ZY6cRWB0Cs+lBug8XBVGK4ZRyMKUcUikclx46+7Jp/YYN0dnZGZs3b87z1q6u8vKWLVvycmq3b9+eQyvp4a4mAgQIECBAgMAHEhBgqRZegKVaQecTIECAAAECBAgQIECAAAECBAgQIECAAAECBAgQIECAAAECBAgQILDcBebm5nKYZXHQpbR+v7ivtD48PByzMzMvHVZ6aGaq3pKCLI3NLdG4sTmaWlqjsbk5UhgmbWtqbo7GjalN682xsXJ/2t7SEjU1NcudTf9WoUAKn0w+Ho+piYlc5WRqYjwm0/L4WEw9Xrgt7xsfz8dPT4zH4/GxHEaZevz4lTLt7Zuic3MhkJKCJ13FEEppvRRUKYVT2traVqGyIREgQGCNCqjkuUZv/JoatgBLtbdbgKVaQecTIECAAAECBAgQIECAAAECBAgQIECAAAECBAgQIECAAAECBAgQILAaBcbGxsoVXV4WfBkZGYnRsbEYfTQao2OjMTY2HuMpBDA5+VocOfhSDLgUQi/PAy+lIMzGykBM2t/SWgzHNMf6DfWxoaEhNtTXR9269a/1mg5aeQLPnj2LuZmZmJ2ZzqGq2empcvDk8XgpgDJeDp+kwEkhlFIKqYzlgEpp25O5uV9EqKuri5aW1mhpbYnW1tZob2uPtrbWSGGTxUGUxevr1q37xes7gAABAgQIECCwQgUEWKq9cQIs1Qo6nwABAgQIECBAgAABAgQIECBAgAABAgQIECBAgAABAgQIECBAgAABAs8Fnjx5Ein8MjqaQi1j5XnxeumYHIKpODYtj4+Px/TU1Guz1tbV5SDLhvpCoGVDfWOsT21DQ25T2KW+uJz25WPSekUIZn0+t3j+gn2F7aXrlQIztbV1UVtbE+m183JdbW5ramtfu9/L9cAUGnn6dD6ezj+NZ0+fFpfn42lanp+PudnZYqBkOlJFk8qASWF5qhg2mY652RQ6eR4+yes5iFK5L+0vXqe4PV1nZnoqv9brTqk6UAqetLa15uBJaW5va8vhk8ptafll29L25ubm131JxxEgQIAAAQIE1pKAAEu1d1uApVpB5xMgQIAAAQIECBAgQIAAAQIECBAgQIAAAQIECBAgQIAAAQIECBAgQODdC8zNzb0QgimFXiZSRY2pqZiens5zably22TaPzUduZ0uHFvePzUd0zPTMTM9HSms8a6nFGKpK4VaKgIuNTW1LwReUuiiEIKpjZq6uvJ5LxxbVxeFbbURzyIHSQohk2KwpDJoMl8InRTCJ4XQSSmQ8nx7IaCS9s2Xji2dtwQm69evj/r6hmhobIiGhsLc2NhYbhsbGqOpqbC+eF/lelNT04IgSmUIRfDkXb+TXY8AAQIElp1A+thSs+x6pUNrR0CApdp7LcBSraDzCRAgQIAAAQIECBAgQIAAAQIECBAgQIAAAQIECBAgQIAAAQIECBAgsHIFfi4E87JgTNqWqszMp+BHxZyCIj+3nva9zTHzxevmoEnxGjU1NVFXDL2k8EtaTvO64rbSeumYyvWXbUvhmTc5pr6+fkH45JdCJymokq5vIkCAAAECBAgQWNECAizV3j4BlmoFnU+AAAECBAgQIECAAAECBAgQIECAAAECBAgQIECAAAECBAgQIECAAAECBAgQIECAAAECBAiscgEBlmpvsABLtYLOJ0CAAAECBAgQIECAAAECBAgQIECAAAECBAgQIECAAAECBAgQIECAAAECBAgQIECAAAECBFa5gABLtTdYgKVaQecTIECAAAECBAgQIECAAAECBAgQIECAAAECBAgQIECAAAECBAgQIECAAAECBAgQIECAAAECq1xAgKXaGyzAUq2g8wkQIECAAAECBAgQIECAAAECBAgQIECAAAECBAgQIECAAAECBAgQIECAAAECBAgQIECAAIFVLiDAUu0NFmCpVtD5BAgQIECAAAECBAgQIECAAAECBAgQIECAAAECBAgQIECAAAECBAgQIECAAAECBAgQIECAwCoXEGCp9gYLsFQr6HwCBAgQIECAAAECBAgQIECAAAECBAgQIECAAAECBAgQIECAAAECBAgQIECAAAECBAgQIEBglQsIsFR7gwVYqhV0PgECBAgQIECAAAECBAgQIECAAAECBAgQIECAAAEC1Qg8i4iaai7gXAIECBAgQIAAAQIECBAgQIAAAQIECCy9gABLtcYCLNUKLu/zfdm/vO+P3hEgQIAAAQIECBAgQIAAAQIECBAgQIAAAQIECBAgQIAAAQIECBAgQIAAAQIECBAgQIDAihAQYKn2NgmwVCvofAIECBAgQIAAAQIECBAgQIAAAQIECBAgQIAAAQIECBAgQIAAAQIECBAgQIAAAQIECBAgQGCVCwiwVHuDBViqFXQ+AQIECBAgQIAAAQIECBAgQIAAAQIECBAgQIAAAQIECBAgQIAAAQIECBAgQIAAAQIECBAgsMoFBFiqvcECLNUKOp8AAQIECBAgQIAAAQIECBAgQIAAAQIECBAgQIAAAQIECBAgQIAAAQIECBAgQIAAAQIECBBY5QICLNXeYAGWagWdT4AAgbUj8CwiatbOcI2UAAECBAgQIECAAAECBAgQIECAAAECBAgQIECAAAECBAgQIECAAAECBAgQIECAQElAgKXa94IAS7WCzidAgAABAgQIECBAgAABAgQIECBAgAABAgQIECBAgAABAgQIECBAgAABAgQIECBAgAABAgRWuYAAS7U3WIClWkHnEyBAgAABAgQIECCwXAVUD1uud0a/CBAgQIAAAQIECBAgQIAAAQIECBAgQIAAAQIECBAgQIAAAQJEDsJsAAAK/0lEQVQECKw4AQGWam+ZAEu1gs4nQIAAAQIECBAgQIAAAQIECBAgQIAAAQIECBAgQIAAAQIECBAgQIAAAQIECBAgQIAAAQIEVrmAAEu1N1iApVpB5xMgQGDlC3g6/cq/h0ZAgAABAgQIECBAgAABAgQIECBAgAABAgQIECBAgAABAgQIECBAYCUK+O3SSrxr+kyAAIE1KyDAUu2tF2CpVtD5BAgQIECAAAECBAgQIECAAAECBAgQIECAAAECBAgQIECAAAECBAgQIECAAAECBAgQIECAwCoXEGBZ5TfY8AgQIECAAAECBAgQIECAAAECBAgQIECAQIVATUSkZzKaCBAgQIAAAQIECBAgQIAAAQIECBAgQIAAAQIECBCoFEh/STMRIECAAAECBAgQIECAAAECBAgQIECAAAECBAgQIECAAAECBAgQIECAAAECBAgQIECAAAECBAgQWDIBAZYlo3VhAgQIECBAgAABAgQIECBAgAABAgQIECBAgAABAgQIECBAgAABAgQIECBAgAABAgQIECBAgACBJCDA4n1AgMBbC6T/A3n21mc78cMJuHMfzt4rEyBAgAABAgQIECBAgAABAgQIECBAgAABAgQIECBAgAABAgQIECBAgAABAgQIEFibAgIsa/O+GzUBAgQIECBAgAABAgQIECBAgAABAgQIECBAgAABAgQIECBAgAABAgQIECBAgAABAgQIECBA4L0JCLC8N2ovRIAAAQIECBAgQIAAAQIECBAgQIAAAQIECBAgQIAAAQIECBAgQIAAAQIECBAgQIAAAQIECBBYmwICLGvzvhs1AQIECBAgQIAAAQIECBAgQIAAAQIECBAgQIAAAQIECBAgQIAAAQIECBAgQIAAAQIECBAgQOC9CQiwvDdqL0SAAAECBAgQIECAAAECBAgQIECAAAECBAgQIECAAAECBAgQIECAAAECBAgQIECAAAECBAgQWJsCAixr874bNQECBAgQIECAAAECBAgQIECAAAECBAgQIECAAAECBAgQIECAAAECBAgQIECAAAECBAgQIEDgvQkIsLw3ai9EgAABAgQIECBAgAABAgQIECBAgAABAgQIECBAgAABAgQIECBAgAABAgQIECBAgAABAgQIEFibAgIsa/O+GzUBAgQIECBAgAABAgQIECBAgAABAgQIECBAgAABAgQIECBAgAABAgQIECBAgAABAgQIEFi1Aiks8WzVjm5lDkyAZWXeN70mQIAAAQIECBAgQIAAAQIECBAgQIAAAQIECBAgQIAAAQIECBAgQIAAAQIECBAgQIAAAQIECKwYAQGWFXOrdJQAAQIECBAgQIAAAQIECBAgQIAAAQIECBAgQIAAAQIECBAgQIAAAQIECBAgQIAAAQIECBAgsDIFBFhW5n3TawIECBAgQIAAAQIECBAgQIAAAQIECBAgQIAAAQIECBAgQIAAAQIECBAgQIAAAQIECBAgQIDAihEQYFkxt0pHCRAgQIAAAQIECBAgQIAAAQIECBAgQIAAAQIECBAgQIAAAQIECBAgQIAAAQIECBAgQIAAAQIrU0CApcr7lgCfVXkNpxMgQIAAAQIECBAgQIAAgaUT8C/XpbN1ZQIECBAgQIAAAQIECBAgQIAAAQIECBAgQIAAAQIECBAgQIAAgdcVEGB5XSnHESBAgAABAgQIECBAgAABAgQIECBAgAABAgQIrCoBce9VdTsNhgABAgQIECBAgAABAgQIECBAgAABAgSWuYAAyzK/QbpHgAABAgQIECBAgAABAgQIECBAgAABAgQIECBAgAABAgQIECBAgAABAgQIECBAgAABAgQIEFjpAgIsK/0O6j8BAgQIECBAgAABAgQIECBA4J0LeBb5Oyd1QQIECBAgQOCDC/iE88FvgQ4QIECAAAECBAgQIECAAAECBAgQIECAwBoXEGBZ428AwydAgAABAgQIECBAgAABAgQIECBAgAABAgQIECBAgAABAgQIEHhLASnZt4RzGgECBAgQIECAAAECBAisRQEBlrV4142ZAAECBAgQIECAAAECBAgQIECAAAECBAgQIECAAAECBAgQIECAAAECBAgQIECAAAECBAgQIPAeBQRY3iO2lyJAgAABAgQIECBAgAABAgQIECBAgAABAgQIECBAgAABAgQIECBAgAABAgQIECBAgAABAgQIrEUBAZa1eNeNmQABAgQIECBAgAABAgQIECBAgMCSCaSvHJ8t2dVdmAABAgQIECBAgAABAgQIECBAgAABAgQIECBAgAABAgRWpoAAy8q8b3pNgAABAgQIECBAgAABAgQIECBAgAABAgQIECBAgAABAgQIECBAgAABAgQIECBAgAABAgQIEFgxAgIsK+ZW6SgBAgQIECBAgAABAgQIECBAgAABAgQIECBAgAABAgQIECBAgAABAgQIECBAgAABAgQIECBAYGUKCLCszPum1wQIECBAgAABAgQIECBAgAABAgQIECBAgAABAgQIECBAgAABAgQIECBAgAABAgQIECBAgACBFSMgwLJibpWOEiBAgAABAgQIECBAgAABAgQIECBAgAABAgQIECBAgAABAgQIECBAgAABAgQIECBAgAABAgRWpoAAy8q8b3pNgAABAgQIECBAgAABAgQIECBAgAABAgQIEHilQPoD0DM+BAgQIECAAAECBAhUIeBTdRV4TiVAgAABAgQIECBAgMBLBQRYvDEIECBAgAABAgQIECBAgAABAgQIECBAgAABAgQIECBAgAABAgQIEFjzAiIra/4tAIAAAQIECBAgQIAAgSUWEGBZYmCXJ0CAAAECBAgQIECAAAECBAgQIECAAAECBAgQIECAAAECBAgQIECAAAECBAgQeJ8CYonvU9trESBAgACB1xUQYHldKccRIECAAAECBAgQIEBghQv4inaF30DdJ0CAAAECBAgQIECAAAECBAgQIECAAAECBAgQIECAAAECBAgQILCCBQRYVvDN03UCBAgQIECAAAECBAgQIECAAAECBAgQIECAAAECBAgQIECAAAECBAgQIECAAAECBAgQIECAwEoQEGBZCXdJHwkQIECAAAECBAgQIECAAAECBAgQIECAAAECBAgQIECAAAECBAgQIECAAAECBAgQIECAAAECK1hAgGUF3zxdJ0CAAAECBAgQIECAAAECBAgQIECAAAECBAgQIECAAAECBAgQIECAAAECBAgQIECAAAECBAisBAEBlpVwl/SRAAECBAgQIECAAAECBAgQIECAAAECBAgQIECAAAECBAgQIECAAAECBAgQIECAAAECBAgQILCCBQRYVvDN03UCBAgQIECAAAECBAgQIECAAAECBAgQIECAAAECBAgQIECAAAECBAgQIECAAAECBAgQIECAwEoQEGBZCXdJHwkQIEDg7QTSf+Wevd2pziJAgAABAgQIECBAgAABAgQIECBAgAABAgQIECBAgAABAgQIECBAgACB1xPwU63Xc3IUAQIE1rqAAMtafwcYPwECBAgQIECAAAECBAgQIECAAAECBAgQIECAAAECBAgQIECAAAECBAgQIECAAAECBAgQIEBgiQUEWJYY2OUJECBAgAABAgQIECBAgAABAgQIECBAgAABAgQIECBAgAABAgQIECBAgAABAgQIECBAgAABAmtdQIBlrb8DjJ8AAQIECBAgQIAAAQIECBAgQIAAAQIECBAgQIAAAQIECBAgQIAAAQIECBAgQIAAAQIECBAgsMQC/x9qMogtCFHYKwAAAABJRU5ErkJggg=="/>
          <p:cNvSpPr>
            <a:spLocks noChangeAspect="1" noChangeArrowheads="1"/>
          </p:cNvSpPr>
          <p:nvPr/>
        </p:nvSpPr>
        <p:spPr bwMode="auto">
          <a:xfrm>
            <a:off x="63500" y="-136525"/>
            <a:ext cx="7734300" cy="1704975"/>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33796" name="AutoShape 4" descr="data:image/png;base64,iVBORw0KGgoAAAANSUhEUgAADLAAAALMCAYAAABO0qoKAAAAAXNSR0IArs4c6QAAI0F0RVh0bXhmaWxlACUzQ214R3JhcGhNb2RlbCUzRSUzQ3Jvb3QlM0UlM0NteENlbGwlMjBpZCUzRCUyMjAlMjIlMkYlM0UlM0NteENlbGwlMjBpZCUzRCUyMjElMjIlMjBwYXJlbnQlM0QlMjIwJTIyJTJGJTNFJTNDVXNlck9iamVjdCUyMGxhYmVsJTNEJTIyJTIyJTIwcGxhbnRVbWxEYXRhJTNEJTIyJTdCJTI2JTIzMTAlM0IlMjAlMjAlMjZxdW90JTNCZGF0YSUyNnF1b3QlM0IlM0ElMjAlMjZxdW90JTNCJTQwc3RhcnR1bWwlNUNuJTVDbnNraW5wYXJhbSUyMHVzZWNhc2UlMjAlN0IlNUNuJTIwJTIwJTIwJTIwQmFja2dyb3VuZENvbG9yJTIwTGlnaHRCbHVlJTVDbiUyMCUyMCUyMCUyMEJvcmRlckNvbG9yJTIwQmxhY2slNUNuJTdEJTVDbiU1Q25hY3RvciUyMFVzZXIlMjBhcyUyMHUlNUNuJTVDbnVzZWNhc2UlMjAlNUMlMjZxdW90JTNCQ29sbGVjdCUyMFNlbnNvciUyMERhdGElNUMlMjZxdW90JTNCJTIwYXMlMjBjb2xsZWN0X2RhdGElNUNudXNlY2FzZSUyMCU1QyUyNnF1b3QlM0JDb250cm9sJTIwQWN0dWF0b3JzJTVDJTI2cXVvdCUzQiUyMGFzJTIwY29udHJvbF9hY3R1YXRvcnMlNUNudXNlY2FzZSUyMCU1QyUyNnF1b3QlM0JFbnRlciUyMFNlbnNvciUyMERhdGElMjBNYW51YWxseSU1QyUyNnF1b3QlM0IlMjBhcyUyMGVudGVyX2RhdGElNUNudXNlY2FzZSUyMCU1QyUyNnF1b3QlM0JWaWV3JTIwUHJlZGljdGlvbiUyMFJlc3VsdHMlNUMlMjZxdW90JTNCJTIwYXMlMjB2aWV3X3Jlc3VsdHMlNUNudXNlY2FzZSUyMCU1QyUyNnF1b3QlM0JQcmVkaWN0JTIwRm9vdCUyMFByZXNzdXJlJTVDJTI2cXVvdCUzQiUyMGFzJTIwcHJlZGljdF9wcmVzc3VyZSU1Q24lNUNudSUyMC0tJTI2Z3QlM0IlMjBjb2xsZWN0X2RhdGElMjAlM0ElMjBDb2xsZWN0cyUyMFNlbnNvciUyMERhdGElNUNudSUyMC0tJTI2Z3QlM0IlMjBjb250cm9sX2FjdHVhdG9ycyUyMCUzQSUyMENvbnRyb2xzJTIwQWN0dWF0b3JzJTVDbnUlMjAtLSUyNmd0JTNCJTIwZW50ZXJfZGF0YSUyMCUzQSUyMEVudGVycyUyMFNlbnNvciUyMERhdGElMjBNYW51YWxseSU1Q251JTIwLS0lMjZndCUzQiUyMHZpZXdfcmVzdWx0cyUyMCUzQSUyMFZpZXdzJTIwUHJlZGljdGlvbiUyMFJlc3VsdHMlNUNucHJlZGljdF9wcmVzc3VyZSUyMC0tJTI2Z3QlM0IlMjBlbnRlcl9kYXRhJTIwJTNBJTIwVXNlcyUyMERhdGElMjBmb3IlMjBQcmVkaWN0aW9uJTVDbiU1Q24lNDBlbmR1bWwlNUNuJTI2cXVvdCUzQiUyQyUyNiUyMzEwJTNCJTIwJTIwJTI2cXVvdCUzQmZvcm1hdCUyNnF1b3QlM0IlM0ElMjAlMjZxdW90JTNCc3ZnJTI2cXVvdCUzQiUyNiUyMzEwJTNCJTdEJTIyJTIwaWQlM0QlMjIyJTIyJTNFJTNDbXhDZWxsJTIwc3R5bGUlM0QlMjJzaGFwZSUzRGltYWdlJTNCbm9MYWJlbCUzRDElM0J2ZXJ0aWNhbEFsaWduJTNEdG9wJTNCYXNwZWN0JTNEZml4ZWQlM0JpbWFnZUFzcGVjdCUzRDAlM0JpbWFnZSUzRGRhdGElM0FpbWFnZSUyRnN2ZyUyQnhtbCUyQ1BEOTRiV3dnZG1WeWMybHZiajBpTVM0d0lpQmxibU52WkdsdVp6MGlkWE10WVhOamFXa2lJSE4wWVc1a1lXeHZibVU5SW01dklqOCUyQlBITjJaeUI0Yld4dWN6MGlhSFIwY0RvdkwzZDNkeTUzTXk1dmNtY3ZNakF3TUM5emRtY2lJSGh0Ykc1ek9uaHNhVzVyUFNKb2RIUndPaTh2ZDNkM0xuY3pMbTl5Wnk4eE9UazVMM2hzYVc1cklpQmpiMjUwWlc1MFUzUjViR1ZVZVhCbFBTSjBaWGgwTDJOemN5SWdhR1ZwWjJoMFBTSXlNRGx3ZUNJZ2NISmxjMlZ5ZG1WQmMzQmxZM1JTWVhScGJ6MGlibTl1WlNJZ2MzUjViR1U5SW5kcFpIUm9PakV3TkRGd2VEdG9aV2xuYUhRNk1qQTVjSGc3WW1GamEyZHliM1Z1WkRvalJrWkdSa1pHT3lJZ2RtVnljMmx2YmowaU1TNHhJaUIyYVdWM1FtOTRQU0l3SURBZ01UQTBNU0F5TURraUlIZHBaSFJvUFNJeE1EUXhjSGdpSUhwdmIyMUJibVJRWVc0OUltMWhaMjVwWm5raVBqeGtaV1p6THo0OFp6NDhJUzB0Wlc1MGFYUjVJSFV0TFQ0OFp5QnBaRDBpWld4bGJWOTFJajQ4Wld4c2FYQnpaU0JqZUQwaU5ERXpMalVpSUdONVBTSXhOQ0lnWm1sc2JEMGlJMFl4UmpGR01TSWdjbmc5SWpnaUlISjVQU0k0SWlCemRIbHNaVDBpYzNSeWIydGxPaU14T0RFNE1UZzdjM1J5YjJ0bExYZHBaSFJvT2pBdU5Uc2lMejQ4Y0dGMGFDQmtQU0pOTkRFekxqVXNNaklnVERReE15NDFMRFE1SUUwME1EQXVOU3d6TUNCTU5ESTJMalVzTXpBZ1RUUXhNeTQxTERRNUlFdzBNREF1TlN3Mk5DQk5OREV6TGpVc05Ea2dURFF5Tmk0MUxEWTBJQ0lnWm1sc2JEMGlibTl1WlNJZ2MzUjViR1U5SW5OMGNtOXJaVG9qTVRneE9ERTRPM04wY205clpTMTNhV1IwYURvd0xqVTdJaTglMkJQSFJsZUhRZ1ptbHNiRDBpSXpBd01EQXdNQ0lnWm05dWRDMW1ZVzFwYkhrOUluTmhibk10YzJWeWFXWWlJR1p2Ym5RdGMybDZaVDBpTVRRaUlHeGxibWQwYUVGa2FuVnpkRDBpYzNCaFkybHVaeUlnZEdWNGRFeGxibWQwYUQwaU1qZ2lJSGc5SWpNNU9TNDFJaUI1UFNJM09DNDNNelEwSWo1VmMyVnlQQzkwWlhoMFBqd3ZaejQ4WnlCcFpEMGlaV3hsYlY5amIyeHNaV04wWDJSaGRHRWlQanhsYkd4cGNITmxJR040UFNJMU1USXVOakEyTWlJZ1kzazlJakUzT1M0ek1qRXlJaUJtYVd4c1BTSWpRVVJFT0VVMklpQnllRDBpT0RRdU5qQTJNaUlnY25rOUlqRTVMak15TVRJaUlITjBlV3hsUFNKemRISnZhMlU2SXpBd01EQXdNRHR6ZEhKdmEyVXRkMmxrZEdnNk1DNDFPeUl2UGp4MFpYaDBJR1pwYkd3OUlpTXdNREF3TURBaUlHWnZiblF0Wm1GdGFXeDVQU0p6WVc1ekxYTmxjbWxtSWlCbWIyNTBMWE5wZW1VOUlqRTBJaUJzWlc1bmRHaEJaR3AxYzNROUluTndZV05wYm1jaUlIUmxlSFJNWlc1bmRHZzlJakV6TXlJZ2VEMGlORFEyTGpFd05qSWlJSGs5SWpFNE15NHdOak0wSWo1RGIyeHNaV04wSUZObGJuTnZjaUJFWVhSaFBDOTBaWGgwUGp3dlp6NDhaeUJwWkQwaVpXeGxiVjlqYjI1MGNtOXNYMkZqZEhWaGRHOXljeUklMkJQR1ZzYkdsd2MyVWdZM2c5SWpNeE5DNDBOVFU0SWlCamVUMGlNVGM1TGpVNU1USWlJR1pwYkd3OUlpTkJSRVE0UlRZaUlISjRQU0kzT0M0ME5UVTRJaUJ5ZVQwaU1UZ3VNRGt4TWlJZ2MzUjViR1U5SW5OMGNtOXJaVG9qTURBd01EQXdPM04wY205clpTMTNhV1IwYURvd0xqVTdJaTglMkJQSFJsZUhRZ1ptbHNiRDBpSXpBd01EQXdNQ0lnWm05dWRDMW1ZVzFwYkhrOUluTmhibk10YzJWeWFXWWlJR1p2Ym5RdGMybDZaVDBpTVRRaUlHeGxibWQwYUVGa2FuVnpkRDBpYzNCaFkybHVaeUlnZEdWNGRFeGxibWQwYUQwaU1URTVJaUI0UFNJeU5UUXVPVFUxT0NJZ2VUMGlNVGd6TGpNek16TWlQa052Ym5SeWIyd2dRV04wZFdGMGIzSnpQQzkwWlhoMFBqd3ZaejQ4WnlCcFpEMGlaV3hsYlY5bGJuUmxjbDlrWVhSaElqNDhaV3hzYVhCelpTQmplRDBpT0RFNUxqUTRNak1pSUdONVBTSXhOemt1TWprMk5TSWdabWxzYkQwaUkwRkVSRGhGTmlJZ2NuZzlJakV3Tmk0NU9ESXpJaUJ5ZVQwaU1qTXVOemsyTlNJZ2MzUjViR1U5SW5OMGNtOXJaVG9qTURBd01EQXdPM04wY205clpTMTNhV1IwYURvd0xqVTdJaTglMkJQSFJsZUhRZ1ptbHNiRDBpSXpBd01EQXdNQ0lnWm05dWRDMW1ZVzFwYkhrOUluTmhibk10YzJWeWFXWWlJR1p2Ym5RdGMybDZaVDBpTVRRaUlHeGxibWQwYUVGa2FuVnpkRDBpYzNCaFkybHVaeUlnZEdWNGRFeGxibWQwYUQwaU1UZ3lJaUI0UFNJM01qZ3VORGd5TXlJZ2VUMGlNVGd6TGpBek9EY2lQa1Z1ZEdWeUlGTmxibk52Y2lCRVlYUmhJRTFoYm5WaGJHeDVQQzkwWlhoMFBqd3ZaejQ4WnlCcFpEMGlaV3hsYlY5MmFXVjNYM0psYzNWc2RITWlQanhsYkd4cGNITmxJR040UFNJeE1ETXVOekl5TXlJZ1kzazlJakUzT1M0ME5EUTFJaUJtYVd4c1BTSWpRVVJFT0VVMklpQnllRDBpT1RjdU56SXlNeUlnY25rOUlqSXhMamswTkRVaUlITjBlV3hsUFNKemRISnZhMlU2SXpBd01EQXdNRHR6ZEhKdmEyVXRkMmxrZEdnNk1DNDFPeUl2UGp4MFpYaDBJR1pwYkd3OUlpTXdNREF3TURBaUlHWnZiblF0Wm1GdGFXeDVQU0p6WVc1ekxYTmxjbWxtSWlCbWIyNTBMWE5wZW1VOUlqRTBJaUJzWlc1bmRHaEJaR3AxYzNROUluTndZV05wYm1jaUlIUmxlSFJNWlc1bmRHZzlJakUyTWlJZ2VEMGlNakl1TnpJeU15SWdlVDBpTVRnekxqRTROamNpUGxacFpYY2dVSEpsWkdsamRHbHZiaUJTWlhOMWJIUnpQQzkwWlhoMFBqd3ZaejQ4WnlCcFpEMGlaV3hsYlY5d2NtVmthV04wWDNCeVpYTnpkWEpsSWo0OFpXeHNhWEJ6WlNCamVEMGlPVEF3TGpNNE16a2lJR041UFNJME15NHdOelk0SWlCbWFXeHNQU0lqUVVSRU9FVTJJaUJ5ZUQwaU9UQXVPRGd6T1NJZ2NuazlJakl3TGpVM05qZ2lJSE4wZVd4bFBTSnpkSEp2YTJVNkl6QXdNREF3TUR0emRISnZhMlV0ZDJsa2RHZzZNQzQxT3lJdlBqeDBaWGgwSUdacGJHdzlJaU13TURBd01EQWlJR1p2Ym5RdFptRnRhV3g1UFNKellXNXpMWE5sY21sbUlpQm1iMjUwTFhOcGVtVTlJakUwSWlCc1pXNW5kR2hCWkdwMWMzUTlJbk53WVdOcGJtY2lJSFJsZUhSTVpXNW5kR2c5SWpFME55SWdlRDBpT0RJMkxqZzRNemtpSUhrOUlqUTJMamd4T1NJJTJCVUhKbFpHbGpkQ0JHYjI5MElGQnlaWE56ZFhKbFBDOTBaWGgwUGp3dlp6NDhJUzB0YkdsdWF5QjFJSFJ2SUdOdmJHeGxZM1JmWkdGMFlTMHRQanhuSUdsa1BTSnNhVzVyWDNWZlkyOXNiR1ZqZEY5a1lYUmhJajQ4Y0dGMGFDQmtQU0pOTkRJM0xqWTRMRFl6TGpJM0lFTTBORFl1TnpJc09Ea3VNVE1nTkRjMkxqY3pNekVzTVRJNUxqa3dPQ0EwT1RVdU5ESXpNU3d4TlRVdU1qazRJQ0lnWm1sc2JEMGlibTl1WlNJZ2FXUTlJblV0ZEc4dFkyOXNiR1ZqZEY5a1lYUmhJaUJ6ZEhsc1pUMGljM1J5YjJ0bE9pTXhPREU0TVRnN2MzUnliMnRsTFhkcFpIUm9PakV1TURzaUx6NDhjRzlzZVdkdmJpQm1hV3hzUFNJak1UZ3hPREU0SWlCd2IybHVkSE05SWpRNU9DNDVPQ3d4TmpBdU1UTXNORGsyTGpnMk5pd3hOVEF1TlRFd055dzBPVFl1TURFMU9Td3hOVFl1TVRBek15dzBPVEF1TkRJek15d3hOVFV1TWpVek15dzBPVGd1T1Rnc01UWXdMakV6SWlCemRIbHNaVDBpYzNSeWIydGxPaU14T0RFNE1UZzdjM1J5YjJ0bExYZHBaSFJvT2pFdU1Ec2lMejQ4ZEdWNGRDQm1hV3hzUFNJak1EQXdNREF3SWlCbWIyNTBMV1poYldsc2VUMGljMkZ1Y3kxelpYSnBaaUlnWm05dWRDMXphWHBsUFNJeE15SWdiR1Z1WjNSb1FXUnFkWE4wUFNKemNHRmphVzVuSWlCMFpYaDBUR1Z1WjNSb1BTSXhNellpSUhnOUlqUTNNaTQxSWlCNVBTSXhNak11TnpnNU1TSSUyQlEyOXNiR1ZqZEhNZ1UyVnVjMjl5SUVSaGRHRThMM1JsZUhRJTJCUEM5blBqd2hMUzFzYVc1cklIVWdkRzhnWTI5dWRISnZiRjloWTNSMVlYUnZjbk10TFQ0OFp5QnBaRDBpYkdsdWExOTFYMk52Ym5SeWIyeGZZV04wZFdGMGIzSnpJajQ4Y0dGMGFDQmtQU0pOTXprNUxqTXpMRFV4TGpNM0lFTXpPREF1TlRjc05qRXVPRGtnTXpRM0xqZzFMRGd6TGpBeUlETXpNQzQxTERFeE1DNDFJRU16TWpBdU56SXNNVEkxTGprNElETXhOeTQxTVRnMExERTBNQzQ0T1RBNUlETXhOaTR3TXpnMExERTFOUzQwTVRBNUlDSWdabWxzYkQwaWJtOXVaU0lnYVdROUluVXRkRzh0WTI5dWRISnZiRjloWTNSMVlYUnZjbk1pSUhOMGVXeGxQU0p6ZEhKdmEyVTZJekU0TVRneE9EdHpkSEp2YTJVdGQybGtkR2c2TVM0d095SXZQanh3YjJ4NVoyOXVJR1pwYkd3OUlpTXhPREU0TVRnaUlIQnZhVzUwY3owaU16RTFMalF6TERFMk1TNHpPQ3d6TWpBdU16SXlMREUxTWk0NE16SXNNekUxTGprek55d3hOVFl1TkRBMU9Dd3pNVEl1TXpZek1pd3hOVEl1TURJd09Dd3pNVFV1TkRNc01UWXhMak00SWlCemRIbHNaVDBpYzNSeWIydGxPaU14T0RFNE1UZzdjM1J5YjJ0bExYZHBaSFJvT2pFdU1Ec2lMejQ4ZEdWNGRDQm1hV3hzUFNJak1EQXdNREF3SWlCbWIyNTBMV1poYldsc2VUMGljMkZ1Y3kxelpYSnBaaUlnWm05dWRDMXphWHBsUFNJeE15SWdiR1Z1WjNSb1FXUnFkWE4wUFNKemNHRmphVzVuSWlCMFpYaDBUR1Z1WjNSb1BTSXhNaklpSUhnOUlqTXpNUzQxSWlCNVBTSXhNak11TnpnNU1TSSUyQlEyOXVkSEp2YkhNZ1FXTjBkV0YwYjNKelBDOTBaWGgwUGp3dlp6NDhJUzB0YkdsdWF5QjFJSFJ2SUdWdWRHVnlYMlJoZEdFdExUNDhaeUJwWkQwaWJHbHVhMTkxWDJWdWRHVnlYMlJoZEdFaVBqeHdZWFJvSUdROUlrMDBNamN1T0RZc05EZ3VOak1nUXpRMk1TNHlMRFU1TGpNNUlEVTBOaTQwTWl3NE5pNDVOU0EyTVRjdU5Td3hNVEF1TlNCRE5qWTJMalVzTVRJMkxqY3pJRGN4Tmk0ek9UWTRMREUwTXk0MU5EWXhJRGMxTmk0NE16WTRMREUxTnk0eU16WXhJQ0lnWm1sc2JEMGlibTl1WlNJZ2FXUTlJblV0ZEc4dFpXNTBaWEpmWkdGMFlTSWdjM1I1YkdVOUluTjBjbTlyWlRvak1UZ3hPREU0TzNOMGNtOXJaUzEzYVdSMGFEb3hMakE3SWk4JTJCUEhCdmJIbG5iMjRnWm1sc2JEMGlJekU0TVRneE9DSWdjRzlwYm5SelBTSTNOakl1TlRJc01UVTVMakUyTERjMU5TNHlOemM0TERFMU1pNDBPRFUwTERjMU55NDNPRFFzTVRVM0xqVTFOamNzTnpVeUxqY3hNallzTVRZd0xqQTJNamtzTnpZeUxqVXlMREUxT1M0eE5pSWdjM1I1YkdVOUluTjBjbTlyWlRvak1UZ3hPREU0TzNOMGNtOXJaUzEzYVdSMGFEb3hMakE3SWk4JTJCUEhSbGVIUWdabWxzYkQwaUl6QXdNREF3TUNJZ1ptOXVkQzFtWVcxcGJIazlJbk5oYm5NdGMyVnlhV1lpSUdadmJuUXRjMmw2WlQwaU1UTWlJR3hsYm1kMGFFRmthblZ6ZEQwaWMzQmhZMmx1WnlJZ2RHVjRkRXhsYm1kMGFEMGlNVGcxSWlCNFBTSTJOakl1TlNJZ2VUMGlNVEl6TGpjNE9URWlQa1Z1ZEdWeWN5QlRaVzV6YjNJZ1JHRjBZU0JOWVc1MVlXeHNlVHd2ZEdWNGRENDhMMmMlMkJQQ0V0TFd4cGJtc2dkU0IwYnlCMmFXVjNYM0psYzNWc2RITXRMVDQ4WnlCcFpEMGliR2x1YTE5MVgzWnBaWGRmY21WemRXeDBjeUklMkJQSEJoZEdnZ1pEMGlUVE01T1M0ME1TdzBOQzR6SUVNek5UY3VPRGtzTkRVdU9EUWdNak16TGpnMUxEVTFMakE1SURFMU1pNDFMREV4TUM0MUlFTXhNelV1TVRnc01USXlMak1nTVRJMExqY3hOeklzTVRNM0xqQTNORGtnTVRFMkxqTTJOeklzTVRVeUxqTTFORGtnSWlCbWFXeHNQU0p1YjI1bElpQnBaRDBpZFMxMGJ5MTJhV1YzWDNKbGMzVnNkSE1pSUhOMGVXeGxQU0p6ZEhKdmEyVTZJekU0TVRneE9EdHpkSEp2YTJVdGQybGtkR2c2TVM0d095SXZQanh3YjJ4NVoyOXVJR1pwYkd3OUlpTXhPREU0TVRnaUlIQnZhVzUwY3owaU1URXpMalE1TERFMU55NDJNaXd4TWpFdU16RTFPU3d4TlRFdU5qUXdOQ3d4TVRVdU9EZzNOeXd4TlRNdU1qTXlOQ3d4TVRRdU1qazFOeXd4TkRjdU9EQTBNaXd4TVRNdU5Ea3NNVFUzTGpZeUlpQnpkSGxzWlQwaWMzUnliMnRsT2lNeE9ERTRNVGc3YzNSeWIydGxMWGRwWkhSb09qRXVNRHNpTHo0OGRHVjRkQ0JtYVd4c1BTSWpNREF3TURBd0lpQm1iMjUwTFdaaGJXbHNlVDBpYzJGdWN5MXpaWEpwWmlJZ1ptOXVkQzF6YVhwbFBTSXhNeUlnYkdWdVozUm9RV1JxZFhOMFBTSnpjR0ZqYVc1bklpQjBaWGgwVEdWdVozUm9QU0l4TmpFaUlIZzlJakUxTXk0MUlpQjVQU0l4TWpNdU56ZzVNU0klMkJWbWxsZDNNZ1VISmxaR2xqZEdsdmJpQlNaWE4xYkhSelBDOTBaWGgwUGp3dlp6NDhJUzB0YkdsdWF5QndjbVZrYVdOMFgzQnlaWE56ZFhKbElIUnZJR1Z1ZEdWeVgyUmhkR0V0TFQ0OFp5QnBaRDBpYkdsdWExOXdjbVZrYVdOMFgzQnlaWE56ZFhKbFgyVnVkR1Z5WDJSaGRHRWlQanh3WVhSb0lHUTlJazA0T1RJdU5UTXNOak11TnpVZ1F6ZzROUzR6Tml3NE1DNDJOaUE0TnpRdU1EVXNNVEExTGpReElEZzJNUzQxTERFeU5TNDFJRU00TlRRdU9UY3NNVE0xTGprMklEZzFNQzQxTXpBNExERTBNaTR4TURjMElEZzBNeTR3T0RBNExERTFNUzR5TURjMElDSWdabWxzYkQwaWJtOXVaU0lnYVdROUluQnlaV1JwWTNSZmNISmxjM04xY21VdGRHOHRaVzUwWlhKZlpHRjBZU0lnYzNSNWJHVTlJbk4wY205clpUb2pNVGd4T0RFNE8zTjBjbTlyWlMxM2FXUjBhRG94TGpBN0lpOCUyQlBIQnZiSGxuYjI0Z1ptbHNiRDBpSXpFNE1UZ3hPQ0lnY0c5cGJuUnpQU0k0TXprdU1qZ3NNVFUxTGpnMUxEZzBPQzR3TnpZekxERTFNUzQwTWl3NE5ESXVORFEzTXl3eE5URXVPVGd4TWl3NE5ERXVPRGcyTWl3eE5EWXVNelV5TWl3NE16a3VNamdzTVRVMUxqZzFJaUJ6ZEhsc1pUMGljM1J5YjJ0bE9pTXhPREU0TVRnN2MzUnliMnRsTFhkcFpIUm9PakV1TURzaUx6NDhkR1Y0ZENCbWFXeHNQU0lqTURBd01EQXdJaUJtYjI1MExXWmhiV2xzZVQwaWMyRnVjeTF6WlhKcFppSWdabTl1ZEMxemFYcGxQU0l4TXlJZ2JHVnVaM1JvUVdScWRYTjBQU0p6Y0dGamFXNW5JaUIwWlhoMFRHVnVaM1JvUFNJeE5qTWlJSGc5SWpnM01DNDFJaUI1UFNJeE1qTXVOemc1TVNJJTJCVlhObGN5QkVZWFJoSUdadmNpQlFjbVZrYVdOMGFXOXVQQzkwWlhoMFBqd3ZaejQ4SVMwdFUxSkRQVnRTVURjeFNtbEhiVE0wU213dFIyWm9lRjlwTXpjNU0yVXdXVlZITkRoWmVreGlVR2RpWTJZelMybExSVEl5TnkwM1NsWTVZV0k0YzJwNWRYbFZjR1U1TjNGVFgwOVRSM1JKTkcxTlkxVXpRbGM1ZFVWNFZqUkhSMTlDTTBKb1YwZDFUWFY1YkRSb1pEUllTM1J1T0RWWlUwcG5aR2RHWVhNeFozUmxkbkJFU2pFMlNEaHVabTF6VWxoSWNWQXdUVlZ2UWtOWmNtOVpkV05JWWxKNk4zWkhUMHRpZUZsVE56RmlVRTAwYTJZNGFHTjZTMVZLYzJWU2EwWTJXV05QYkdKVE9Ia3RaVTVGVmxWUU9XTlZkazF1TnkxaE16ZFpPRVJsZGt0dVZUZFhZVXBoZGtGeGFHcDNWa2x1TW1OM1YyMTBPRTlYZVc5SWNGbG1TblpuU2xwNlREUkxhak5xYkdwMlVIcHpVekEzY2pSa1duWmxlRjloWjJKc05tbDVVbW8yV1doVGQxbFpUR2RmUmxCNFdFeFdhbW8yTVd0S1dWWlJUWGhOUWxaMlpIZFRhbTlaVGxwSWFFSlNXVEZ0TURCZExTMCUyQlBDOW5Qand2YzNablBnJTNEJTNEJTNCJTIyJTIwdmVydGV4JTNEJTIyMSUyMiUyMHBhcmVudCUzRCUyMjElMjIlM0UlM0NteEdlb21ldHJ5JTIweCUzRCUyMi02MCUyMiUyMHklM0QlMjIxNjAlMjIlMjB3aWR0aCUzRCUyMjc5MS45NiUyMiUyMGhlaWdodCUzRCUyMjE1OSUyMiUyMGFzJTNEJTIyZ2VvbWV0cnklMjIlMkYlM0UlM0MlMkZteENlbGwlM0UlM0MlMkZVc2VyT2JqZWN0JTNFJTNDJTJGcm9vdCUzRSUzQyUyRm14R3JhcGhNb2RlbCUzRciuYrgAACAASURBVHhe7N0HlFTl+T/wZ1EQpIo0FRtYsaEgKhrAoIJRsMUWYiHGApZYf8bE8pdgVEqMiWLvJrHGHsVeUBQhURGMUVREVFCRpoAK+z/3wq6wLPVumdn53HPmzDB7n/c+7+e9s+aQ+fIWhYMAAQIECBAgQIAAAQIECBAgQIAAAQIECBAgQIAAAQIECBAgQIAAAQIECBAgQIAAAQIECBAgQIBAJQoUVeLYhiZAgAABAgQIECBAgAABAgQIECBAgAABAgQIECBAgAABAgQIECBAgAABAgQIECBAgAABAgQIECAQAixuAgIECBAgQIAAAQIECBAgQIAAAQIECBAgQIAAAQIECBAgQIAAAQIECBAgQIAAAQIECBAgQIAAgUoVEGCpVF6DEyBAgAABAgQIECBAgAABAgQIECBAgAABAgQIECBAgAABAgQIECBAgAABAgQIECBAgAABAgQICLC4BwgQIECAAAECBAgQIECAAAECBAgQIECAAAECBAgQIECAAAECBAgQIECAAAECBAgQIECAAAECBCpVQIClUnkNXr5ActsVwyFAgAABAgQIECBAgAABAgQIECBAgAABAgQIECBAgAABAgQIECBAgAABAgQIECBAgAABAgQKRECApUAW2jQJECBAgAABAgQIECBAgAABAgQIECBAgAABAgQIECBAgAABAgQIECBAgAABAgQIECBAgAABAtUlIMBSXfKuS4AAAQIECBAgQIAAAQIECBAgQIAAAQIECBAgQIAAAQIECBAgQIAAAQIECBAgQIAAAQIECBAoEAEBlgJZaNMkQIAAAQIECBAgQIAAAQIECBAgQIAAAQIECBAgQIAAAQIECBAgQIAAAQIECBAgQIAAAQIECFSXgABLdcm7LgECBAgQIECAAAECBAgQIECAAAECBAgQIECAAAECBAgQIECAAAECBAgQIECAAAECBAgQIECgQAQEWApkoU2TAAECBAgQIECAAAECBAgQIECAAAECBAgQIECAAAECBAgQIECAAAECBAgQIECAAAECBAgQIFBdAgIs1SXvugQIECBAgAABAgQIECBAgAABAgQIECBAgAABAgQIECBAgAABAgQIECBAgAABAgQIECBAgACBAhEQYCmQhTZNAgQIECBAgAABAgQIECBAgAABAgQIECBAgAABAgQIECBAgAABAgQIECBAgAABAgQIECBAgEB1CQiwVJe86xIgQIAAAQIECBAgQIAAAQIECBAgQIAAAQIECBAgQIAAAQIECBAgQIAAAQIECBAgQIAAAQIECkRAgKVAFto0CRAgQIAAAQIECBAgQIAAAQIECBAgQIAAAQIECBAgQIAAAQIECBAgQIAAAQIECBAgQIAAAQLVJSDAUl3yrkuAAAECBAgQIECAAAECBAgQIECAAAECBAgQIECAAAECBAgQIECAAAECBAgQIECAAAECBAgQKBABAZYCWWjTJECAAAECBAgQIECAAAECBAgQIECAAAECBAgQIECAAAECBAgQIECAAAECBAgQIECAAAECBAhUl4AAS3XJuy4BAgQIECBAgAABAgQIECBAgAABAgQIECBAgAABAgQIECBAgAABAgQIECBAgAABAgQIECBAoEAEBFgKZKFNkwABAgQIECBAgAABAgQIECBAgAABAgQIECBAgAABAgQIECBAgAABAgQIECBAgAABAgQIECBQXQICLNUl77oECBAgQIAAAQIECBAgQIAAAQIECBAgQIAAAQIECBAgQIAAAQIECBAgQIAAAQIECBAgQIAAgQIREGApkIU2TQIECBAgQIAAAQIECBAgQIAAAQIECBAgQIAAAQIECBAgQIAAAQIECBAgQIAAAQIECBAgQIBAdQkIsFSXvOsSIECAAAECBAgQIECAAAECBAgQIECAAAECBAgQIECAAAECBAgQIECAAAECBAgQIECAAAECBApEQIClQBbaNAkQIECAAAECBAgQIECAAAECBAgQIECAAAECBAgQIECAAAECBAgQIECAAAECBAgQIECAAAEC1SUgwFJd8q5LgAABAgQIECBAgAABAgQIECBQoALJX8kVF+jcTZsAAQIECBAgQIAAAQIECBAgQIAAAQIECBAgQIAAAQIEClVAgKVQV968CRAgQIAAAQIECBAgQIAAAQIECBAgQIAAAQIECBAgQIAAAQIECBAgQIAAAQIECBAgQIAAAQJVJCDAUkXQLkOAAAECBAgQIECAAAECBAgQIECAAAECBAgQIECAAAECBAgQIECAAAECBAgQIECAAAECBAgQKFQBAZZCXXnzJkCAAAECBAgQIECAAAECBAgQIECAAAECBAgQIECAAAECBAgQIECAAAECBAgQyC6QfBu3OPswRiBAgAABAjVdQIClpq+w+REgQIAAAQIECBAgQIBA3gr4e+68XTqNEyBAgAABAgQIECBAgAABAgQIECBAgAABAgQIECBAgAABAgQIlBEQYHFLECBAgAABAgQIECBAgAABAgQIECBAgAABAgQIECBAgAABAgQIECBAgAABAgQIECBAgAABAgQIVKqAAEul8hqcAAECBAgQIECAAAECBAgQIECAAAECBAgQIECAAAECBAgQIECAAAECBAgQIECAAAECBAgQIEBAgMU9QIAAAQIECBAgQIAAAQIECBAgQIAAAQIECBAgQIAAAQIECBAgQIAAAQIECBAgQIAAAQIECBAgUKkCAiyVymtwAgQIECBAgAABAgQIECBAgAABAgQIECBAgAABAgQIECBAgAABAgQIECBAgAABAgQIECBAgAABARb3AAECBAgQIECAAAECBAgQIECAAAECBAgQIECAAAECBAgQIECAAAECBAgQIECAAAECBAgQIECAQKUKCLBUKq/BCRAgQIAAAQIECBAgQIAAAQIECBAgQIAAAQIECBAgQIAAAQIECBAgQIAAAQIECBAgQIAAAQIEBFjcAwQIECBAgAABAgQIECBAgAABAgQIECBAgAABAgQIECBAgAABAgQIECBAgAABAgQIECBAgAABApUqIMBSqbwGJ0CAAAECBAgQIECAAAECBAgQIECAAAECBAgQIECAAAECBAgQIECAAAECBAgQIECAAAECBAgQEGBxDxAgQIAAAQIECBAgQIAAAQIECBAgQIAAAQIECBAgQIAAAQIECBAgQIAAAQIECBAgQIAAAQIECFSqgABLpfIanAABAgQIECBAgAABAgQIECBQ0wSSv04qrmmTMh8CBAgQIECAAAECBAgQIECAAAECBAgQIECAAAECBAgQIECgkgUEWCoZ2PAECBAgQIAAAQIECBAgQIAAAQIECBAgQIAAAQIECBAgQIAAAQIECBAgQIAAAQIECBAgQIAAgUIXEGAp9DvA/AkQIECAAAECBAgQIECAAAECBAgQIECAAAECBAisioBN+VZFy7kECBAgQIAAAQIECBAgQIAAAQIECBAgsEgg5wMsxcXFxVaLAAECBAgQIECAAAECBAgQIECAAAECBAgQIECAAAECBAgQIECAAAECBAgQIECAAAECBAgQIEBgmQLvFBUVtctlHwGWXF4dvREgQIAAAQIECBAgQIAAAQIECBAgQIAAAQIECBAgQIAAAQIECBAgQIAAAQIECBAgQIAAAQIEViwgwLJio+WfYQeWrILqCRAgQIAAAQIECBAgQIAAAQIECBAgQIAAAQIECBAgQIAAAQIECBAgQIAAAQIECBAgQIAAgRouIMCSdYEFWLIKqidAgAABAgQIECBAgAABAgQIECBAgAABAgQIECBAgAABAgQIECBAgAABAgQIECBAgAABAgRquIAAS9YFFmDJKqieAAECBAgQIECAAAECBAgQIECAAAECBAgQIECAAAECBAgQIECAAAECBAgQIECAAAECBAgQqOECAixZF1iAJaugegIECBAgQIAAAQIECBAgQIAAAQIECBAgQIAAAQIECBAgQIAAAQIECBAgQIAAAQIECBAgQKCGCwiwZF1gAZasguoJECBAgAABAgQIECBAgAABAgRqikBxRBTVlMmYBwECBAgQIECAAAECBAgQIECAAIGqEPCXalWh7BoECBAgQIAAAQK5ISDAknUdBFiyCqonQIAAAQIECBAgQIAAAQIECBAgQIAAAQIECBAgQIAAAQIECBAgQIAAAQIECBAgQIAAAQIEariAAEvWBRZgySqongABAgQIECBAgAABAgQIECBAgAABAgQIECBAgAABAgQIECBAgAABAgQIECBAgAABAgQIEKjhAgIsWRdYgCWroPrqELDzaHWouyYBAgQIECBAgAABAgQIECBAgAABAgQIECBAgAABAgQIECBAgAABAgQIECBAgAABAgQKVkCAJevSC7BkFVRPgAABAgQIECBAgAABAgQIECBAgAABAgQIECBAgAABAgQIECBAgAABAgQIECBAgAABAgQI1HABAZasCyzAklVQPQECBAgQIECAAAECBAgQIECAAAECBAgQIECAAAECBAgQIECAAAECBAgQIECAAAECBAgQIFDDBQRYsi6wAEtWQfUECBAgQIAAAQIECBAgQIAAAQIECBAgQIAAAQIECBAgQIAAAQIECBAgQIAAAQIECBAgQIBADRcQYMm6wAIsWQXVEyBAgAABAgQIECBAgAABAgQIECBAgAABAgQIECBAgAABAgQIECBAgAABAgQIECBAgAABAjVcQIAl6wILsGQVVE+AAAECBAgQIECAAAECBAgQIECAAAECBAgQIECAAAECBAgQIECAAAECBAgQIECAAAECBAjUcAEBlqwLLMCSVVA9AQIECBAgQIAAAQIECBAgQIAAAQIECBAgQIAAAQIECBAgQCB3BIojoih32tEJAQIECBAgQIAAAQIECBCoKQICLFlXUoAlq6B6AgQIECBAgAABAgQIECBAgAABAgQIECBAgAABAgQIECBAgAABAgQIECBAgAABAgQIECBAoIYLCLBkXWABlqyC6gkQIECAAAECBAgQIECAAAECBAismsA333wT7777bnz88cfxxRdfxOzZs2P+/PlRp06daNKkSbRq1SratGkTm2222aoN7GwCBAgQIECAAAECBAgQIECAAAECBAgQIECAAAECBAgQqCwBAZassgIsWQXVEyBAgAABAgQIECBAgAABAgQIEFixwAsvvBDPPPNMvPLKKzFu3LgVF0RE/fr1Y+edd44uXbpEjx490lCLgwABAgQIECBAgAABAgQIECBAgAABAgQIECBAgAABAgSqRUCAJSu7AEtWQfUECBAgQIAAAQIECBAgQIAAAQIEyheYMmVK3H777XH33XfH5MmT05N22223aN++fWy99dax0UYbRYsWLaJBgwZRq1at+P7772P69Onx2WefxYQJE9Kgy5gxY+K9995La3fffff4xS9+EQcffDByAgQIECBAgAABAgQIECBAgAABAgQIECCQFwLFEVGUF51qkgABAgQIrFBAgGWFRCs4QYAlq6B6AgQIECBAgAABAgQIECBAgAABAksKzJw5M/785z/HNddck/6ga9eu0atXr9hrr72iXr16q8z1wQcfxPDhw+PBBx+Mjz76KLbccss45ZRT4uc///kqj6WAAAECBAgQIECAAAECBAgQIECAAAECBAgQIECAAAECBFZLQIBltdgWKxJgySqongABAgQIECBAgAABAgQIECBAgMCPAv/4xz9i4MCBMW3atHSnlKOPPjrdbaWijkcffTRuvvnmdHeWbt26xYUXXlih41dUn8YhQIAAAQIECBAgQIAAAQIECBAgQIAAAQIECBAgQIBADRMQYMm6oAIsWQXVEyBAgAABAgQIECBAgAABAgQIEIiYN29enH322XHfffdFp06d4vTTT48OHTpUGs2dd94ZQ4cOjW+//TYuu+yyOOaYYyrtWgYmQIAAAQIECBAgQIAAAQIECBAgQIAAAQIECBAgQIAAgRBgyXoTCLBkFVRPgAABAgQIECBAgAABAgQIECBQ6ALvvfde9O/fP95+++00uNKvX78qIfnkk09iwIAB8cILL8Txxx+fvnYQIECAAAECBAgQIECAAAECBAgQIECAAAECBAgQIECAQKUICLBkZRVgySqongABAgQIECBAgAABAgQIECBAoJAF/vOf/0Tfvn1j9uzZMXjw4OjevXuVcwwaNChuuummOPjgg+Pqq6+u8uu7IAECBAgQIECAAAECBAgQIECAAAECBAgQIECAAAECBApAQIAl6yILsGQVVE+AAAECBAgQIECAAAECBAgQIFCoAuPGjYsjjjgiatWqFcOGDYvtttuu2ihuuOGGGDJkSBxyyCFx1VVXVVsfLkyAAAECBAgQIECAAAECBAgQIECAAAECBAgQIECAAIEaKiDAknVhBViyCqonQIAAAQIECBAgQIAAAQIECBAoRIGvv/46evfuHV9++WXccsst0a5du2pnKAmxnHDCCXHxxRdXez8aIECAAAECBAgQIECAAAECBAgQIECAAAECBAgQIECAQA0SEGDJupgCLFkF1RMgQIAAAQIECBAgUBkCxRFRVBkDG5MAAQIECFSQwLHHHhvDhw9PwyudO3euoFGzD3PppZfGrbfemu7G0qdPn+wDGoEAAQIECBAgQIAAAQIECBAgQIAAAQIECBAgQIAAAQIEEgEBlqz3gQBLVkH1BAgQIECAAAECBAgQIECAAAEChSZw1VVXxSWXXBLnn39+HHXUUTk3/b59+8aoUaPi+eefj7Zt2+ZcfxoiQIAAAQIECBAgQIAAAQIECBAgQIAAAQIECBAgQIBAHgoIsGRdNAGWrILqCRAgQIAAAQIECBAgQIAAAQIECkngvffeiy5dukTPnj3jyiuvzMmpf/TRR7HffvtF9+7d091YHAQIECBAgAABAgQIECBAgAABAgQIECBAgAABAgQIECCQWUCAJSuhAEtWQfUECBAgQIAAAQIECBAgQIAAAQKFJHDiiSfGo48+Gk8++WRsuOGGOTv1m266KQYNGhTXX3999OrVK2f71BgBAgQIECBAgAABAgQIECBAgEANFiiOiKIaPD9TI0CAAAECBAgQKDQBAZasKy7AklVQPQECBAgQIECAAAECBAgQIECAQKEIjBo1Kg444IA4+eST47TTTsv5aSe7sNSvXz+eeOKJnO9VgwQIECBAgAABAgQIECBAgAABAgQIECBAgAABAgSqRUDotlrY8/SiAixZF06AJaugegIECBAgQIAAAQIECBAgQIAAgUIR6NevX7rzyogRI9JgSK4f9957b5x//vlx8803x7777pvr7eqPAAECBAgQIECAAAECBAgQIECAAAECBAgQIECAAAECuSwgwJJ1dQRYsgqqJ0CAAAECBAgQIECAAAECBAgQKASBTz/9NDp06BB9+/aN3/72t3kz5S5dukT79u3j1ltvzZueNUqAAAECBAgQIECAAAECBAgQIECAAAECBAgQIECAAIEcFBBgybooAixZBdUTIECAAAECBAgQIECAAAECBAgUgsC1114bF198cTz00EOx1VZb5c2UhwwZEjfccEO88cYb0bJly7zpW6MECBAgQIAAAQIECBAgQIAAAQIECBAgQIAAAQIECBDIMQEBlqwLIsCSVVA9AQIECBAgQIAAAQIECBAgQIBAIQgcdNBBMXPmzHjggQfyarpvvfVWHHrooTF48OD45S9/mVe9a5YAAQIECBAgQIAAAQIECBAgQIAAAQIECBAgQIAAAQI5JCDAknUxBFiyCqonQIAAAQIECBAgQIAAAQIECBCo6QKzZs2KLbbYIk444YQ466yz8m66Xbp0iV133TWSXWQcBAgQIECAAAECBAgQIECAAAECBAgQIECAAAECBAgQILBaAgIsq8W2WJEAS1bBFdQXR0RRJV/D8AQIECBAgAABAgQIECBAgAABApUq8MILL8QRRxwR119/fXTt2rVSr1UZg59xxhnxxhtvxJgxYypjeGMSIECAAAECBAgQIECAAAECBAgQIECAAAECBAgQIECgEAQEWLKusgBLVkH1BAgQIECAAAECBAgQIECAAAECNV3gmmuuiQEDBsSIESOiefPmeTfdG264IYYMGRJjx46NZs2a5V3/GiZAgAABAgQIECBAgAABAgQIECBAgAABAgQIECBAgEAOCAiwZF0EAZasguoJECCwbAGbMLk7CBAgQIAAAQIECBAgUDMEzjnnnHjkkUdi1KhReTmhp59+Ok4++eR4+OGHY+edd87LOWiaAAECBAgQIECAAAECBAgQIECAAAECBAgQIECAAAEC1SwgwJJ1AQRYsgqqJ0CAAAECBAgQIECAAAECBAgQqOkCRx11VHzyySfx0EMP5eVUx40bFwcffHAkO7Hsv//+eTkHTRMgQIAAAQIECBAgQIAAAQIECBAgQIAAAQIECBAgQKCaBQRYsi6AAEtWQfUECBAgQIAAAQIECBAgQIAAAQI1XaB3795RVFQUd9xxR15ONQnfdO/ePYYMGRJ9+vTJyzlomgABAgQIECBAgAABAgQIECBAgAABAlUnUBwRRVV3OVciQIAAAQIE8kVAgCXrSgmwZBVUT4AAAQIECBAgQIAAAQIECBAgUNMF9t1331h77bXjlltuycupTpkyJbp06RJ//OMfo2/fvnk5B00TIECAAAECBAgQIECAAAECBAgQKEwBQYrCXHezJkCAAAECBHJUQIAl68IIsGQVVE+AAAECBAgQIECAAAECBAgQIFDTBXr16hVrrLFG3H777Xk51U8//TT23HPPGDx4cPzyl7/MyzlomgABAgQIECBAgEBeCvi+aV4um6YJECBAgAABAgQIECBAgAABAssQEGDJemsIsGQVVE+AAAECBAgQIECAAAECBAgQIFDTBY488siYOnVqPPDAA3k51XfffTd69+4d11xzTRx44IF5OQdNEyBAgAABAgQIECBAgAABAgQIECBAgAABAgQIECBAoJoFBFiyLoAAS1ZB9QQIECBAgAABAgQIECBAgAABAjVd4PTTT49nn302RowYkZdTfemll+LXv/513H///dG5c+e8nIOmCRAgQIAAAQIECBAgQIAAAQIECBAgQIAAAQIECBAgUM0CAixZF0CAJaugegIECBAgQIAAAQIECBAgQIAAgZoucMUVV8SgQYNi9OjR0bBhw7yb7h133BEDBw5M+99ggw3yrn8NEyBAgAABAgQIECBAgAABAgQIECBAgAABAgQIECBAIAcEBFiyLoIAS1ZB9QQIECBAgAABAgQIECBAgAABAjVd4Iknnoi+fftGEgTp1KlT3k3397//fTzzzDMxfvz4vOtdwwQIECBAgAABAgQIECBAgAABAgQIECBAgAABAgQIEMgRAQGWrAshwJJVUD0BAgQIECBAgAABAgQIECBAgEBNF/j8889jxx13jDPOOCNOOumkvJvuvvvuG5tuumnceeedede7hgkQIECAAAECBAgQIECAAAECBAgQIJBLAsURUZRLDemFAAECBAgQqEoBAZas2gIsWQXVEyBAgAABAgQIECBAgAABAgQIFIJA9+7do0GDBukuLPl0fPTRR9GjR4+48MILo1+/fvnUul4JECBAgAABAgQIECBAgAABAgQIECBAgAABAgQIECCQSwICLFlXQ4Alq6B6AgQIECBAgAABAgQIECBAgACBQhC47LLL4sorr4wXXnghWrVqlTdTvuGGG2LIkCHx4osvxuabb543fWuUAAECBAgQIECAAAECBAgQIECAAAECBAgQIECAAAECOSYgwJJ1QQRYsgqqJ0CAAAECBAgQIECAAAECBAgQKASBcePGxV577RVnnnlmnHjiiXkz5QMOOCAaNmwYDz/8cN70rFECBAgQIECAAAECBAgQIECAAAECBAgQIECAAAECBAjkoIAAS9ZFEWDJKqieAAECBAgQIECAAAECBAgQIECgUAQOO+yw+Oijj+Lpp5/Oiyk/++yz0a9fv3QHlj59+uRFz5okQIAAAQIECBAgQIAAAQIECBAgsNICxRFRtNJnO5EAAQIECBAgQIBAVgEBlqyCAixZBdUTIECAAAECBAgQIECAAAECBAgUisBjjz0Wv/71r+Piiy+OI444Iuenfcwxx8THH38cY8aMyfleNUiAAAECBAgQIECAAAECBAgQIECAAAECBAgQIECAAIEcFxBgybpAAixZBdUTIECAAAECBAgQIECAAAECBAgUksCBBx4YEydOTHdhqV27ds5O/dFHH42zzjorBg4cGMcdd1zO9qkxAgQIECBAgAABAgQIECBAgAABAgQIECBAgAABAgQI5ImAAEvWhRJgySqongABAgQIECBAgAABAgQIECBAoJAEXnzxxTj88MPj2GOPjfPOOy8npz537tzYb7/9omnTpjF8+PCc7FFTBAgQIECAAAECBAgQIECAAAECBAgQIECAAAECBAgQyDMBAZasCybAklVQPQECBAgQIECAAAECBAgQIECAQKEJ/O53v4tbbrklhg0bFt27d8+56V9wwQVxzz33xN133x1dunTJuf40RIAAAQIECBAgQIAAAQIECBAgQIAAAQJ5KFAcEUV52LeWCRAgQIBAxQkIsGS1FGDJKqieAAECBAgQIECAAAECBAgQIECg0ATmz58fPXr0iM8//zzuuuuu2GijjXKG4I477oiBAwfG6aefHueee27O9KURAgQIECBAgAABAgQIECBAgAABAgQIECBAgAABAgQI5LmAAEvWBRRgySqongABAgQIECBAgAABAgQIECBAoBAF3nzzzejVq1dsvfXW6W4sDRo0qHaG4cOHx2mnnRY9e/ZMe3IQIECAAAECBAjkkYB/yTiPFkurBAgQIECAAAECBAgQIECAAAECBSogwJJ14QVYsgqqJ0CAAAECBAgQIECAAAECBAgQKFSBxx9/PH71q19Fp06dYtiwYdGwYcNqo3jqqafibHMj8QAAIABJREFUlFNOiQ4dOsR9990XdevWrbZeXJgAAQIECBAgQIAAAQIECBAgQIAAAQIECBAgQIAAAQI1UECAJeuiCrBkFVRPgAABAgQIECBAgAABAgQIECBQyAL3339/GhzZdtttY+jQobHJJptUOcc999wTF1xwQbRv3z7uuOOOaNasWZX34IIECBAgQIAAAQIECBAgQIAAAQIECBAgQIAAAQIECBCo4QICLFkXWIAlq6B6AgQIECBAgAABAgQIECBAgACBQhdIdmLp379/uuvJwIEDY++9964ykssvvzxuvvnm6NatW1x33XXRqFGjKru2CxEgQIAAAQIECBAgQIAAAQIECBAgQIAAAQIECBAgQKCABARYsi62AEtWQfUECBAgQIAAAQIECBAgQIAAAQIEIt5+++0466yz4q233oo+ffrEmWeeGQ0aNKg0mlGjRsXgwYPT6x133HFpcMZBgAABAgQIECBAgAABAgQIECBAgAABAgQIECBAgAABApUmIMCSlVaAJaugegIECBAgQIAAAQIECBAgQIAAAQI/Clx00UVx/fXXxzrrrBMnnXRSHHvssRXK8/7776c7rtx///3RqlWrSK534IEHVug1DEaAAAECBAgQIECAAAECBAgQIECAAAECBAgQIECAAAECSwkIsGS9KQRYsgqqJ0CAQPUIFEdEUfVc2lUJECBAgAABAgQIECBAYAUCye4of/rTn+KFF16IZs2axSGHHBK9e/eOzTbbbLXtnn/++XjwwQfj8ccfT8fo169fnH322bH22muv9pgKCRAgQIAAAQIECBAgQIAAAQIECBAgQIAAAQIECBAgQGClBQRYVppqGScKsGQVVE+AAAECBAgQIECAAAECBAgQIECgfIHnnnsubrvtthg+fHh6Qrt27aJz586x4447xlZbbRWtW7cut3Du3Lnx4YcfxtixY2P06NHx0ksvxbRp06Jx48bRp0+f6Nu37zJrrQUBAgQIECBAgAABAgQIECBAgAABAgQIECBAgAABAgQIVIqAAEtWVgGWrILqCRAgQIAAAQIECBAgQIAAAQIECCxfYOLEifHoo4/G008/Ha+++mrpyWuuuWa0aNEiGjRoEGussUbMmzcvZsyYEV999VXpOeuuu2506dIlevToEQcccABqAgQIECBAgAABAgQIECBAgAABAgQIECBAgAABAgQIEKgeAQGWrO4CLFkF1RMgQIAAAQIECBAgQIAAAQIECBBYeYE5c+bEG2+8Ee+++24kwZapU6fGW2+9Fe+//37sueeesd5666WPNm3apDu2JDu1OAgQIECAAAECBAgQIECAAAECBAgQIECAQHUJzJ8/P5LHggUL0ueyj4p4PxkjOZJ/7Cl51KpVq/R1yXsV9X4ytoMAAQIECKymgADLasKVlgmwZBVUT4AAAQIECBAgQIAAAQIECBAgQCCbwNChQ2PIkCExatSo2HDDDbMNppoAAQK5LFAcEUW53KDeCBAgQIAAAQIECBAgQIAAAQK5K5CEPGbOnBnffPNNJP9Y0ty5c9PnxV+vynvfJmPMmRvp89xknIXjzUvGnbvw+fvvv19JkOQvfZK//MmPo06dOrFW3bpRr269qFuvbtStWy/q1Vv453r1Fr63dr1Fr5PzkveW8by8nyU1yS7sjRs3zg8YXRIgQIDAigQEWFYktKKfC7CsSMjPCRAgQIAAAQIECBAgQIAAAQIECFSugABL5foanQABAgQIECBAgAABAgQIECBAgAABAtUtkIROkvDJjBkzlngu773knBkzZsb09Nzk9YyYNWtWzJ41a7WnseaataNO3bpRZ621Fj3XjdrJ67WS57oL36uz8Gcl79epW2/hbiglj1q1Fr6ulTyKFj6X+VlRUck5i527Rq10R5XS8xcbpygZZ9GYyeQWLJgfCxbt9pI+z58fxcXFi94r87MFC9JdYRae/+PPipd4Lzln4e4xpecmu8j88EN8N29uzJs7J76fNy99nTynoZ30zz++/93cufFd8t7cuTF//g+rvQaNGjeOhg0bpmGWRo0aRZPGTaJx40bp65L3lvVcck4SlnEQIECAQLUKCLBk5RdgySqongABAgQIECBAgAABAgQIECBAgEA2AQGWbH6qCRAgQIAAAQIECBAgQIAAAQIECBAgUBUC3333XXz55ZfxxRdflPu8MHgyI2YsCqqkwZOZs9IQyg8/rDj4ULtOnajfsFHUa9Aw1m7QcOFzw4WvS/5cv2HDWKve2pGES9IwShpA+TGUkvw5DaEsCqOUnJOERBzZBZIASxJkKQm9lARbvp+XhFySQMyPP1sYiJkTc7/9Nr6dNTPmfDM7vkmeZ8+Kb2fNim+/mRVzkudFf/7hhxXvdlO7du1o1KhxNGy0MAiTPJqUBGKaNInmzZtHs2bN0ueyr5MQkYMAAQIEMgsIsGQlFGDJKqieAAECBAgQIECAAAECBAgQIJDDAsURUZTD/WktFRBgcSMQIECAAAECBAgQIECAAAECBAgQIECg6gWSXU2WF0iZMnVqaVjlyy++jBkzpi+zySR4Ur9Ro6hXf2HopCSEkoZPSkIoSTilfoNYu2GjWLtByfOP4ZQkwOIoXIEkGJOEWpJwS2nIJQm3zJ4Z386evTAEkzynf/7xvCQYk9R8M3NGfPvN7GUCrtO0aWm4pUWLFtF8UdBlWYEXu70U7r1o5gQILFdAgCXrDSLAklVQPQECBAgQIECAAAECBAgQIECAAIFsAgIs2fxUEyBAgAABAgQIECBAgAABAgQIECBAoETg22+/jU8++SQmT55c+vj888/ToMrUL76IqVOnpq+Tx9w5c8qFK6pVKxqv0zQaNV03Gq6zbjRa9Dr5c/p6nXWjcfqzheck761Zu7ZFIFDtAsmuLzOmfRUzv/4qZn09beHr9M/T0uf0va8Xvpe8Tt5f1lG/QYM08JI8WiaBl0W7u6y33nqxwQYbpI/WrVunz3WEr6p97TVAgECVCQiwZKUWYMkqqJ4AAQIECBAgQIAAAQIECBAgQIBANgEBlmx+qgkQIECAAAECBAgQIECAAAECBAgQKAyBJHSyeDCl5PXHkyal7386+dP4upwv5K9Vt24aOmnUtOmSgZTSAMqSIZWGTdYpDFCzLHiB4gULFoZbFoVaSoIuPz4vDL/MmjYtZk2fFjO++iq+//67pdyaNW++KNCyYWzYemG4peyjSZMmBe9dCADFEVFUCBM1x0IWEGDJuvoCLFkF1RMgQIAAAQIECBAgQIAAAQIECBDIJiDAks1PNQECBAgQIECAAAECBAgQIECAAAEC+S1QXFy81K4pJbuoTFq0m8qnn35a7o4pyU4oTVu2iqYt14umLVrFuiWv0+dWsW6r9aNBo8b5DaR7AjkkkOze8tWUz2PalM9i2tTP09dfff5pTEvf+zx9b/aM6Ut13KBBw1hvg/Wj9QYbxIaLdm4p2cGlJOyS7O5SuYd4ReX6Gr3GCvjoLL60AixZb3QBlqyC6gkQIECAAAECBAgQIECAAAECBAhkExBgyeanmgABAgQIECBAgAABAgQIECBAgACB3BeYOnVqfPDBBzFhwoTS5wmL/vzZp58uNYFaa6yxMIzSYlE4JQmjLAqkLHwv+fN6UXuttXJ/8jokUGAC8+Z8G199/ll8lYRcFgVb0tdTF4Zckp8lr8sea6yxRqy/QevYrG2baNu2bfpo06ZN+kher7OO3ZEK7FYyXQK5KCDAknVVBFiyCqonQIAAAQIECBAgQIAAAQIECBAgkE1AgCWbn2oCBAgQIECAAAECBAgQIECAAAECBHJDoCScUhJUeX/ChEhCKh9O+CBmzZq5RJPrNG8RLVtvHC032jgNopQEUn7cTaVlbkxKFwQIVIpA8YIFC3dymbow5LIw8JI8T44pkz6OKZM+iplff73k742mTReGWdq0jc02WxhuKQm5bLTRRpXSp0EJECBQRkCAJestIcCSVVA9AQIECBAgQIAAAQIECBAgQIAAgWwCAizZ/FQTIECAAAECBAgQIECAAAECBAgQIFA1ArNmzVpiF5UkqJKEVJLHxA8/jAULFpQ2UlSrVrTacONouejRaqONFwZWNtw4ktd1165fNU27CgECeSswe+aMmDJpYkz5+KOFoZZPJsbnH09M35s6edIS86pdp05ssummsVnbtumj7O4tdevWzVsHjRMgkFMCAixZl0OAJaugegIECBAgQIAAAQIECBAgQIAAAQLZBARYsvmpJkCAAAECBAgQIECAAAECBAgQIECgYgUmTpwY48ePL328885/Y8IHE2LqlClLXKh+w0bRYsON0mBKGlApCasseq7YroxGgACBHwXmz/8hpnw8MT5PAi6LPdKAyycTY96cOUtwrb/BBmmopd3WW0e7du1im222SZ/XW289rAQIEFgVAQGWVdEq71wBlqyC6gkQIECAAAECBAgQIECAAAEChSxQHBFFhQxQIXMXYKkQRoMQIECAAAECBAgQIECAAAECBAgQILCKApMmTVoiqPLW22/Hf8e/EzNnzigdqfE6TaP1ZltEi3T3lI1Kd1BJQiuN1222ild0OgECBKpGYNrUKQt3bkl2bUl2b/n4o5j6yccx6f3/xTezZpY20XTdddMwy7aLAi0lwZaWLVtWTaOuQoBAvgkIsGRdMQGWrILqCRAgQIAAAQIECBAgQIAAAQIECGQTEGDJ5qeaAAECBAgQIECAAAECBAgQIECgKgX8ozZVqV1R15o8eXIaVBk3blz6PHbcuHhn/PiYMX166SUaNVknNthsi9iw7RZpYGWjzbaM1pttHus09yXuiloH4xAgkBsCX3z6SRpk+WTC/2LSe+/GpAnvxSfv/y/mfDO7tMFmzZtHu222ie0WBVuS3VqSR4sWLXJjErogQKC6BPIjwJL8G5TJ/2zPxUOAJRdXRU8ECBAgQIAAAQIECBAgQIAAAQKFJCDAUkirba4ECBAgQIAAAQIECBAgQIAAAQIEKk/gs88+WyKo8vaiwMrX06aVXrRB4ybRuu3msWESVklDKgtDK01btqq8xoxMgACBPBAo2aElDba8/97CgMv778bcb78t7b5lq1ZpkKVkx5aSYEuzZnakyoMl1iKBihDIjwBLRcy0ssYQYKksWeMSIECAAIHcF/Dv4uT+GumQAAECBAgQIECgMAQEWApjnc2SAAECBAgQIECAAAECBAgQIECAQEUKfPHFFzFmzJj08fro0TF69OiY/MknpZeo37DRooDK5tG6bRJW2SJ9brbe+hXZhrEIECBQ4wWmTJqY7thSsmtLslvLpAn/i3lz5pTOvU3bttGxY8fYuWPH6NChQ/po1KhRjbcxQQIFKCDAknXRBViyCqonQIAAAQIECBAgQIAAAQIECBAgkE1AgCWbn2oCBAgQIECAAAECBAgQIECAAAECNV1g5syZaUClNKwyZkx8OGFC6bTX36RNtNlmu2izzfZpaCUJqzRfv3VNZzE/AgQIVKvA5x9/lIZaPv7fOzFh3Fvx4bixMfXTH4OEW7VrFzt36BgdOy4MtCQBl7XWWqtae3ZxAgQyCwiwZCUUYMkqqJ4AAQIECBAgQIAAAQIECBAgQIBANgEBlmx+qgkQIECAAAECBAgQIECAAAECBAjUJIG5c+eW7qwy6vXXY/SYMfHuO++UTrH5+hukQZW2yWPbHdLXjdZpWpMIzIUAAQJ5KzBtyudpmCV5fJA8v/1mTP/yi9L5bL9D++jUaefouGiXliTYUlRUlLfz1TiBAhQQYMm66AIsWQXVEyBAgAABAgQIECBAgAABAgQIEMgmIMCSzU81AQIECBAgQIAAAQIECBAgQIAAgXwVKC4uTsMqye4qSVDl9dGj46033iidTpNmzUtDKmlgZZvto2nLVvk6XX0TIECgIAWmfvJxvP/2mwsDLWmwZWzMnjE9tVizdu3YcaedolPHjukuLclj++23L0gnkyaQJwICLFkXSoAlq6B6AgQIECBAgAABAgQIECBAgAABAtkEBFiy+akmQIAAAQIECBAgQIAAAQIECBAgkC8C06dPj5dffjl9vDTi5Xh15Cvxww8/pO03aNwk2myzXenOKklYpUXrjSp0asUR4d/5r1BSgxEgQGC1BCZ/8P6Pu7Qs2qll3pw56Vhr168fnTt3jp/ssUfsvvvu6aNu3bqrdR1FBAhUuIAAS1ZSAZasguoJECBAgAABAgQIECBAgAABAgQIZBMQYMnmp5oAAQIECBAgQIAAAQIECBAgQIBArgpMmjRpscDKiHhzsd1Vtth+x9hyp52jzaKdVTZos1muTkNfBAgQIFAFAhPffScNtbw/9o34339ejw//O770qrvstlt0WSzQ0qxZsyroyCUIEChHQIAl620hwJJVUD0BAgQIECBAgAABAgQIECBAgACBbAICLNn8VBMgQIAAAQIECBAgQIAAAQIECBDIFYHJkyfHc889lz5eePHFmPD++2lrtevUia136pQGVrZa9Ki7dv1caVsfBAgQIJCDAjO/nhb//ffr6ePd/yx8Ljm22Xbb6Na1a+y5557po2nTpjk4Ay0RqJECAixZl1WAJaugegIECBAgQIAAAQIECBAgQIAAAQLZBARYsvmpJkCAAAECBAgQIECAAAECBAgQIFBdAjNmzCgNrDzz3HMxbuzYtJUGjRpHu467LhFYqa4eXZcAgeoSKIqI4uq6uOvWQIHv581bFGgZlQZa3h41Mr7/7rt0ph07dYrui8Is3bp1i7XWWqsGCpgSgZwQEGDJugwCLFkF1RMgQIAAAQIECFSdQPIXO8lf8DgIECBAgAABAqsuMGnSpLjnnntWvbAKKl555ZVIHmeffXYVXG3VL9G6des4/PDDV71QBQECBAgQIECAAAECBAgQIECAAIEaKPD888/H008/Hc88+2y8OnJkOsNaa6wR2+2ye2zTabfYdpfdY8sdO9bAmZsSAQIECOSSQPGCBfH2qFfi7ddeiXGjXol3xoxa+N+kWrWia7du8dM994y99tordt1111xqWy8E8l1AgCXrCgqwZBVUT4AAAQIECBAgQIAAAQIECBAgkA8CSUDkkEMOyYdWc67HDTfcMEaNWvh/ejgIECBAgAABAgQIECBAgAABAgQIFJrAZ599FsOHD48nnkgeT8SMGdNTgi132Cna7dJ5UXClc6xZu3ah0ZgvAQIECOSQwJzZs2LsojDL+FGvxAfvjEu7a7XeetGzZ8/o2aNH9OjRI5o0aZJDXWuFQN4JCLBkXTIBlqyC6gkQIECAAAECBAgQIECAAAECBAhkExg6dGgMGTIkDYkkYREHAQIECBAgQIAAAQIECBAgQIAAAQLVKzBy5Mg0tPKvJ56I1197LW2mafMWsf3u3WLHn3SL9nt0iwaNfQG4elfJ1QkQIEBgeQLTpnweb4x4Pv4z4vl4c8Tz8c2smenpye4s+/bsmYZZ2rdvD5EAgVUTEGBZNa+lzxZgySqongABAgQIECBAgAABAgQIVKFAcUQUVeH1XIoAgSoREGCpEmYXIUCAAAECBAgQIECAAAECBAgQILBcgccffzwefvjhePChh+Lzzz5Lz92qfYfYfo+FgZUt23cgSIAAAQIE8lZg7Ksj0kDLWy+/ULo7S5u2bePAAw6I3r17R9euXfN2bhonUIUCAixZsQVYsgqqJ0CAAAECBAgQIECAAAECBAgQIJBNQIAlm59qAgQIEPhRQN7Z3UCAAAECBAgQIECAAIGVF/jhhx/SwMpDyeOhh2PG9K+jdu060fGn+0SHbt3T0Mo6zVuu/IDOJECAAAECeSIwZdLENMwy5vmnY8wLz6Rdr7f++qVhlp49e+bJTLRJoMoFBFiykguwZBVUT4AAAQIECBAgQIAAAQIECBAgQCCbgABLNj/VBAgQIECAAAECBAgQIECgygUkh6uc3AUJVJTA/Pnz45577ol/PvBAPPLIIzFv7tyo37BRGlrZOX30iDVr166oyxmHAAECBAjkvMA3M2fG688Oj9effTJGP/tk/PDD97FO06ZpmOWggw6KXr165fwcNEigCgUEWLJiC7BkFVRPgAABAgQIECBAgAABAgQIECBAIJuAAEs2P9UECBAgQIAAAQIECBAgQIAAAQIEViQwfPjwuPuee+Keu++Jb76ZHU2bt4gOey4MrXTotteKyv2cAAECBAgUhMD38+aVhlnGPPdUfDN7VrRo2TIOP+ywOOyww2KPPfYoCAeTJLAcAQGWrLeHAEtWQfUECBAgQIAAAQIECBAgQIAAAQIEsgkIsGTzU02AAAECBAgQIECAAAECBAgQIECgPIFRo0alu63cdffdMfmTT6JuvXqxW8/e0bnn/rFT1+7QCBAgQIAAgRUIvPLEI/HK44/EyOGPpmdusdVWceThh8ehhx4a22yzDT8ChSggwJJ11QVYsgqqJ0CAAAECBAgQIECAAAECBAgQIJBNQIAlm59qAgQIECBAgAABAgQIECBAgAABAiUCX331Vdx+++1xy623xti33krfTnZZ6bxvElzpFWvWrg2LAAECBAgQWEWB2TNnxMgnHomRjz8Sb458Ka3ebffd41fHHhtHH3101KlTZxVHdDqBvBUQYMm6dAIsWQXVEyBAgAABAgQIECBAgAABAgQIEMgmIMCSzU81AQIECBAgQIAAAQIECBAgQIAAgWeffTYNrdx5xx0pxtY7dozO+x0YnfftFU3WbQ6IAAECBAgQqCCBKZMmpruyjHj0n/HR//4b9es3iGOOPSaOOfro6NSpUwVdxTAEclZAgCXr0giwZBVUT4AAAQIECBAgQIAAAQIECBAgQCCbgABLNj/VBAgQIECAAAECBAgQIECAAAEChSmQ7LZy2223xc233hrjxo6NuvXqRdcDDo1uBx0aW+zQoTBRzJoAAQIECFShwJuvvBjPP3hvvPjw/elVd+3cOd2VpW/fvrHmmmtWYScuRaDKBARYslILsGQVVE+AAAECBAgQIECAAAECBAgQIEAgm4AASzY/1QQIECBAYFUEiiOiaFUKnEuAAAECBAgQIECAQM4JjB8/PoZdc01ce801MX/+/Nhqx47R9cBDo9sBh0adunVzrl8NESBAgACBmi4wc9pX8dyD98RLD90XH777TjRusk6c3L9f9OvXL1q3bl3Tp29+hSUgwJJ1vQVYsgqqJ0CAAAECBAgQIECAAAECBAgQIJBNQIAlm59qAgQIECBAgAABAgQIECBAgACBwhB47rnn4qphw+Kf992XTrjbgYdFjyOPsttKYSy/WRIgQIBAnggku7I8edft8eqT/0o77vur46J/v5OiY8eOeTIDbRJYroAAS9YbRIAlq6B6AgQIECBAgAABAgQIECBAgAABAtkEBFiy+akmQIAAAQIECBAgQIAAAQIECBCo2QJ33XVXGlx5+aWXon6DhrHPkUfHPkccHS022LBmT9zsCBAgkNMCyR63yV63DgLlC0z83zsx/B+3x/B/3Jae0PNnP4vTTjkl9t13X2QE8llAgCXr6gmwZBVUT4AAAQIECBAgQIAAAQIECBAgQCCbgABLNj/VBAgQIECAAAECBAgQIECAAAECNVPg/vvvj8sHDY7XR70WG2zSJvY+4ujoeeQxUXuttWrmhM2KAAECBAjUQIEZX32ZhlieuvuOmPbF1Nhrn33i3HPOib322qsGztaUCkBAgCXrIguwZBVUT4AAAQIECBAgQIAAAQIECBAgQCCbgABLNj/VBAgQIECAAAECBAgQIECAAAECNUvg4YcfjssGDY6RL4+I1pu2jf37nhR7H9anZk3SbAgQIECAQAEKPHTzNfHIzdfG119+Efvut18aZOnatWsBSphyHgsIsGRdPAGWrILqCRAgQIAAAQIECBAgQIAAAQIECGQTEGDJ5qeaAAECBAgQIECAAAECBAgQIECgZgg8++yzMWDgwHjhueei1YYbRa++J0XPXxxbMyZnFgQIECBAgEAqMP+H7+Ohm6+Nh2++NmZN/zp6H3hgXHzRRdG+fXtCBPJBQIAl6yoJsGQVVE+AAAECBAgQIECAAAECBAgQIEAgm4AASzY/1QQIECBAgAABAgQIECBAgAABAvktMHny5Pj9BRfEbbfcEs1arRe9f9Uv9jv61/k9Kd0TIECAAAECyxWYN3dOPHzTNfHgjVfH3Dlz4swzz4oBAy6O+vXrkyOQywICLFlXR4Alq6B6AgQIECBAgAABAgQIECBAgAABAtkEBFiy+akmQIAAAQIECBAgQIAAAQIECBDIX4FBgwbFBRdeGN/NmxcHHNc/jjj17KhTt27+TkjnBAgQIECAwCoJfP3FlLj7r0PiqXv+Fi1btYoBF18cJ5xwwiqN4WQCVSggwJIVW4Alq6B6AgQIECBAgAABAgQIECBAgAABAtkEBFiy+akmQIAAAQIECBAgQIAAAQIECBDIP4GnnnoqzjjrrBg3dmzsslfPOOyUs2OTrdrl30R0TIAAAQIECFSIwLjXR8a9fx0aY0e9Ent06RJXXnFF7LTTThUytkEIVKCAAEtWTAGWrILqCRAgQIAAAQIECBAgQIAAAQIECGQTEGDJ5qeaAAECBAgQIECAAAECBAgQIEAgvwTO/e1vY9Dll8cGG28aR5zx2+jcs1d+TUC3BAgQIECAQKUJPHXPnfG3oX+MWTOmR7JT2znnnFNp1zIwgdUQEGBZDbQlSgRYsgqqJ0CAAAECBAgQIECAAAECBAgQIJBNQIAlm59qAgQIECBAgAABAgQIECBAgACB/BAYOXJknHzqafGfMaNj78N+Gcf9/g9Re621crb5//779fj9Lw5Yrf622KFDNGnePLbZebdot/OusfGWW8caa6y5WmPVpKJPP5wQQ884MT767/h0Wkecdk4c2v+Mcqf43dy5cculF8WTd9+R/rz9Ht3i9CFXR8Mm61QrydTJk2LM809H90OOjDp161ZKL/cOuyLu+sthhETPAAAgAElEQVTgChs72d3orCuui/U3bVthY+b6QJW9TmXvz1XxaL5+61hvk01j/U3apvf1FjvsFI3XbbYqQziXQI0X+Orzz+KWSy+MkcMfi7326RFX/eXK2HLLLWv8vE0wLwQEWLIukwBLVkH1BAgQIECAAAECBAgQIECAAAECBLIJCLBk81NNgAABAgQIECBAgAABAgQIECCQ+wJDhgxJ/wX1ps1bRN/fDYjO+/bO+aazBFjKTm6z7dpHnzPOi+123T2KatXK+blXVoP5HGCZN+fbePLuO+O+a/6c7hrU97yLBVgq60bJMG5VrVOWAEvZ6dWr3yB6/uKY6N33pGjUdN0Ms1dKoOYJDP/HbXHzJRdGUa2iuPGGG+Loo4+ueZM0o3wTEGDJumICLFkF1RMgQIAAAQIECBAgQIAAAQIECBDIJiDAks1PNQECBAgQIECAAAECBAgQIECAQG4LnHDiSXHD9dfFHj87II674JJotE7T3G54UXcVGWBJhky+pN7nzPNinyOOKtjdWPI1wDJ75oy4+rzTY9Qzw9O7Y5/DjxJgycFPcVWuU0UGWEood9i9axx/4R9jvY03zUFdLRGoPoHkvx03Djgv3hw5Is6/4IL4w4AB1deMKxOIEGDJehcIsGQVVE+AAAECBAgQIECAAAECBAgQIEAgm4AASzY/1QQIECBAgAABAgQIECBAgAABArkp8Omnn0afo46O5599Jg456Tfxi9PPzc1Gl9FV2QDLTl27R7uOu67UHCZ/8H589O64+HD820ucn4RYThowOPbY74CVGqemnZSvAZZZ07+OP599crwx4vl0Sao6wNKl9yGx0eZbrfbtULtOnfSea9KsxWqPkQ+FVblOZQMs6zRvGV0POCQaNF5nhVRzvpkdE95+M94f+0bMnjF9ifN32XvfOOniQXZiWaGiEwpR4NoLz4mn7vlbHHbEEXHn7bdH7dq1C5HBnKtfQIAl6xoIsGQVVE+AAAECBAgQIECAAAECBAgQIEAgm4AASzY/1QQIECBAgAABAgQIECBAgAABArkn8NZbb8X+vXvHpIkT45RLr4g9Dzo895pcQUdlAyxHnHZOHNr/jJWeR/GCBfHWqyPi9kED4qP/ji+t23aX3eM3g/4aTVu2WumxasqJqxJgyaU5V2UwIpn3vcOuiLv+MriU4DeDr4ouvQ7OJZKc7KUq16lsgGWTrdrFWVdcF+tv2nalbWZO+yoevHFYPHTzNUvUJCG3vQ79RRQVFa30WE4kUCgCyWfmjiEDY6eOHePxxx6LFi1qdjCvUNY1z+YpwJJ1wQRYsgqqJ0CAAAECBAgQIECAAAECBAgQIJBNQIAlm59qAgQIECBAgAABAgQIECBAgACB3BJ4++23o+fPfhazZs2O/7vq5ti64y651eBKdpM1wFJymU8mvBdXnNVviRBL/4FDo/vPj1zJTmrOaQIsK7eWAiwr51T2rHwLsCT9z5//Qzxw/VXxjysHlU5n+84/idMu/0sku7o4CBBYWuDVp/4Vg0/9dezUcecY/vi/olmzZpgIVKWAAEtWbQGWrILqCRAgQIAAAQIECBAgQIAAAQIECGQTEGDJ5qeaAAECBAgQIECAAAECBAgQIEAgdwTGjx+fhlemT58R5113R2zZvkPuNLeKnVRUgKW4uDgevfX6uPXyi0s72Ofwo6LveRdHnbp1V7Gr/D5dgGXl1k+AZeWcyp6VjwGWZA5TP/k4/nRW/3jvzX+nU6pXv0Gcf8PfYquddl49CFUECkDgtacej0GnHhcddu6UhljWXXfdApi1KeaIgABL1oUQYMkqqJ4AAQIECBAgQIAAAQIECBAgQIBANgEBlmx+qgkQIECAAAECBAgQIECAAAECBHJD4LPPPovddt89vvzyq/j99XfGljt2zI3GVrOLigqwJJefMO6tuPSkY+LrL6ak3SQ7LJwxZFg0alpYX7gVYFm5m1GAZeWcyp6VrwGWH77/Pu4cekk8cuv1pVM69bIro9uBh64ehCoCBSJQshNLp112jddeHVkgszbNHBAQYMm6CAIsWQXVEyBAgAABAgQIECBAgAABAgQIEMgmIMCSzU81AQIECBAgQIAAAQIECBAgQIBAbgj0/Nl+6b+CPvBvD8bWHTrlRlMZuqjIAMsXn34SV5zVP979z+i0o022ahdnXXFdrL9p26U6XDy8cMRp58Sh/c+IeXO+jecfvDeee/DedJeGpK5dx11iz4MOj8132DHWWGPNZc50/vwf4r03/xNjnn863n7tlfjfm2PScxs0bhJb7bhzbLfbHtFpr57RfP3WUVRUtFpi382dG++MeS1eevTBePeN0ZEEVZLxt9/tJ7HL3j+LnX+6d6xVb+30/aFnnBgf/Xd8ep2S+ZV30WTMWy69KJ68+470x+336BanD7k6GjZZZ6V6TOb94fi34/Vnn4xxr4+Mj94ZF3O+mV06744/3Ts6de8ZjddtVu54Za+/vIsubx4r1WyZk6ozwLL4/fLOv0ct4bbZdu1ju133iI577h0bbNo2imrVWp3ppTUzvvoyRj/3VLw18sX4YPzb6b2RHJu22zY22XKb2K3Hfuk9Xq9Bw+Veo7rWqex1l/eZXhmkJLxy62X/r/TUZd1Ti3+GSq653iZtYuK778Rjt98Qo54ZHvN/+CE227597LLXvtG5Z69l3uMlFytZizdefiH9/ZL8vipZiy3bd4xO3XvE1h12Wa0do4oXLIhJE/4XyW4Zyefw/bfeSD+HybHFDh2izTbbrfb4FT12lt85Lz7yz7jynFNK1++Svz+0zB10Fv9vS8nvtQaNGqc+j91xU4wdOSLWWHPN9PfzHvsfGB277bXCz0FlruHK3L/Vec4rTzwSQ08/MY779fFx4w0/hsCqsyfXrvECAixZl1iAJaugegIECBAgQIAAAQIECBAgQIAAAQLZBARYsvmpJkCAAAECBAgQIECAAAECBAgQqH6B359/fvzxkkvihIsujR5HHlP9DVVABxUZYJk57au44uz+8dYrL6WdrUqAZe/Dfxk3/eH8SL6kW/Zo3XbzOPvK62PDzbZc6mfFxcXx9msvx91XDY13Rr+2XJF69RtEz18cE737nrRKu8KUXOPOoX+M98e+scxrbLXTznHc+QOjbr21Kz3AkvQ0fvSr8c/r/hpvjHh+ufNOQjY/73d69Dji6KW+nF9dwYik4eoIsCRhgLGvvhx/u+LS5a5lCWiyO8jhp54dLTbYcJU+bcln4eFbro0n/n5baZBhWQMkQa3DTj4zdt1nv6hdp065p1XXOlV0gCUJqP31t78pneOqBFiSANANA86L2TOmL2WUBOASw1prrLHUz5LzH7752hh+1+3l1i5ekISX+pxxXmy36+4rHVya/MH7cfugP8To559a4T2SrPXhp5wVu/Xcf7mBvJKBKmPs6gqwnHr5lfHCg/fGvcP+XO5nov/AodH950eWa1jZa7jChcuRE/7+58vj/muvjKuvvjr69++fI11powYLCLBkXVwBlqyC6gkQIECAAAECBAgQIECAAAECBAhkExBgyeanmgABAgQIECBAgAABAgQIECBAoHoFHnzwwTjooINi78N+GScNGFS9zVTg1SsywFJ255HtO/8kzhgyrNywyOLhhV59T4zv582LJ/5+a7kz2++o4+Kocy5Y6sv9yS4aT951R/ztT5euMCSw+MAlQZM27bZboeSqXiP5gnrS71P33FlpO7Csak8lk+z5i2Pj6HPOT3eJKTmqKxiRXL+qAyzJXJNQyYM3Dlul+yXZteeE/3dZ7PiTPVdq954Pxo+NmwaeH8lna1WOvQ/rE7886/fp7jllj+pap4oOsJRd81MvuzKSkFDZo+wOLHsd2iceuuma0l1TFj9/neYt49yrb47Nt99xqXE+m/hh3DDgd/Hmyy+s9FIkQbcDf90/DbrVqVt3uXWfTHgvrvrdGemOLqtyJOvc+1cnLjfEUlljV0eAJflvwU5dusfdfx1S7mdv8x12ijOHDosWrTeq8jVclXXLhXMv63dMvP7cUzF69Ojo0KFDLrSkh5orIMCSdW0FWLIKqidAgAABAgQIECBAgAABAgQIECCQTUCAJZufagIECBAgQIAAAQIECBAgQIAAgeoV2KnjzvHFtK/jyscX7i5SU46KDLC8/uyTcVn/Y0tpuh7w8zj+wj9G8oXwskfZL7InP0/O2+fwo6LbQYdG8qX0zz/+KF7+10Oxy177xtYdd1liiGQHkmfvvytuufSi0i9EJ/W77L1vdOl1cGy8Vbv0y+FzZs9Kdyp5+r5/LLFDS/KF6VP+eEUku7ss7xjx2ENx7YXnLPGl647d9o69DusTm++wY9QqqhWffvRBjHjswUh2l5jzzeylhlvWLhPJiav6ZfJk3sm1rrvo3CWu1X6Pbum8t+7QKeo1aBhffzElXnvyX/Ho7TcusetE2S/OJ+MlRvPnz49vZs6Iay/6vxg7ckQ6h58efHgc+Ztzo/Zaa6V/TnYHqbt2/Qq79asywJKEfh6++bq4c+glS/SfrOVPDzkikp03krDCjK++TMMOz9z3j5j4v3dKz01CLMkOEtvsvNty519e6CCpTXaW2Klr93Qnl6SXif8dHy8+8s947anHl1jH8kJGyQWra50qMsDy7ayZMez8s2Pk8EdLDS+8+a7YoXOXpUzLhuFKTkjW6eATTo0td+oY87//Id19adL778ZhJ5+1VNjky88+jev+37nx7xeeKR1/4y22Ttdih927RuN1m0WyI0/y+U12fnrhofuW+1kp2+TsmTPiugv/b4ldo/bY78A0kLPR5lul/ZSs9bP/vDv93JYcye+qc/5yQ9pHeUdljr2qv3MW7y+5Z68855TSty75+0ORBALLO8r+t6XknOQzt/8xx8fGW24dc7/9Jl57+on0R0nwr+wOOpW9hhX2y6wKB5r+1RfRv/su0bPnvvHgA/+swiu7VAEKCLBkXXQBlqyC6gkQIECAAAECBAgQIECAAAECBAhkExBgyeanmgABAgQIECBAgAABAgQIECBAoPoEbrzxxjj++ONjWbsFVF9n2a9cUQGWJARx48Dz0xBHyXHsb/9f9Dr2hHKbLC/Actz5A6PHkUcvd1eCksGSvv989smlOzJsslW7OP7CS2PLHTuWu0vG9999l+6K8vcrLisNDCQ7XvQ97+IldiRZvNlpUz6PK//v1PRL8smRfOk8OT8J2CThmMWPJGDwxojn4+Y/XhjJl+8XPyoywFL2i/0lPXXpfchSO9QkPXz83n/T0EDJDhFJmCL54nzbbXdYal1mTf86NU3mkRxJmCiZ74p2oVjdu7AqAyxJKGXwaceXrn3i0OfM86Lzvr3Kvd+SINL91/0lHrj+qtLpJV/U/83gq9IQSnlHeZ+BJNBw1NnnR7P11l+qJLln3v3P6LhhwHmlu/UkJ/3qdwPiZ0cdt8zdXqpynSoywFJ2DZLP6hlDh0WyFmWP8gIsSYgtCZ212miTFd5ySd+3D/5DPP63W0rPPeiEU+KQE08rN1CXnDT5g/fjpksuKN2tJQnR/WbwX2O7Xfco93pvvvJiDPjVEaW/G0646NL4yf4HRVGtWkuv9YIF8dKjD8T1F59Xeg8u7/NVmWNXZ4Blj/0OiON+P7DcXbnKolXFGq7wRsrRE+6/9sr4+58vj8cffzx69uyZo11qqwYICLBkXUQBlqyC6gkQIECAAAECBAgQIECAAAECBAhkExBgyeanmgABAgQIECBAgAABAgQI1DSB4ogoqmmTMp8aK7DJppvG2k2bx8C/P1Tj5lgRAZZ5c76NB2+6Ju65amipT7KzydlXXh8bbrZluWZlwwvJzin9L/lTNGjUeIXGyfVuGPD7eO6Bu9Nzk2slwYI27bZbbm3ZXTiS8Me5V90c2+1W/hfUk104hp1/VumYZXcvKe9iY18dEVeec2q6A0rJUVEBlgXz58c9V/8pEruSY2V6KhscOLT/GXHYyWcutdtBVQYjkv7LCzGtcPHLOWFFQZuyu1kk637ixZdHEi4pKlr2f4mSL9D//crL45Fbriu9ahJ6OfC4/kvZJSeMemZ4/OX/Ti0NKHTq3iNOHDAomqzbfLnTeveNMTHs92dGsntLciRhrLOuuC7W37RtuXVVuU4VEWBJgjoT3n4zDbiVBKmSiS3rPkx+Vl6A5Zy/3hi77v2zlbpFkl2ELj/lV6VrkezactgpZ5Ub8lp8wLI76Ox50OFx/IWXlBty++f1f42//enStHz7zj+JM4YMW24wIwnR3TH4D/HYHTelNcsL8FTm2NUVYEkCQedefXNsvv2OObOGK9VIDp6UfKaSXVg2a7NJvPxSzdoVLge5C7klAZasqy/AklVQPQECBAgQIECAAAECBAgQIECAAIFsAgIs2fxUEyBAgAABAgQIECBAgAABAgQIVI/AY489Fvvvv3+6a8Wu++xXPU1U4lVXN8CSfAl6+pdTY/zoV+Pxv90a7499Y4kujz7n/Oh17InlftE/ObFseGF5u7WUnf57b/0nLj/5V6UhkWPPvSj2P/aE5YYRSsYou6tKskNMEgJZs3btJS7z7ayZ6c4lI4c/mr6/7S67x28G/TWatmy13NUo+yX15OSKCrBMmzol3SFl3KhX0h52/uk+0e8PQ6Lxus2W21PZwM82nTrH6UOujqYtWi5RV5XBiPLugdW9zVcUYEnu8YHH91mpnS/K9jB18qS48pxTIhkjOZZlVzYUkHxZ/8w/XRPtdt51hdNKvoz+rztuSnfvKTmSgE0yr/KOqlyn1Q2wFC9YEElwKNnVZMRjD6Y7MyW72pQcm++wU/p5Wm/jTcudY9kAy/LCHmUHKPsZTK515tBh0aL1Riu1Fk/f+/e49sJz0nOTdTzv2tui7TbbL1W7+O+wlQmwJAO8/uyT8c/r/hotWreOjbbYOjr37FWuQWWOXV0Blt167B/9Bw6JtRs2WuE6VNUarrCRHD4hCdbdevnFMW7cuGjXrl0Od6q1PBYQYMm6eAIsWQXVEyBAgAABAgQIECBAgAABAgQIEMgmIMCSzU81AQIECBAgQIAAAQIECBAgQIBA9QiccMKJcdvtt8Wd//7/7N0HeFRV+sfxNwmhhBRqCE2qdOkECFVAmoiuqOjaXdde0MQuqGD5i6DYUNR1bauLGl0BKYqKlIChSxfpBEIJJZRA6v95T5gxGSbJJDczmZl8z/PMMyn3nHvO50yCZu7vvlslKKhC2UzCjWd1DLCUxql6DR8ptz/9QqHVCBwDLBM+/cali/11fjM/ek8++r9nzVT1AvhH3vhAGrVs7dLUtYrJF69PFK1woK2gQMKuLZvklQdul/27dpjjCqsW4XjitQkLZfxt19q/XFoBFscgRnFCPz9++R/5dcbX0qhFa1PhI2boSKkanv9Cck8GIxTHUxVY8r5e9LzjPvyvdIjp69LrRcMls/T19vJz9uOd9T+0b6+8FnuPbFm9whzX7/Kr5J/jXhSt9uJKO7h3t7wae4+9Qklh/T25T45hB1fWUtQxoRHVTAUcDW8U1BwDLIOu/rvc9tQEqVS5SlHDi+NeaPWV6x58tMAwneOAjj/7BYWJHF9Xtz7xnAy57uYiq7wUuQCH33F6fGmOXVYBFq2Ao5WfCqt6ZLPx1B66shfeekzy7p1y7+AYeeGFF+TJJ5/01mkyL98WIMBidf8IsFgVpD8CCCCAAAIIIIAAAggggAACCCCAAALWBAiwWPOjNwIIIIAAAggggAACCCCAAAIIIIBA2QjUiYqSC7t0l4dffbdsJuDms5Z2gGXAqGvlxtinCg2v6JLyhhc0VBE7ZZrUb9q8yNVmnD1rwgRzP//IHKsBlLvGT5SwatWL7Gs7YMG3X9oDCQVVWNBKCf93zy32MR+f+pGpeOJKc7z4urQCLD9M/1SmPfOYfQrFCf24Mm9PBiMcXwP6ed+Ro+SCC1u5MtV8x9SuV99UR3KsoqMHOV6sX5xKHraTbFy+TMbeeKX9nM6CQ44/R8UJF+nAZ8+kyYcvjBWt/qGtsHl6cp9KO8BSr0kzueHhJyV60NBCgwyOAZbihB/+WLtSxt92nb3iyx3PvCQxw0a6/LrSylLvjH3EHkYqqEqTYyUoPUHrrt2lz6VXSOd+A6VWVD0JCAx0+bx5D3Tn2GUVYLn//16X/ldc7ZKHp/bQpcl48UFPXnuZhAYHyorERC+eJVPzYQECLFY3jwCLVUH6I4AAAggggAACCCCAAAIIIIAAAgggYE2AAIs1P3ojgAACCCCAAAIIIIAAAggggAACCHheYNeuXdK4cWPRC6D1zvr+2EojwKJVJrpfMkwGX3uTtGjfyaWLtvMGWLQiSOxr00Qvbi+qOV68X9TxrnzfWRDEsbrCC59/J606d3NlODl9IlWmPh0nS+fNMseXVoClpGYuTVpEPBmM0Dk5VmB58JW3pO9lfwVFXJ13Ycc5rqnnkBFyz/OTJCQsf/WZwsZwJUyxcOY38voj99mHKU7gydbJ1VCXJ/eptAIsGlK7ZPQN0vvSK1wKmzmaF/Yz5Lh3jnth9XVUUPUXtfnklQky5z//dnqK2vUamCBLl34DpWXnbhIaHuHyVNw99r9fekY0EKetY+/+MmbS2y7ti6NtYb8XHf9tKc7Pt6f20OUN8dIDP3nleZn9yfuSnp7upTNkWj4uQIDF6gYSYLEqSH8EEEAAAQQQQAABBBBAAAEEEEAAAQSsCRBgseZHbwQQQAABBBBAAAEEEEAAAQQQQAABzwssXbpUYmJipCQXo3t+tiU7o+NFxnrBdZuuPYocrErVqlK/SXOpHllHoi5o7LT6RWGD5L1YX6uo6AXUNSLrFHledwRYnF1YbSUs4njRf2kEWEqjkkhRuJ4MRuhcyiLAMnj0jXLrE89JxcqVi+Kwf9+xoo6zMYpzYX9BJ3Y1NOXJfXJ83WnFon6Xj5LQiKIrHtVr3FQiatYylZVCI6oVWnHF0cQxwHLncy+LurvSSjv8UFjAI/VIiqnm9Ot3Xxc5tYt69pZew0ZK9MChxqWo5q6xy6oCy7gP/ysdYvoWtWzzfU/uoUsT8tKDvv/kA/nwxXGyf/9+iYqK8tJZMi0fFiDAYnXzCLBYFaQ/AggggAACCCCAAAIIIIAAAggggAAC1gQIsFjzozcCCCCAAAIIIIAAAggggAACCCCAgOcFvv76a7n66qtlYvxcada2vecn4IEzOgZYilPpwMr08oYXilMBwDFMYGUOtr6+GGApjpmrRp4MRuicfCXA4opLaQRYXB3Dlfm4uudFHecYdihOtaSixi7s+44BluJU73AMAlmZh/Yt6mctIz1d1v+2ROb+5yNZseDHIk+nFauG/v1mueL2e02wp7DmjrHLKsBSnCpWnt7DIjfNSw9Y9sP38soD/5Tly5dL165dvXSWTMuHBQiwWN08AixWBemPAAIIIIAAAggggAACCCCAAAIIIICANQECLNb86I0AAggggAACCCCAAAIIIIAAAggg4HmBzz//XK6//np59bufpFHL1p6fgAfO6GsBFk9dvE8FFjEVL4pbraQ4L1lfCbAk794prz50l2zb8LtZnrsqsHzz3pvyn1dfshMWdMG/p34GdCK+GGBxNQhUnNeqK8fm5OTI8ZRDsm7ZEkmYO1PWLV0saadOFtg1euAQuXP8RKlWs3aRw5fm2L4QYCmrPSxyI7zsgMSf5snL994qy5Ytk+7du3vZ7JiOHwgQYLG6iQRYrArSHwEEEEAAAQQQQAABBBBAAAEEEEAAAWsCBFis+dEbAQQQQAABBBBAAAEEEEAAAQQQQMDzAgsXLpR+/frJU+99Jp37DvD8BDxwRl8PsBRVHaGkhI4VAIpTPeDsmTT58IWxMv+rz83pC6tq4+rF5HoB+5dvvypfvjXZjOmOShieDEboGsoiwNJzyAi55/lJEhIW7vJLI2n7nzJ5zJ2y649NBe6n4wX3j0/9SLoNGOzyOYqzv57cJ38IsBSneovLG+bCgZkZGaLhpw2JCbL0h+9NoMWx3fLYMzLiljskICDAhRH/OsTK2K7+znE2oeIESxz/bSnO71DH85TVHhZrU8rg4LmffyTvj39Sdu/eLQ0bNiyDGXBKPxcgwGJ1gwmwWBWkPwIIIIAAAggggAACCCCAAAIIIICAuwTOnDkjp0+fllOnTp33bPuaft92jONxt956qwwaNMhd0yu1cQmwlBolAyGAAAIIIIAAAggggAACCCCAAAIIeEhg+/bt0qxZM7lr/CtyyTXXe+isnj2NrwVYHMMhjVq0ltgp06R+0+alCrf85x/k/+65xT7mw6++K72Gj3TpHKlHUuS1uHvk94RF5vjSCLDoOHlDNVWqhsq4D7+QFh26uDQnDWG8M+4RCQkNk8at2kqHmD7SNjomX19PBiP0xJ4IsDherN+yU1d5aPJUqV2vgUtuetDahIUy/rZr7cff+dzLpgpL3ub4c3TL48/KZbfc4fI5tFKHXoj+63dfmz66N2MmvS01IuucN4Yn98kXAywbly+TsTdeaXe75r5Yuebeh4sdEnF581w88OihAzLz3+/Jdx++Y+/Rpf8geWDimxIaHuHiKM4PK+7YeX/2ihMCLE6wz0qAxVv30NImuaGzVmzSyk1ZWVkSGBjohjMwZDkXIMBi9QVAgMWqIP0RQAABBBBAAAEEEEAAAQQQQAABBGwCR44ckePHj0tqaqqcOHFCTp48acIlBQVMbIGTtLQ0c7ztWH3Wz622l156SW655a83Uq2O567+BFjcJcu4CCCAAAIIIIAAAggggAACCCCAAALuEtCLQkPDwqT3iL/J3RMmues0ZTqurwVYFEsv2NULd23NHXfn37Vlk7zywO2yf9cOcxoNI9wQ+5RUCA4ucr+2/r5aXr73NtGLyrWVVoDFlSBFQZNz7Dvuw/9Kh5i++Q73ZDBCT+yJAIuex/Gie2drL8hNK6PEv/u6fPH6RPshzrmuAsAAACAASURBVPof2rdXXou9R7asXmGO63f5VfLPcS+KBo1caft2bJPJD90pOzdvLLK/J/fJFwMsWvXk1Yfukm0bfjeWnfpcbEIi4dVruLIVLh2TevSILP9pnmzfuM5U5hl+w20SM/SyIvuePpFqgkpaYUSbs0pK7hzbNsG8P3uuVnPSqi+fTX7B/DzZWmFVVawEWDyxh0Vulg8cMOEf10laygHZvCm3OhQNgVIWIMBiFZQAi1VB+iOAAAIIIIAAAggggAACCCCAAAL+I6CBEw2fHDt2zDxrGMX2cPzcFlSxHat9va2NGzdO7r77bm+b1nnzIcDi9VvEBBFAAAEEEEAAAQQQQAABBBBAAAEEnAiMvvY6+WH+fPnXktyLof2t+WKAZd3SxfLyfbeJVq3Q1v2SYXLPC6+6VMUgIz1dPn1lgmz9fY2EVa8uTdtcJBf/7Rqp07BRvq09m3Za3h//lPzy7XTzdVcv8s7OypL//WtqvoBNaQVYHEMSrq7btubvP/2XWcuFHTrLw5OnSmSDC/Kt2ZPBCD2xpwIs+hp//p/X218vWj3l1ieek4qVKxf543wwaY+8/sh9omNoK6iCi2PQo3rtOvLwq+9Im249ijyHhmRmf/ov+fDFcfZjC6vg4sl98sUAi+PPrqI+8uYH0uOS4UXuhR6gAbS3n3xYqkdGSs069UwApsfgYRJU4a/wmmPAwtWAm+71l2+/Kl++NbnA3yvuHNsGkPdnT1+rT7z7sTRr275QnyMHD8iUuHtlQ2KC/Th3BVg8sYcuvRi8+KDjKYfltl7t5fHHHxe90R0NATcIEGCxikqAxaog/RFAAAEEEEAAAQQQQAABBBBAAAHvEjh48GC+0IljGKWggIoe540tIiJCQkJCpGrVqvbnvB/r98LCwqRy5crnHdemTRupX7++Ny4r35wIsHj9FjFBBBBAAAEEEEAAAQQQQAABBBBAAAEnAv/973/luuuuk3H/+kI69Ornd0a+GGA5mXpcpo17VBLmzrTvh1ZHGXnbnRIUVKHQPUr8aZ688ej9LoVflv04W165/3b7eEP/fovc9MjTUqlKSIHn2LB8qbz52IOiYRNbK60Ai4Zj9OJ3vfjc1h6c+Kb0uexKCQgIKHBOusd64bltTpfe+A+58ZGxElyxYr4+ngxG6Ik9FWBxfL1oVZQ7n3tZel96RaFuGvzRoIFW/LG1q+95SK6592EJDAo6z9vxtRU9cIjcOX6iVKtZu9DXpFbx0JDM3m1bzXENml0oca+/Jw2bt3Taz5P75IsBFkVz3AsNbd334mvGtrDm7HeLs/CLY8BCx3341XelUcvWRY4/9amH5bcf55jjnFWHcefYtskt+N9X8ubjD9rnestjz8iIW+4o8OchKytTZnw4zVRgydvcFWDxxB76+j/mP375H3l33COydOlS6dGj6KCcr6+X+ZeJAAEWq+wEWKwK0t+yQI6IFPz/CJaHZwAEEEAAAQQQQAABBBBAAAEEfFng6NGjcuTIEfM4fPiwpKSkmId+nvfZ9nFaWlqZLjc8PFw0cGJ7tgVP8gZOqlSpYsIohQVS9Hs6TnlpBFjKy06zTgQQQAABBBBAAAEEEEAAAQQQQMC/BPTvkbVrR0q7nr3l0bc+9K/FiZjKEk/9/XL7ugoLW5Tm4vOGFzr27i9jJr0tYdWqu3yKtUt+lVce+Kc9iKKhhGvue1iGXneL08oaWvlg9aJf5L1nH7cHObTPAxPfFA0aOGvOLmb/2x33yag7HxDt69i2bfhd3h//pGxduyrft0orwKKDasjhtdi7ZefmjeYctes1kJseHSs9B18qAYGB581pz59b5N1xj9oriOjxj7zxvjRr1+G8Y8+eSZMPXxgr87/63HzP1QovLm+aw4GeCrDoaR1fL6ER1eTWJ5414R9noSet7hM/7Q359r237LPWEIQGhuo2auJ0yWknT8gHzz8tGg6wNTXUai/q7tj0Nbll9Qp5f/wT9v3UYzQkddktdzoNyej3PblPvhpgcbYXGkC8Me5padK6rfOf9+PHTEBDgwG2FjP0MhNCCg0//70cx4Bbl/6D5B9PTTivmpNtLA1EzfxoWr7qTAUFR9w5ts5Hf1e9dNfNcvTQAfvvkftffl3adut5no3Oe+GMePn3S8/Yf9/aDnJngMUTe1jS313e0O+xq4ZKYGa6bNm0yRumwxz8U4AAi9V9JcBiVZD+CCCAAAIIIIAAAggggAACCCCAgGsCmZmZcujQofPCJ7YwimMwRcMr2seTTYMjGj6pVq2aPYTi7HMNl+QNqujHWgWlsDvZeXIdvnYuAiy+tmPMFwEEEEAAAQQQQAABBBBAAAEEEEDAJvDiiy/KU089JU9N+1Q69xvoVzC+GmApqCJA667dZdBV10mbrj2kSmiY6AX4WuFCL8DOW7FFN9GViioaGHnryYfyhVKaX9RRht9wm7Tr3suEZZJ375RFs76VX7/7Wk4eP78KeGkGWDT0sPj7/8m0Zx7LdzF51/6XyIBR14rOTed0MGmPrFowX2Z98kG+ORUWjsg4e1Y+evk5mfv5R/bXuFYp6XvZlVI5JEQiatYusoJFcX44PBlgKej14uh2POWwbEhMkJ+/mS5/rltjX44GXv457iXpNXxkoe8ROHu9aHhl4FXXmd8dkfUbis5l1+aNpgrHwpnf5NtHDUz8Y+zzhVZt8eQ++WqARTfO2V7oPva7/CpR53qNm5rQl/6s/J6wSH7+5r+yb8c2+57rvhUU6tCDnAUsdPwRN90uHXr3k6iGjc34epwGRjQYtmbxAvv4rTp3kwdfecu8JhybO8fWcznuq37NNvfug4dL9dp1zLw3rlgm87/+Qjat+M1MUX9eDicn2QNX7gyweGIPi/P7ypuO/WH6p+bfgE8//VRuuOEGb5oac/EvAQIsVveTAItVQfojgAACCCCAAAIIIIAAAggggEB5FUhNTS2wEoqz6ignTpxwO1WlSpXOC5Y4Bk1s1VEcQyj69QoVKrh9jpzgfAECLLwqEEAAAQQQQAABBBBAAAEEEEAAAQR8WeCCxo0lrFYdmfCf//nyMs6bu68GWHQhehH2/z54W6a/NbnYe3LJNdfLDbFPmYu2i2obly+Td8Y9ku/i9sL69B05SjLT0+2BmdIMsOh5NQCx4NuvnFZEKGxeo++LlStuv9dphRpbv5++/kKmPh3rdJgr77hfrnvw0QIrgxTl6Ph9TwZYbK+XGf9+V/73wdTzKkkUNncNMtzyxLPSfdAwl25wpYGpfz3/tL3qjasuGqzQihzhNWoW2cVT++TLARZFLKgqUlHAuud3PPt/0qnPxYXu+f5dO0zVJa3wU5xWr0kzuXv8K9KmW48Cu7lzbD2ps4BPYWvQ16dWn/rwxXH2II67Ayye2MPi7Js3HKshxnsGdpdmTRpLwuJF3jAl5uC/AgRYrO4tARargvRHAAEEEEAAAQQQQAABBBBAAAF/EtA/bmpFlOTkZDl48KAcOHAg3yPv19LT0926dK1moiGTGjVqSM2aNc975P267eMqVaq4dU4M7h4BAizucWVUBBBAAAEEEEAAAQQQQAABBBBAAAHPCLz//vtyxx13yLX3x8nV9z7smZN64Cy+HGBRnpzsbFm3bIn857WX8lXMKIhOLxy/5t6HpcfgSyW4YkWXhQ/s2SWfvfqSJMyZUWify2+7Wy696Xb5+p0ponfJ11baARaz7pwcWf/bEvls8otFrlvXrOGVnkNHSFBQ4Td4OpZySP414enzqtXoOfUC9n+Oe1GqVA112a2wAz0dYCnJ66X/FVfL6PvjnFbJKGxtqUdSRMMycz//uMiwTElek57aJ18PsOgeFWcv9Pji7vmxwwflv2+8Iou//67IvS7u+O4cW+eStP1P+WTiBFmx4McCX876864Vp/52x32SmZEhU+Lu9WiAxRN7WCq/0Dw0yLvjHpUfv/xM5syZI0OHDvXQWTlNORUgwGJ14wmwWBWkPwIIIIAAAggggAACCCCAAAII+IJAdna2HDp0qNBQioZW9JjMzEy3LEmrm9SqVcseSHEWQNGgSt6vBwYGumUuDOpdAgRYvGs/mA0CCCCAAAIIIIAAAggggAACCCCAQPEFbrz5Zvnsk0/ksbf/LdEDhxR/AC/s4esBFhupViXZuna1rFwwXzatSpSdmzbYLyZv0aGLNG17kXTuO0DadO0uVULDSrQTGpbZvmm9LJr1rQmP7Ni43oyj47eP6SO9ho+Uhs1aSEZ6uqmO4s4Ai7N1r/8tQf5Yu9J8SytIXNihs6ka0qXfgGKt+WzaaVnwv69k6Q/fy5+/r7E76hofmjTVpQohrgCXRYClKDetyNOqUze5qGdviR401DjqjbhK2o6nHJYVv/woa5b8KlvXrpJD+/aaoZq0aSctO3Y1v0dad+leaFWcgs7tiX3yhwCLzc+2F78vXSjbN663V1TSPW7cqo20695LOvbuL/WbNJOAYr5vpYGylOT9snJB7l5rdZN9O7bZfxZt45fkNeXOsXWCtt+dGs7buPK3fL/XuvQfKFpRyvZzcOLY0TIJsHhiD0v6M+7JfnM//8hU/Hnqqafk+eef9+SpOVf5FCDAYnXfCbBYFaQ/AggggAACCCCAAAIIIIAAAgiUpYCGTTR04lgpRT/Xaim2SiqHDx+WrKysUp1qaGhovrBJUYGU8PDwUj0/g/mPAAEW/9lLVoIAAggggAACCCCAAAIIIIAAAgiUVwH9W22nLl1lb9JeeenL2cWuylBe3Vg3AggggAACCJRcYMvqFfLkdSNlyLDhMnf29yUfiJ4IuC5AgMV1K+dHEmCxKkh/BBBAAAEEEEAAAQQQQAABBBBwp4AGT5KSkvI99u3bZz7XZw2paHWV0mwRERESFRUlderUsT8iIyPzfU2/X6lSpdI8LWOVYwECLOV481k6AggggAACCCCAAAIIIIAAAggg4EcCK1eulOjoaGnUopU88e6nUjOqrh+tjqUggAACCCCAgDcJbFu/Vl6880YJqVxJVixfLnXr8t8d3rQ/fjwXAixWN5cAi1VB+iOAAAIIIIAAAggggAACCCCAQEkFzpw5I7t37zZBlL1795pnWzDFFlpJT08v6fDn9atevXq+UEregIrtYw2mVKxYsdTOyUAIuCJAgMUVJY5BAAEEEEAAAQQQQAABBBBAAAEEEPAFgTlz5sill14qTVq1kSemfSY1Iuv4wrSZIwIIIIAAAgj4kMD2jevkpTtvlOCgQJkze7Z06tTJh2bPVH1cgACL1Q0kwGJVkP4IIIAAAggggAACCCCAAAIIIOBMICsrS/bv3++0cootnHL8+HHLeAEBAaLBFA2eaJUUDaLYPs77rF8PDg62fD4GQMAdAgRY3KHKmAgggAACCCCAAAIIIIAAAggggAACZSUwe/ZsE2Jp1vYieXzqx1KjTlRZTYXzIoAAAggggICfCezYuF5euutGCZQcE17p0qWLn62Q5Xi5AAEWqxtEgMWqIP0RQAABBBBAAAEEEEAAAQQQKJ8CKSkp51VOsVVP0WoqBw8elOzsbMs4oaGhUr9+falXr555tj3yfk4wxTIzA5SxgC8GWBYvXiy1a9eWli1blrEep0cAAQQQQAABBBBAAAEEEEAAAQQQ8EaBWbNmyWWXXSaR9RrIfS+/Lm279fTGaTInBBBAAAEEEPAhgaXzZsmbjz0g+h6yhle6devmQ7Nnqn4iQIDF6kYSYLEqSH8EEEAAAQQQQAABBBBAAAEE/E/g7NmzsmfPngKrp+zbt0/OnDljeeEVKlSQunXr5gum5A2raEglIiLC8nkYAAFvF/DFAEvfvn1l69at0rx5c3M3zREjRki7du28nZr5IYAAAggggAACCCCAAAIIIIAAAgh4UEBvgnLDTTfJrh075N4XXpUBo6714Nk5FQIIIIAAAgj4k8C3770ln736onTtFi3/+exTadGihT8tj7X4jgABFqt7RYDFqiD9EUAAAQQQQAABBBBAAAEEEPAtgaysLDlw4IAJp2ilFA2j5K2cop8fPXrU8qICAgKkZs2a9uopDRo0sFdRsVVPqVOnjuhxNATKu4CvBVg04BYdHX3etjVq1MgeZunUqVN531bWjwACCCCAAAIIIIAAAggggAACCCAgIsnJyXL9jTfJz/N/lCvvuF+uf/gJXBBAAAEEEEAAAZcFsrOyZNqzj8n8rz6Xa//+d/nsk08kKCjI5f4ciEApCxBgsQpKgMWqIP0RQAABBBBAAAEEEEAAAQQQ8D6BjIwM2bVrl+zYsUN27txpnm0fa2glMzPT8qSrVq1qD6do1RTbwxZO0cBKcHCw5fMwAAL+LpA3DBIXFyexsbFev+SVK1fKY489Jhs2bChwrhpQGzlypAm0dO/e3evXxAQRQAABBBBAAAEEEEAAAQQQQAABBNwrcM+998o7U6dK22495JYnnpOmbS5y7wkZHQEEEEAAAQR8XmBtwkL5+KVnZNfWLTJu3Dh57rnnfH5NLMDnBQiwWN1CAixWBemPAAIIIIAAAggggAACCCCAQNkInD17Nl8wJW9YRauoZGdnl3hiFSpUkLp169orpjiGU/TziIiIEo9PRwQQyBXQ8MqYMWMkISFBRo8eLdOnTxdfCbHY5j9jxgz5/vvvZc2aNZKTk+N0ayMjI2XYsGEyYsQI6dmzJ3fF4gcAAQQQQAABBBBAAAEEEEAAAQQQKKcCn376qdz/wANy/NgxuemRp+Xyf9xTTiVYNgIIIIAAAggUJfDZ5Bfk2/fflibNmsmbr79ubppGQ8ALBAiwWN0EAixWBemPAAIIIIAAAggggAACCCCAgPsETp8+Ldu3b3caVDlw4ECBF4sXNaNatWoVGE7RCipRUVESEBBQ1DB8HwEELAqMGjXKhFfi4+MlJiZGJk+eLJMmTfKpEIuNYP/+/TJr1iwTZlm+fHmBIboaNWrI0KFDTZilT58+ooE5GgIIIIAAAggggAACCCCAAAIIIIBA+RFISkqS++5/QP737TfSpe/F8veHn5LGrdqUHwBWigACCCCAAAKFCmxITJDPJj0vf/y+Rm7/5z/ljddflypVqqCGgLcIEGCxuhMEWKwK0h8BBBBAAAEEEEAAAQQQQAABawKpqan2kMrOnTvzhVUOHz5cosEDAwNNBZUmTZpI48aNzXPejytXrlyicemEAAKlJ2ALr0yZMsVUX7G16OhoU5klMTFRGjZsWHon9OBI+rtLgyz6WLp0qWRmZjo9e3h4uAwePNiEWS6++GKpWLGiB2fJqRBAAAEEEEAAAQQQQAABBBBAAAEEylLgnXfekYcefljOnjljKrFce3+cVORv12W5JZwbAQQQQACBMhU4cvCATH/zFZn/1ecSVbeuTHnttXzvoZXp5Dg5An8JEGCx+mogwGJVkP4IIIAAAggggAACCCCAAAIIFC2gF3Pv2LFDbAGVXbt22YMqx44dK3oAJ0cEBQVJgwYNnAZUNLQSHBxconHphAAC7hcoqtKKP4RYbIr6O27OnDmmOsuiRYskIyPDKXDVqlVl0KBBJswycOBA7qTl/pchZ0AAAQQQQAABBBBAAAEEEEAAAQTKXECrsYwdN07+/eGHUrNOlFxzX5wMuvrvZT4vJoAAAggggAACnhX47l9T5cu3JsuZtDSJi4uT5557TkJCQjw7Cc6GgGsCBFhccyr4KAIsVgXpjwACCCCAAAIIIIAAAggggECuQHJysj2gkreSioZVTpw4USKmChUqyAUXXHBeBRUNqOjX9fs0BBDwLYHp06fLmDFjJCYmRuLj451OXiuwaIUWbXqMr1ZicVyc/i784YcfTJhlwYIFcubMGafr1ypRWpFFwyxDhgwRDbfQEEAAAQQQQAABBBBAAAEEEEAAAQT8V+CXX36Rp8eOk4Qli6V99xgZefu90qnPxf67YFaGAAIIIIAAAkZgyewZ8t0Hb8m2jevl0hGXyfMTxkvHjh3RQcCbBQiwWN0dAixWBemPAAIIIIAAAggggAACCCBQXgRycnJE7wan4ZS8ARXb52lpaSWiqFSpkjRq1MiEVDSYkvdZK6wEBgaWaFw6IVBeBTIzM+WDDz6QVatWyXvvvedVDAkJCSaYUlh4xTZhfw2x2NZ3+vRp+emnn0yYRZ9PnTrldK+0mlS/fv3k0ksvlWHDhklERIRX7SmTQQABBBBAAAEEEEAAAQQQQAABBBAoPYFp06bJc+PHy/59+6Rz34tl5K13y0U9e5feCRgJAQQQQAABBLxCYNmPs2Xmh+/K5tUrpGXr1jL+2Wflmmuu8Yq5MQkEihAgwGL1JUKAxaog/RFAAAEEEEAAAQQQQAABBPxNIDs72wRUtmzZIn/88Yd56Md//vmnnD17tkTL1fLGGk5xDKhoWKVu3boSEBBQonHphAAC+QUWLVokjz32mOzYscN8Y8aMGdKtWzevYNJASnR0tKmmkpiY6NKcJk+eLFqxZfTo0eaP9v5SicVx8enp6fLzzz/L999/byq0pKamOvXRqlMa/tHKLBpoqVGjhkuOHIQAAggggAACCCCAAAIIIOBhgRwR4c9dHkbndAj4j4DeTGrSpEky8ZVX5PChQ9JtwGAZeetd0qZbD/9ZJCtBAAEEEECgnAqs+OVHmfnhO7J++TJp2ry5PPbII3LHHXeUUw2W7aMCBFisbhwBFquC9EcAAQQQQAABBBBAAAEEEPBVgaysLBNUsQVUbGGVrVu3il5MXdwWFhZmD6g4VlOpU6dOcYfjeAQQKIbArl275JlnnpF58+bl69W/f3/54osvijGSew61Uk1FQyz6hn1cXJzExsa6Z4JeNGpGRoYsXrzYVGaZO3euHDlyxOnstDpV9+7dTZDlsssuk8jISC9aBVNBAAG/FuBiTL/eXhaHAAIIIIAAAggggAAC3iOgf6fPDbJMkuPHjpogy+Brb5LOfQd4zySZCQIIIIAAAgi4JLBk9gz5cfonsu63BGnYqJEJrtx7770u9eUgBLxMgACL1Q0hwGJVkP4IIIAAAggggAACCCCAAALeLqBBFa3GkDeoohVVtm3bVuygSrVq1UTDKY4BFf28Zs2a3k7B/BDwO4G0tDR57bXXZNq0afl+noOCguSGG26Qxx9/XPTntqzbqFGjJCEhQeLj400FkeK28hZisfno7++lS5eayixz5syRAwcOOKXTKlZdunSxh1nq169fXGKORwABBBBAAAEEEEAAAQQQQAABBBDwUoFTp06ZIMtbb79tKrK07NBJLrn2Jrn4b6O9dMZMCwEEEEAAAQRUICszQ+Z+8Yn8+N9PZM+2rdKkWTN54L77ZMyYMQAh4MsCBFis7h4BFquC9EcAAQQQQAABBBBAAAEEEPAWgczMzAKDKnpH/+K02rVrS4sWLcyjZcuW5rl169ZecSF8cdbBsQj4s4CGQZ5//nlJTk7Ot8xu3brJK6+8Yn52vaFZDa/Y1qB/zJ8+fbpMmTJFRo8uf2/O5+TkyPLly01lltmzZ0tSUlKB29u+fXsTZhk5cqSpjEXzDgGKVnjHPjALBBBAAAEEEEAAAQR8V4D/q/DdvWPmCJSewDvvvCNvv/OObFi3TurUbyCXjL5Jhlx3k4SEhZfeSRgJAQQQQAABBCwJHN6/T3747yfmceL4MenRM0buu/ceuf766y2NS2cEvESAAIvVjSDAYlWQ/ggggAACCCCAAAIIIIAAAp4W0DCKVlTRKip5q6poRRUNsRSn1alT57ygSqtWrSQiIqI4w3AsAgh4UGDDhg3y6KOPyqpVq/KdtV69ejJu3Di5/PLLPTibwk9lC53ExcVJbGys5XlFR0fLnj17JDExURo2bGh5PF8eYM2aNaYyiz7034SCmoYPNcwyYsQIrwk1+bI7c0cAAQQQQAABBBBAAAEEEEAAAQS8QeDbb7+Vt6ZOlZ/nz5fAoCDpf8XV5tG2W09vmB5zQAABBBBAoFwKrFwwXxb87ytJmDvTrP+KK6+Ue+++WwYNGlQuPVi03woQYLG6tQRYrArSHwEEEEAAAQQQQAABBBBAwF0CGlTZvn37eUEV/VpxgypRUVH5qqloZQZ9hIdzVzZ37R/jIlDaAkeOHJEXX3xRvvjiC8nOzrYPX6lSJbnnnnvkwQcfFP3YW5pWS9EAi1ZL0aoppdE0vKIVXbRpBZryHmKxmWqoyRZm0WBjQa1Zs2YmyKKPdu3alcaWMAYCCCCAAAIIIIAAAggggAACCCCAQBkKJCQkyL8/+kg+/vhjyUhPl2ZtL5J+V1wj/S+/Wqry9/8y3BlOjQACCCBQXgRSkvfLgu++kl//95Uk7dgm1WvUkFtuvlluvfVWueiii8oLA+ssXwIEWKzuNwEWq4L0RwABBBBAAAEEEEAAAQQQsCqgQZU///wzXzUVvQBZ76hf3KBK3bp1TTClRYsW9sCKfh4WFmZ1mvRHAIEyEsjKypIPP/xQJk2aJKmpqflmMXz4cHnuueekQYMGZTQ756fVN841aBITE2OCJqXZCLEUrqkhx5kzZ8qsWbNk/fr1BR58wQUX2CuzdO7cuTS3iLEQQAABBBBAAAEEEEAAAQQQQAABBDwscPLkSRNi+ffHH8vK5ctzq7JcfpX0GXGltI/p4+HZcDoEEEAAAQT8XyDxp3myaOY39mor/fpfLLfdeovcdNNN/r94VljeBQiwWH0FEGCxKkh/BBBAAAEEEEAAAQQQQAABVwU0qLJ169Z8QZUtW7bIrl27ihVUCQgIkHr16p0XVNHQSmhoqKvT4TgEEPABgaVLl8qjjz5qQm55W/PmzWXixInSs2dPr1uFLbyi1VESExPdMj+t7jJ58mRTgUWru1CJxTmzhn00zKLVWVavXi05OTlOD9Tw46WXXmoqs0RHR4v+O0NDAAEEEEAAAQQQQAABBBBAAAEEEPBNgSVLlpgwy0fnqrJENbxAeg69TGKGjZSmbbgTvG/uKrNGAAEEEPAGgU0rfpMlc2bIolb3BQAAIABJREFU0rkz5VjKYalRo6bcfPNNcvPNN0uHDh28YYrMAQFPCBBgsapMgMWqIP0RQAABBBBAAAEEEEAAAQScCWiVhHXr1pm739seegF6cSqq6AXEWlVBgymOVVVCQkKARwABPxbYu3evjB07VubOnZtvleHh4fLII4+YsuNBQUFeJ6CBCQ1AuDO8Ylu0Bli0Kk1cXJzExsZ6nYW3TSg5OdlUZdEwiwaLsrOznU6xdu3aMmzYMBNo6dWrl1e+zrzNlvkggAACCCCAAAIIIIAAAggggAAC3iiQlpYmX375pXwxfbrMmzPHTLFZ24uk59CR0mvYZRLZ4AJvnDZzQgABBBBAwKsEdm/dLAlzZprQyt7tuTecG3XVVXLt6NFy1VVXedVcmQwCHhIgwGIVmgCLVUH6I4AAAggggAACCCCAAAII7N+/3x5SsYVW9CJuV1tgYKC52NsxqKKfV6lSxdVhOA4BBPxAQN9Ufv311+Xdd9+Vs2fP2lekvyf+/ve/y1NPPSXVqlXzypXq770xY8aIVmCJj4+XmJgYt8+TEEvJiA8fPiyzZ882YRbdr4LCldWrV5ehQ4eaMEvfvn0lODi4ZCekFwIIIIAAAggggAACCCCAAAIIIIBAmQokJSXJV199ZcIsicuWmbm079FLulw8WLoNGCx1GjYq0/lxcgQQQAABBLxJQEMry3/+QVb+/INsWbvKTO3igQPlutGj5ZprrpGIiAhvmi5zQcDTAgRYrIoTYLEqSH8EEEAAAQQQQAABBBBAoPwI5OTkyPbt28+rrJKSkuISgl6A3qhRIxNUcQyrVKpUyaUxOAgBBPxX4Ntvv5UJEyaIhuLyts6dO8vEiROlbdu2Xr34UaNGeTS8YsMgxGLtZXH8+HGZM2eOqc6ycOFCycjIcDqgVv+55JJLTJhl4MCBUrFiRWsnpjcCCCCAAAIIIIAAAggggAACCCCAQJkIaNV4rcwS/+23snH9ejOHVh27SNcBQ6TrgEukYfOWZTIvTooAAggggEBZCvy5bk1uaOWXH2TH5o1mKl2jo+XqUaPk6quvliZNmpTl9Dg3At4kQIDF6m4QYLEqSH8EEEAAAQQQQAABBBBAwD8F9ALeTZs25aussnHjRjl9+rRLC9YLe1u1aiUXXXSRebRr185cfF65cmWX+nMQAgiUH4EtW7bII488IsuXL8+36KioKBk7dqxceeWVXo9hC69MmTJFRo8e7fH5RkdHi1aASUxMNBWtaCUTOHHihPz4448mzPLLL7/ImTNnnA5UtWpVE2LRMMugQYMkJCSkZCekFwJWBHJEJMDKAPRFAAEEEEAAAQQQQAABBBBAAAGtKv/dd9/Jt999J6tWrDAgTVu3ky4DBkuXfgPlwvadQEIAAQQQQMBvBTYsXyorf5lvQit7d2wz6+zTr5/87fLLZeTIkdKsWTO/XTsLQ8CCAAEWC3imKwEWq4L0RwABBBBAAAEEEEAAAQR8X+DkyZMmqKJv1OizPv744w/JzMx0aXGhoaEmnGILqmhYpWXLllKhQgWX+nMQAgiUT4Fjx47Jiy++KP/5z38kOzvbjqABuLvuukvGjBkjVapU8Xocb6mAQoildF8qaWlp8tNPP5kwy/z58+XUqVNOT6DBzP79+8uIESNk8ODBEhYWVroTYTQEEEAAAQQQQAABBBBAAAEEECg9AW4GUHqWfjjS1q1bZcaMGfK/776TxYsWmRXWiqor7Xv1k069+0vH3v0lJCzcD1fOkhBAAAEEyovAscMHZc3iBbJ60QJZu+RXOXHsqFn64CFD5IrLL5fLL79c6tWrV144WCcCJRUgwFJSOVs/AixWBemPAAIIIIAAAggggAACCPiWwIEDB+whFVtYZdeuXXqDA5cWUrNmTVNNJW9lFS0XHBDALcBdAuQgBBCQrKws+eijj+SVV16R48eP5xMZMmSIPP/889KgQQOfkJo+fboJ2sTExEh8fHyZzlkrsGglGG06FyqxlN52pKenm4os33//vcybN09SU1OdDh4cHCx9+/Y1lVmGDx8uERERpTcJRkIAAQQQQAABBBBAAAEEEEAAAQQQ8JjA3r17zd+B5s6dZ55PnMj9e1CHnn2kQ+9+0qFXf2ncqo3H5sOJEEAAAQQQKKnAH2tXyppzgZXNq3OrjdWOjJRhQ4eKvi83dOhQqVGjRkmHpx8C5VGAAIvVXSfAYlWQ/ggggAACCCCAAAIIIICAdwpoIGXHjh2yYcOGfNVVDh065PKE69evny+ooqGVunXrutyfAxFAAAFHgaVLl8qjjz4qf/75Z75vaRDu5Zdflj59+vgMWkJCggmMeEN4xYZGiMX9Lx+tTrZ48WJTmWXu3LmSkpLi9KRahUxfG7YwS61atdw/Oc6AAAIIIIAAAggggAACCCCAAAIIIOAWAa3Uq0GW2XPmyIb16805ohpeIG2iY6SdPrr3kppRvH/iFnwGRQABBBAolkDy7p2ybtkSWf/bEtm0fKmkHDxg+neNjpbh50Ir+v4FDQEESixAgKXEdOc6EmCxKkh/BBBAAAEEEEAAAQQQQKDsBTIyMmTLli35KqtocOXkyZMuTS4wMFCaNm1qwiq26irt27fnzvEu6XEQAgi4IrB//34ZO3asqWCRt4WHh8vDDz8s//jHP0Qv+PeVpkGR6OhoU+UkMTHRq6Y9efJk0cowo0ePlmuuuYZKLG7cHa0mtGzZMvO6nj17tmiVM2dN/53V14uGWUaMGCFRUVFunBVDI4AAAggggAACCCCAAAIIIIAAAgi4U2Dbtm0mzPLjj/NN1d7jx4+Z0zVu2Vranguz6HPV8HB3ToOxEUAAAQQQMALHDh+U9b8lmMDKxsSlkrRzu/l6nagoGThggAwaNMhUWqlXrx5iCCBQOgIEWKw6EmCxKkh/BBBAwIcEckQkwIfmy1QRQAABBBBAoECBNWvWyOrVq+X333+XdevWmSorxWlt27YVDajYwir6XKVKleIMwbEIIICASwLZ2dnyzjvvyKRJk+TMmTP2PnpBvwYsnn76aZ8rS+4LVU40xKLmcXFxEhsb69JecZA1Aa18tmLFClOZRcMse/fudTpgQECAdO7c2YRZRo4cKVrtjIYAAggggAACCCCAAAIIIIAAAggg4LsCWnVagyw///KL/LpggWgFX22tOnWV1t16SKvO3aRV52gJDY/w3UUycwQQQAABrxE4euiAbF613Dw2LV8m2zauM3OrGhoq/fv3N6GViy++WDp27Og1c2YiCPiZAAEWqxtKgMWqIP0RQAABBBBAAAEEEEAAAfcK7Nixw4RVNLSyatUqU2Xl7NmzLp20atWq0qZNm3yVVVq2bCnBwcEu9ecgBBBAwIqA/r4aM2bMeSE7vXh/4sSJomE6X2yjRo2ShIQEiY+PF28usU6IpWxfXWvXrjWVWTTQov+WF9S0+pmGWS6//HJp3Lhx2U6asyOAAAIIIIAAAggggAACCCCAAAIIWBLQ8IqGWfTx088/S+Jvv9nHa9bmImnRqasJs2iopVZd7oRvCZvOCCCAQDkR2L9rh2xelWgCK1tWLZc927aalevN4vr07WsPrPTu3buciLBMBMpcgACL1S0gwGJVkP4IIIAAAggggAACCCCAQOkJHD9+3Ny9XQMrGlbR0MrRo0ddOkH16tVNUEUftsoqTZs2Fb3TOw0BBBDwpIBWWnn55Zfl/fffl6ysLPupw8PDZezYsXLDDTd4cjqlei5fCa/YFq0BounTp8uUKVNMxRta2Qhs3LjRhFn0sWXLlgIn0apVKxNm0Ufr1q3LZrKcFQEEEEAAAQQQQAABBBBAAAEEEECg1AROnjwpS5YsMY9FixebG+Okn7tJWb1GTaRl52hp2amrNG/XQZq0aVdq52UgBBBAAAHfFMjKypRt69fKtvW/m9DKllUr5ND+JLOYsLBwiekVI3379JFevXqZR4UKFXxzocwaAd8WIMBidf8IsFgVpD8CCCCAAAIIIIAAAgggUHKB5cuXm5DKypUrTWhl9+7dLg1WrVo16dSpk2gVA1tYpX79+i715SAEEEDAnQL6RqyGJvbu3ZvvNJdddpm8+OKLUqtWLXee3q1j28IgcXFxEhsb69Zzlebg0dHRsmfPHklMTJSGDRuW5tCMVQKB7du3y8yZM02YZd26dQWOoCHUESNGmDBL+/btS3AmuiCAAAIIIIAAAggggAACCCCAAAIIeKOALdCyeHFusOXIkRQzzYqVKknTtu2lmT7adTDPDZq38MYlMCcEEEAAgVIS2LFxvWzb8Lts3/B7bnBlw++Sk5NjRq9br55oVZXe58IqXbp0KaWzMgwCCFgUIMBiEVB/0eX+pqMhgAACCCCAAAIIIIAAAgi4TUD/12vr1q32yioaVtm0aZNoKfmiWqVKlUxVFQ2sdOzY0Tw3adKkqG58HwEEEPCogFaQevrpp+Xrr7/Od966devKxIkTZdCgQR6dT2mfTKuYaIBFq5hoNRNfahpe0cox2uLj4wmxeNHmJSUlyYwZM0yYRSuvFfSnWg0e2SqzdO3a1YtWwFQQQAABBBBAAAEEEEAAAQQQQAABBKwKrF+/3tzoTB+/LV8uq1etkoz0dDNs1bBwE2r5K9jSXqIuaGz1lPRHAAEEECgDgb1//mECKragioZWbFW5QkPDpFOXzhLdtatoUEXfC7jwwgvLYJacEgEEXBAgwOICUqGHEGCxKkh/BBBAAAEEEEAAAQQQQOB8gcOHD4utuopekLp27Vo5ceJEkVQBAQHSrFkzU1lFgyr6aNu2LaV/i5TjAAQQKEsBDUWMGzdOjhw5Yp9GYGCg3HrrrfLkk09KSEhIWU7P8rkTEhJMACQmJsYEQHyxEWLx/l1LTk42QZZZs2aZajnZ2dlOJx0VFWUPs3Tv3l30Z42GAAIIIIAAAggggAACCCCAAAIIIOBfAvre0ooVK2TFypWyfPkKWbN6lX2BETVqmgottlCLPteqW8+/AFgNAggg4OMCybt3yrb1v9urq2hY5dSJVLOq4IoVpVOnztI9upsJq+ijXbt2Pr5ipo9AuRIgwGJ1uwmwWBWkvxHQOj4BWCCAAAIIIIAAAgggUD4F0tLSTGUVfegbCvq8f/9+lzAiIyNNWMVWWUX/OFW1alWX+nIQAgggUNYCe/fuNVVJlixZkm8qekeoN998Uzp06FDWU7R8flt4RStgaKjAl5uuRfdL16JVZPSZ5p0CGgazhVl03wqq2FarVi0ZNmyYCbT07t1bgoKCvHNBzAoBBBBAAAEEEEAAAQQQQAABBBBAwJJAenq6vUrL8hUrRB+bNmywj1krqp40bXuRPdhywYUtpVbd+pbOSWcEEEAAAdcENKyy+4/N9rCKVlg5fiTF3rljp87SrVtX6XauuopeH0BDAAGfFiDAYnX7CLBYFaQ/AggggAACCCCAAAIIlDeBpKQkcxGzVljR582bN0tWVlaRDFqBoH379vmqq9Svz5sHRcJxAAIIeJ2AVoZ47733ZOLEiaIhPlurVKmSPPTQQ3LPPfdIcHCw1827uBPSqiXR0dEm6OHr4RXb2idPniyTJk2SuLg4iY2NLS4Jx5eBwPHjx2Xu3LmmMsvChQtFL1Zw1qpVqyZDhw41YZZ+/fr5xc9gGXBzSgQQQAABBBBAAAEEEEAAAQQQQMBnBE6ePGmqtKxcudJUatGP/9y61T7/0PAIadC8hTRs3kIaNPvruWZUXZ9ZIxNFAAEEvEng4N7dsufPP+yPpG1/yJ5tf8iZ06ft02zTtq1Ed8utrNL1XGDFH94z86Z9YC4IeIEAARarm0CAxaog/RFAAAEEEEAAAQQQQMCfBfQi7Q0bNuQLrLhSXUXvgN6yZUvp1KmT/dGqVSsJDAz0Zy7WhgAC5UBg06ZNcv/995vfjXlb9+7d5fXXX5dGjRr5hYKGV7RaiVa/iI+Pl5iYGL9Yly6CEIvvbuWpU6dk3rx5pjrLL7/8ki9AlndVYWFhcskll8iIESNkwIABouEyGgIIIIAAAggggAACCCCAAAIIIICA/wukpKTI6tWrzd9vN27cKOs2bJBNGzfJsaNH7IsPq1bNBFpMqOXCltJQP27eQmpE1vF/IFaIAAIIuCBwMGmP7NWgyrY/zPPebVtNaCXt1El779qRkdK2bVtp17attGnTxnyslVVCQ0NdOAOHIICAjwsQYLG6gQRYrArSHwEEEEAAAQQQQAABBPxJQC8M1TtUaXUVfehdq/RrRTWtpKJhFf2jlD537NhRKleuXFQ3vo8AAgj4jIBWfdCKK9OmTZPMzEz7vLXqw7hx4+S6667zmbW4MtFRo0b5ZXjFtnZCLK68Crz7GK1+9PPPP5vKLPPnzxe946azphXgBg4caCqzaKhFP6chgAACCCCAAAIIIIAAAggggAACCJQvgb1795pAi+2xbr0GXDZI6vHjdojw6jVyK7acC7Ro5RZ9VKsVWb6wWC0CCJQbgcP7k0wwxRZW2bNVwyp/yOmTJ+wGtWrXltat28hF7dqakIqGVfQRGcnvxnLzQmGhCJwvQIDF6quCAItVQfojgAACCCCAAAIIIICALwskJSXlq66yefNmycrKKnRJFSpUMH+cio6Olm7duknPnj2lVq1avszA3BFAwKcFckQkwK0rWLJkicTGxsquXbvyneeKK66QF154QWrUqOHW83t6cFt4ZcqUKTJ69GhPn95j59N/x7TSTGJiojRs2NBj5+VEpS+QkZFhKrJoZRat0HI8z4UHec+mlVguvvhiE2YZMmSIaKUWGgIIIIAAAggggAACCCCAAAIIIIBA+RXYvXt3/mDLhg2yeeMmSU39K9gSUaOmNGzeUuo3u1DqNLxAoho2ljoNG5mPq1Sl0kD5ffWwcgR8Q+Bk6nE5sHunHNizSw7s2S3Je3aaiioaWtHv2VqNmjWldZs2clHb/EGVqKgo31gos0QAAU8KEGCxqk2Axaog/RFAAAEEEEAAAQQQQMBXBLKzs03JdFt1Fb1gd9++fUVOPzw8XLp06WIPrOjHVFcpko0DEEDADwT0IvhnnnlGpk+fnm81devWlddee0369evnB6vMv4TyVpmEEIvfvYRNhSQNnc2cOVPmzp0rKSkpThcZHBwsffr0MWGW4cOHi1ZToiGAAAIIIIAAAggggAACCCCAAAIIIKACejMjrdai76vp8/oNG2TL5i35gi16XPXakRLZ4AITaIm6oLHUsX/cSKrXrgMmAggg4BEBraRiD6hoWGVvbljlwJ6dknr0aL451KhRU1q3bi3t2v1VTUVvXqnvfdEQQAABFwUIsLgIVeBhBFisCtIfAQQQQAABBBBAAAEEvFXg1KlTsmLFCntgZeXKlaJfK6rpXei1soqtwor+ASsgwL3VDYqaE99HAAEEPC3wzTffmPDK4cOH7acOCgqS2267TR5//HEJCQnx9JTcfj4N6owZM0ZiYmIkPj7e7efzhhNoBRatOKNN10wlFm/YldKbg4Z3ly1bZiqzzJ49W5KTk50Orj/b+rrXMIs+qCxXenvASAgggAACCCCAAAIIIIAAAggggIA/CRw8eFC2b99uHtu2bTPPW7dtkx3bt8u+pKR8S60cEiJRDRtJpKnW0sh8nFu5JffjwKAgf6JhLQgg4EaBjLNnTUAl2VRRyX3k/TgjPT3f2S9o1EiaNm0qFzZvbp710axZM/NcvXp1N86UoRFAoJwIEGCxutEEWKwK0h8BBBBAAAEEEEAAAQS8RSApKUm0qopWWNHnzZs3S1ZWVqHTq1ChgugdVWxhle7du0tkZKS3LIl5IIAAAh4X2L9/vzz00EPy66+/5ju3hvneeOMNadeuncfn5IkTJiQkmCBHeQqv2FwJsXjiFVb258jJyTHBXluYRffdWQsMDDRBXg2yXHbZZRIVFVX2k2cGCCCAAAIIIIAAAggggAACCCCAAAJeL5CWlmYPtdhCLn9u2yb62LljhzheYB7V4AKp3fACiWrY2IRaakbVzX3UqSs1IqOkYuXKXr9mJogAAqUjkHbqpBw5kGweKQf2S0ryPknWSip7dsvBvbvk0P59+U5UJSREmmgopWlTaX4umGILqOizXgNAQwABBNwoQIDFKi4BFquC9EcAAQQQQAABBBBAAIGyENA7imvJ8ryBlX378v/hytm8wsPDpXPnzvbASteuXaUyfwAviy3knAgg4GUCenH7Bx98IC+//HK+alX6OzI2Nlbuvvtu0SoN/tj0Qn4NMmr1Ef13pTy2yZMni1agGT16tFxzzTVUYikHL4Lff//dhFlmzZpl7pTprGkFuk6dOtnDLFToKQcvDJaIAAIIIIAAAggggAACCCCAAAIIuElg165d51Vv+XPbdlO95ciRlPPOGl69utSIrCs1TKglyoRaami4pU5UbsilTpSEVaOSgpu2i2ERKDWB4ymHc4MpBzWYsv9cUGW/pBxIlqMHc0MrJ1OPn3e+2pF1pGnTJiagYgun2Cqp1KtXr9Tmx0AIIIBACQQIsJQALV8XAixWBemPAAIIIIAAAggggAACnhDQwMqGDRtkyZIl5vHbb7/JiRMnijy1XmipdxG3PbSCgN5ZnIYAAggg8JfApk2bTNWVtWvX5mPp1auXaLChUaNGfstF9ZG/tlb3etKkSRIXF2dCS7TyI6C/AzTMog+tYFdQ0wpMI0aMMJVZ9I1CGgIIIIAAAggggAACCCCAAAIIIIAAAqUhcOTIEUlKSjrvsXdvkuzZu0eSkvbJkZTD552qUpUqJsxSPVJDLVGmgos95JIn8KI3aqEhgEDpCmRlZpgQSm7llNxAivlYgyr6nJz7nJmRft6JI+vUkfr160uD+g2kQYP65mPzeYMG9o/1xpQ0BBBAwEsFCLBY3RgCLFYF6Y8AAggggAACCCCAAALuENBKAFphJSEhwQRWli5dKqmpqYWeSksBt2nTxl5dpUePHhIZGemO6TEmAggg4BcC6enpJqAydepUyczMtK+pevXq8uyzz5pKHP7eRo0aZf6tiY+Pl5iYGH9fbpHrI8RSJJHfH7Bz506ZMWOGCbNolZaCWsuWLU1lFn3of3/REEAAAQQQQAABBBBAAAEEEEAAAQQQcKfAmTNnZO/evU5CLntlb1KS+d7+fftEb4qXt2l4RUMu1WrVlvAaNc0jrHoNiaie+6yfR5z7mn4cGh7hzmUwNgJeLZB69IicOHpEUo+kyPGjKfaP9evma0dS5OSxI3L04AE5cujgeWsJrlhRtDqKLYzSME8gxRZS0efg4GCvdmByCCCAQBECBFisvkQIsFgVpD8CCCCAAAIIIIAAAgiUloDe8VvDKnohsQZWjh49WujQYWFh0rlzZ3tgpWvXrlKlSpXSmg7jIIAAAn4tsH79ernjjjtkx44d+dZ55ZVXyoQJE6RGjRp+vX5dHOEV51s8ZswYmT59ukyZMkVGjx7t968DFliwgN71cubMmSbMsnLlStGAsbPWpEkTU5lFwywdOnSAFAEEEEAAAQQQQAABBBBAAAEEEEAAgTIT2Ldvnz3kkjfwkpycLAcOHpTDh1Pk8OFDkn72rNM5BgVVyA201Kgh4dU18HLu+VzYJfzcswnBaCCmek0JDAoqs/VyYgQKEsjMyBBb8ETDJ+bjoykmiGL/ugms5H7t+NEjkuMQALONXSUkRGrWrCW1a9eWyNq1pG7duvmqpdjCKXXq1GFDEEAAgfIgQIDF6i4TYLEqSH8EEEAAAQQQQAABBBAoqcDWrVvtFVY0tJKSklLoUKGhodK9e3fp1auXebRr104CAwNLenr6IYAAAuVSICsrS15//XV57bXX8lVd0bLsGljQ36/lodlCGnFxcRIbG1sellysNUZHR8uePXskMTFRGjZsWKy+HOyfAgcPHpRZs2aZh74u9HeJs6a/S2yVWTRcrHe4pCGAAAIIIIAAAggggAACCCCAAAIIIOBtAqmpqXLo0CE5fPiwec77sX5Nwy62rx0+dFhOnEgtcAlh1apLRPUapqJLSHiEVKkaKlXDwqVKaKiEhIVLSGiYeVQxz+d/TatW0BBwFEg/c0ZOnzohp0+ckLSTuc+n9flkqpw+efK8r6WdPCmnUo+bqilaKeVUIa/ZiGrVpVatmlJLAym1aktkZG0TTqlVKzek4vhx1apV2SAEEEAAgb8ECLBYfTUQYLEqSH8EEEAAAQQQQAABBBBwVWD79u35Ait6IWRhLSQkxFRX0YupY2JizB29g7iDkavcHIcAAgicJ7Br1y656667ZM2aNfbv6e9VrcTy6KOPSuXKlcuFmlYX0QCLVhfR0A7tfAENr2iFGm3x8fFOQyx6DOGW8vnqOXLkiMyePduEWbR6XmZmplOIqKgoGT58uAm09OjRg+Bx+Xy5sGoEEEAAAQQQQAABBBBAAAEEEEDALwTOnj3rNOiSN/xy8NAhOX7smBxPTZXU46km9FLQ387yolSsVCk35KKhl6q5ARcTfskTfKkaZgvA5IZhKoWESMVKlXMflXOfgytVkkqVK0twxUpUhfHwqy4rK1Myzp4VDZ2kn9VH7scZ5uMzknb61F9BlJMn5fSJVEk7ddKETEw4Rb92Uj/O/Z5+npmRXuQqNPwUHhYu4RHhEhEeLtWrV88XPikokFKhQoUix+YABBBAAIECBQiwWH1xEGCxKkh/BBBAAAEEEEAAAQQQKEhAL5TWixr1oRVWtDR3YU0vnO7WrZs9sNKpUyfhj2e8vhBAAIHSEfjoo49k/PjxkpaWZh+wUaNG8u6770rHjh1L5yQ+MIr+e6TBDA1GajCDVrBAYSGWyZMny6RJk0wASINAtPIroHeqnDt3rgmz/Prrr5Ke7vxNVX2jdOjQoTJixAjz33r8N175fc2wcgQQQAABBBBAAAEEEEAAAQQQQKA8CZw6dUqOHz8u+nc0fdg+dnzW7x3T447r8zH78fr5yZMnik1WIbhibpilUiV7uMUWdLGFXjTokvu13GN5hmsjAAAgAElEQVT04+BKlaXSuTCM7XtBFYIlMDBIAoMCzz0HSUBggPlYb5KV93sBgYH5jrN/L0C/rmPo8ec+DvxrnNyvB5l1ZmdnSXZW1rnnbPOck63P2blfz8qSLHNMtuTknPvauc9t/XKyc0w/rSSdO16ecc59rAERe9Ak/Vz4xB5A0fDJua+d+54tjGKCKbbjzx2TmZlRrD3SytVh54In4eHhEh4eIdU0hBIRYR65X8v9vLDnKlWqFOu8HIwAAgggUCoCBFisMhJgsSpIfwQQQAABBBBAAAEEELAJJCUl2QMrGlrRzwtrlSpVki5dupiLGPXRuXNnCQ4OBhQBBBBAoBQFtNrVfffdJ4sWLco36s033yzPPPOMlKc3N2zhFa0akpiYWIrK/juUmmm1GjXTsIo+28IrtlWrJZVY/Pc1UJyV6ZvxP/zwg3z//ffy888/5wvM5R1H33TVMItWZunfvz///VccZI5FAAEEEEAAAQQQQAABBBBAAAEEECh3AhrccAzA6N/i9IZV+jhz5kyhz7ZjTp87Pi3tjJw549A37YycPXtGMjKcBzH0vQQNgxR0Axt/2RStaFK5UmWpXKWyef9Eb8CY+1zFPFepUllC8nw9/zGOff76PDQ09Lxgir+YsQ4EEECgHAoQYLG66QRYrArSHwEEEEAAAQQQQACB8iugfxhduHChudu2Pu/YsaNQDA2naEhFwyp65/uuXbuKhlhoCCCAAALuEZg9e7Y89NBD5o0tW4uMjJS33npL+vTp456TevGoGryYPn064ZVi7pEtsGILqtgqs+izNv033RZuKebQHO7HAmfPnpWffvrJVGaZP3++nDjh/C6RYWFhcskll5gwy8CBA/lvQz9+TbA0BBBAAAEEEEAAAQQQQAABBBBAAAHvF8jMzLQHYmzBFw21XH/99XLgwAG56KKL5Nprr5XWrVubQEtuhZNs+8e2rxX09aKOVSGt6mJ7aLWWvJ8X9vXiHKvj6HvXfwVUcsMm+nUaAggggAACRQgQYLH6EiHAYlWQ/ggggAACCCCAAAIIlB8B/UPjqlWrTFhlwYIFsmbNGtE/YhbUKlSoIB07drQHVqKjo80fAWkIIIAAAu4V0AvFH3/8cfnmm2/ynWj48OHy6quvmrt8ldemoQuqhRR/9x3dNAikwRZbiCUuLk5iY2OLPzA9yoWAvsGt/+2olVnmzZsnx44dc7pufYNYQywaZhk8eLCEhISUCx8WiQACCCCAAAIIIIAAAggggAACCCCAgDcL6N+B9X1eW9u/f783T5e5IYAAAggg4G4BAixWhQmwWBWkPwIIIIAAAggggAAC/i2QlJRk7p6tFx0uWbIk3138HVeud6Rp3769CazoQ/+QyYWH/v36YHUIIOB9AsuWLZO7775bkpOT7ZMLDw+X559/Xq6++mrvmzAz8lkBW2UW2wLi4+NNNRYaAoUJaCB68eLFpjLL3Llz5fDhw04P1yp9/fv3N2GWIUOGiP4eoyGAAAIIIIAAAggggAACCCCAAAIIIICA5wXGjBljqptr42ZGnvfnjAgggAACXidAgMXqlhBgsSpIfwQQQAABBBBAAAEE/Evg5MmTpsLKr7/+ah67du0qdIGNGzeWfv36mUffvn2latWq/gXCahBAAAEfETh79qy88MIL8sEHH0hOTo591j169JCpU6dK3bp1fWQlTNOXBDSsaqvCopVtNMRChRtf2sGynWt2drb89ttvpjKLPvIG7/LOTKv69enTx4RZ9FGtWrWynThnRwABBBBAAAEEEEAAAQQQQAABBBBAoJwIOFZfSUxM5G/A5WTvWSYCCCCAQIECBFisvjgIsFgVpD8CCCCAAAIIIIAAAr4toHfBXrVqlT2wsnr1atGvFdT07te9e/c2gZWBAwdK/fr1fRuA2SOAAAJ+ILB+/Xq54447ZMeOHfbVVKxYUZ544gm58847JSAgwA9WyRK8UUDfvBw1apQ9xDJ69GiJjY3lDUxv3CwfmNOKFStMkGX27Nmye/dupzPWin89e/Y0QZYRI0ZIrVq1fGBlTBEBBBBAAAEEEEAAAQQQQAABBBBAAAHfFMhbiVtvXqQBFhoCCCCAAALlXIAAi9UXAAEWq4L0RwABBBBAAAEEEEDA9wT0AmdbhZWEhARJTU0tcBF6x+tOnTrZq6zox3rhIA0BBBBAoOwFNHD4xhtvyKuvviqZmZn2CbVu3VqmTZsmF154YdlPkhn4vUDeNzB1sXFxcSbEQkPAisC6detMmGXWrFmybds2p0MFBgZK165dTZBFH1SasiJOXwQQQAABBBBAAAEEEEAAAQQQQAABBPILOFZfmTJliuhNjGgIIIAAAgiUcwECLFZfAARYrArSHwEEEEAAAQQQQAAB7xfQgMqiRYvsoZWC7mhtW0njxo3tgZW+fftK1apVvX+RzBABBBAoZwK7du2Su+66S9asWWNfuV7Mfc8998ijjz4qwcHB5UyE5ZalgGOIRe/Cp3fjoyFQGgKbN282YRZ9bNq0qcAhNWitlVlGjhzJ66804BkDAQQQQAABBBBAAAEEEEAAAQQQQKBcC1B9pVxvP4tHAAEEEChYgACL1VcHARargu7onyMiAe4YmDERQAABBBBAAAEEyomA3pF/5cqVsmDBAlm4cKG5uFm/VlALDw+X3r17S//+/WXAgAFSv379ciLFMhFAAAHfFPj4449l/Pjxcvr0afsCGjRoIFOnTpVu3br55qKYtc8LREdHi96RT5uGV+Lj4wkR+Pyuet8Cdu7cKTNnzjRhlrVr1xY4wbZt25qqLBpmadq0qfcthBkhgICLArxf4iIUhyGAAAIIIIAAAggggAACCCBQ6gJ5/+ZL5e1S52VABBBAAAHfFSDAYnXvCLBYFaQ/AggggAACCCCAAALeIbB9+3ZTYUUDK0uWLJETJ04UOLEKFSqI3qG6X79+5qEfBwUFecdCmAUCCCCAQIEChw8flgceeEB++eWXfMdcd911MmHCBCpm8dopUwENr4waNcoeYuENzTLdjnJx8v3798uMGTNk1qxZJrydk6MXup/fWrRoYSqz6EODLTQEEEAAAQRKS4CIVWlJMg4CCCCAAAIIIIAAAgh4m4D+vVcDLNr0hkVadZuGAAIIIIAAAkaAAIvVFwIBFquC9EcAAQQQQAABBBBAoGwEMjIyZOnSpTJ//nz58ccfRe9GXVhr3LixPbDSt29fLnIum23jrAgggECJBWbPni0aCDh69Kh9jOrVq8uUKVNk8ODBJR6XjgiUpsDkyZNl0qRJ9iEJsZSmLmMVJnDw4EFTlUXDLL/99luB1QebNGliD7N07NgRVAQQQAABBBBAAAEEEEAAAQQQQAABBBBwIjBmzBiZPn26+Q5/5+UlggACCCCAQD4BAixWXxAEWKwK0h8BBBBAAAEEEEAAAc8JHDlyxB5Y0WorhVVZCQ8Pl969e0v//v1lwIABUr9+fc9NlDMhgAACCJSagP6uf+KJJyQ+Pj7fmBpa0bBArVq1Su1cDIRAaQg4hlj0znx6hz4aAp4S0P9m1tCfBloWL14smZmZTk+t/32sVVlGjBghXbt2lYCAAE9NkfMggAACCCCAAAIIIIAAAggggAACCCDgtQJ5q6/oJPkbr9duFRNDAAEEECgbAQIsVt0JsFgVpD8CCCCAAAIIIIAAAu4V2Lhxo6mwopVWVq1aJdnZ2U5PWKFCBenUqZO9yop+HBQU5N7JMToCCCCAgFsFli1bJnfffbckJyfbz1O1alV57rnn5Prrr3fruRnctwVyRKQsL8WPjo4WfZNTm4ZXNIBFiMW3X1O+OvvU1FSZN2+eqcyyYMECSU9Pd7qUOnXqyPDhw02gpUePHvx3tK9uOPNGAAEEEEAAAQQQQAABBBBAAAEEELAskPcmRfp3XQ2w0BBAAAEEEPA6gbJ7Q5QAi9UXAwEWq4L0RwABBBBAAAEEEECgdAUyMjJk0aJF8sMPP5jQSlJSUoEnqF69ulx88cVyySWXyMCBAyUsLKx0J8NoCCCAAAJlIqD/FkyYMEE++OADycnRv7zlNq0Q8M4770iDBg3KZF6cFAFXBTS8MmrUKHuIJS4uTmJjY13tznEIuEXg1KlTJhiulVl+/vlnOX36tNPz1KxZU4YOHWoqs2hFQw2K0xBAAAEEEEAAAQQQQAABBBBAAAEEECgPAo7VV6ZMmSKjR48uD0tnjQgggAACCLgqQIDFVamCjiPAYlWQ/ggggAACCCCAAAIIWBc4dOiQuTO0BlYWLlwoaWlpBQ7asmVLE1jRh17IHBgYaH0CjIAAAggg4DUC27dvl9tvv102bdpkn5NePK0BgPvvv5/f+16zU0ykKIG8d+nTYwmxFCXG9z0pcPbsWRNi0cosGmo5ceKE09NHRETIkCFDTGUWDY4HBwd7cpqcCwEEEEAAAQQQQAABBBBAAAEEEEAAAY8KUH3Fo9ycDIEyFSi74hVlumxOjkBpCBBgsapIgMWqIP0RQAABBBBAAAEEECiZwNq1a83FcvpYt25dvjvs5x2xYsWK0rNnTxNYGTZsmNSrV69kJ6QXAggggIDXC+iF1A8++GC+qgAXXnihTJs2TVq3bu3182eCCDgKjBkzRqZPn27/cmJiojRs2BAoBLxKQKte/frrr6Yyy9y5c+XYsWNO5xcaGmr+m1zDLAMGDJAqVap41TqYDAIIIIAAAggggAACCCCAAAIIIIAAAlYFoqOjqaxtFZH+CCCAAAL+LkCAxeoOE2CxKkh/BBBAAAEEEEAAAQRcE9CqKnphnFZZ0ceBAwcK7Fi7dm0ZNGiQuUCuX79+EhIS4tpJOAoBBBBAwCcF9OLpcePGyUcffWSff0BAgKnEMnbsWO74X0q7qv8WP/TQQyYQZGuLFy+WXr16lfgMEyZMMHtna5999plcf/31JR7PHzvmfcNTwyvx8fGEWPxxo/1kTVlZWaK/F2xhFq2U6KxpeEVDLBpmGTx4sFStWtVPBFgGAggggAACCCCAAAIIIIAAAggggEB5FdCbEelNibTp33L1hkQ0BBBAAAEEEDhPgACL1RcFARargvRHAAEEEEAAAQQQQKBggf3798u8efPkhx9+kCVLlkh6enqBB7dr184EVvTRsWNH0QuXaQgggAAC/i+we/du+cc//iHr16+3L7ZatWomZNG3b1//B/DgCgmweBA7z6kSEhLMm5579uwxX42Li5PY2NiymQxnRaAYAtnZ2eZNeg2z6EP/295Z04qJ/fv3N2GWoUOHSnh4eDHOwqEIIIAAAggggAACCCCAAAIIIIAAAgh4hwDVV7xjH5gFAggggIDXCxBgsbpFBFisCtIfAQQQQAABBBBAAIH8Aps3b5Y5c+aYi9w2bNhQII/etblPnz6m0oretblOnTpQIoAAAgiUMwENOd53331y8uRJ+8o7deok//rXv6Ru3brlTMP9yyXA4n7jgs4wefJkmTRpkv3bWoUlJiam7CbEmREogcDKlSvtYRYNHzprFSpUkN69e5swy/Dhw6VGjRolOBNd3C+QIyLcMMD9zpwBAQQQQAABBBBAAAEEEEAAAQR8RUBvQKQBFlvTG7toFRYaAggggAACCJwnQIDF6ouCAItVQfojgAACCCCAAAIIICCyatUqe2hlx44dBZLUq1fPBFa0yoreVV/v1kxDAAEEECh/ApmZmTJ+/Hh5//338y3+rrvukqeeekr0Amha6QsQYCl90+KMOGrUKNFqLLbGG6DF0eNYbxPQqlmzZs0ygZY///zT6fSCgoKke/fuMmLECBNoiYyM9LZlMB8EEEAAAQQQQAABBBBAAAEEEEAAAQSMQN6bEOnNh/QmRDQEEEAAAQQQcCpAgMXqC4MAi1VB+iOAAAIIIIAAAgiUR4GsrCxZunSpCa3Mnj1bkpOTnTIEBgZKx44d/5+9+4COssr/P/5NIwQkIDWIoamwIEVAItJ7r4YOYoFVV0RhE3dZLCx4FlwNilgQdgVpIkKokS5FBCUUUVAXC8pGBGkSqkBI/ud7f/95NmUg5ZnJtPc9JycCc+9z7+uOKTPP535NYEWDK3Xq1AlELtaMAAII+KSAu85mP3r0qAwfPlw+//xzyyUyMlKmT58ubdu29UkrX5k0ARbP7pSe4KchFv2sTd8EnTp1Kqf4eXZbuLoLBA4ePGhVZvn666+djhgUFCSNGjWSHj16mA+qbLkAniEQQAABBNwm4K7fhdw2YQZGAAEEEEAAAQQQQAABWwLZq6/o67YDBgywNSadEUAAAQQQ8GMBAix2N5cAi11B+iOAAAIIIIAAAggEisCVK1dky5YtJrSybt06+e2335wuXU/Nb9asmTlluUuXLlK2bNlAIWKdCCCAAAK5CGzatElGjhwpZ86csR6p4cZ3331XKlWqhJ+bBQiwuBk4D8MvWrTInOTnCLHEx8dLXFxcHnryEAR8Q+Cnn36yKrPs27fvupOuX7++qczSq1cvQly+sbXMEgEEEEAAAQQKQ4D0VGEocw0EEEAAAQQQQCCHQObqK9HR0aLVs2kIIIAAAgggcF0BAix2nxwEWOwK0h8BBBBAAAEEEEDAnwUuXLggGzZsMKGVjz76SPTPzlpERIS0bt3ahFa02oqepE9DAAEEEEDAIaCVuyZPnixvvfWWZGToHTn/1x588EGZOHGihIWFgVUIAgRYCgE5D5fI/GaoPlzfDNU3RWkI+JuAVtxatWqVCbTs3r07y9f/zGutXbu2CbPo7xI1atTwNwbWgwACCCCAAAIIIIAAAggggAACCCDg5QKZqwVz6JCXbxbTQwABBBDwBgECLHZ3gQCLXUH6I4AAAggggAACCPibgJ6Kv3r1ahNa+fjjj0UrrzhrGlLRsErXrl2lXbt2Eh4e7m8UrAcBBBBAwAUCx48fl+HDh5ublx2tWLFi8tprr5kblmmFJ0CApfCsc7tSTEyMVYVFwyuJiYmEWHJD4999WkC/F+jvGBpm+eyzz0SDjc7a7bffboVZtEIXDQEEEEAAAQQQQAABBBBAAAEEEEAAAXcKUH3FnbqMjQACCCDgpwIEWOxuLAEWu4L0RwABBBBAAAEEEPAHAT0d+cMPPzShlZ07d173hrJy5cpJ586dTWilefPmEhoa6g/LZw0IIIAAAm4S0CDk448/LqdOnbKuUKtWLfn3v/8t1atXd9NVGfZ6Ap4OsOj1t23bJitWrJBPP/1UPv/8czPV0qVLS+PGjaVZs2bSp08f0WoMwcHBedrI9PR0+frrr2XZsmWydetWU83k3LlzUqJECdGQSKtWrfI05vbt283PNto6deokCxYskJtvvtmMOW3aNFOJTisFNW3aVAYNGmRusLdTcS4lJUViY2OtEAun+uVpu3mQnwhoYF5/99AP/ZqQlpbmdGVVq1Y1VVn0o0GDBn6yepaBAAIIIIAAAggggAACCCCAAAIIIOBNApkPG+J1Wm/aGeaCAAIIIODFAgRY7G4OARa7gvRHAAEEEEAAAQQQ8FWBQ4cOmROQNbSyb9++6y5DTwXv0qWLuXFMby4NCgry1SUzbwQQQACBQhLQUMHLL79sbvzX/3a0gQMHyj//+U8pUqRIIc2Ey2QW8FSARZ8DS5culWeffVYOHjyY66ZoOOSFF16Qu+6664aP1Z9fJk6caMIrubVhw4bJhAkTRG+Id9ayB1jmzJkjc+fONfPQQEz2piEsrSxkp2U+2U/H4c1RO5r09VWBs2fPyvr1683vJVu2bJHLly87Xcott9xifh/Rrw/8TuKru828EUAAAQQQQAABBBBAAAEEEEAAAe8S0IOGNMDiaHroIw0BBBBAAAEEchUgwJIrUS4PIMBiV5D+CCCAAAIIIIAAAr4ksH//fqvSyrfffnvdqdesWdMKrdSpU8eXlshcEUAAAQQ8LKDVVv74xz+aChuOVrRoUdGb9e+77z4Pzy6wL++JAEtGRoYsXLhQHnvsMadBkOvtSJUqVURDJFpBJXvTMTW08uc//1kOHz6c503Vn2+mTp1qKqxkD+RmDrC0b9/eVJsbP3680znfc889Zk3VqlXL87Wv98DsIRatIKPhYRoCgShw8eJF2bBhg/l9Rase6Z+dtfLly5v/RzXQcu+990pISEggcrFmBBBAAAEEEEAAAQQQQAABBBBAAAGbAplfnx0wYIB5/ZiGAAIIIIAAArkKEGDJlSiXBxBgsStIfwQQQAABBBBAAAFvF/j6669lxYoV5uN6N3nqTZz169e3bgSrXr26ty+L+SGAAAKeF8gQEYpSZdkHDa1oUOH48ePW3+tN/hpEuOOOOzy/ZwE+A08EWHbv3i19+/a1fgYpXbq0PPXUU9KxY0e57bbbJDg4WLQCw8cffyxvvvmm7Nq1y9qlNm3ayLx586RSpUpZdm7t2rXmeZb55xqtyvDwww+bygwRERGia9WxZs2aZSo7ONr1gjGZAyyZL6bjjh49WurVqyfnz5+X5cuXm39+8sknXXbTvJ7wpyf9adPwSmJiIiGWAP9/leWLqcSyadMm8//vxo0bzdcJZ02/pjiqRbZo0UJCQ0PhQwABBBBAAAEEEEAAAQQQQAABBBBAIFeB7NVXOFwoVzIegAACCCCAgEOAAIvd5wIBFruC9EcAAQQQQAABBBDwRoEff/zR3GCpH9ertKInFesJ4o7Ti6OiorxxKcwJAQQQQMAHBLQixmuvvSYJCQly7do1a8Z687/+fbFixXxgFf4/xcIOsOhz4bnnnpPJkycbXP2549///rdcr7rbuXPn5K9//atMnz7d2oz58+fLkCFDrD9/9913cv/998vOnTvN32kg5eWXX5bY2FgThsne0tPTTSDk6aeftgIvWrVB55H5Zx9nAZaBAwfKtGnTpFy5cm59cugbpTp/R4glPj5e4uLi3HpNBkfAlwSuXr1qQm5amUUDbL/99pvT6UdGRpoKS/r/uAbgihQp4kvLZK4IIIAAAggggAACCCCAAAIIIIAAAoUokLn6ih4spAEWGgIIIIAAAgjkSYAAS56YbvAgAix2BemPAAIIIIAAAggg4C0Cv/zyixVa2b9/v9Np6U1cLVu2NKcUa3ClVKlS3jJ95oEAAggg4KMCZ86ckUcffdTcXOxo+v1m4sSJ8sADD/joqvxz2oUdYNGbzDVsojedaxs/frz50Mpv12sawh00aJAVUBkzZoy8+OKL5kZ0DcRMmDBBXnjhBdO9RIkSsmjRIuncufMNx9SA1cKFC03VFg3JaNMAy/Dhw61pZA+wVKxY0fxcpdVRCqNlfrNUr0eIpTDUuYYvCujXAf3/1RFmyVzxK/N6ihcvLu3btxcNUrZr185UZqIhgAACCCCAAAIIIIAAAggggAACCCDgENDXgB2N12N5XiCAAAIIIJAvAQIs+eJy8mACLHYF6Y8AAggggAACCCDgSYGTJ0/KihUrzA2We/bsEb1BM3sLDQ2VFi1aSO/evc1pxHozFw0BBBBAAAFXCOzatUseeeQROXbsmDVc5cqV5d1335VatWq54hKM4UKBwg6wnDp1ylRPWbdunVlFXgIsV65ckWeeecb8XKPPobp168rQoUPlpptukuzhlieffFJeeuklCQ8Pz1Xp7NmzMmrUKJk7d655bN++fU2IpWTJkubP2QMs2f891wu44AHZQyx64p+e/EdDAAHnAvq7j/5/omEW/dBAv7NWtGhRU5FFwyxaoYXfh3hGIYAAAggggAACCCCAAAIIIIAAAoEtQPWVwN5/Vo8AAgggYFuAAItdQgIsdgXpjwACCCCAAAIIIFDYAqmpqZKUlGSCKzt27DCnkWdvwcHB0qRJExNa6dmzp3VzZmHPleshgAACCPivwJtvvmkqY6SlpVmL1BuD33jjDRM2oHmfQGEHWPRnlhEjRsiSJUsMhgZSZs6cKc2aNbthxZTrya1cuVJ69epl/fP69eulQ4cOeYaeMWOGqcKi7Y477jDzqlevnvlz9gBLXsI2eb5wPh6oFV9SUlJMDw2vJCYmEmLJhx8PDWyBvXv3WmGWw4cPO8VwVKTUMItWb3KE2AJbjtUjgAACCCCAAAIIIIAAAggggAACgSWQ+XVYqq8E1t6zWgQQQAABlwgQYLHLSIDFriD9EUAAAQQQQAABBApD4MKFC7J27VpTaWXLli1ZbhbOfP1GjRqZGzv79OkjZcuWLYypcQ0EEEAAgQAT0EoWf/rTn2TTpk1ZVv73v/9dHn300QDT8K3lFnaARasjvPrqqxIXF2dBlShRwlRB0MosTZs2lZtvvjnPiJMnT5Zx48aZx2sYZtasWSaIkte2efNm6devn/VwDQNr0Fdb9gDLnDlzZNiwYXkd2mWP0/BKbGysFWLhzVOX0TJQgAkcOHDACrN89913TlevlSr161CPHj2ka9euUrp06QBTYrkIIIAAAggggAACCCCAAAIIIIBA4AnoAZH6GqyjHT16NPAQWDECCCCAAAL2BAiw2PMTIcBiV5D+CCCAAAIIIIAAAu4SuHz5smzYsMGEVjZu3Cj6Z2ftzjvvNJVW9IW2ihUrums6jIsAAggggID89NNPMmjQIPPZ0aKiokyQoEGDBgh5uUBhB1iUQ28cv//++2Xnzp1Ode655x7p1q2baPWeu+66S7Q6grPmbO52uTOHVLIHWObPn29CNp5oU6ZMkYSEBOvSrgqxZIhIkCcWxDUR8LDAt99+a4VZvvrqK6ez0QqW+vVIA3b6Ub58eQ/PmssjgAACCCCAAAIIIIAAAggggAACCLhDgOor7lBlTAQQQACBABMgwGJ3wwmw2BWkPwIIIIAAAggggIArBa5evSpbt241oZV169bJ+fPnnQ5/++23W6GVqlWrunIKjIUAAggggIBTAa0A9sgjj8i5c+esf2/ZsqXMmDFDSpUqhZoPCBRGgCVzVRMHyaeffmqq9nzxxRc3VNLqBxpmGTp0qLRo0UIiIiKsx7sjwDJx4kR57rnnzDWyB1jWr18vHcTJ1n8AACAASURBVDp08NiuajBZTwJ0tOTkZImOjvbYfLgwAv4ioFWOVq5cKUlJSbJv3z6nywoKChKtbOkIs1SqVMlfls86EEAAAQQQQAABBBBAAAH3CHBqhntcGRUBBFwuoK8NaYCF111dTsuACCCAAAKBJUCAxe5+E2CxK0h/BBBAAAEEEEAAAbsC6enp5qZJveHzww8/lDNnzjgdsnLlytKrVy/zoVVXaAgggAACCBSWwLRp02Ty5MlZLjd27Fh56qmnCmsKXMcFAteuXTOBjcx7+cknn0izZs0KPPoLL7wgzz//vNX/euOdOnVKFi5cKDNnzpT9+/fner2aNWvK+PHjpV+/fhIaGiqpqakyYsQIWbJkSa598/qAGwVY7LrkdQ43elzmkwA1vJKYmEiIxRWwjIHA/xc4evSoCbLox+7du0V/L3PW6tWrZ8IsPXr0EA4P4OmDAAIIIIAAAggggAACCCCAAAII+K7A6NGjZdGiRWYBTZs2Na+50hBAAAEEEEAg3wIEWPJNlq0DARa7gvRHAAEEEEAAAQQQKIhARkaGuUlKK62sWrVKTpw44XSYqKgoc6NU7969pWHDhgW5FH0QQAABBBAosMCVK1dM5YzVq1dbYxQrVkzefvttj1anKPCC6CjZAyd2Ko0UpKJLWlqafPvtt+aG8aVLl8rOnTtvuCsvvviixMXFiVapGzNmjKn4o61Tp06yYMECKVOmjEt2NXsFFm8IsGgFFn1DVU8F1BYfH28saAgg4HqBkydPmsME9GuTVo3SwJ+zVqtWLRNm0WpRGrSjIYAAAggggAACCCCAAAIIIIAAAgj4hgDVV3xjn5glAggggIBPCBBgsbtNBFjsChawP+VDCwhHNwQQQAABBBDwdYGff/7ZnD6+ePFi62bE7GvSGzH1higNrTRp0kSCgoJ8fdnMHwEEEEDABwV+/fVXGTJkiHz11VfW7G+99VZ5//335bbbbvPBFTFlFdAAyGOPPWZhzJkzR4YNG1YgnOxVUerXr29Or8vPTd06xoEDB2Tt2rXm56ODBw9mmUvFihVN4Ldu3bpZAiwFudaNFumNARad75QpUyQhIcGaup4IqCcD0hBAwH0CWhFTg5saaNm2bZsJ0Dlr+r1Qwyz6UadOHfdNiJERQAABBBBAAAEEEEAAAQQQQAABBGwLZH6tVSteJycn2x6TARBAAAEEEAhQAQIsdjeeAItdQfojgAACCCCAAAII5CZw4cIFWbFihXzwwQfmhTCtvpK9RUZGSpcuXUxopUWLFhISEpLbsPw7AggggAACbhPYs2ePPPDAA3Lq1CnrGvfcc49o2KFkyZJuuy4Du19gw4YN0rFjR+tCf/vb30xVloL87KFhkwEDBsgXX3xhxmvfvr289957Uq5cuQItJD09Xfbu3SvPPPOMaGUYR5s0aZKMHTtWJkyYYD4cbevWrdKyZcsCXSt7J28NsOg8Y2JirOCzvrGqIRb9TEMAAfcLnDt3znw90sosmzdvlsuXLzu9aJUqVaRr164mzELlTPfvC1dAAAEEEEAAAQQQQAABBBBAAAEE8iOQvfrK1KlTzWvbNAQQQAABBBAokAABlgKxZepEgMWuIP0RQAABBBBAAAEEnAnoDZh6Wq+GVtasWSOXLl3K8bBixYqZG0h79eol7dq1k7CwMDARQAABBBDwuMCSJUtMpYu0tDRrLg8//LBMnDixQCEHjy+ICWQRcBY6mTt3rmilk/y2pUuXSmxsrNXt8ccfNxVDihYtav5Ogy0bN26U3bt3i1Y0eP311+X222/P9TKff/65efPwu+++M4999NFH5dVXX5WVK1fKwIEDrf4avNGwiyuq1XlzgEXfXFVn/axNK7DoG6yEWHJ9KvEABFwqcPHiRfM1TSuzfPTRR6IHFThr+vVUK2pqmEUDaK74GuXShTAYAggggAACCCCAAAIIIIAAAgggEGACVF8JsA1nuQggEJACepRwUECu3COLJsBil50Ai11B+iOAAAIIIIAAAghkFvjxxx/l/fffl8WLF8vRo0dz4OjNS82aNZP+/ftLjx49rBs8UUQAAQQQQMDTAteuXZPnnntOZs+ebU1Fw5WvvPKK9O3b19PT4/ouEtBqAiNHjpR58+ZZI86cOVNGjBiRr5usz549K6NGjRINvzjav//9bxk+fLj150WLFmUJnGhFup49e+a6khMnTsjgwYPNjeLaHAGWQ4cOSb9+/eSbb74xf69VgRYuXCjVqlXLdUytgKchmPnz55sKMfXr1zc/j919992mrzcHWHR+md9g1T/Hx8dLXFxcruvmAQgg4B6BK1euyKZNm0xlFq1spV8TnbXy5ctL586dTZhFw2cFqXblnhUwKgIIIIAAAggggAACCCCAAAIIIBA4ApkPcOK11cDZd1aKAAIIIOA2AQIsdmkJsNgVpD8CCCCAAAIIIIDA+fPnRU8g12ore/bscQqiN1bqTZJ6anhUVBRoCCCAAAIIeJVAamqqPPDAA7Jz505rXmXKlJH33ntP6tWr51VzZTL2BRYsWCBDhw61BqpSpYpMnz7d3GSdl0oBly9fNsGmcePGWWNoQFfDIVWrVrX+7quvvsoSOBk2bJipwhIZGXnDRSQnJ0vv3r2tMLCj0oreMK4VVzTM4Wha9eWll16S4sWL33BMrQKjQazDhw+bx2UPv3h7gEXnnD3Eok5UYbH//wMjIGBX4OrVq6b6plZmWbt2rZw+fdrpkDfffLMVZmnRogUVOO3C0x8BBBBAAAEEEEAAAQQQQAABBBDIgwDVV/KAxEMQQAABBBDInwABlvx55Xw0ARa7gvRHAAEEEEAAAQQCUyA9PV02b95sQit6k5LeUJm9lShRwpwyPmDAAGncuHFgQrFqBBBAAAGvFzh48KAJM/z888/WXO+8807RkEOFChW8fv5MMP8CWuFEq5osW7bM6qw/t2gY5KmnnpLMp9FlHj0tLU2++OILE6TQyieZm1Z0GTJkSJYAjAZd/vKXv8i0adOsh44fP16efvrp6wZOjhw5YirEaLUWbTqX5cuXS0xMjPnzl19+aQLBjios+nd6Yt7f/vY3KV26tFMMDRjrmJkDWlOnTpUnn3zSmq8vBFh0ceqQkpJi1qnhlcTEREIs+f9fgB4IuE1Aq5nt2LHDhFnWrFkjx48fd3otDfJ16NDBVGZp27atFClSxG1zYmAEEEAAAQQQQAAB7xHIEJEg75kOM0EAAQQQQCAgBDK/pkr1lYDYchaJAAIIIOB+AQIsdo0JsNgVpD8CCCCAAAIIIBBYAocOHTKni+vNgs5uRgoODhY9TVdDK127dpXw8PDAAsrPanm3Lj9aPBYBBBBwi8CGDRvkkUcekd9//90aX79/aTUObqZ1C7nXDKoBkIceeihLqMMxuSZNmkjDhg2lcuXK5q80qKsVTDS84qhgknkhGnr5xz/+4TSU4ixwosFeDZToG4fly5c3Q2koQ8PBM2bMEA1VOVpcXJwZ2/EzVUZGhgnPPPbYY3Lu3DnrcXXr1pXhw4dLx44dzZiOsI2GdDSMlfmxvXr1MtfJHNDylQCLOsXGxlohFt5w9Zr/pZgIAjkE9OvVrl27JCkpSVavXi0a0HPWtIJUu3btTJilffv2EhERgSYCCCCAAAIIIIAAAggggAACCCCAgAsE9PVUx+FIOtzRo0ddMCpDIIAAAgggEPACBFjsPgUIsNgVpD8CCCCAAAIIIOD/AqmpqbJkyRJTbUVvwnTWbr/9dunfv78JrjhuxPR/GVaIAAIIIODLAi+//LK8+uqrojfYatMQ5tixY2XUqFG+vCzmng+BvXv3miokGt4oSNOqLVphRUMm17vhWp9fGiL585//7DT8cqPr9uvXT15//fUclYA0nDJnzhwZM2ZMlmBKXtbQrVs3efPNN6VKlSpZHu4rARadtFbASUhIsOZPiCUvO89jEPC8wOeff24qs+jHTz/95HRCRYsWldatW0uPHj1MhRb9OktDAAEEEEAAAQQQQAABBBBAAAEEECiYwOjRo2XRokWmM6+jFsyQXggggAACCDgRIMBi92lBgMWuIP0RQAABBBBAAAH/FNAbIzdu3GhCK3o6vf45eytZsqT07t3bBFf0lHIaAggggAACviBw8eJFU71Cv785mt4gO3PmTHPTLC2wBC5cuGD2/rXXXstXwEQrBYwbN060WktQUNAN0TTE8umnn5qA1LZt23IFLl26tDz77LOmOpBWJnDWdEy9GXz8+PGmukFuLbcxfSnAomvNHmJJTk6W6Ojo3Bj4dwQQ8BKBr776ygqzfPvtt05nFRYWJi1btjSVWbp06SL6+ycNAQQQQAABBBBAAAEEEEAAAQQQQCBvAtmrr/Aaat7ceBQCCCCAAAJ5ECDAkgekGz6EAItdQfojgAACCCCAAAL+JXDgwAETWlm6dKmcOnUqx+JCQ0PNzb0aWuncubPoTUU0BBBAAAEEfEXgxIkT0rdvX8l8s2zVqlVl4cKFop9pgStw6dIl2blzp2zZskV27dolenP14cOHLZAGDRpIzZo1zc9B+jOQhiW0ak9+mgaCNXSycuVKU/Xliy++kNOnT5shdPz69etL165dpVOnThIZGZmnodPT0+Xrr782VV50TJ179jF1vLZt296wSp6vBVgUJyYmRvRNWG26H4mJiYRY8vSs4UEIeJfAoUOHzNdFDePp115nTX8Pbdq0qQmzaCUpDeXREEAAAQQQQAABBBBAAAEEEEAAAQSuL5D5ECB9/VQDLDQEEEAAAQQQcIkAARa7jARY7ArSHwEEEEAAAQQQ8H0BPXlcb/ibN2+eaIDFWatVq5YJregHNwv5/p6zAgQQQCAQBTS0MmDAADl27Ji1/ObNm8usWbNEK7DQEEDAtwQ0vBIbG2uFWOLj4yUuLs63FsFsEUAgi4D+f71q1SoTZtm3b59otansTcODGmBzhFmioqJQRAABBBBAAAEEEEAAAQQQQAABBBDIJJC9+srUqVPN+yM0BBBAAAEEEHCJAAEWu4wEWOwK0h8BBBBAAAEEEPBdAT0BfMGCBebE7osXL+ZYiAZV7rvvPhNaqVu3ru8ulJkjgAACCAS8gJ4sNnjwYNHQpqM99thj8txzz+W7ikbAYwKAgBcJZD5FUKdFiMWLNoepIGBTQAOnGmb58MMPTXUprTiVvQUFBUnDhg1NVZaePXtKpUqVbF6V7ggggAACCCCAAAIIIIAAAggggIDvC1B9xff3kBUggAACCHi1AAEWu9tDgMWuIP0RQAABBBBAAAHfEtAbd5csWSLz5893Wm1FbwBq0aKFDB06VLp06SKhoaG+tUBmiwACCCCAQDaB5cuXy6hRoyQtLc38S0hIiLz66qvSr18/rBBAwA8EsodYNLAWHR3tBytjCd4ooPVAgrxxYn4+p5MnT8rq1atNZZZPP/3U+p6efdl68IKGWXr16iVVq1b1cxWWhwACCCCAAAIIIIAAAggggAACCDgXqFixovUPHPrDswQBBBBAAAGXCxBgsUtKgMWuIP0RQAABBBBAAAHfENBqKxpa0Zt4nVVbKVeunAwcOFCGDRsmt956q28silkigAACCCCQi0D2G9sjIiJk3rx50qxZM+wQQMDLBOwEA2JiYiQlJcWsSMMriYmJhFi8bH+ZDgKuEkhNTTVhFq3M8vHHH8vVq1edDv2HP/zBhFm6d+8u+t80BBBAAAEEEEAAAQQQQAABBBBAIBAEqL4SCLvMGhFAAAEEPCxAgMXuBhBgsStIfwQQQAABBBBAwHsFHNVW9Ebdr776KsdEtdpKy5Yt5f7775dOnTpRbcV7t5KZIYAAAgjkU+DatWsyZswYWbx4sdVTw5rvv/++1K5dO5+j8XAEEPB2AQ2vxMbGWiEWThX09h1jfgi4RuDcuXOyYcMGWbVqlWzZskV+//13pwNXr17dBFn0Q6u00BBAAAEEEEAAAQQQQAABBBBAAAF/Fch82A+vk/rrLrMuBBBAAAEPCxBgsbsBBFjsCtIfAQQQQAABBBDwPoHcqq1UqFDBqrZyyy23eN8CmBECCCCAAAI2BDTA+cADD8j27dutUfTG1SVLlkjFihVtjExXBBDwZoHsFZd4c9abd4u5IeB6gUuXLsnGjRtNZRb9rD8POGuVK1eWrl27mjBLo0aNXD8RRkQAAQQQQAABBBBAAAEEEEAAAQQ8JLBjxw5z0I+jHT161EMz4bIIIIAAAgj4tQABFrvbS4DFriD9EUAAAQQQQAAB7xDIrdpKcHCwtGrVylRb6dixo4SEhHjHxJkFAggggAACLhQ4ceKE9O3bV7799ltrVD1tTKuRRUZGuvBKDIUAAt4ooG/O6pu0jpacnCzR0dHeOFXmhAACbhS4cuWKbNq0yYRZ1q9fL2fPnnV6taioKOnWrZsJs+jPC/p7Mw0BBBBAAAEEEEAAAQQQQAABBBDwVQGqr/jqzjFvBBBAAAEfEyDAYnfDCLDYFaQ/AggggAACCCDgWYG9e/fKggULZPny5XLx4sUck9EbcgYOHGiCK1Rb8execXUEEEAAAfcKaGhlwIABcuzYMetCesL622+/LWFhYe69OKMjgIBXCKSkpJgTBvWzNg2vJCYmEmLxit1hEgh4RiAtLU22bdtmwixr1qyR06dPO51IuXLlpHPnzibM0qxZMw598Mx2cVUEEEAAAQQQQAABBBBAAAEEECiggL4mqgEWR+NwnwJC0g0BBBBAAIHcBQiw5G5040cQYLErSH8EEEAAAQQQQKDwBbTayuLFi2X+/Pny1Vdf5ZiAnhrbpk0bGTp0qHTo0IEbbwp/i7giAggggEAhC+gbMYMHDxb9Huloo0aNknHjxhXyTLgcAgh4WkArsIwePdoKscTHx0tcXJynp8X1EUDACwSuXbsmn376qRVm+fXXX53OqlSpUlaYpWXLlgRhvWDvmAICCCCAAAIIIIAAAggggAACCNxYQF8TXbRokXlQ06ZNzcE+NAQQQAABBBBwiwABFrusBFjsCtIfAQQQQAABBBAoPAGttqKhlRUrVjittlKxYkUZNGiQCa7of9MQQAABBBAIBAGtQqZhFT1hXZsGOadOnSr9+vULhOWzRgQQcCIwZcoUSUhIsP5F36zVN21pCCCAgEMgIyNDdu/eLUlJSSbQcuTIEac4kZGR0r59e1OZpW3bthIeHg4iAggggAACCCCAAAIIIIAAAggg4FUCVF/xqu1gMggggAAC/i9AgMXuHhNgsStIfwQQQAABBBBAwL0CV69elWXLlsk777wjX375ZY6LhYSEmJtoNLTSrl07qq24dzsYHQEEEEDAywSy36QeEREhs2bNktatW3vZTJkOAggUtkBMTIxVhSU6OtqcOKifaQgggIAzgX379pkgi378+OOPTpGKFStmfu/u1q2bqXaqf6YhgAACCCCAAAIIIIAAAggggAACnhbI/F6JvgaqVetpCCCAAAIIIOA2AQIsdmkJsNgVpD8CCCCAAAIIIOAegZMnT5rQilZc0f/O3m655RYZPHiw3H///VK+fHn3TIJREUAAAQQQ8FKBa9euyRNPPCFafcXRSpcuLYsXL5batWt76ayZFgIIFKaAnjoYGxtrhVgGDBggcXFxhFgKcxO4FgI+KvD1119bYZaDBw86XYVWYmnTpo0Js3Tq1ElKlCjho6tl2ggggAACCCCAAAIIIIAAAggg4MsC2auvaIV6fS2UhgACCCCAAAJuEyDAYpeWAItdQfojgAACCCCAAAKuFdi9e7cJriQlJUlaWlqWwbXaip7yOmTIEFN1JTg42LUXZzQEEEAAAQR8QODChQvywAMPyPbt263ZVq9eXT744AOpVKmSD6yAKSKAQGEJZK/SFB8fb0IsNAQQQCCvAocOHZJVq1aZ39EPHDjgtFtYWJi0aNHChFm6du0qpUqVyuvwPA4BBBBAAAEEEEAAAQQQQAABBBCwJUD1FVt8dEYAAQQQQKAgAgRYCqKWuQ8BFruC9EcAAQQQQAABBOwLXL16VVasWGGCK/v27csxoJ4oP3ToUHnooYckKirK/gUZAQEEEEAAAR8V+O2330xFhW+++cZaQUxMjMybN08iIyN9dFVMGwEE3CmQPcSSnJxMFRZ3gjM2An4scOTIEVm5cqUJs3z++eeSkZGRY7WhoaFy7733mjCLfpQtW9aPRVgaAggggAACCCCAAAIIIIAAAgh4UiB79RUO8PHkbnBtBBBAAIEAEiDAYnezCbDYFaQ/AggggAACCCBQcIGTJ0/K7NmzzU23J06cyDHQnXfeKcOHDzc36hYpUqTgF6InAggggAACfiDw66+/Sp8+feTHH3+0VqOnnL/99tuiJ5/TEEAAgesJaNBN38zVFh0dLYmJiYRYeLoggIAtgWPHjpkgy4cffigajEtPT88xnlZNbdy4sQmy9OjRgwMpbInTGQEEEEAAAQQQQAABBBBAAAEEsgtQfYXnBAIIIIAAAh4RIMBil50Ai11B+iOAAAIIIIAAAvkXOHDggEyfPt2c3JqWlpZlgJCQEOncubOMGDFCmjRpkv/B6YEAAggggIAfCuiN571795ZffvnFWt2QIUPk5ZdflqCgID9cMUtCAAFXCujXEA2FO0IsnEToSl3GQgCB06dPmyCLBlp27NiR4/d8FdKfVxo0aGCFWTRMR0MAAQQQQAABBBBAAAEEEEAAAQTsCFSsWNHqzmuediTpiwACCCCAQL4ECLDki8vJgwmw2BWkPwIIIIAAAgggkDeBq1evmsDKO++8I59//nmOTqVKlZKhQ4eaiitRUVF5G5RHIYAAAgggEAAC33//vam8opXLHO2pp56SsWPHBsDqWSICCLhKIPNphDomb+i6SpZxEEAgs0BqaqqsWbPGBFq2bt0q+lqAs1anTh3p3r27qcxSvXp1EBFAAAEEEEAAAQQQQAABBBBAAIF8CVB9JV9cPBgBBBBAAAFXChBgsatJgMWuIP0RQAABBBBAAIEbC+hJrLNnz5a5c+fK8ePHczy4Vq1aJrTSt29fCQ8PhxMBBBBAAAEEMglo1TKtmnD27Fnrb//xj3/Iww8/jBMCCCCQb4HsIZbk5GShCkK+GemAAAJ5FLhw4YKsW7fOVGbZvHmz/P7770571qxZ01Rm0UCLvkZAQwABBBBAAAEEEEAAAQQQQAABBHIToPpKbkL8OwIIIIAAAm4TIMBil5YAi11B+iOAAAIIIIAAAs4F9Ibbt99+21RdyX7iakhIiHTs2FFGjBghTZs2hRABBBBAAAEEnAjs2rVLBg4cKBcvXjT/GhQUJFOnTpX+/fvjhQACCBRYICYmRlJSUkx/Da8kJiYSYimwJh0RQCCvApcuXZKPPvrIVGbZuHGjnD9/3mnXatWqmSCLftSrVy+vw/M4BBBAAAEEEEAAAQQQQAABBBAIIAGqrwTQZrNUBBBAAAFvFCDAYndXCLDYFaQ/AggggAACCCDwPwENqqxatUpmzZole/bsyUFTsmRJGTJkiKm4csstt0CHAAIIIIAAAtcR2Lp1qwwbNkyuXLliHhEaGiozZsyQrl27es4sQ1M0nrs8V0YAAdcIaHhFKzs5Qizx8fESFxfnmsEZBQEEEMiDgP58oxVZNMyyfv16SU1Nddrr1ltvtSqzNGrUyIR5aQgggAACCCCAAAIIIIAAAggggEDmQ3p4fZPnAwIIIIAAAoUuQIDFLjkBFruC9EcAAQQQQAABBEROnz4t7777rsydO1d+/fXXHCQ1a9Y01Vb69esn4eHhkCGAAAIIIIDADQRWr14tjz76qKSlpZlHFSlSxHyPbdWqFW4IIICASwQyn1CoA/Imr0tYGQQBBAogoD/vfPLJJ5KUlCRr166VU6dOOR0lKirKBHm7desmTZo0keDg4AJcjS4IIIAAAggggAACCCCAAAIIIODrAjt27DAH9Dja0aNHfX1JzB8BBBBAAAFfEyDAYnfHCLDYFaQ/AjkFOJSXZwUCCCAQOAKHDx+W119/XRYvXmydEO9Yvd5M0rFjR1NtpXnz5oGDwkoRQAABBBCwIfDBBx/I6NGjJSNDf7MSKVasmLz//vvSuHFjG6PSFQEEEMgpkD3EkpycLNHR0VAhgAACHhO4du2afPbZZ6Yyy5o1a+TYsWNO51K2bFnp3LmzdO/e3bzeEBIS4rE5c2EEEEAAAQQQQAABBBBAAAEEEChcAaqvFK43V0MAAQQQQMCJAAEWu08LAix2BemPgAiBFZ4FCCCAQOAJfPHFF/Laa6/JunXrJD09PQtAZGSkDB48WP74xz/KLbfcEng4rBgBBBBAAIECCsyaNUueeeYZq7d+T01MTJQ6deoUcES6IYAAAjcWyPxmr4ZX9GsOIRaeNQgg4A0CGubdvXu3CbPox88//+x0WqVKlZJOnTqZyiytW7eWsLAwb5g+c0AAAQT8V4A3Bf13b1kZAggggAACCCDgAwIpKSmir2k6Gofy+MCmMUUEEEAAAX8UIMBid1cJsNgVpD8CCCCAAAIIBJLAhg0b5K233jInomZvd9xxh6m2MmDAAClatGggsbBWBBBAAAEEbAu8+OKLJhzqaHqy+LJly+T222+3PbY/DMA9Uv6wi6zBGwX0Dd/Y2FjRz9ri4+MlLi7OG6fKnBBAIMAF9CANDbIkJSXJjz/+6FSjRIkS0qFDBxNmadeunYSHhwe4GstHAAEEEEAAAQQQQAABBBBAwL8EtIL9okWLeC3Tv7aV1SCAAAII+J4AARa7e0aAxa4g/RFAAAEEEEDA3wXS0tJk6dKlJrhy8ODBHMu999575fHHH5f27dv7OwXrQwABBBBAwOUCerr4008/LQsWLLDG1gpmy5cvpwqCy7UZEAEEnAlMmTJFEhISrH+aOnWqCaXTEEAAAW8V+Oabb6wwi7PXKXTexYoVk7Zt25owS8eOHc2faQgggAACCCCAAAIIIIAAAggg4LsCVF/x3b1j5ggggAACfidAgMXu28kncAAAIABJREFUlhJgsStIfwQQQAABBBDwV4ELFy7IvHnzZObMmXL06NEsywwODpbOnTvLmDFjpE6dOv5KwLoQQAABBBBwq0B6erqMHDnShFUcrVq1aqbySoUKFdx6bQZHAAEEMgtoFZYdO3ZYf5WcnEyIjqcIAgj4hMChQ4dk1apVJtCyf/9+p3PWSiytW7c2YZZOnTpJZGSkT6yNSSKAAAIIIIAAAggggAACCCCAwP8EMh/EEx0dLfoaJg0BBBBAAAEEPCJAgMUuOwEWu4L0RwABBBBAAAF/Ezh16pQJrbz77rty9uzZLMsrUqSI9OvXT0aNGiVVqlTxt6WzHgQQQAABBApNQMMrjz76qCQlJVnX1FDoBx98IDfffHOhzYMLIYAAAiqgpxdqiEU/a9M3gBMTEwmx8PRAAAGfEjhy5IgJs+jPV3v37hWtdJe9hYaGSosWLUyYRT9KlSrlU2tksggggAACCCCAAAIIIIAAAggEokD26iv62mXTpk0DkYI1I4AAAggg4A0CBFjs7gIBFruC9EcAAQQQQAABfxE4fPiwvP7667J48WK5cuVKlmXp6aQPPPCAudG2TJky/rJk1oEAAggggIBHBDS8omHQpUuXWtdv3LixvP/++1KsWDGPzImLIoAAAosWLRI9xdARYomPj5e4uDhgEEAAAZ8UOHbsmKnKoh87d+4U/fkrewsJCZF7773XBFm6d+8uZcuW9cm1MmkEEEAAAQQQQAABBBBAAAEE/F2A6iv+vsOsDwEEEEDAxwQIsNjdMAIsdgXpjwACCCCAAAK+LvDFF1/ItGnTZO3atTlu6IiKipJHHnlEhg0bJsWLF/f1pTJ/BBBAAAEEPC6gJ4E/8cQTWcIrrVq1krlz54pWOqMhgAACnhTI/EawzoOTDD25G1wbAQRcJXD69GlZvXq1qc6yY8cOSUtLyzF0cHCw3H333SbIoh8VK1Z01eUZBwEEEEAAAQQQQAABBHxAQOs3BvnAPJkiAoEokL36ytSpU2XAgAGBSMGaEUAAAQQQ8BYBAix2d4IAi11B+iOAAAIIIICArwps3LhR3nzzTfnss89yLOGOO+6Qxx9/XGJjYyUsLMxXl+jj8+alch/fQKaPAAII5BDQ8IpWM1i4cKH1b23atDHhldDQUMQQQAABrxCIiYmxqrBER0ebEIt+piGAAAL+IJCammoO8NDKLFu3bs1RgdaxxgYNGpjKLD179uRroD9sPGtAAAEEEEAAAQQQQAABBBDwWQGqr/js1jFxBBBAAAH/FSDAYndvCbDYFaQ/AggggAACCPiSgJ4yunTpUpk+fbr85z//yTH1xo0by8iRI6Vjx44SFMQ5Q760t8wVAQQQQMD7Bf785z9nCa80b95c3nvvPcKi3r91zBCBgBLQEw01yK6ftelphhq+I8QSUE8DFotAQAhcuHBB1q9fL0lJSbJ582a5dOmS03XfeeedpiqLhlmqV68eEDYsEgEEEEAAAa8R4Jwnr9kKJoIAAggggIAnBLJXX4mPjzevVdIQQAABBBBAwKMCBFjs8hNgsStIfwQQQAABBBDwBQG9CUNPd58xY4YcPXo0y5Q1qKKBlTFjxkj9+vV9YTnMEQEEEEAAAZ8TGDt2rMyZM8eat4ZX5s+fL+Hh4T63FiaMAAL+L5D5VENdLW8M+/+es0IEAl1AXzfZtGmTqcyyYcMGOX/+vFOSGjVqmMos+qHBFhoCCCCAAAIIIIAAAggggAACCLhPgOor7rNlZAQQQAABBGwIEGCxgWe6EmCxK0h/BBBAAAEEEPBmAb3h4l//+pcJrqSmpmaZalhYmDlZ+cknn5Rq1ap58zKYGwIIIIAAAj4tkD28EhMTIx988AHhFZ/eVSaPgP8LZA+xJCcnU4XF/7edFSKAgIhcvXrVVGTRMMu6detyvJ7iQNLXUhxhlrvuugs7BBBAAAEEEEAAgesKUEqHJwcCCCCAQMEEKlasaHXkkJ2CGdILAQQQQAABNwgQYLGLSoDFriD9EUAAAQQQQMAbBc6ePSszZ8404RX978ytRIkSMnToUHnsscekfPny3jh95oQAAggggIDfCDz//PPm+7GjaXjl/fffl4iICL9ZIwtBAAH/FdCvWSkpKWaB0dHRkpiYSIjFf7eblSGAgBOBtLQ02b59uyQlJcnatWvl5MmTTp0qVapkwizdu3eXu+++W7TaLQ0BBBBAAAEEEEAAAQQQQAABBAouQPWVgtvREwEEEEAAATcLEGCxC0yAxa4g/RFAAAEEEEDAmwQ0rPL222/LO++8kyO4omGVESNGyIMPPigaYqEhgAACCCCAgHsFsodXGjZsKEuWLCG84l52RkcAARcKaHhFqzY6QiyccuhCXIZCAAGfE0hPT5fPPvvMVGZZvXq1HDt2zOkaoqKipEuXLibQ0qRJEwkJCfG5tTJhBBBAAAEEEEAAAQQQQAABBDwtQPUVT+8A10cAAQQQQOC6AgRY7D45CLDYFaQ/AggggAACCHiDQGpqqkyfPl1mzZol586dyzIlvXHiiSeekPvvv1+KFCniDdNlDggggAACCPi9wKRJk+T111+31lm3bl1ZtmyZFC9e3O/XzgIRQMC/BDKfdKgrI8TiX/vLahBAoGACGRkZsmfPHhNm0Q9H0C/7aGXKlJHOnTubyizNmzeX0NDQgl2QXggggAACCCCAAAIIIIAAAggEkADVVwJos1kqAggggIAvChBgsbtrBFjsCtIfAQQQQAABBDwpcObMGXnrrbdMcOXChQtZpnLLLbeY4MrQoUMlLCzMk9Pk2ggggAACCASUQEJCguibK46m4RWtvBIZGRlQDiwWAQT8RyB7iCU5OVmio6P9Z4GsBAEEELAp8OWXX5ogS1JSkhw6dMjpaCVLlpROnTqZyixt2rThtRqb5nRHAAEEEEAAAQQQQAABBBDwX4GYmBiqQvvv9rIyBBBAAAHfFyDAYncPCbDYFaQ/AggggAACCHhCQIMreqr7u+++KxcvXswyhUqVKsmoUaNk8ODB3Azhic3hmggggAACAS2g35+1+oqj1apVS5YvX054JaCfFSweAf8QyPymsYZXEhMTCbH4x9ayCgQQcLHAf/7zHyvMov/trN10003SoUMHE2Zp3769hIeHu3gWDIcAAggggAACCCCAAAIIIICAbwpQfcU3941ZI4AAAggElAABFrvbTYDFriD9EUAAAQQQQKAwBU6dOiVvvPGGzJkzRy5dupTl0noT2ZNPPikDBw6U0NDQwpwW10IAAQQQQAABEfnXv/4lzz//vGWh4ZWlS5dKqVKl8EEAAQR8XiAlJUViY2M5+dDnd5IFIIBAYQr89NNPsnLlShNo0SotzlpERIS0bdvWhFk6duwoxYsXL8wpci0EEEAAAQQQQAABBBBAAAEEvEqA6itetR1MBgEEEEAAAWcCBFjsPi8IsNgVpD8CCCCAAAIIFIaABldee+01mTdvnvz+++9ZLlm5cmUTXBkwYADBlcLYDK6BAAIIIICAE4Hs4ZXbb79dVq1aRXiFZwsCCPiVQObTD3Vh8fHxEhcX51drZDEIIICAuwSOHDkiSUlJ5mPPnj2SkZGR41JFihSR1q1bmzBL586dqeLnrs1g3JwC+nQMAgYBBAJWgK8BAbv1LBwBBBBAAAFvE8j++uPRo0e9bYrMBwEEEEAAAQRECLDYfRYQYLErSH+/EOBFSb/YRhaBAAL+KXDixAmZNm2aCa5cvnw5yyKrVq1qgiv9+/eXkJAQ/wRgVQgggAACCPiAwHvvvZflBu5q1aqZ8EqZMmV8YPZMEQEEEMifwOjRo2XRokVWp+TkZNFqkDQEEEAAgbwLHD9+3ARZtDLLzp075dq1azk6a3Xd5s2bmzBL9+7dCUbnnZdHIoAAAggggAACCCCAAAII+KgA1Vd8dOOYNgIIIIBAoAkQYLG74wRY7ArSHwEEEEAAAQTcIfDrr7+aiisLFiyQK1euZLmE3hT71FNPSd++fQmuuAOfMRFAAAEEEMiHwLp16+Thhx+W9PR000u/Ty9fvlzKly+fj1F4KAIIIOBbApnfSNbwSmJiIiEW39pCZosAAl4kcPr0aVm9erUJtGzfvl3S0tJyzE4PLmnSpIkJs+gHP2t60QYyFQQQQAABBBBAAAEEEEAAAZcI6KE5eniOo1F9xSWsDIIAAggggIA7BAiw2FUlwGJXkP4IIIAAAggg4EoBDa68+uqrsnDhwhzBlerVq5sXbGJjYyU4ONiVl2UsBBBAAAEEECiAgFYd0EDp1atXTe+oqChZs2aN+UxDAAEE/FkgJSXF/F6in7XFx8dnqUTlz2tnbQgggIA7Bc6ePStr1641lVm2bNmS47UhvXZQUJDcfffdpipLjx49pGLFiu6cEmMjgAACCCCAAAIIIIAAAgggUCgCVF8pFGYuggACCCCAgCsECLDYVSTAYleQ/ggggAACCCDgCgE9PeSVV14RPVXEcROsY9zbbrtNxowZI3369CG44gpsxkAAAQQQQMAFAv/5z3/MDYPnz583o0VGRpqTs/X7Ng0BBBAIBIEpU6ZIQkKCtVStwtK0adNAWDprRAABBApF4MKFC7J+/XoTZtm0aZNcunTJ6XXvuusuU5WlV69eVMMqlJ3hIggggAACCCCAAAIIIIAAAq4W2LFjhzkwx9GovuJqYcZDAAEEEEDApQIEWOxyEmCxK5j3/hl6MljeH84jEUAAAQQQCAiB06dPm5u+5s2bJ2lpaVnWfMcdd5iKK7179ya4EhDPBhaJAAIIIOArAkeOHJEuXbrIiRMnzJTDw8Nl2bJl0qBBA19ZAvNEAAEEXCKgbyrrm8uOppWpoqOjXTI2gyCAAAII/E/g8uXL8tFHH5kwy4YNG+TcuXNOee68804TZtGPGjVqQIgAAggggAACCCCAAAIIIICATwhQfcUntolJIoAAAggg4BAgwGL3uUCAxa4g/RFAAAEEEECgIAJ6iuYbb7whM2fOlIsXL2YZombNmia40rNnT4IrBcGlDwIIIIAAAm4U+O2336Rr167y008/mauEhISYIGqbNm3ceFWGRgABBLxTICUlxZyMqJ+1aQWWqVOnEmLxzu1iVggg4CcCWrl3y5YtJsyybt06OXPmjNOV6cEojjBLnTp1/GT1LAMBBBBAAAEEEEAAAQQQQMDfBKi+4m87ynoQQAABBAJAgACL3U0mwGJXkP4IIIAAAgggkB8BvcngnXfekWnTponeAJu5ValSRf7yl79Inz59JCiIumX5ceWxCCCAAAIIFIaAhk579eolBw4csC6ngdTMZe0LYx5cAwEEEPAmgUWLFsmUKVOsEEt8fLzExcV50xSZCwIIIOC3AteuXZNPPvnEhFnWrFkjJ0+edLrWqlWrWmEWqgb67dOBhSGAAAIIIIAAAggggAACPilA9RWf3DYmjQACCCAQ2AIEWOzuPwEWu4L0RwABBBBAAIG8COgNBR988IEkJCTIL7/8kqVL+fLlZcyYMTJkyBAJCwvLy3A8BgEEEEAAAQQKWSAtLU0GDRpkbhB0tLFjx8pTTz1VyDPhcggggID3CWiARX/XcbTk5GSqsHjfNjEjBBDwc4H09HTZuXOnCbPox7Fjx5yuuFKlSqaiYPfu3aVx48YcouLnzwuWhwACCCCAAAIIIIAAAgh4s0D26iu8rujNu8XcEEAAAQQQsAQIsNh9MhBgsStIfwQQQAABBBDITWD16tXy4osvynfffZfloZGRkTJy5Eh55JFHpGjRorkNw78jgAACCCCAgIcEMjIy5NFHH5VVq1ZZM3jooYdk0qRJHpoRl0UAAQS8TyDzSYnR0dGSmJhIiMX7tokZIYBAAAns2rXLVGVZsWJFjsNUHAwVKlSQzp07mzBL8+bNA0iHpSKAAAIIIIAAAggggAACCHiDgFa41xCLNio7e8OOMAcEEEAAAQTyJECAJU9MN3gQARa7gvRHAAEEEEAAgesJ6OkgzzzzjBw4cCDLQzSsMmLECHniiSekZMmSACKAAAIIIICAlwuMGzdOZs+ebc2yR48eMmPGDE6r9vJ9Y3oIIFC4AikpKaJvOOtnbY43nDNEJKhwp8LVEEAAAf8VKOAX1f3795uqLElJSfLDDz849SlTpox06dLFCrOEhIT4ryMrQwABBBBAAAEEEEAAAQQQ8LiAvo6oh+I4GtVXPL4lTAABBBBAAIG8ChBgyavU9R5HgCUPggV8QyQPI/MQBBBAAAEE/FLgm2++kQkTJsjWrVuzrC80NFQGDx4sTz/9tJQtW9Yv186iEEAAAQQQ8DeB6dOny8SJE61l6cnUCxcuFP2+TkMAAQQQyCowZcoUSUhIsP6SUxN5hiCAAALeJ3Dw4EErzKKvYTlrN998s1WZpWXLlvzs633byIwQQAABBBBAAAEEEEAAAZ8XoPqKz28hC0AAAQQQCFwBAix2954Ai11B+iOAAAIIIICAQ+C///2vTJo0SVauXCkZGZoA/b8WFBQkvXv3lrFjx0rlypUBQwABBBBAAAEfEVi1apU88sgj1mzr1KkjK1askGLFivnICpgmAgggUPgC2UMsnJxY+HvAFRFAAIG8Cvz000/mdSz9uTd7BWHHGJGRkdKpUydTmaVNmzYSFhaW1+F5HAIIIIAAAggggAACCCCAAAJOBai+whMDAQQQQAABnxYgwGJ3+wiw2BWkPwIIIIAAAgicPHlSXnrpJXMae1paWhaQdu3ayfPPPy81atQACgEEEEAAAQR8SOCTTz6RQYMGWd/bq1atKqtXrxY9jZqGAAIIIHBjgZiYGNE3obVFR0dLYmKi+UxDAAEEEPBeAf26rWFtDbN8+eWXTidaokQJ6dChgwmz6GteRYoU8d4FMTMEEEAAAQQQQAABBBBAAAGvFchcfaVp06bm9UMaAggggAACCPiMAAEWu1tFgMWuIP0RQAABBBAIXIFz587JtGnT5J133pFLly5lgWjUqJFMmDBB9DMNAQQQQAABBHxLQE+f7tWrl1y8eNFMvFy5crJmzRqpVKmSby2E2SKAAAIeEtCboPVNaEeIJT4+XuLi4jw0Gy6LAAIIIJBfgSNHjpgwS1JSknz++edOuxcvXlzat29vhVkiIiLyexkejwACCCCAAAIIIIAAAgggEIACVF8JwE1nyQgggAAC/iZAgMXujhJgsStIfwQQQAABBAJP4MqVKzJz5kx54403JDU1NQtA7dq1ZezYseY0ShoCCCCAAAII+J7AL7/8Ih07dpRTp06Zyd90003mFOo//OEPvrcYZowAAgh4UGDKlCmSkJBgzYAQiwc3g0sjgAACNgSOHj0qK1euND8T7927VzIyMnKMpuGVtm3bmjCL/ixdrFgxG1ekKwIIIIAAAggggAACCCCAgD8LjB49WhYtWmSWSPUVf95p1oYAAggg4McCBFjsbi4BFruC9EcAAQQQQCBwBNLS0mThwoXyyiuvyLFjx7IsvEqVKvKXv/xF+vTpI0FBQYGDwkoRQAABBBDwI4Hff/9dOnXqJN9++61ZVVhYmCxZskRiYmL8aJUsBQEEECg8gewhluTkZImOji68CXAlBBBAAAGXCujrYRpk0Y/du3c7DbOEh4dLmzZtpEePHuZna63UQkMAAQQQQAABBBBAAAEEEEBABai+wvMAAQQQQAABvxAgwGJ3Gwmw2BWkPwIIIIAAAoEhsHHjRpkwYYJ8//33WRZcvnx5GTNmjAwZMsTc5EpDAAEEEEAAAd8VePDBB2XdunXWArTimt54R0MAAQQQKLiAhgD1jWltGl5JTEwkxFJwTnoigAACXiNw/PhxU5klKSlJdu3aJenp6Tnmpq+VtW7d2lRm6dy5s0RGRnrN/JkIAggggAACCCCAAAIIIIBA4QtQfaXwzbkiAggggAACbhAgwGIXlQCLXUH6I4AAAggg4N8CGlgZN26cbNu2LctC9Q33kSNHyiOPPCJFixb1bwRWhwACCCCAQAAIJCQkiFYKcLTHH39cnnvuuQBYOUtEAAEE3Cug4ZXY2FgrxBIfHy9xcXHuvSijI4AAAggUqsDJkyetyiw7d+50GmYJDQ2VFi1amDBLt27dpGTJkoU6Ry6GAAIIIIAAArkLZIhIUO4P4xEIIIAAAggUSIDqKwVioxMCCCCAAALeKECAxe6uEGCxK0h/BBBAAAEE/FPgzJkz8vLLL8vcuXMlLS3NWmRERIQMHz5cnnjiCd5o98+tZ1UIIIAAAgEooFVXtPqKo+kp0QsWLJDg4OAA1GDJCCCAgOsFNCCoQUFHI8TiemNGRAABBLxF4PTp0ybMopVZPv30U7l27VqOqWmYpWnTplaYpXTp0t4yfeaBAAIIIIAAAggggAACCCDgJgGqr7gJlmERQAABBBAofAECLHbNCbDYFaQ/AggggAAC/iWgYZXZs2ebE9hTU1OtxQUFBcl9991nTmKvUKGCfy2a1SCAAAIIIBDAAt9++6106tRJfv/9d6NQvXp1Wb9+vRQvXjyAVVg6Aggg4HoBrcKyY8cOa+Dk5GSJjo52/YUYEQEEEEDAawT0gBgNsmigRb8HZD4kxjHJkJAQadKkiQmz6EfZsmVFOP7da/aQiSCAAAIIIIAAAggggAACrhCg+oorFBkDAQQQQAABrxEgwGJ3Kwiw2BWkPwIIIIAAAv4jsHHjRpkwYYJ8//33WRbVsGFDmTx5stSrV89/FstKEEAAAQQQQEBOnTolHTt2lF9++cVolCxZ0oRXKleujA4CCCCAgBsEYmJiRN+s1qbhlcTEREIsbnBmSAQQQMAbBTTM8uGHH5owy/bt252GWbQCYuPGja0wS1RUlDcuhTkhgAACCCCAAAIIIIAAAgjkUyDz4TZakVNfF6QhgAACCCCAgM8KEGCxu3UEWOwK0h8BBBBAAAHfF9DAyrhx42Tbtm1ZFlOxYkV59tlnTeUVGgIIIIAAAgj4l8DVq1elZ8+esm/fPrMwPfl52bJl5oY5GgIIIICAewT09P3Ro0dbIZb4+HiJi4tzz8UYFQEEEEDAawW06vHq1atNdZaPP/7YaZhFqyE3atTIhFn053Z9nY6GAAIIIIAAAggggAACCCDgewJUX/G9PWPGCCCAAAII5CJAgMXuU4QAi11B+iOAAAIIIOC7Anry40svvSTz5s3L8kZ5RESEjBw5Up544gkJDw/33QUycwQQQAABBBC4roB+n898wpdWW3vwwQcRQwABBBBws8CUKVMkISHBuop+LdZTF2kIIIAAAoEpcPbsWVm7dq2pzLJ161bRoLmzdtddd5kwS+/evaVSpUqBicWqEUAAAQQQQAABBBBAAAEfFKD6ig9uGlNGAAEEEEDgxgIEWOw+Qwiw2BWkPwIIIIAAAr4nkJaWJrNnzxa9cUpPfHQ0PdmxT58+8vzzz0uFChV8b2HMGAEEEEAAAQTyJDBz5kwZP3689dghQ4ZkuZk6T4PwIAQQQACBAgvExMRYVViio6NNoFA/0xBAAAEEAlvg3Llzsm7dOlOZZfPmzXLlyhWnIHXr1rUqs1StWjWw0Vg9AggggAACCCCAAAIIIODFAlqRWQMsjpacnMzrgF68X0wNAQQQQACBPAoQYMkj1HUfRoDFriD9EUAAAQQQ8C2BDRs2yIQJE+SHH37IMvF69eqJnrzesGFD31oQs0UAAQQQQACBfAls375d+vfvL+np6aZf48aNZdmyZRISEpKvcXgwAggggEDBBVJSUswb1/pZm1ZgmTp1Km9eF5yUnggggIDfCVy4cMGEWbQyi4ZZLl++7HSNtWvXNmGWXr16SfXq1f3OgQUhgAACCCCAAAIIIIAAAr4skPkgm/j4eImLi/Pl5TB3BBBAAAEEEPg/AQIsdp8JBFjsCtIfAQQQQAAB3xD4/vvvZdy4cbJt27YsE46KipJnn31W7rvvPtEKLDQEEEAAAQQQ8F+B//73v9K+fXvRk521Va5cWdavXy8lS5b030WzMgQQQMBLBbQiZkJCgjU73sD20o1iWggggIAXCFy8eNH83K5hlk2bNsnvv//udFY1atQwYRb9qFWrlhfMnCkggAACCCCAAAIIIIAAAoErQPWVwN17Vo4AAggg4PcCBFjsbjEBFruC9EcAAQQQQMC7Bc6cOSMvvfSSzJs3T9LS0qzJFi1aVB5//HF54oknJCIiwrsXwewQQAABBBBAwLaAhlY6d+4shw4dMmMVL17c3ATHKc22aRkAAQQQKLBA9hBLcnIyVVgKrElHBBBAIDAELl26JFphOSkpSTZu3Cj6Z2dNf87v0aOHCbPUqVMnMHBYJQIIIIAAAggggAACCCDgRQJUX/GizWAqCPiaQIaIcAaxr+0a8w0sAQIsdvebAItdQfojgAACCCDgnQIaVpk9e7boDVGpqalZJtmnTx957rnnpGLFit45eWaFAAIIIIAAAi4VSE9Pl/79+8v27dvNuMHBwbJgwQJp3bq1S6/DYAgggAAC+RfI/EZ2dHS0JCYmEmLJPyM9EEAAgYAUuHz5sgmxaGUW/XzhwgWnDlWrVrUqs9SvXz8grVg0AggggAACCCCAAAIIIFCYAtmrrxw9erQwL8+1EEAAAQQQQMC9AgRY7PoSYLErSH8EEEAAAQS8T2DXrl0yZswY+eGHH7JMrl69ejJ58mRp2LCh902aGSGAAAIIIICA2wRefPFFee2116zxn332WRk5cqTbrsfACCCAAAJ5F0hJSZHY2FjRz9ri4+MlLi4u7wPwSAQQQAABBETkypUr8tFHH5kwi1ZoOX/+vFMXDUt269bNBFoaNWqEHQIIIIAAAggggAACCCCAgBsEqL7iBlSGRAABBBBAwHsECLDY3QsCLHYF6Y8AAggggID3CJw6dUr+/ve/y5IlS7JMKioqSp555hlzU1RQEDUmvWfHmAkCCCCAAALuF9CqK/369ZOMDK01LdKjRw+ZOXOm+y/MFRBAAAEE8iyglTMTEhKsxxNiyTPtUxi/AAAgAElEQVQdD0QAAQQQcCJw9epVE2ZJSkqS9evXy7lz55w6aXVmDbLoR+PGjXndkGcTAggggAACCCCAAAIIIOACgeyv9VF9xQWoDIEAAggggIB3CRBgsbsfBFjsCtIfAQQQQAABzwvoDalz586VSZMmydmzZ60JFS1aVP70pz/JqFGjJCIiwvMTZQYIIIAAAgggUKgCJ06ckFatWslvv/1mrlujRg1zA1t4eHihzoOLIYAAAgjkLpD9je3k5GTRU/JpCCCAAAII2BHQMMuWLVtMZZZ169Zlee0w87gVKlSwKrPcc889EhwcbOey9EUAAQQQQAABBBBAAAEEAlaA6isBu/UsHAEEEEAgcAQIsNjdawIsdgXpjwACCCCAgGcFvv76axk9erTs378/y0Rat24tegPULbfc4tkJcnUEEEAAAQQQ8IhAenq69O7dW3bt2mWur2FWPYW5WrVqHpkPF0UAAQQQyF0g85vbGl5JTEwkxJI7G49AAAEEEMijgIZZPv74Y1OZZc2aNZKamuq0Z7ly5aRLly6mMkvTpk0lJCQkj1fgYQgggAACCCCAAAIIIIBAYAtkPqRGX9/TQ2ry1jJEJChvD+VRCCCAAAIIIOBpAQIsdneAAItdQfojgAACCCDgGYFz587J5MmTZc6cOaI3qDpapUqV5IUXXjBvMtMQQAABBBBAIHAFEhISTJjV0WbMmCE9e/YMXBBWjgACCPiAQEpKisTGxop+1hYfHy9xcXE+MHOmiAACCCDgawJpaWmybds2K8ziqNqYfR2lS5e2wizNmzeX0NBQX1sq80UAAQQQQAABBBBAAAEECk2gYsWK1rV4ba/Q2LkQAggggAAChS1AgMWuOAEWu4L0RwABBBBAoPAFli5dKn//+9/lxIkT1sX1zeNHH31Unn76aQkPDy/8SXFFBBBAAAEEEPAaAa260qtXL8nI0BO7RAYNGiSvvPKK2+bHuWBuo2VgBBAIQIHMpzTq8nmjOwCfBCwZAQQQKGSBa9euySeffCKrVq0ylVlOnz7tdAYlS5aUzp07S48ePaRly5YSFhZWyDPlcggggAACCCCAAAIIIICA9woUvPqK966JmSGAAAIIIICAUwECLHafGARY7ArSHwEEEEAAgcIT+OGHH8zNS5999lmWi959990ydepUue222wpvMlwJAQQQQAABBLxSQE9ObtWqlRV0rVGjhqxfv56Aq1fuFpNCAAEEnAtkD7EkJydLdHQ0XAgggAACCLhdQMMsO3bsMJVZVq9eLSdPnnR6zcjISOnYsaN0795d2rZtS5jF7TvDBRBAAAEEEEAAAQQQQMDbBai+4u07xPwQQAABBBBwmQABFruUBFjsCtIfAQQQQAAB9wtcvnzZnJr+1ltvSVpamnXBMmXKyPPPPy/9+/d3/yR88QocB++Lu8acEUAAAQRsCGjFlX79+sn27dvNKFqVbfPmzVKtWjUbo9IVAQQQQMATAjExMZKSkmIureGVxMREQiye2AiuiQACCASwQHp6ujlIRyuzaJjl+PHjTjVuuukm6dChgwmztGvXjvB8AD9nWDoCCCCAAAIIIIAAAoEqQPWVQN151o0AAgUT4IaugrnRy4sECLDY3QwCLHYF6Y8AAggggIB7BbZs2SJxcXHyyy+/WBcKDg6WIUOGyDPPPCMlS5Z07wQYHQEEEEAAAQR8RkArsv3zn/+05vvqq6/KwIEDfWb+TBQBBBBA4H8CGl6JjY21QixajVN/N6QhgAACCCDgCQENy+/cudMKsxw7dszpNIoVK2ZCLBpm0VBLRESEJ6bLNRFAAAEEEEAAAQQQQACBQhPQ1/H0MBpH43W8QqPnQggggAACCHhKgACLXXkCLHYF6Y8AAggggIB7BDSwMm7cOFm3bl2WC9SuXVv05tS6deu658KMigACCCCAAAI+KbBr1y7p3bu36CnJ2nr27CkzZszwybUwaQQQQACB/xPIfHKj/jnfb35ziBlPJQQQQAABNwhomEV//0hKSjIfR48edXqVokWLStu2bU2YpWPHjlK8eHE3zIYhEUAAAQQQQAABBBBAAAHPClB9xbP+XB0BBBBAwI0CvM90PVwCLHafdgRY7ArSHwEEEEAAAdcKpKWlyVtvvWVCKpcuXbIGL1GihDz99NMyfPhw0QosNAQQQAABBBBAwCHw22+/SatWreTEiRPmr6pVqyYfffQRpx3zFEEAAQT8QECrsOzYscNaSXJyskRHR/vBylgCAggggIC/COzevdtUZvnwww/lyJEjTpdVpEgRadOmjQmzdOrUSfS1ThoCCCCAAAIIIIAAAggg4OsCVF/x9R1k/ggggAACCBRIgABLgdgydSLAYleQ/ggggAACCLhO4LPPPjMn6v7www9ZBu3Vq5dMnDhRypcv77qLMRICCCCAAAII+IWAnn7cr18/2b59u1lPeHi4rF+/XmrUqOEX62MRCCCAQKAL6JvgGmLRz9o0vJKYmEiIJdCfGKwfAQQQ8FKBvXv3WpVZHN+7sk81LCxMWrZsacIsXbp0kZIlS3rpapgWAggggAACCCCAAAIIIHBjAaqv8AxBAAEEEEAgIAUIsNjddgIsdgXpjwACCCCAgH2BU6dOyfjx481NSJlb1apV5dVXX5UmTZrYvwgjIIAAAggggIBfCrz++usyadIka20vv/yyDB061C/XyqIQQACBQBXQCiyjR4+2Qix68EFcXFygcrBuBBBAAAEfEdi3b58VZjl8+LDTWYeGhkqzZs1MmEU/SpUq5SOrY5oIIIAAAggggAACCCAQ6AJUXwn0ZwDrRwABBBAIYAECLHY3nwCLXUH6I4AAAgggYE9g0aJFJrySmppqDaQnpz/55JMyatQo0RMJaQgggAACCCCAgDMBvSGsR48ekpaWZv65Z8+eMmPGDLAQQAABBPxQIPNpjro8PQChadOmfrhSloQAAggg4I8C+/fvl1WrVplAy48//uh0iSEhIeZ7myPMUrp0aX+kYE0IIIAAAggggAACCCDgJwJUX/GTjWQZCCCAAAII5F+AAEv+zbL2IMBiV5D+CCCAAAIIFEzg119/lZEjR8r27duzDNC8eXN55ZVXJDo6umAD0wsBBBBAAAEEAkLg4sWL0qpVK/n555/NevVnh61bt0pERERArJ9FIoAAAoEoEBMTY1Vh0a/7GmLhd8dAfCawZgQQQMC3BQ4cOGCCLBpoOXTokNPFBAcHyz333GOFWcqXL+/bi2b2CCCAAAIIIIAAAggg4FcCVF/xq+1kMQgggAACCORXgABLfsWyP54Ai11B+iOAAAIIIJB/gfnz58vEiRPl3LlzVueoqCh54YUXzJuyNAQQQAABBBBAIDeBv/3tb/Luu++ah+nNXWvWrJF69erl1o1/RwABBBDwYQF9Yzw2NtYKsegp9VOnTiXE4sN7ytQRQACBQBf45ptvTJBFP77//nunHEFBQXL33Xeb6pP6oa+j0hBAAAEEEEAAAQQQQAABTwqMHj1aFi1aZKagB8wkJyd7cjpcGwEEEEAAAQQKV4AAi11vAix2BemPAAIIIIBA3gWOHj0qf/rTn2Tnzp1WJ30DdsiQITJhwgQpVqxY3gfjkQgggAACCCAQsAK7du2Snj17WuvXN0r++te/BqwHC0cAAQQCSWDKlCmSkJBgLTk+Pl7i4uICiYC1IoAAAgj4qcDBgwdNkEWrs+h/O2v6WmqDBg3MIUD6O1GlSpX8VINlIYAAAggggAACCCCAgLcKZK++olWS9aAZGgIIIIAAAggEjAABFrtbTYDFriD9EUAAAQQQyF0gIyNDZs+eLZMmTZILFy5YHW699VZ544035J577sl9EB6BAAIIIIAAAgiIyOXLl6V58+by888/G4/atWvLunXrJDQ0FB8EEEAAgQARyB5i0RMe9aRHGgIIIIAAAv4icOjQIVmxYoUJtGiVluu1+vXrmzBLr169+F7oL5vPOhBAAAEEEEAAAQQQ8HIBrZC8Y8cOM0sNrmiAhYYAAggggAACASVAgMXudhNgsStIfwQQQAABBG4soDeXPvbYY7Jnzx7rgXpS4EMPPSTPPfecFC1aFEIEEEAAAQQQQCDPAs8884zMmjXLPD4sLEw2bdokt99+e57780AEEEAAAf8QiImJET3tUZuGV/SNckIs/rG3rAIBBBBAIKvATz/9ZIVZvvrqq+vy3HnnndKjRw8TZqlatSqMCCCAAAIIIIAAAggggIDLBTS4ogEWR+NgGZcTMyACCCCAAAK+IECAxe4uEWCxK0h/BBBAAAEEnAto1ZWZM2fKP//5T7l06ZL1oCpVqsibb74pjRo1gg4BBBBAAAEEEMiXwK5du6Rnz55Wn3HjxsmoUaPyNQYP9qxAhogEeXYKXB0BBPxEQMMr+ma5I8QSHx8vcXFxfrI6loEAAggggIBzAf2+t2zZMklKSpL9+/dfl+kPf/iDqcyiHzVr1oQTAQQQQAABBBBAAAEEEHCJQOZDZXg9ziWkDIIAAggggIAvChBgsbtrBFjsCtIfAQQQQACBnAKHDh2Sxx9/XL744gvrH4ODg+WPf/yj6I2mRYoUgQ0BBBBAAAEEEMiXwOXLl6V58+ai1d201atXT9asWSP6MwYNAQQQQCAwBaZMmSIJCQnW4nnTPDCfB6waAQQQCFSBI0eOyPLly2XVqlVZXofN7qEVK7Uyi4ZZateuHahcrBsBBBBAAAEEEEAAAQRsCmR/LY7qKzZB6Y4AAggggIDvChBgsbt3BFjsCtIfAQQQQACB/wmkp6eb6ir6woXeZOpo1apVk+nTp0v9+vXhQgABBBBAAAEECiTw7LPPyjvvvGP6hoeHy5YtW6Rq1aoFGitPnSgVkicmHoQAAgh4WoA3zj29A1wfAQQQQMAbBDTMsnLlSlOZZe/evdedkr5O6wiz1K1b1xumzhwQQAABBBBAAAEEEEDARwQqVqxozZSDZHxk05gmAgj8P/bOA2qvovr6A6FIMfQiAlKUFuWjSwkEQTCU0KIUQSmJSBcITZCiAoJGDV0QKaIgILZQFakaeq9SBJEO0kQUQfKt3+g8/5vhlpnbnvLuWSsrkOdO29POnDn7HCEgBIRAMwiIwFIVVxFYqiKo/EJACAgBISAE/ovAo48+anbffXfzwAMPdCCZYYYZ7L8deOCBZsYZZxRUQkAICAEhIASEgBAohcBtt91mNt98czN1KqwSY44++mgzbty4UmUpkxAQAkJACAweAquttpr561//aju2yCKLmEsuucT+rSQEhIAQEAJCYCgi8Nxzz9moLPy54447OvcoH4tFF13URmXhz4orrjgUoVKfhYAQEAJCQAgIgbIIyPlPWeSUTwj0LQJJJzLo3Yi+oiQEhIAQEAJCQAgMWQREYKk69CKwVEVQ+YWAEBAC9SIgXVe9eLZR2n/+8x9zwgknmEmTJpl33nmnU+XHPvYxc/rpp5tll122jWaoDiEgBISAEBACQmBAESCq28iRI83TTz9te7jKKqtYQywlISAEhIAQEAIOAcgrY8eO7ZBY5AFSc0MICAEhIASEwH8ReP755ztklttvvz2TzPLhD3/YbLLJJpbMwp1ruummE4RCQAgIASEgBISAEBACQkAICAGLALo3HMi4JN2bJoYQEAJCQAgIgSGPgAgsVaeACCxVEVR+ISAEhIAQGMoIPPTQQ2bPPfc0/O0SUVf23ntvs99++ynqylCeHOq7EBACQkAICIGaEDjiiCPMD3/4Q1varLPOam644QaDcZWSEBACQkAICIEkAkkvkPy7HtI1P4SAEBACQkAITIvAiy++aMksl156qfWW/N5776VCtOCCC3Yis2CkJjKLZpIQEAJCQAgIASEgBISAEBjaCCj6ytAef/VeCAgBISAEhEAKAiKwVJ0WIrBURVD5hYAQEAJCYCgiQKQVlBSnnHKKeffddzsQEG2FqCtEX1ESAkJACAgBISAEhEBVBO6++26z8cYbd7wEI398/vOfr1qs8gsBISAEhMCAIuCTWDDOXWSRRQa0t+qWEBACQkAICIHyCLz88suWyAKh5eabb84ks8w///z2TkZkljXWWMNMP/305StVTiHgITDVGKNYP5oWQkAICAEhIASEgBDobQQUfaW3x0etEwJCQAgIASHQJQREYKkKvAgsVRFUfiEgBISAEBhqCNx///1mjz32MI8++min6zPOOKPZf//9beSVYcOGDTVI1F8hIASEgBAQAkKgAQTefvtts+6665onn3zSls5/X3DBBQ3UpCKFgBAQAkJgkBDAUzwP6yTIK5dccolILIM0wOqLEBACQkAI1I7AK6+8Yi6//HLzm9/8xtx4442Z5c8111xm9OjRZvPNNzejRo2qvR0qUAgIASEgBISAEBACQkAICIHeQ0DRV3pvTNQiISAEhIAQEAI9gIAILFUHQQSWqggqvxAQAkJACAwVBKZOnWpOPPFEM3HixGmirowYMcKcccYZZokllhgqUKifQkAICAEhIASEQAsIfPOb3zSnnnqqrWn48OHmhhtuMAsssEALNasKISAEhIAQ6GcEIK+MHTu2Q2I54IADzIQJE/q5S2q7EBACQkAICIHWEHjttdc6kVmmTJkyjR442QjILBtttJEZM2aMWXvtteXUqLURUkVCQAgIASEgBISAEBACQqA9BPzoK5MmTTLbbLNNew1QTUJACAgBISAEhECvIiACS9WREYGlKoLKLwSEgBAQAkMBgZdeesnsvvvu5o9//GOnuzPPPLM58MAD7b9PP/30QwEG9VEICAEhIASEgBBoCYG//OUvZuTIkR1jqdNOO81sscUWLdWuaoSAEBACQqDfEUh6hqQvelzv9xFV+4WAEBACQqAbCLz++uvmsssuM5MnTzZ/+MMfMsksc8455zRklhlmmKEbzVWdQkAICAEhIASEgBAQAkJACNSMAE5iILaTiHR866231lyDihMCQkAICAEhIAT6FAERWKoOnAgsVRFUfiEgBISAEBh0BK677jqzxx57mFdffbXT1RVWWMH84Ac/MB/5yEcGvfvqnxAQAkJACAgBIdAFBLbeemtz44032prx5nvRRRd1oRWqUggIASEgBPoZgeQDO/3ggZ2HdiUhIASEgBAQAkIgHoE33njDXHXVVeaXv/ylufbaazML+OAHP2g+85nPmC233NKst9568RUphxAQAkJACAgBISAEhIAQEAI9gYAffeWSSy4xa665Zk+0TY0QAkJACAgBISAEuo6ACCxVh0AElqoIKr8QEAJCQAgMKgLvvvuuOfbYYy1RZerUqbab0003nfnyl79sDjvsMCNPeoM68uqXEBACQkAICIHuIoBR1E477WQbMWzYMBsBTqTZ7o6JahcCQkAI9CMCPLJDYuFvEuQVHtpFYunH0VSbhYAQEAJCoJcQgMxy5ZVX2sgs119/vXnnnXdSmzd8+PBOZJZ11lnHzDjjjL3UDbVFCAgBISAEhIAQEAJCQAgIgRwEks5hIK6gV1MSAkJACAgBISAEhMD/EBCBpepUEIGlKoLKLwSEgBAQAoOIAAY+48ePN/fee2+ne3PPPbc59dRTzahRowaxy+qTEBACQkAICAEh0AMIYPi0+uqrm2effda2BuLsUUcd1QMtUxOEgBAQAkKgHxGYMmWK2XfffTsklgMOOMBMmDChH7uiNgsBISAEhIAQ6EkE/v73v3fILETyziOzjB492owZM8bql0Vm6cnhVKOEgBAQAkJACAgBISAEhIBFAJ0aBBaXFNlYE0MICAEhIASEgBDwEBCBpeqUEIGlKoLKLwSEgBAQAoOGwBVXXGH23ntv849//KPTtdVWW82ceeaZZr755hu07qo/QkAICAEhIASEQA8hcMIJJ5jjjjvOtgjy7C233GJmn332HmqhmiIEhIAQEAL9hsB3v/tdM3HixE6z8RaJ10glISAEhIAQEAJCoF4EILMQUZPILJBZ/v3vf6dWQGSWDTfc0JJZPvWpT4nMUu8wqDQhIASEgBAQAkJACAgBIVAZAexDXFRjOYSpDKcKEAJCQAgIASEwiAiIwFJ1VEVgqYqg8gsBISAEhMCgIPD222+bww47zPz0pz/tdGnYsGEGhcQ+++xjpp9++kHpqvohBISAEBACQkAI9CACL7zwglljjTXMP//5T9u673//+2bbbbftwZaqSUJACAgBIdBvCCQf3RdZZBEDiYW/lYSAEBACQkAICIFmEMA50pVXXmnJLNdee20mmeWDH/xgh8yy3nrriczSzHCoVCEgBISAEBACQkAICAEhEIyA7wzmueeeC86rD4WAEBACQkAICIEhg4AILFWHWgSWqggqvxAQAkIggcBUY8x0QqQfEXj88cfNjjvuaPjbpYUWWsicccYZZuWVV+7HLqnNQkAICAEhIASEQJ8hsOeee5pf/OIXttXLLbec+f3vf99nPVBzhYAQEAJCoFcRwGPk2LFjO54jt9lmGzNhwgSRWHp1wNQuISAEhIAQGCgEILO4yCyQWXCklJYgs2ywwQY2Msv6668vMstAzQJ1RggIASEgBISAEBACQqAfEECHhiMYlxR9pR9GTW0UAkJACAgBIdAVBERgqQq7CCxVEVR+ISAEhIAQ6HcEzjvvPHPEEUeYf/3rX52ufPrTnzannHKKGT58eL93T+0XAkJACAgBISAE+gCBu+++22y00Uadll5xxRVmhRVW6IOWq4lCQAgIASHQLwj43iP1AN8vI6d2CgEhIASEwCAhEEpmmX322W1klk033dSSWWaaaaZBgkF9EQJCQAgIASEgBISAEBACPYlAUn9G9OJbb721J9upRgkBISAEhIAQEAJdR0AElqpDIAJLVQSVXwgIASEgBPoVAR4L99prL3PllVd2usBDIGSWcePG9Wu31G4hIASEgBAQAkKgzxCYOnWqgTz74IMP2pbjFX/SpEl91gs1VwgIASEgBPoBAZ/EwiM8j/FKQkAICAEhIASEQPsIvPXWW53ILNdcc01mZJbZZpvNkllcZBaRWdofK9UoBISAEBACQkAICAEhMPgIKPrK4I+xeigEhIAQEAJCoEYERGCpCqYILFURVH4hIASEgBDoRwTuvfdeM378eIMSwqXFFlvMnHPOOWbppZfuxy6pzUJACAgBISAEhECfIkA0uIMOOsi2Hi+7t9xyi5l77rn7tDdqthAQAkJACPQ6AquttlrnLgx55ZJLLhGJpdcHTe0TAkJACAiBgUcAMstvf/tbM3nyZAOZJRktPNl5yCwbbLBBh8wy88wzDzw26qAQEAJCQAgIASEgBISAEGgDgbFjx5opU6bYqhR9pQ3EVYcQEAJCQAgIgb5GQASWqsMnAktVBJVfCAgBISAE+gkBPJyfcsop5vjjjzfvvvtup+lbb721Oe6448wss8zST91RW4WAEBACQkAICIE+R+D11183GBK/8cYbtidHHnmk2W233fq8V2q+EBACQkAI9DICOHLgQd45dDjggAPMhAkTernJapsQEAJCQAgIgSGFwD//+c8OmeX3v/99Jpll1lln7ZBZiOopMsuQmibqrBAQAkJACAgBISAEhECNCEBcQV/mEg5f1lxzzRprUFFCQAgIASEgBITAgCEgAkvVARWBpSqCyi8EhIAQEAL9gsArr7xidt11V/PHP/6x02QIK5MmTTKbbbZZv3RD7RQCQkAICAEhIAQGCIHDDjvMnHXWWbZHH/nIR6ycMmzYsAHqoboiBIYSAlONMdMNpQ73bl81FIVj893vftdMnDix851ILIWQ6QMhIASEgBAQAl1BADLL7373OxuZBTIL/5+WILNAYhkzZoxZf/315aipK6OlSoWAEBACQkAICAEhIAT6FYFkxGKIKxBYlISAEBACQkAICAEhkIOACCxVp4cILFURVH4hIASEgBDoBwQefvhhs91225nnn3++09wRI0aYM8880yy22GKlu0BEl+9///vTeKtFmbHVVluVLpOM//nPf8zXv/51881vftOWs+yyy5qLL77Y0GaX/va3v5ntt9/eXHXVVfaffvKTn9j/V+o+Aj/96U/NDjvsENWQD37wg2aFFVYwSy65pBk1apQZPXq0WWCBBcx00w1NI8g//elPZptttjH33HOPxfEPf/iDWWuttVIx5eF+v/32M6effrr9/Rvf+IY5/PDDo/Dv1sdax2HI+ziF5frvV8m1NXLkSLPhhhuahRdeeMiurRjsir7ljDriiCPsZ1/+8pfteahIZkWoTfv7Y489ZtZdd1177pMuuugis/baa8cVkvI18snTTz9tbrzxRmvoxF561113TbMm3Hr45Cc/qXGrjHhvFTCoZwvRisaPH29+/vOfdwBHlh83blxvDYBaIwT6CAGfxHLrrbeaRRZZpNUe9PuZFSMPxXzb6iCoskIEXnzxRXPNNddY/Qv6pZtvvrmTZ/XVVzfLLLOM+cxnPmPWW289M//88xeWpw+GLgKQ1ZHDYxJzbMEFF7S6Iu6zSy21lJlhhhliitC3A4QAOrCrr77a/OY3v7F//+tf/8rs3UYbbWS23HJLS2rRXb17k8DXW9bREulg6kCxP8qQDNIf49SrrSyjU1966aWtg52VV17Zyh2rrrqqmW222Xq1i33dLv8NzHWGeyMOj8q+DT7xxBP2PfyWW27p4PP//t//MxdeeKFhfJV6C4HkezJ3Sv5/nnnmeV8jB1Xf20ujEasj82W8vPEr6qe/H/TTO3dR3/rld52Z/TJS6e188sknzY9+9CNz2WWXdd5COfP4c8wxx5iPf/zj/d3BwNaXmccUDU4f/ehHzSqrrGL1B5D5ZppppsBaB/OzGFslEEjq+/pR7pKcUWkei8BSCT5jjAgsVRFUfiEgBISAEOh1BG644Qaz0047TeOdDuM3jG5nnHHGys2/4447rGe75557zpa1zz77mG9/+9tm5plnLl02ZX3xi1+0D5FZZUqILA1v4xnLEFj8Rg7q2KwAACAASURBVGF0v8cee1hy1Hzzzdd4m3utgphLYa8RWN577z1DmOlHHnnE7LLLLrnQah2HzbyyCpe00llbe++9tznkkEMsuUWpPAJljDBj1kf5lvVPTiLA3XbbbbbBEBfPPvvsSo13+H7ve98zv/zlL4PKQjH5la98xcpKQ9WoadDm5aCeLRjWb7HFFh2ZmwmOQR4PE3PNNVfQfO/GRxjnY+yMt2zINkNtnf3jH/+w5Lzll1/eGsAo9R4CSe+SkFdwyNAGiWVQzqwYeSjm296bKXEtGpS9769//avV75x77rnm73//eyEI3C8++9nPWn1TFWcphRXpg75FoAyBxe8shHfmGISp6aefvuew0Nnf3pC8/fbbncgs6JDfeuut1MqRPzFC4f65wQYbVNJZt9e7walpUAksg3LW9+pMkwzSqyPTX+2qQ6cOmQW94a677tpzRJZ+34eyCCzoiM877zwz77zzlppwv/jFL8zYsWOnyduPhpSlOt+HmURg6Y1B49xFP+ZSSJRiEVh6Y+zqasWgn5kOp34/O9PG+/rrrzc77rij+ctf/vK+n3mP+NnPfmbJGUMh1TGPwQkC87HHHtuzeqc2xjLGVon29CKBJUY/N6jvym3MFWOMCCxVge5JAstUY8zQdDZedTiVXwgIASEgBDwEzjjjDBvJBOMY0hxzzGGjNOC1sK6E4LfXXnuZc845xxZZhyIQb+l4N3Lpt7/9rX1gTCYJkXWNYP3l1EFgca1iHpx88snmYx/7WP0N7eESYy6FvURgwcPHkUceaX784x8HRYLROg6bhHUpXJK1QRDDGE0e5MLGIO2rWCPM2PVRvmX9kfPSSy81X/rSl2xj8WRz0003mYUWWqh041966SVz1FFHmVNPPbVUGRABiKLDw/RQSoM4LwfxbPGjE7o5iqEwZK3111+/J6ct6xLvfazLz3/+80MqUhX3L6IVHHrooZaolxdNrycHbwg1ikd6jFv4mxTySF8VnkE6s2LkoZhvq2LczfyDsvchm+2+++6dqKAxmCJPQShGvirrOTmmPn3bPwjUQWBxveWM5U+v3Gl19nd3HkJmgcQyefJk+zf66rQ066yzWh0zZBZILUPdq2obozaIBJZBOevbGP8ydUgGKYOa8qQhUKdOvdfeqQZhH8oisKDruuKKK8xaa60VPbGRBw466CBz4oknTpO3jnfr6MYoQxACIrAEwdT4R8noKzh1wZFSURKBpQih/vp9kM9MNxKDcHb6s4r3vR122MGSB9LSJptsYkmhvewArc6VUuc8Rh6BxLLbbrsNySjAMbZKjGEvEVjK6OcG8V25zrVVUJYILFXB7kkCS9VOKb8QEAJCQAgMeQQwcsPwBka9S0sssYT1/vvhD3+4dnx8jzZnnnmm9bBcJvkKRh4TMYb/0Ic+NE1xEiLLoNtOnqTCEeIJhIaieffOO++Ye++911x33XUGo+ZkwsAZo+JeMUpoA8WYS2GvEFjKtEPrOGw2+TjtvPPOBgPAD3zgA4UFYIx5zz33WA/9N9544zTfQ2DZf//9zbBhwwrL0QfvRyDGCLPM+hhkzP/973+bNdZYwzz77LO2m3gyJCpQ2fToo49aMi2E12TadNNNzdZbb20+8YlPdLzpv/HGG+buu+82F198sT1vkt7EeRhlrRCVZSikQZ2Xg3i2JKMTfvKTnzTLLbdcJ2JRHdEPm5rvMftkU23oVrkxsly32qh6/w+B5EM9/1oPiSXdQ9GgnVkx6zzm236en4PQz4ceeshw57jllls6QzH33HMbHr5XX311Kytxh0D3xH538803m8suu8y88sorne8hsRC5pU4HKv08L9T2/yLgE1gguS677LKZ8EBCeOCBB8ztt99uo7kl55i7RxxzzDE9oS/S2d9bs/zKK6+0RG+cJHHvSUtEZoHMAtkOb+9KzSDg3zu5zxx22GGVogLPOeec9p7fLX3WIJz1zYx29VIlg1THUCX8HwK+foh3JpxrZCUn2yJ7IHdwtidTL+kNB2EfyiKwgDn946yIJcM/8cQTZrvttpvmHkN5IrD07s4gAkv3x6ZM9BVaLQJL98euzhYM8pnpcBqEs9Mf8wsvvNBsu+22nX/+4he/aPbcc0+z5JJLWgfH6FCIvtKte1OdczSkrNh57Mrkrfquu+6y78bJSDbYp/3kJz+xkViGWorVcfUSgSW27YztIL4rtzhnRWCpCrYILFURVH4hIASEgBDoNQR43P3CF75gPZm7hGL1rLPOMsOHD2+kub5ScKeddrJRM8oQDvyyMCbab7/9ohWVjXRUhQYhkFQ4xiqGuUzjXYnLtbsg4uHg5z//+TRReYIa0scflblYdbu7g2oI3W1c0y7NX/7yl6O92EMORMnCfuoM9jEauOCCC8ziiy/eC93suzbEKDu1PqYdXgzVwI+0wAILWJkF46Ey6YUXXjCsiV//+ted7BBXiEC34oor5soPDz/8sDnwwAOnIU5+7nOfs9HqhoJHokGdl4OoaEySxZHzeZTgD/t5rKxVZp2VzROzT5ato1fz9aMs16tYttWufffd1/Do5xLeJvE6WWcaxDMrZp3HfFsn7m2X1e/9TPOUD6kLT8bzzTdfJpx4soQgP3HixM43n/rUp6ynxyKHFm2PkerrHgI+gSUmQhlEdCJNf+Mb35iGhD5p0iQDoTfWwLFuFHT2141oPeXhPAEj5N/85jfW4cFbb72VWvDss89u9Y5EZsE4ZcYZZ6ynASqlVuPGXoGz38/6XsHRb4dkkF4dmf5tl68fQoY4/PDDgzr07rvv2qiqyMA4h3KpV/SGg7AP+bITelyMR0kQS7lHzDvvvEHj5T5Kvk1idIpDGFIv686iOjiAH4vA0v1BJSrxlClTbENCo6/wrQgs3R+7OlswyGemw2kQzk5/zJN9WnfddQ176kILLVTn1OirsqrMYzqKbhMC7Q9/+MNOvyEFnXTSSY3Z2fUqwP2s4+rntvfqfCholwgsVQdOBJaqCCq/EBACQkAI9BICsMO32WYb89hjj3WahUKV6BVNMuvxTIShqDNGxXsiDPURI0ZEw4Pn8/Hjx9t8RO+AuLD88stHl6MM3UOgCoGFVk+dOtUa1ROS0xna97J38SaQ7seL1aAaQjcxvrFl+gqXMgQW6uThjYhIhLx1CVLL9ttvH9skff8/T3BHHHGExaJoTLQ+/m/K/Otf/zIrr7xyx3syRNU874d5kw1iFspEynBp9913N8cff3ywN9c0Y2IM45BFum0E1/RCG9R5OWgEFj86IXs4XkMhsuBZmlQU/TA9DkTTM+y/HjND98nmW9NuDf0oy7WLUG/Wttpqqxk8T5J4tL/kkktqI7EM6pkVs85jvu3NGRLWqn7vJ5FRP/vZzxqiBZEgwBPhIoRszH3juOOOm8YwsOiMCkNVXw0KAlUILFn6InSQRKDutu5QZ3/vz1LO4quvvtqSWfIis+BI5zOf+Ywls2AEJDJLtbGt07ixWkvqy93vZ319SNRbkmSQevFUae/3pBxDYHH4pUUF6gW94SDsQ77shI6Xc5ookJzFOLrDOWNoSp43yIdEWTvxxBNtdhFYQlFs/zsRWNrHPFkjxBUILC6hB1tzzTWDGlWnjOfvB2X266BG66NMBKoa/lNwr56ZrtODcHb6AziIfaqyTOuYx/6bMYTYX/3qV4Z3g6GU+lnH1c9t79M5JgJL1YETgaUqgsovBISAEBACvYLA3XffbQ1AX331VdskjC5R+BHJoo2EN7stt9yyQzj4wQ9+YA16YxLRY/baay9zzjnn2GxVIrnE1Ktv60WgKoGF1jCPx40bZ375y1/axg01rxH9eLEaVEPoeldHudLqIrBQ+x133GHGjBnT8T721a9+1RoYN0lyLNfr3s8VoxjU+vi/8UQ+gPRKwhv3zTffbGaYYYZSA44HXQwsHdmxrCccjCSIZoGCnfTpT3/a/PjHPzYoJgc5Deq8HDQCywMPPGAgpDM/3QM+D4kQ1CdMmGCnKDI4JPBeixwUs08O2lrrR1lu0MagTH8gr/Bw70gsRJ1w66xMeck8g3pmxazzmG+r4t3N/P3ez+R9voxTkWeeecaSLK+99lo7DPz3KaecEkwu7ubYqe7mEahKYKGFEKUgsB9yyCGdBh966KH2jlH2XlFHz3X214Fie2VAZuFshsyCsSyOFtIS0czxAg+ZZdSoUV2dY+2hU29NdRo31tuy8qX1+1lfvufN5pQM0iy+Q7H0OowYwe366683O+64o/nLX/5iYeyFKIODsA/5shPEd3S0jnSCvAeZPtTBULI83paJPo+jI5IILL27A4jA0t2xSTpyQd8MgSU01SnjicASinpz3w3ymelQG4Sz058Bg9inKrO8rnn8i1/8YhpyXxm7tyr96IW8/azj6ue298LYl2iDCCwlQJsmiwgsVRFUfiEgBISAEOgFBPC+vOuuu5p33nnHNmfmmWe2oQ3xMNNW8gkHGJSicJxjjjmCm+B72UJRstVWWwXn14e9gUAdBBai+hDO/Vvf+pbt1Cc+8Qlz0UUXmWWWWaY3OtlwK/rxYjWohtAND3VQ8XUSWIjURcSV6667ztZdFDkkqIFD9KMYxaDWx38niR99ZeLEiaUjAPmk14985CM2atsqq6wSPSM5c7797W8bDN9c+vWvf22NlAY5Deq8HDQCy+mnn26j0pGS5Kpbb73VbLHFFpaQCLEF0u/666/fU1M2Zp/sqYbX0Jh+lOVq6PZAFIGRDOeTSzHeJ7MAGOQzK2adx3zbz5Op3/uZbD8RCLjfzzPPPMFD4t/lMYI5//zzDbKakhCog8ACii+++KKNSAf5gISBIpF8F1988a6BrLO/a9BXrph7kSOz4KAJcktaQse90UYb2Xvi2muvLTJLIPJ1GjcGVtn4Z/1+1jcOUMkKJIOUBE7ZMhGoy4gxTW/Y7bfLQdiHfNmJSPFEfXTRIGKdtSTfJSmLtMMOO9i/RWDp3Y1CBJbujY2v/0LXTDTi0FSnjCcCSyjqzX03yGemQ20Qzk5/Bgxin6rM8rrmsW+zduSRRxr+hJJqq/ShV/L2s46rn9veK+Mf2Q4RWCIBe9/nIrBURVD5hYAQEAJCoNsIfO9737MGNlOnTrVNmXvuue2j7fLLL99605IGdrHhFGl/0pN0kZFDFeNE6sJbEoSIa665xtx2223mlVdesdituuqqZr311jNbb721NbDIu4jg8Z0IN+edd57FuiiSAfXiEdJ5ng9RmiYF7CLvp++995656667bBhLvAfi1d7NCeoi3DaPrCuuuGKjj6x1EFhod/LSzf//4Q9/SA0ZnjSAcMb4b775pvVETjQfMFx99dXNJptsYvDOv+iii+auDZRuN954o11H99xzj8WUBG7guN1229mHapTpsSk593gcRyHIPKJs2rfzzjtbg4tHHnnEbLPNNrb+vL7zW1UD5DfeeMP2F8Pvm266yeJFAjO877AWMAbJ8mSaHO8sPLLmehPrGCNe2o1nTB45lltuOTP99NMHDVWyL8kQ1U899ZT52c9+Zg0a3JgtvfTSZo011rCRr9ZZZx1LHGwq9RKBpan1wdpg3kMaSOLMeK6wwgp2jTCezMWQtVdGORG7lkIUg1XWR3I+MQeuuuoqi88tt9zS8fgHLsxFoupg2D7//PM3NQ1rKRc54aijjrJlVY2+4kcT2meffSwJpexaRCEJgYU5hhzw8Y9/PJiEy/n74IMPmgsvvNB6ZSQqHns7cgXyDKQCiAZFckUS5LSzjbnPXOCRfPLkyWbKlClWfqFc2s0aYS7MNttsueNVdV6m7ZVPPvmk9ZCIZyLaxD5Mnzkzi4xeOYcuv/xyO785c905xPxmn918882jzt2yZ0vd+1Adi8YniEPuRVFO1KzXX3/djB8/3p7fpKprgDLA4OmnnzaXXnqpHRM3x2JkZN8wNQuHLLku9OE6WW6ZPd/ld32mv5A7k3PQP4OYj3l7jH+OZPU9lDyadWepIusk14eTzxZbbDE75qeddprBaJNzBVl3l112sXtLlhw1KGdT2jhhMMP8dyn2Ed8vs1fOrCbmVIg85PCI+dbHsCkZ1NVD+chYkAG5G8XeAavufa4dvbCuknqdEJ1F2hpiLyciMDoMzhAcUyyxxBJBRyPRNRgL9DWsPafXYG9CNkAu2HjjjQ1REUJS2r5HWRio33DDDZZc4+7Bbn/dcMMNbXS+It2BXz9kNc4S/25Nfcsuu6yh3E033dQsvPDC0Y/eTazfumW6kPGoi8BCXeh8kIVcwlARZw0hya157p7IJE5+J29yvNChcW/JSnWe/XXKJCEY6Jt0BN566y1794YcRSSpLDLLnHPOafci5sjIkSMV1TZnQtVp3Bgyb5va9+s66+lD3WddHft5L9yHuy2D1Clv+vPe3X/RHyHnoGdOypzo4dHroWfGgVeMcVyT8mMWJk4vzj4I4TlULqtjrobsA0nZGtmAfZ2U1PfHlMO3yei4/H/ovZ5v65I76tyHIAPzNgo2yTcw2st8ZB7ipHDdddct1DPGYum+TyOwoEdFl8g6iXljTq45d4e5/fbbSxFY2KO5D+I4Eszd+zHtRgc7YsQI+/bEvWSppZYqXK9NnUtZOGbp25LjFPsOksxb99wJ1QOG6Hv9fsWQoCCq8XaP3oJUh5617NpoIx+Rh9Hfu1QmAnGdMl4VAkuT93DwqcumJG1ce0H+6rUzs85zk7LqPDspr+49MHa9h+ogYmSVut/nqLttma/ueezvSXlyX912Sk3uOf6eVpetkr/WyuiTq9orha6NrLEMkTPy1mvd9yYf02S767ATiN17Cr4XgaUqoCKwVEVQ+YWAEBACQqBbCBBtBfIEBowuoSzj8T3vcbXJ9vpK3JgQz3kGemltLitEPv/889aQ4qyzzsqFAsOFPfbYw0yYMMHMN998md9Cutl///3t76NHj7ZklnnnnTf1e9/QkI+KPLwnQ1TmRbV59NFHbTswPitKGNIed9xxZuWVVy5UrhaVlfZ7EwSWvAgs/sWQcTvwwAOtEbyf8uYkD0jg/bWvfa1jPJvVf4hOxx57rDVyDiVHYMwM7ieddJI1bE5LzLuDDjrIGrUQ5rxJAguP8BhB83DjjIWz+kt7vvOd76RGwKliCF12HaNcZZx+/OMfF05RSEsonjHOLEq+QoWxIJLUEUccYQ2yy+BTVGfI73USWHwDyiLinWtfk+vjpZdeMoccckjhvkxb2AuOP/54+ziat/bKGDPHPtyEGGFWWR/0lwczIqox3/PmIN9iHMg5sO+++zb2sBgyX7O+8aOvsKc4L3hlyk0aNoScp2XqCMmDsRukgqLzN1SucHX6Zxvn1xVXXFF4RnE+TZo0yRI/sgweqs5Lf6/EyGL33XfvnFlJ3PI8UrLmCL199NFHF87vmHO3zNnSxD4UMn+KvmEe4OUZuSHt4T5puIlh7MUXX2wf0sskMGCenXrqqZlyCuUyl/fee2+7b/Pffqr6KBT6cJ2st8yeT/4YeYLvi9ZXVSV5sk8xbYuRdXzDCeYQ8i9yrZ+yHvoH6WzKWivgD4mFv0kY0bC3xniiTJbdC2dWU3MqRB5yWMR824YMSh3IuBhuQWLFMCkv5e0BVfe+XlpXENlY/+7Oyh0WvUiWQ4MyZ05aHh5oIZIgyxaNBUaT3NFYp0Xk5TSDMepCZ5AnvyFbc1eGIFFUB+XhSIS7VdHdmrOTuz7yY56uqY0zoS6ZLmYO1Elgefjhh63Djfvuu882IeRuy1pDXkJHUDRWIXJPXWd/zB4dIpPEjIm+zUYAY7gkmeXf//536sdzzTVXh8yC8yDI5kr/h0Cdxo0huDa171c962l7U2dd1f28V+7D3ZJBmtB5phFYllxyycJ3qaL7dnINNCk/xpyXMXJZ1bkasgckv6nLCzdlQnD8yle+Yt8KSBA76M9CCy2U2awYHEPkjjr2IfTLOAAq0v24TjG+6O222mqr4Hew0HFKI7DwBsqbDE5ySKFvzMm3aWfgh64jJgILezTkVfRdRfcR10ccfxxzzDFmwQUXzOx2U+eSq7CMTiz2HYS6mpo7oXrAUH1v8k09hgT17LPPWjI8DglIRW/3ofO8V79LRl9B14XziNhUp4xXhsDS9D0cPOq2KUli3Cvyl2tTt89M2lH3uUmZdZydTe6BVdddXv4ism1T73O0qW2Zr+557O9JeRFY6rJTanrPofymbJX8tRZDYKnLXqmqfi5UzvDXXMy+FXNv8jFlPddpJxC79xR8LwJLVUBFYKmKoPILASEgBIRANxCACIE3SIwmXeKB7Nxzz+2q0SoCZlK5GOPdJPlAEaJUKiNEosREuOMiEZrwkHnyySdbz6FpKWkMTrshFEEMSUt+uEm+ybvw8DCKshSSDIloO/vtt9/7in7ooYds5A68EoUmPAUxX/AUVHeqg8DiR7fJi8iTvBji7Z1HJzwl+inPsJO5e8IJJ1hlfBa5xC+PByWM/XbbbbdCY54XXnjBGntiKBGSeBDACANiEinPa1IZZTOP8BC56HNowgM3hsZEw0imKobQZdYxRk1ZhtJZfeFCeMYZZ9hIKXkp2RcIA7PPPrtdgyGJPRiPryFEmZDykt/URWDhEs2ekzRSzTMud21ocn2wNtiXeRAITaw95iLe2LIM9Nt4uAkxwqyyPhgvlBGhc9DhB4mPh8iiKByheNf1HWuQ+UeqGn0FMgyGlDy2kvJIjnW13y+HBxK8tEMaIqpbaGKvwGCcfSkvJc+2L33pS2aVVVYxeEILOaM44/H8TZ60VGVeUl4yPw97PPDxwOsniC0QDZGP/MQDDWPootiF4Mfax9gTWSjPiDb2bGlqHwrpU943vue/NLm6Cnk8WTd75rhx46JkZPZujJrxPp1MVR+FQh+u/faHRq5z+crIz+TNW19VleSubU3KOsn1wd7JnsSZmpYwzGFeJNOgnU15a5CoWpzDjsRSxhsl5ffCmdXknAqRhxzOMd+Sp0kZlPKZz9y1aVfI+er2AAhJkKnr2vt6bV35zkUcCReDvbQzvep5R37u8Hgi585cRNpO1gfxiD95cq9vMIY8CiE+VH8CeQ3vu1n3DmRCoreiFwidR/QBj83MpQUWWCAXwibXbx0yXez410lgYa5+4QtfMJdddpltRp7TF7fmy9yvyIvcinGiT2aq4+xvQiaJHRd9X4wAejQcCqBvxLARx1JpieiTLjILusxQpzfFLejfL+o0bgxBoal9v+o9p8mzrsp+3kv34W7IIE3Jm/68J7Ic4xSq/8w6d9waaFJ+ZL9Dd5zm5CBvDSIrclbmyWVV5mrI+ve/qdMYl7KJKojsSSp6Cyw7RnlyR9V9qMx6pz3cB9DfIb/WmdIILOgZkwSE0DfmpIMX994R805ZVqYHj8997nNWrofQmpaaOpdcXW28gzQ5d0L1gKH6XvT0RLNyUXW57/MWWhTZChnPzfE8nXada6BbZdURfYW21ynjxRJYyq7Z0Hs4/WvCpsSNeZk1FfIuWmVOdfPMbOq+TrlVz07KKDNeTZ2foToI6s8jsDT5Pkfd0TLfgh8yZroqM/i/eeuax7/73e9sFGWXsmy0/DlW1k6p6T3HzeOmbJV8HEIJLHXaK4WujTojsDR5b/IxrdtOoPpqm6YEEViqAioCS1UElV8ICAEhIATaRuCJJ54wGGg5QxrqR0GG4UUveHhLKnm4TPO4h2FUXvIN9IoendMuIBiOo9zMShABeNh2Rgq0DQF1xx13tGGeZ5ppJmvAgnILIy4Ujs74IE+h8fLLL9tyCSdNIi/lpqU0g9G8viY9vmSRenhkQfnGIzwJg9iDDz7YRvDg0ZSH0qx+4fUTck7dRs4xiuGs8brhhhssSeu5556zn4SG5nTlcTHCgNtFSHnyySetBxkU3r7BAfOPiyfkK5fwrov3TggPeF5FuQlxDCIJnjqdB6YQhZE/RtTB+ODxlXDszD0uVShRJk6c2Alpn8SmTgJL2uMJ/cXTLYZY9Bfl3zPPPGNOOeWUabxxgR9rI81TbBkiTajS2WGRZtiB13GiUUGsAUuIX3hiJWoFJC23jiHgnH322QYiU1ZKzt3555/fjgv5qYOHw2WWWaYzXjfeeKONhJD0xhXqESz23KiDwMJDORG6IDc4TD71qU/Zx6e8qF1Nrg/mGd7UmHsk5h5kDYgpeC3DQJ124+WIscFQ2hm0FT0itPFwE2OEWWZ93H777dYIy5Ej3DyEUDnLLLNYzLL2JYgVRNvqlYRxD2vUjV/V6Cu+sdomm2xi53LWQ2ETOFx//fVWhnDj4+QKCKXIFcxfxh2iK0QbDBtdCnkoSSrWk/uROz/Yt5kH7HkQmpmPSS/iGFpyDuZ5DC8zL+lDmjyDMhdDhZVWWsmuW/brxx9/3D78+Q+EKPU4cx0BiTLduYsHS8bRrX0enTmLnIfskHM35mxpch+qOu/8B9c0GbMKedy1L+0Bhn2Y8wJSdt48Y45B4sq6g8Tsk649oQ/XSXxj93weaJAt2Svd+YNchuy58MIL2/XL3Hjttdfsg3dS9uP7kPUV26a2ZB1/fVAv64pIBrvuuqsZPny4YY+9+uqrrZzqRxwZpLMpZI0mPVLyPfeJ2Cgs3T6zmpafY9Z5zLdNyqCMZZqxA3dp7hVE9UAW5fxCdoGMmYwWxr0CuSPLyUVMP2lLL64rX85x6wU5hD/cG91+GbKWir6BvMIe5O4pjAX7MlHIGAv0Gsgt3L2QI5MyT1GEmOS+x37Hufbiiy92dCebbbZZ7h2Y8UaOW3zxxVO7ga4Bz87OUYqT1ZCJcIhAymp7GlEwWUnT67eqTFc0rmm/10lg8WXZPMcntMWfZ4wVd1FI33PMMYdtLrL1U089ZfUeSb1giKOdMmd/GzJJmXFSnnwE2KscmYX9Ej1bWiJCN3dV9hnkqqFKZqnTuDFkbja979OG2LM+bQ+q86wru5/34n24TRmkSXnTn/ecI7xzON0n71h5ub+E2gAAIABJREFU8mbRudOU/Jj2buDmKvuZI94iIxOhCqJvUjdeJJeVnashaz/tm7qMGF3ZfvvzIjQ0LXfE7kPMSXRxvAc6PYD/Psq/v/nmm+bOO+98n8wdSiSJGassAgtv4OileMstWgvUh55xr732Muecc45Jyu4x75TIqKxLp+dNex9kffBOwd0g+U5BG/KchDV9LpWRQWN0wk3PnVA9YKi+17c3GD16tL2/I5dlJV+/Gkp6iZnvvfQtOg9H8CkbfcXdc3E0xb2JhJ6A8cQ2ITbFEliavIfT9qZsSii7F+Uv2tXNM7ON+3pZGb7pPTB2rfjfx8oD7txs8n2OOtqW+Rwudcxj/4wssndLI0nF2Ck1vedQftO2StSRxCGEwNKUvRJtKSMbhcoZbq41fW/yMW3KTqDqHvS//CKwVAVSBJaqCCq/EBACQkAItIkAymCUaO5Rn4cvDKiJRtArCUU8RrYYPZHwlI2HyzxyjR+at+gRP+0inUdg8YVyhGaMIXncTvO64kJFE/7ZKSzxOMVlzu+HrwzLIlr40VTceOV5jU9GpclSsiUFcJS54ABpIy3RLy6MEG5IRV6iys6pGMVwWh0ohlA4//a3v+38nKcA9i+GeMbGYzLK6pDkP/hgQI8nLS6kaYn1B0notNNOsz8XXcJ8Mg7rFY+vaeX7Zbv66ySwYHiHBwhHDnIEuDQSQ5phV9b6jFF6u37FXAbTFAYQ9zAgT/PEn+bZkL3ppJNOssaZaclXqDBGeXVg2AIRzEUeCFGGh8xJ/5uyBBYuzxjf3n///TYCTdKAnr7xbxjr5qUm14dPAOQhgTMuyxvWNddcY43D3NzNeyQso5yIncMxisHYsll7kAE4Q0l41mAuZhEOeTwbP358x/swDwc8pEHq6oUEoQzjaFLV6CuU4Rv2F4XCrhsDjB4ZExfti3OHM4E9IG3+pnn05JzBKD4rkkia0vOoo46ysogjMCX7xVrHqN5FNCk6m8gbOy9dff5eCVGZR+KPfvSjQVD7+cGS+YohR1ryvZ1BRMQQYPnll0/9PuZsaXIfCgIj56Okx8m8KHLJ79jbYwhs7DXsLZA0SeTnboHn1DTyk08+ymsX5cXsk2nzK/ThM3bP9zEriurlk3yKDGTpS2yb0tZkkRxSRtZJI7BA5GbMi4wqB+1sCl2jq622Wsd5BA/73EtiSCzdPLPakJ9j1nnMt03KoIx90iiK/+csw+hixIgRqVPDN6bM03PE9LNX11VIpDn2KHBjr1577bVtRLwysqdveIK+AoIkRp1pCbmKfSvp/Rq5ICvaZtq+hwEmOiFkOD+xtyK7ElHFpTx9U1KuoVzuy1lt5xxFTqd8Up5DkzbWb1WZLnQfTX5XJ4HFlzXy5F/fq38RoTxNF5LncbPs2d+GTFJmnJQnHIE33njDXH755fZuiKOTLDILjmAgTUFmQV9Z5AU8vAW9/2WoJ9TQnhTd/5ve98vcc5o+68ru5714H25TBmlS3kyb96x95A8cRfiJfuMgDcd17u0vy4C6SfnRf8fIk5noAw6wkG1c1HnkQyICJz1WJ/tadq6G7g/+d3UYMebJMVkyYhtyR8ydgz74b0JFZCNf/9PEW2IWgcUnExQ5DUtGJ046HAl9p/TrC3GE5t8P83TxTZ9LdeifvvGNb3TeIfx11PTcqZvAQvu5c+AMgf00RFfqv7P/6le/MuiCBjFBXIHA4hI6LvScZVKdJOVYAktT93BwaNKmhPJ7Uf6iXd06M6m7jXOzjAzfq+dncr3GygPkbfp9Lq2O2DfEMntSHfOY+zxvRegcnUxeROKtaqfU9J4DLk3bKrmzd+TIkXboQt6nm7JXov4yslHMu3IapnXfm3xM3Zqo206g7Frz8onAUhVIEViqIqj8QkAICAEh0BYCPGpiWOQewjAq49F7gw02aKsJQfX4CvQiL/kUmnywLfJu6RoRI0QmBeDQcNc+2SOvXckwklkGbXhVJGwxxB4MPBZbbLGOV5I0I2wfx6wHi+SlCG/7XDqdJ6y0AYMsNG7cODuPVlxxRbPVVltZL4B1plDFcLJOPDvxmIfRJeG+HXGIb4pCcPsXwxCv2K5uXzldVJfL5xuLZynRfeJSSMQLv2zqrIvA4hOuirwHU7evhMSgiMc2n4BTxhC67DqmXawJyEZZxt9843uyKVJW+0qbkLmEoZszbsojpFVZY2mPHFXKAwdIebQ7D7+m10dSgVBkBE1/URYxJuwPfL/xxhtbb6ZpqYxyInYOxygGY8v2v2dfhFSZl5iLkAg4X1ASQe5yXp+rzJeqeYm+gtc6DMBJGCQ6ImXZsv3xbZuwk5Rb6EMR+YpvfCVk0Zz3z7YiJSl1+GGteUzNMuZM29/zHiuTY+XvlUUPycm8/mNEkaGny+sbluQZDsecLU3uQ2XnN/mS3iP5/zwjLZ8IHnJ2ubb5xHMIxKzRNJKUy+Ovv7zogzH7pCs/9OE6iW/Mnu9jGxqRMLnuQxTwMW1yffGV9k3IOv76CL17pe0Z/Xw2xaxPIp/yuO8ioB5wwAEd0ldIOd08s9qYUzHrPPTbpmVQxo35C/mXBImBvScvciz3KPZHR5ogYhh5FlpoofdNg9B+9sO64o6OQxKi0BQl7hjoJIikAj55Z4kryydSMgYYAiLP5iWfCJJ39vn7XogXZ/9sBQP+pBmcJ8cbEigE5TxCIPIaDjGYd2ussYZ1AJNGeGlj/VaR6YrmQ9bvTRJYiIqE0WwayTnpIKZIL+Da7sutRbJy7NnflkxSdqyULx4BIqRedtlllszCXM8is6C3dZFZMI4cdDJLtwksde/7zIyYs76Ns67sft6r92EwbloGaVreTJv3eQ666DN6T6IBOsckyKonnHCCmXXWWafZkJrSGfqYcO/FGVJeNHM3VslodHl37LJzNX5H/m+Opo1xs/QhbcgdMfuQ/yYU8mYLfr48mvdGVWaMsggslJXUwRTpRJN3u+Q6C32nTBJgqDvEwaK/XvL0dk3fR2Jl0LR7aJac28bcCdUDxuh7fTm+yNFmcg7lORkoM897LU/SSQv2DKyZsqmbBJam7uH+3teETUmvyl/dOjPBvI1zM1aG5/s29sCy68/li5EHyNPG+xz1tC3zOTzKzGPu7eQj8hu2d8mozyF7QBU7pTb2nDZslehHTASWJu2VaEsZ2ShGzmjj3uRjyv8XycR8E2snUHUP+l9+EViqAikCS1UElV8ICAEhIASaRoBHjqOPPtqceuqpnarw2sajfpbn6abbVFS+TxjJ8wTtC3ihRncxQiSepffff3/b7BDBzvXP95ab5e3f/47IIT6x6I477jBjxoyxkQMwtMVQYeutt7ZVffWrX7UPX8noLjx68kjB43ve43ryMlAUgaVo3Or6PS0saNmyQ7wd+RdDvK/irSwk+WNX9JCULDM5r7KUmn75eUaeybKTClP+vS4Ci2+IE2p0zOP7t771LbPMMsuYVVZZxZKx5pprrmkgjjXQJ3PoOvYJXTHGlr5xbp6huz9309ayP6/qNsBJm7d1Eljw+IlRFQS2IiOJpteHr0AIIQGErGu+KaOciJ3DMYrB2LL974sisITi0o3vePRzkWTqiL6SNr5FxmR19tsfmxi5wn8QzfPi7O8tIedH3sNvGgax89KVkdwrkVHYK0PJsEkPeJQXeu76Cs28CBihZ0vaXKpzH6oy7/y5koeTj00ROSrZrqQyM8Swi7wovA877DCDbItMgEyLF/M0Y92YfTJtfjURgYVHGsb5pptuskZRBx54oCV0FyVf5p48eXKq51xXTuw51Jas46+PPfbYwyAPfuADHyiC4H2k5n4+mwo7630ARhMnTuz8awyJJdaLZGzbsr5va07FrPPQb5uWQX3jwFAdBPse3y666KJWlt5uu+1So/GE9pOx6weZj7nEmFx00UXWkIwH3aK09NJL2+h7kL/SInq5/Em9B/8Wej/lW+6onD+kGLkgyyFDsk/+uOQZpCXHO5SYW4RfW+u3ikxX1Ies3+u+Pyfxp84s3cl1111no2TcddddBp0qTjl8nYbfZn8eFJHmY8/+tmSSsmOlfNUQYH9DXuQP8x6ZPS1BYHORWXD8MIip2wSWuvd9xijmrG/jrCu7nzepl6tjLjcpgzQtb/rzPo/8nMQqObey7sNNyY/+fIiRy5JvGXmROsrO1bLzqYwRY15dvhyTpY9sQ+6I2YeYM8jytOvxxx+3b6T77rtv4duAPyfyoqGXGaM8PWZyjebNqSQh2H8zCiWw3HfffebCCy80d999t3VARNT6xRdfvLBLyTHIIz3487DucylWBk27h2bN5TbmThMEFvqYfL/N24N9UnkIgalwcvToB75uC1uOmAjDRfelUD1uGjyxurMm7uGuXU3blPSq/NWtMxPc2zg3Y2V4t1f24vmZJTsWRaokXxvvc9TTtsznMKnTnoIyiyLWOUxd5BH+P8ZOyT+vYt6by9qxhbw1064YWyUfhyIHcE3aK9GWMrJRlXflJu5NaXMrZOxi7QRqEllEYKkKpAgsVRFUfiEgBISAEGgSAZT0GBURrtalpZZaygq+KO16NfkKnzSChmt70kAv1AsieUOFSN84Jc9zpo/nW2+9ZaPeoLAiZeX1metp0VKSURogHxEqHgILytE05WaS8JKnXPMvJ3jx5FGdSCI8guZ5/mxq/tRFYMH76oknnmhWWmml3KYmHw5iDWmThpux0TMItzlq1Cjbtqy8scaOrqP33nuvnRePPvqo/ae6CCw333yz2XDDDTuhs6+44opcT8Mxc6SMIXTZdVxkOJJsN/sohA3+kPKUqKGPGsnyy1yCY3BN2+9i8rMn8Hiz3nrrmdGjR1uFdOi+0PT68B/xWb88nhE5hHbnRYcpwqDMuMTO4diHQuYtZwEphHCRVJSTh30do0nOjxCP1kUYtfG7H33l+OOPt16mqyZ/fEMUs1XrdPl9xVoeCaVIrshrdxnjvtA91bUrds67fMm9kvmIXPrRj340COKkPJRnbJpWWPLczTsbY3Boch8KAiTlI99DbwhOvlfMUIUp5FQXTYAzAmLHvPPOW7bp78sXs0+mza/Qh88ye35sJ2PXZGyb/DtLU7KOvz6IyMZdLTQNwtkU2lf/u7IP/d06s9qaUzHrPPTbpmXQxx57zGy77baWiEfifr799tuXnRqV975+WlecUa+88orFDgODK6+80hICstLee+9tjjnmmPdF73Tf+/feouhxyXoefvjhjk6Ff8/KW9YII3S+Jok0tAP9zUEHHWRJNXPMMUepedXW+q0i05XqmOeRMU+eCy0/OU6xOp2iOmKITJQVe/YX1Z/1e6xMUrYe5asPgddee80SWdgvIFFnkVnQ9TsyC0TxQUn+WkJHBSHej+wc2t8555zT6mGTjqCSeZve96kr9Izg2zbOurL7eS/eh7PmQd0ySNPyZuwZ4vodasjdhPzoO7goctqQJ5dlyddl52ro/uB/V3Y/CD2Dzz333Fr0nNQXO2di9qGy+DVtAJdXvv/mmqV/Te6xvh6lzFtPDFYhhDPKKzsPQ8e4jAxaViccik/M3And92L0vbTTdw6URcBKzqEig9vQ/vfid0QVJvqKSzGOWbL6080ILE3cw+lnGzYlvSp/ld2runFmljk3Y2X4Kus4Zg+sUk+ZPrXxPke72pb5HI51EVi4q6LbmzBhQuF7fBU7pTb2nDZslcA/JgJLk/ZKtKWMbBQjZ7Rxb/Ix5f9DoiHG9KPq/pPILwJLVTBFYKmKoPILASEgBIRAUwikkVcw6EcpOttsszVVbW3lJlnZeYZ3ye9iWOWhwpdvaFqlg3mGpsmLmE9ISSpxPvaxj9moKhhnuwgr7t+SEXWSF8g8AhCPnihvuUT5Ca+nGP7hBRQvfkXeJatgk8xbhcDChXD99dc3eCHaaKONCi+FsRciv49JnKv2P+3SkMQixAA164JdF4GlSYVBGaV32XUc4mEga07mKaFDleXJsstcgmPnmo/TzjvvbB/LfW/phLm95557zDnnnGMuuOACWw1rij0JAk+sN6Wm1wftw/B91113tYrhZGKPxPgLr/go1hdYYIFCr3BVxyV2Doc+ItGu2LLJA4GNvdD3cs2YIg9sttlmlpi05JJLViL7xM7HmO/POussa5hCYgxvu+02M+OMM8YUkfrtSy+9ZCNBXX311fb3NgksvvFJSKSmZCdCHzdjlH1ZZ0eRQW6ZeUldZfZK8iGzEI0H0gQpxONg3rrO6l/o2eLKbmofKjvR/TDuYAaJOstAi3r8PJ/+9KfNj3/841zCuz/+MZE4QvsWs0+6MsvMrybOYu5iGBs++OCD5pprrjGXXXbZNPtxkbI4tk3+naUpWSd2ffhjPQhnU+j8TfsOmYRHfxJyFdGRiuSrbp1Zbc2pmHUe+m3TMmiVh8WQ+RPaT1dWv68rjC8gsRCdBSMSnGwkE4+9kFjSIrEkH/xCsM37pi65wNUROo6scWRRIg/7CYcXG2+8sdVxYGw900wzBXWzrfVb5swN6kDOR3WSL3zZsg6DM4wln3nmGUsygKDF+Q9pK+TOEXv2h2JZVSYJrUfftYMA88mRWTDaeO+991IrJnqpI7MUOfZpp+Xla6nTuDGkFWXl3dB9nzbEfNvGWVdlP++1+3DIGLtvqsggTcubTetbmpAfk5iERoxxYxFq9FplrsbMjdh2hZbtr+civVtRuVXkjph9qKgdyd/ffPNNa/R34403mksvvdT8/ve/7/xctb9+O4oMfJMG6lkRTpLz1ico1E1g4e3l+eefN3feeaeVE4nu5+4+eQ5Ymj6XysigZfeovLlUdu6E7guxOPp9TIu86jsRCo3OGrOmeuXbpFMW9Fg4Q6qa6pTxYiOwNHEPB4+2bEp6Uf4KPctD503dZyb1Vjk3Y2X40H6678rugbH1+N/HyANtvc/RxtC9vWr//fxVCSzYVuFMEjsMorFNN910hU0s85brCm1jz2nDVon+xODQpL0SbSkjG8XIGW3cm2Ixzbr/1C2/ZywIEVgKd4qCD+omsEw1xhRvX1VbrfxCQAgIASEw6Ahwgdhrr72mibyCMT+hi6t4pG8TtyeeeMJst912HUMvjHswRE4mn1Ue6i2aMkKFSF9ArYJBnqFl0puLT0hJRklx3q3nmWeeaaJCJMNJ+kqfotDcRLzBQPiEE07I7R4e7hgDIr9gHB5y6SqDV/LSARYYXfLwmpcgZS222GLWQ2moUYcrL+ZClHexL9PXZJ40I+akN7RQL+KU6Uf/qYvAgjEr0S1IMe0JwaaM0rvsOo69bCXnSBphzPWvjEKlzCU4BM/kNz5ORcb6GECwp+Dx2BnbYMxz2mmnmTXWWCO4+qTiKzhTxodZRv48/LBOqMsnsSSLckqjbbbZxiy33HKFUWTKjEvsHI5RDMaW7fpOxAkIPvQnK80999yWqLjDDjuYtddeO4j4V3U8Q/L70VcItez2n5D8ed/48kPd+1le3VWN7pL7TJ5BQJmzLXRPdf0rOy/L7JXUGetN0h8Hv39ZBv6xODS1D5Wd5xgHQOrO2xNDyi6SH31ZIyQyVEi9yW9i9sluncWcmRggPPTQQ9Y7MpEZ+G8Ioe4MTet33QSWIsONIuxDZZ3Y9ZFWbz+fTUU4Fv0OeWXs2LEdEkuIx8punVltzamYdR76bdMyaDKiVx0G7/68Ce1nMt+grCt0E+itjj766M4emhdpt4rzCx/3uuQCV27MOLLexo0bZx9rs5Jz1sF9BlLL8OHDM79ta/2WlemK9somZelk2b4sE2Nsi1wKzhBVH3/8cWuIiO4uL6JQ0T28zB002Z+mZJIq46W8zSKArInMjoEuRoRZZJaFF17YjBkzxjqxWGGFFZptVAOl12ncGNK8svJuzL4f820bZ12V/bzX7sMhY5z2TawM0rS82Ya+pW75MdThShr+fn+zHLJVmatl5kbdxrjJtxXaE+rUpgm5I2Yf8rFzEY2Qg+677z7z5JNPWhkIYpRPRk/mjX2TKRqzIpk3+a5KlDI/KlDyrp3mPK4sgQUDaeRDIj6iH3IYQTzNSkOFwNLE3AndF8qc7zhZQIdD4n0cp28YJLvkOwQq0qUWzele/d2PvoK9BmumaqpTxoslsND2uu/hrkzu7OiFq6Y8m5JelL965cwE9ybOTcqtcnaSv7Y9sEbD4pg+tfU+B1ahe3vVdebn9+fxl770JesMsShhN8VbO7q6WPupMm+5rj1t2LG1YatEf2JwaNJeKW0vL3rLI0+MnNHGvSkWUzenYvpRtC4ifheBJQKs1E/rJrBUbY/yCwEhIASEgBCAvIIwfcUVV3TAgLzywx/+MNfzcq8h54d4TvNcwuPcFltsYZ577jmz7LLLmosvvtiMGDEiqCuhwledgn+Wlx8a7BsmJZW5SS8TSeV90oNQ8t+T5J/QqB1vv/229UR//PHHW+9IRQnDyGOPPdYss8wyRZ9G/15WMRxd0f8yxFyI/DrqfKxKU26WvcD4SoS6CCxl2xMyNmUe5squ49jHklCD8zIKlapGKiHYxhJYKBNFGgr53XbbrWMEjZL+zDPPNB//+MdDqp1GmReUIeejPOU/RhpTpkyx0aTSPBf7xULSgAwBGSdLkVRmXGLncBXFYIyh+FNPPWVOPfVUKwfkGVODE0q2gw8+2Oyyyy6pXq6rjmNM/rPPPtsceuihNkud0Vcoz/cUhEfriy66qJEzze9z6H6ShVXoGVnmbAvdU13bYue8y1dmryRv3QryrHUUiwNta2Ifilkv7lt/bpcpw+Up8hpY96NUWltj9skq86vMno/szEM2EYEwRohNRUrv2DYVGW4UtS90byqzPtLq7tezqQjHkN+TXiv5vojE0q0zq605FbPOQ79t+o4WehaHzIe69j7KGZR1xT0EMuYXv/hFq+sh7bffflZ+951V1GnUy12CevxUdt8Lna+uPuohEuZJJ52Ua/jH9zyK77nnnubAAw+0ETP91Nb6LSvTlV0b5As9r0Lq8CNchUT3w0ATGZLIyLFk4aYILE3LJCFY6pvuI/Dyyy93yCxELmUvTUuLLrpoh8ySjOTd/R5kt6BO48aQfrax78ecEW2cdVX38165D4eMb943MTJI0/JmW/qWOuXHKu8GofqeqnM1do7UqfdgfhHhnD+kPCdZrp1Nyh0x+5BrD2udCLPIQiFviD7esW8yReNVJPP6b8y+vJ+Mkp1Gmoq99yFbTpo0yUCML9LB+30bdAJLk3MndF8oc74nSVCMmT+HuZtgf8G9ICSaddGc7tXfk9GEsTmAwFJHqlPG8/cD7BdY10Wpzns4dbVlU0JdvSZ/dfvMBJMmz03KL3N2urHqpfMzuS5i+hQqr2Wtu5g5Erq3F63x2N9j2hhbdtb3Zd5yXVlt7DllZfwYWyX6E4ND2TaFjlns2xzlxsgZVdofsw5jMHXYxPQjFM+A70RgCQAp9xMRWKoiqPxCQAgIASFQJwJ4XMDTepK8AsHj5JNP7ivyisMk6UHa927ih+Ytegj2cQ4VvoqUoHWOX5LBnjTQSP57MtJKsm14zz/vvPPMXHPNZT3vbb755rZpRcaHfvvB9emnn7bhqwljzRhkPcozJhgYQx6qM8UqhqvWXUZ4d3VWuWCEtLusV4OYS2HMg1gypGXdEQti2hF7iaq6jkO9LJdRqJS5BIfMneQ3ZQgs5OdMwVDs8MMP7xTHXgOJZcEFFyxsRtPrI60BL774on1IYw+77LLLMh+LIGqce+65ZtSoUan9KDMusXO4imIwhsDiOkj7brnlFuvdD6PrvKgsjPuECRO6FrXNj76CgfhOO+1UOOdiPrjwwgvNtttu28lS1UMaj6I8Qr/22ms2QhUPOxBvfJJUVaO7UM8yZc62UNkoOaeQVzgbSKHzssxeSfkxirm0ueAbKWY9nMfi4NdV1z4UM5/dt34EwzJluDxF5HCffB06/jFtitknXbll5lfsnv/CCy/YKGWQ57MSxsU86kKaXGuttcybb75piKToUq8RWEJlnarrw8ern86mmLlb9K1PYsExwyKLLJKZrRtnVlvyc8w6D/22aRk06WCiVyKwJCdPN9cV9wT2xjfeeMPg8Z//J0pqbMIg/6CDDjInnniizZp192xDd1B23wudrz423MHwYI0+hvsM8ntW2mOPPcy3v/1tQ0TaZGpr/ZY5c2Pngv99VVk6Wd4dd9xhDfkdUYrov/xJc3KAroy9GOJQnkHiiiuuaB0lcPbz3xhKsg5IRXrLWHmEMtuQSaqOmfK3jwD3EReZhXmeRWYhkrWLzBLqqKT93rz/Hli3PtLvUxv7fswZ0cZZV+d+3q37cNsySNPyZqyOscp9mLx1yI9VMAmN8FrnXA3Zz+o0Ynz99dfN+PHjLQmWhLH7+eefb+abb773NaUNuSNmH6KBRCk67LDDzAknnJAJHcRq9KEjR460+hC8kOMcy0UiaJvAQkOTb6W+g8HkW1daNJyY/TckohER4pETwYc/4EHkybz7Dr81fS6VkUFj9qim507ovlAGRxyKoO9nvfjyvP8b37BGYj3vh+xF3fwmVn8V29bkXhTqkDOtDv+eGLvf1HEPp11V7+Kx+LnvuyV/JdvbrTOTNrRxblJP7NnZq+dnctxi+tTW+xztC93by66ZrHx1zuPQtpV5y3Vlt7HntGGrRH9icGjSXiltLy96y4uV19q4N8Vi6uZUGXkpdK7nfCcCS1UQRWCpiqDyCwEhIASEQF0IcLneeeedbRQNlyCv4HW9XxUmfvjdpMKBB2Y8crr+4vFjq622CoYzVPjyPaxkeeUMrjjnw+TjuVNgf+ADH7AP5JBTfK9MScNB9xsRaDA2x9iXFKuk8Zvnwl1fd9111qsKhJZkwqAYgpRvMFEFjxjFcJV6XN6YC5FfX/LSVkW5ltWPJBYrr7yygcD00Y9+tLDbrB28h2LwQqorAkvZ9hQ2OMUwOcQQNnQd+0bLeMHCeCQ0hc6irhe4AAAgAElEQVTJMgqVMg8Eoe1235UlsJAfgxiwwvjBpb322ssaSs0yyyy5TWl6fRThwLkIIQ+PcBA2fEJenlcsf1yS5MGsemMebiijimIwZH3k4eNCVXPuXHrppfYxj/POJR4ciWaz/vrrF8HcyO94n3YesuqOvuIa7I9xLOHT77hPHMBQnbN73nnnnebThx9+2Gy99dadiA1pD6R5oIYqtsqcbaF7qmtf7Jx3+crsleT1vVWGeMlOYhmqzI3FIW+8quxDZRZXElvWMbLbSiutFFwU8zEZEp1HSkhKaXcJf/wxouV7ZNe6Usw+mTa/QmWnmLOYh3eMqrljuUQUp8997nPWQAODhDnnnNPMPvvs08AQa3Ab0yYqakvWqXN9+POk18+muua1KyfpwRLyCus1i8TSjTOrrTkVs85Dv21aBk2uZ/Za9s7VV1+9tikS2s+QCtteV0nsq5J7ko+RWft50iDtQx/6kJk8ebLh2zpT2X2vrnHE2PH++++3hBbIQT4JHYPdcePGTdPlttZvWZmuyvjEnqdZdflOcfguTy6//vrrzY477ti5M7H2N910U/tnueWWs5Es+bcZZpihU2WscUfs2d+WTFJlvJS3+wg8//zz9r7PnzvvvDOTzLL44oubzTbbzBJaQqObt9W7Or1zh7S5jX0/5oxo46xraj9v8z7ctgzStLzZtr4luTbKyo9JhyvrrruuNTxcaKGFQpbd+wz0s/SeTc3VrEbWacSI0wLeax1xNi3ih2tHG3JHzD7EWkbfc8ghh3SgQvbZbrvtLBEDWQgnHhBWkvqjUD1c0CRJ+Sik/OT7bvK+kCQUZc3X0Dehhx56yL7NJ4nnTk5EJwdhFFK/H00yVMfb9LnU5DtIG3MndF8oi2MyykrS2U/SRoG59atf/coSuAYp/fWvf52mT0URhMv0PXmehkSmyqrDd/wS++bil1vmHk4ZbdqUZGHRpvyVbEO3zkza0Ma5ST0xZyfft7EHlll3yTwxfWrrfY72he7tVfvv569zHoe2rcxbriu7jT2nrG1QjK0S/YnBoWybQsckVj9HuTFyRhv3plhMHTYx/QjFM+A7EVgCQMr9RASWqggqvxAQAkJACNSBQBp5BSMqvOH0K3kFXPwH5SRZIhmdpUxo3lDhy/eMVOQxscp4vvzyy5Z0gGGCU6ai2MRDPEbGvocg8DnmmGM60REgq6y33nodYk9Vg5G0vvz5z3+2UV0cMSLUMDAGl1DFcEyZed/GXIj8cpKPiBgrEP0IT5t1pZtvvtlsuOGGNgpOTPn+hbUuAkvSO3eMsdazzz5rjWrYq/BCyjzH2DOZyjzMha5j30t8MsJR0VjhSSlJCsvz9FhGoVLmElzU5iKFS+w+lqb8O+OMM6aJXpHWpqbXRywOGHLhBeuHP/yhzZo3h0MewIpwLiKZxCgGy6yPGHzwcs0ZwtpwUbdCw6zH1BPyLWfbKqusYtg3SE1EX6Fc37M3D694QaTu2ESbMR4kCp5LWYb/9Gv77bc3EENJMcRYfy/LW8tlzrbQPdX1sey8LLNXujqTxqyxxNGkx3zKyzobY3GImS8x+1BMuXyLESMEQwhgpC233NL86Ec/stH5QpMvP+TJ2P6DRTIaYFF9jMXBBx9sjT3XWWcdG2EprZ0x+6Srs4wcGWMMm7yDUCfRqvDWzpmSl5IyVN78c2XEygdtyTpNrg8fv146m4rmdJnfMQQYO3as4W9SniFAN86stuZUzDoP/bZpGdQno4YQnRljMOUuzV6L4Qs6G4yl/BTazzLzrul1lcSe9qWRK0LbjQx46KGH2s+z7mB+BI2qDjzS2lZ232tiHN977z2rc8DJiSOfpxFI21q/VWS60HngfxdzZufV8cwzz1i9xLXXXms/y5N5fBmL9ct9GN1Pns7V9yZfdA+PPfvbkknKjpXy9R4CkFkwrmSvJtJTVlpiiSUsmYU/dUfdLoPKUCewtHHWtbWfN3kfblsGaVre7Ia+JWt9hsqPSZ1LLLH43nvvtW9fjz76qG1GlkzX1lx1WNRlxMibCHoDdK2kPMdBbckdMbLqAw88YO8uEDVIvFdidF4Uod2/N9Utq4fo73HQB/GG9pKcHja5t2aRiUL0S34UDuY+dYHX9NNPn3ns+Tq1vDenpu8jITj6HQldG23MndB9oSyOvqNNd8dN7nmxTpbKyEPdyLPvvvvaKJQkHK5AxKs7+fr6MvuE/4ZbhQiT1r/Qezh527QpCR2LJuWvZBtC94WidsecmZTV1rlJXTFnJ9+3sQcW4Vn0e2yf2nifo82he3tR/2J/r2sex9Rb5i3Xld/GntOGrRL9icGhSXsl2hKrnyNPjJzRxr0pFlM3p2L6ETPPC74VgaUqmCKwVEVQ+YWAEBACQqAqAu+8847ZZZddpom8MgjkFYdL8nLnvJsss8wy0xiUlwnNGyp8+QpI2oCByvLLL1916N6X36+LKBE8GkJgIKUpUpMCLr+j6MRbHgYLRUoz6sPDPkonLh8YHmJMWJRCDUCLysn6PUQxXLbstHwxFyI/v698wMCGkNJJr5tV2uobOud5Qk/WQ7QJDOJcqovA4hu2hrYn6aUoS3lY5mEudB37ZK9PfvKT5oILLjB4mCxKfrSnPPJLGYVKmUtwUZv936tEYKGsNC8xGOugTMaDWFZqen1gsIPB0e23326WWmopGxWmyPN/6IOoj9m5555ryYF5yS+7mwQW1iqPCxilEEUHA6ui6E0x5IjYORjzPWPqIkDwoIvHad9DXUx5ed+i5OLR1Xk/ZIxPOukk6zEwJvme9pLe2Pxy/L0uhmTgr6k88kuZsy10T3V9KrNvk7fMXunqTJ4n/FtoBD5fxsojv8Tg0OQ+FDMH+dY3bAo9o5P1+DgVYex7Aw7xNuifyXnyauwDCu1Nzn3IshdddJHh7pCXkg8vfJcnNyUNqmPI4kmPgkV18HusfNCWrBOzPnzM+/lsil2Pod+zTidOnNj5PI/E0vaZ1dacilnnod82LYP6j4OhUdz8dZ3lETS0n0ycXltXfkQ6dAwY+BQZt/lrxjcSyjL89+9qZWW5vDVbdt8LGUfK5l7KGX7ffffZ6LZF0XxCHCy0tX6ryHSh+6T/XR0ElrT7bZ7c9Nhjj3Ucy9CeUB2krz+pm8DSlkxSdqyUr7cRYP9EJ4w8f88992Q2Fj2CI7MQabAbaagTWNo468ru5710H25bBmla3mxS39KU/OjLujE6CZxvjB8/3m4xeeSXsnO17N5VlxGj7xwqTxfYltwRIqs63JKRDWKcrPnEsjKG6XljF0q8SLbD6aDOP/98s9tuu+WSiULeKX3v4kXynuuPf6fsJoGlyXeQNuZO6L5Q9l7HmCV1ejjhmTRpkjn++OOt4y1SFccNZfenpvNNmTJlmjdmdPDo0+tO/jouc6f3ZQDfGajf5qbu4dTThk1JL8lfSWy7cWZSf1vnptMFHHHEEbbbIft9G3tg1TUZIw9QVxvvc9QTurdX7X/a/oADwquuusr+VPTOX0f9Zd5yXb1t7Dlt2Cq5uUVkP1LRu1uT9krUH/s2R54YOaONe1Mspm5OxfSjjvn/vzJEYKkKpggsVRFUfiEgBISAEKiCAOSVHXbYwWDM4hJC9Xe+852+jrySxMRX1qMI2mijjTrey8uG5o0Rvnyvhni4xFB6ttlmyx2+J5980nqUxjvHPPPMYx+8UZwMGzYsM1+SHEI9hFn/2te+Zr//9a9/bR8NkykpoI8ePdpGtWD8SRBguEBnJd/wgbKJTDD//PPn9ivZxro9mVBxiGK4yrrx81a5GPqePfAkjqH7qFGjcpuIQcmJJ55oTjvtNOt9nDDrECMWXXTRafL5F08ubBi45HlAfOONN8zee+9tCD/pUl0EFt/7cwiJgTxEveDRipSlPCzzMBezjiFqbbHFFh1DdZQyeN/KIxu5ccLTkEt5xtJlFCplLsGx878qgYX68NTJQ6KLvsS/FRG2ml4fSYPjImWGw8wnmWQZDvqPT0WGiX7EMOorUmzFKAZj10coUSc5l3wCS5b3udj5F/v9jjvuaBgXEg+JeChsKvn7E/WwfxLdrCiagmsTBCHOWs5ol/CoeNBBB2We9z7J8LzzzrNyTZ4HZ7+tRfJPmbMtZk+lr7Hz0uFTZq90eX2D1lDDWIhunD/OW3nemo7Bocl9KGbe+3tQrLfTZF3+I0QyAqLfJv+BkGgkrJ+ZZ545s/nIx9xfqIeUR8SK2SddhUmPUPxbEcnJn1PkyZObkm0icgLzGXk9L/le3ovq4Pcy8kEbsk7M+vAx6eezKWY9xn4L6RzDAJcYRzxb+qkbZ1YbcypmnYd+27QM6u+5IVHc/HtFHpEytJ/MkV5bV9xf0ZW4yCm0ESMx/i2UxJJGLsgyCPLvy8hv6EG22267Qp0Ystv+++9vnYYsvPDC9r/9KKG0v+y+FzKO/iNwkQxJe3w9ThYRtI31W0Wmi90r3fdVCSysRXQq3DNc5MkivYZ/Jhfp2mhrWoTGIgOX2LO/LZmk7FgpX/8ggKzqyCyQ6bISjkPQHWN4zd7ZVhrqBJY2zrqy+3mv3Ifd+dimDNK0vNmkvqUp+dF/Nwh5x2DsfB1BHrmj7Fwtu1/VYYzrO71BXkUPuPnmm6c2qy25I0RWdQ1M4h76Hpj2RtUtAkvyDZX2n3322Yb9i3HIi8IX8k7pz5FQfTq6b/SUTh7tJoGlyXeQNuZO6L5Q9l7HOkiSFtnbTjnlFHP00UebK6+8stDItuz+0+18q622WidiMPoL9KtNJP/soI7jjjvORrwOcRRJfs5/RyogfxGBssl7OPU3bVPSS/JXck5048yk/rbOTeqKOTv5vo090Ew1xkxXfnXG9qmN9zkfu7wzsnzP03PWMY9j21TmLTdZR9N7Thu2SvQnBocm7ZXS9pW890I3FjFyRhv3plhMy/Qjdq7nfC8CS1UwRWCpiqDyCwEhIASEQFkEssgrSQ+uZcvutXxJQ08efCFqoMgm5RnV5fUjRoj0HyQoF8MCDByyDPQIyYqCBSUoCUNCIress846ufD6ytS5557b3HLLLdaQIs2DtG9w7AoPNVz0LzVF/aI++o0BCSnGc3zovApRDIeWFfJdzIUorTwfQ6J7gM/HP/7x1OoxZOBhGBydIW2eIQOPSpCfXIh2HjdQkH74wx9+X/k8bqGsO+qoo6b5rS4CC4X63p+/9KUvWYUic9VPacYhWQ8V/sMcRuv8yTPojlnHfvk8FuE5CWP5NEUoxDPWLMbsr7zyiu0a0a1QDs4111ypYxuqLE9mjjVSCZnT/jd1EFgo039YYZ9hPNdbb73MZjW5Pnxvh7vvvrv1fJVFPPCV2XmReP79739bghNzhJRHTmOe81hB/W5Nk6dJAkvR+vDPrZB9ibHCw5WLRlJk9F1mLhbl4fFg1VVXtcRP1j6kgyLD8KIyi35/9NFHrWElZ61Lm266qY2mteKKK2buQbTxtttus2e9M8QnP3s0+8QCCyyQWfWLL75o2DvxAOjmF4RG5Ju0PY+5e8IJJ9iHMfewWUQUKHO2xeyptLvMvk2+MntlEsxkfv497xzid/YKzlk3TkWGxjE4NLkPFc3d5O++V96iKHx5ZfuPEHnGCb6hctHZyt4EuevUU0+1TSgiHyYfUCBRsg5mnXXWXGh870t5a7KM3JT0ukh/zznnHCsPZ8krtAeSMrJfMhUpvX35AI+tRfeINmSdmPXhD1S/nk0xa7Hst0nDAMgrnMFpJJa2z6w25lTMQ2nMt03KoIyzv0YhVHJH44xJS77X5TyiQsze14vryjdCBA/kuwMPPNAgY80yyyyZS4XzjL2ec8LJPOyxyFbzzTdfaj7/LGYMzjrrLPOpT30qc2++6aabrOzuog7kOfMou++FzFf/ETik7RiXc867tmcZ57SxfsvIdBVtK6Z50GZCFJ2nvrzkz68Q0pMvW2BsyJxM04FQHyQssEHn43QJ/HssgaXo7G9LJil7tilffyLw17/+tUNmYX/NSkQ4dGSWvMi8daAw6ASWkHtO02ddmf3c3bXRlTqddZ16uTJzp20ZpEl5s0kCS5Pyo/9uUCQjQ6DjvnzxxRfbIS8id5Sdq2XmE3mqGDEyhtzr0OVxd3CpyDleW3JHzJ3Dj6SCI5KvfOUrZvrpp0+FFvnn8MMP7+h+3EfdIrD4en7elNERcr+mnejZ05wOhrxT+pFUIEajJ8qKhM47Al7dcZiWnBfdJLA0+Q7SxtwJ3RfK3uuYv/6ejJwPKZ77a5Hjs7L7Tzfz+dGCsxyt1NVG/+zgLGCv5P0jSw9A3eDPfpS0iylyTkC+Ju/hlN+0TUmvvEf449+NM5M2tHVuUlfM2cn3beyBVddhiO7Kr6Pp9znqC93bq/a/znlcti1l3nKTdTW951BX07ZK1BGLQ1P2SrSlzNtcrJzR9L2pDKZp95+65feMdSICS9kNxOUTgaUqgsovBISAEBACZRBAocSDdTLyyi677GI9Hg9iSnrDwAiXR33IHKSyoXljhUjfUxJ1Y3yBEQbGGBhhYMxKuUQoIYQwhq0uFRmauu98ZaH797yQt8lH65Dvk3MkzRMSBsx77rmnJc0445I333zT3HnnnTa6y6WXXmqLQIl0xhlnWHJFnSlEMVxnfbEXIr/uNA+xGDJg/I5HfTzNosxHyYlSnCg3RGlxBjlFhrRpnjudAdCGG25o5phjDsO8weN4cnyS7ayTwJLWX9qDop/QnrSHb1Aa4ZkUww7X17zwz2mKchSPRLOBYMJ884kmdaxjN99XWGEFM9NMM1ksH3744dRxKoquU0ah0k8EljTP30UGZU2uD8pm3mEA6BL7Mg9Aq6yyip2LJLf2ULwnIxNB9uKxISsqlv8QvfTSS5uDDz7YRvKBxET9nA3sg25NQ+pxBJA6CSxl1odPOKL9nFlEMXP7En0gug4PLhDRnIFV0bjWuQcny/rWt75lo1ORiGxAu9pIvhFjcj5tvfXWdj656GSQTyDWIIe489B9j4yCF7+8KFnuW9+QlT0Oo7add97Z4NmW/Y65e8cdd9gH3yQWIfWUOdti99Qy85L+l9krk/PAJ0HwG+cQXg6ZN6xPZDLmNsYCGBQnH4WLvLjF4ND0PhQ6//39qqx87OpLenLj3/I816VFIeJsRfbFsI2zlbmMXOzLKeyfGGxlkT98w0z2CGRiJxdQtp/8R0h+dzL76quvbtvDHOIehRErhgOsP2Re1jcpT27yPdojxx1wwAHW2z/yH31hbTzyyCPW+O9HP/rRNOTG5B6QR0jxH98w/MHwBVID/R8+fHgqbml3ljplnZj1kTZ/+/FsCl2HVb4jAgvyC0ajJOYUaygttX1mNT2nYh5KY75tUgZlXNKI+k5WxKCX/YBvOIs495JyFsQKHF2kOSSg7Ni9rxfXlS/nuLnMnslZDWkLvJDDcc5y1113mWuvvdY+Vrq7I3lCIpymjYWTq4iyQRnsm+zNTz31lDn//PPt/u/k3iJDybL7Xuh89R+BmTvI7OhZiAxD252uCdkTwr6Ta5AJmUuQTdNS0+u3qkxXZt/0I7AgJ+fJ3hBz77//fhvpyp9f1F8kF/JNmldgDLYh5S6//PJWtmAeMqeoA52Pf0+gnCIj9dizvy2ZpMw4Kc9gIIBcglMpDK8efPDBzE4RVZqzb6uttkol4FZFwzcaZe8j0nNo1NSs+hdffPFU4mnT+36Zs77ps67sft4r9+HkGLcpgzQpbzZJYAGvpuTHNEycPpI7rXP2wpnJXdx/Qysid5Sdq2X3IX8/wIHK5z//+czikGuROyAaX3fdde/TBYQ4vWlL7oi5c/jRd9l/ubOiw+ROw9sXY//000/bCNXoQdIieqE/Rz9RV/LfVfIM7HwjYtpAP9DbrL/++qlNCnmnTIvKzn2HcwpDeve+CtGFOw96Y+pM3nmonEgw3FPSjPXbOJeaegdpY+6E7gtlcXSTw4+o7v6d/XSDDTaoa1p3vRzkP+7rLuXpp+pqbNrZQdncjTk7eCNecsklbXXss9yh0d0yb2P1B67NTd7DqaNJm5JelL/oczfOzDbv62Vk+Db2wKrrMFR3layn6fc56grd26v2389fhYhVti1l3nL9uprcc6iraVsl6ojFoSl7JdoSq59L2wOLiB9N35vKYFqmH2XnvZdPBJaqQIrAUhVB5RcCQkAICIFYBHh0x0CKx1eXBpm8Qh/TDNH49zzv+UW4llFWYei26667TmMEWVQPvxd5BvfL8D0X8DsXSJSeaQZ+CPQYJCcVNUUhcpN1pl1qQvp16KGHGv7MNttsIZ8HfxOiGA4uLODD2AtRWpFc1hkfDGFiEsY0eV73XVk8XOBJBrxDEgo9Hg4wAiLVSWChvDL9LfK4Rrm+wazra1ZEoTLrOMvoLw9XHtp4UMMTVl5EmDIKlX4isIBRmufvIiJImflCXSHrI81wOmSNQAJln8zz4JSmhMsrG89zGGvjcZJUJ4GlzPrIUvwX4UNEBPalNdZYo+jTWn+nvRAnX3vtNVsu3upYc20liGuMIY9OZRIG8uzTWQaEfplp0bhC6uXxE5LPSiutlPt5mbOtzJ4au2/T6DJ7pd9ZP9JdCHY8TGNoiFF4nvf3WBya3IdC+uUbN2DEiffSESNGhGRP/cb35MZDOgRAzuO0xFk2bty4aaIRFVVOtDjGI28sIIVD1k1LGEVgKJeWYmRbHkM5x4jChMEpKU9uSnskLOordRDRjbuEk82KFNhZURapK4/Yzu9Nyjqx68PHpt/OpqKxrfN338MlBLw111wztYq2z6wm51TMQ2nMtwDXpAxK+cxnDL9ol2+AlDU30GFArFx55ZUzp0/s3teL6wo5B50VjjFcpJDY9RIjk5YZC9pTFDmMb8rue6HzNc0oOQQr7krInnlRwJo+E+qQ6UL6mvzGJ7DE5nffM/Zf+9rXrPyfFVk5WbZv4BRSL/cD5rFzNpTnWZvyYs/+tmSSkL7qm8FHgMgWGNxiAIwckpW4g7jILGnR5Mog5RvylykjLU+WPN70vk9bYs/6snJH6FlXZT/v9n3YH9u2ZZCm5M2mCSxNyo9ggrOhpMOhkHULeQX5KSvCGWVUmashbfC/8feDMmW4PJBfuTtkkdjbljti9qE0o8UiLJC10BNB6CfKPalIV15Upv97DIHFN0SkrCJdV+g7JZGEeGtw+p6QfuCIZ+zYsVZORAbMi1DcxrnU1DtIG3MndF8oi6MbzzJzKGQu9No3zEtnf4IsB2m+jcS5h14MHW2ofiXZrpC3xOT3Td/DqatJm5Jek7/ob7fOTOpu475eRoZvYw+suj5DdVd+PU2+z3VD5nP961cCS9N7DuU3aatE+cFv2onQzmXuYiH2SrH6ubQ9sOj9jzxN3puiME0s8KryUsk9SQSWksB1sonAUhVB5RcCQkAICIEYBIYiecXh43sW5N/zwjsX4VpW+OLBDo//SS/+WXWhbOdBHK+fecZ5fn7faJDf84z0fMUZyuErrrjCevgJTZSBEaGLbJOXD0XQ17/+desRNOShP7QN7rtQxXBsuVnfB1+ICirk4oahGYr4pKf3rGwYM6AYIPJHSOJhCYNUsM8rHwMWFN+QaTAsJtVNYKFM+ouH9yOOOKLjvTarHzxAYaiaRxYgb57SLW0NlF3HeBFibYasY7yCgfliiy1WOEyhyvJkQf1GYEHhRj95lHGpKIqQmy9NrQ+89jG/IDwUKbfZl4m6gpfzEPIdZePxPxmG3J8ISaN4PHHtsMMO9pOiR7lYxWDs+qAN7BuMF+cW+3xRItoI/V1iiSWKPq39d4xh2CtICy20kI3WABGvzYSyiIgQ7J8heNE2CG4Ypu+0005Bc8rvz913323lmTQvzclvmWfgA/miaC8lX5mzrcyeWmZeltkr0+YBD1tE+iIqhfOinjVfeBjGeGK99dYrnFdlcGhyHypaA/45QiQfjCJiZE+/jjSPn+zheFXOShglQOY966yzcpvMPsyeitfSIjky7wEdo9399tsvsy7WFlGz8khpjqC69tpr27UVIjdRIe3CYzt7RdG5g+MB2gHBkShBjA2J/+YcyIoCxjdZ3oMhNeCZk/M3KzUl65RZH34b++lsKlp/df+Ol0sXhQVDAdZdlvFn22dWU3MqRh6K+daNTdN3NCJjIP9xtyi6A3JPY/8rkrPK7H29uq540GZvZe8rOqvdmHFOoENBXg+ReVw+xuKaa66xTh+S0XDzZAP2ciLi5DkpKLvvxcxX7licV0ReSfNW7fcBL9G0HSJUXttdvqbWb10yXcxeWgeBhbXIml1xxRWD8HPtI+rtPvvsUzi/kvcDDP3HjBljo3RCdP/5z39uo7Zkpdizvy2ZJGaM9O3gI/DnP/+5Q2Yh6mBWwkGFI7OEGGxnlTOIBJYyZz34NHXWVd3Pu3kfzpo3bcogTcibTRNYwK1J+TH0HYN2cG7yvoDRdJGOoOpcjd2h6zDGZS/k/o8+pah/yfY1LXfE7kOMKU4/kKGK5HpIu+hBcLKG3gRdPIn3BMj8VSNoOZxiCCx+FGnKyHMayO8x75Q4/aKfRfpd7jrostDdvfXWW1Y35sgCWZE82riP0N+m3kGanjuh+0JZHN18S3O0GeNIMnb/6cb3zEX2YpfyHKs00T4n5/CuduONNwZXEfOGmyy06Xs4dTVpU9Jr8lc3z0ywbvrcpI7Ys9PJW712fibXQYzuyl+UTb3P+WdwkTOQ4M0i4MN+JrA0vee4+dyErRJll3nTJl8T9kqUG6ufKytnNHVvKotp2X4ELK+8T0RgqQggYZLgdikJASEgBISAEGgcgX/9619m++23nybyCl7eUe4OhUSI5fHjx9vHXlJReOciTKoIXyhRUI5OnjzZGkhgHOGUtjyA4y1n4403tp7jhw8fXtSU9/3us7rzvO+Q2X/QGD16tDnvvPPMvPPOG1U3/XrwwQftIySXhLr7FdqYGMVwaJl535W9EGWV+RsPpsoAACAASURBVMYbb1jlGnMVb7OEBiehnMaAFmIRBhPLLbdcoRFtWh3MXRSHzD8Uisw9HnqIloDCe5111rEPmijCQwwxyz6IubbR38svv9ySrOirM9xaffXVrRcr2oTRZohhDWXywEiYechUDjv+HSNlFPvJ1MQ6duOEkTPG/BiHhrY9VFme7EO/EVhoO0o65pfzVM+/oSQ+6aSTCve8ptYH1zIIB7/61a+stzPWniMgsD7Ym5mPGA/NP//8UVsHZWN4hLHw1VdfbRWhJOY4njogrLh5kpwDdRNYYtdHspPgftVVV9m12sS+FAVoxsebb755x6PXIYccYr0hdyvxqInxO5gx3hBL3XxC/oB4OHLkSBsZAk/qVYgC9BEFFfsd3mxRilE3sgDzChmAebbFFltEzd0yZ1vZPTVm36a/ZfbKvLnw4osv2rXJueifQxiDs5czTjPMMEPQlCqLQ5P7UF7DOTORkV0qIpoEgWCMNchOPlpC0jr55JNziVoOA87wpIzM2Qrpgj2YMueZZ57QZtgzB8LphRdeaNeHSyEEEJTXeLtj/yaCBGeuawvEEsjEyOq+LJRH/HX1Z50NSTmCfW2ppZbqyBHJuR8SSZI68CDH+cocd/tQiAEs7cy6s1SRdcquj7QB74ezKXii1vQhRuasEUdiYd0QBTDPg3mbZ1YTcyrmoTTmW39ImpJBXT3sI9wBL7jggmlkLWRQSHI4f2Ddh5Jzy+59ZdZVwnFdTTP5/cWAD5GurrvuOnP77bebxx57bBrCD3I10eXQo4BXGT1KciyoC70GjlCc7J6U4ZCtQmWDsvtemfnq5hF36zvvvLNy25Mj0cT6rVumC5mAsQQWN+5LLrmk2WCDDez8WnjhhYPv+H6bWJvInMwv5pk7m50ukChp6667bkdeevnll62x5pVXXmmLKjJyK3P2tyGThIyNvhmaCCBfc4/lD3t7VuJe68gsWVEds/IOIoGFvpY968nrztW6zro69vNu3YeLVl6bMkid8mZZfX2ZsSwjPxbh7n7PwsSdm9zLOZtD9Wpl+hfa1rTvyhjj0jf0eZA3eKeBuBqqj2pb7iizDz311FM2ogpkC2Rt9JdO3qLP6C/BwN17kN022mgj+x37P7p7dHV1pBgCC/VxVqGnIYU4AYx9p0zTQVGXe5tAJ8absdOJ+escojTRJ3yiU5v3kabeQcChqbkTui+UxTE5V5ucz3WsiaplJJ2qoI9Cx9yN5O6uvM2gCybSdtJhCHsM64p7FzqEKvc7J1ehz2niHk75TdqU9JL81e0z08nXTd7Xq8jwTe2BVddoGd2VX2fd73OUH7q3V+2/n7/fCSxN7zkOr7ptlSi3zJt2cvzqtleK1c9VlTPqvjeVxbRqP0quSRFYSgLXySYCS1UElV8ICAEhIARCEIC8QohpHvpdGkrklRCM9I0QEAJCQAgIASHQnwjgtZVHThKPuniennPOOfuzM2q1EBACQkAICIEKCGDcnIz8dsABB9gIQUpCQAgIASEgBISAEOhlBDAuxDgYo7HHH388s6kYHUJmwYg4lszSy/1X24SAEBACQkAICIHBRuD3v/+9dU4IISvE0U8/oeHrooggqSQEhIAQEAJCQAgIgRYQEIGlKsgisFRFUPmFgBAQAkKgCAHC0uKtE0/ALsmIpQg1/S4EhIAQEAJCQAj0CwIHH3ywjbBA4hHo1FNP7Zemq51CQAgIASEgBGpHwDccwLNtXhSW2hugAgcLgTZCrAwWYuqNEBACQkAIVESAKKYQWSC0PPHEE6mlEe2Y6FuQWfiz4IILVqxV2YWAEBACQkAICAEh0AwC2Gp8/etfN0QrIJ155plm3LhxzVTWcqlEAU5GRpINSssDoOqEgBAQAkJACAxtBERgqTr+IrBURVD5hYAQEAJCoAiBvfbaa5owrUcccYQh+oqSEBACQkAICAEhIAT6HYF//vOfZsSIEYa/SYRqTz6Y9Hv/1H4hIASEgBAYSgjUxxTgLMSIgAR55ZJLLhGJZShNJfVVCAgBISAEhMCAIHD//fd3yCxPPvlkaq8gs6y88sqdyCzzzz//gPRe3RACQkAICAEhIAQGAYE//elPZptttjH33HOP+eQnP2kuuOACs/jiiw9C18zYsWPNlClTOvonnKgoCQEhIASEgBAQAkKgJQREYKkKtAgsVRFUfiEgBISAEMhD4Nvf/rb5/ve/3/lkzz33NF/72tcEmhAQAkJACAgBISAEBgKBs88+2xx66KG2L0sttZS5/vrrB6Jf6oQQEAJCQAgIgSoIQF7BiMCRWOQBswqayisEhIAQEAJCQAj0AgL33XefjcrCn6eeeiq1SZBZVl111Q6ZZd555+2FpqsNQkAICAEhIASEwBBF4B//+Ic56KCDOlHjDz/8cHPkkUeaYcOG9T0iEFfQPbmE85Q111yz7/ulDvQ7AvU5COp3JNR+ISAEhMAQQEAElqqDLAJLVQSVXwgIASEgBLIQQElA9BWXxowZY04//XTDI46SEBACQkAICAEhIAQGAYFRo0aZRx55xHbl+OOPN1/84hcHoVvqgxAQAkJACAiBygh897vfNRMnTuyUIxJLZUhVgBAQAkJACAgBIdAjCODB3JFZnn766dRWTT/99DZC62abbWZ4GxGZpUcGT80QAkJACAgBITDACNx8883mueeeM3PNNZd1KvLTn/7UXHXVVbbHyy67rLn44ottRPl+T/QNOcslIsxMmjSp37ul9gsBISAEhIAQEAL9hYAILFXHSwSWqggqvxAQAkJACKQhcO2115ovfOEL5j//+Y/9GQUChJYZZphBgAkBISAEhIAQEAJCYCAQ4DFoyy23tH2ZZZZZzAMPPGD/VhICQkAICAEhIAT+i4BPYrn11lvNIossIniEgBAQAkJACAgBITAwCNx1112WzDJ58mTzzDPPpPYLMsvqq6/eIbPMPffcA9N/dUQICAEhIASEgBDoHQSQSTbffPPUBkHw2GeffQbC2WhS34SeCX2TkhAQAkJACAgBISAEWkZABJaqgIvAUhVB5RcCQkAICAEfgfvvv99suumm5u2337Y/LbnkkubKK680s88+u8ASAkJACAgBISAEhMDAILDbbruZX//617Y/O++8szn22GMHpm/qiBAQAkJACAiBuhDAoQWeMUkYFeDcQiSWutBVOUJACAgBISAEhEAvIXDHHXd0yCx4P09Lw4YNM2ussUaHzDLnnHP2UhfUFiEgBISAEBACQqCPEfjjH/9oRo4c+b4efOUrXzHHHHOMmW222fq4d/9t+pQpU8zYsWM7/VDE374fUnVACAgBISAEhEC/IiACS9WRE4GlKoLKLwSEgBDoIwSmGmOma7a9eBjbYIMNzKuvvmormm+++cxvf/tbs+CCCzZbsUoXAkJACAgBISAEhECLCLz22mvmE5/4hHn33XdtrTfddJNZbLHFWmyBqhICQkAICAEh0B8IQF7BsMCRWGRY0B/jplYKASEgBISAEBAC1RC47bbbbFQW/jz//POphUFmWWuttcyYMWPsnznmmKNapcotBISAEBACQkAIDGkEnn32WXPooYda+eOdd96xcsb48eOt89GZZ555ILBJOkpZc801raMUJSEgBISAEBACQkAIdAEBEViqgi4CS1UElV8ICAEhIAQcAq+//roZPXq0efLJJ+0/zTrrrOayyy4zyyyzjEASAkJACAgBISAEhMBAITBp0iRz/PHH2z7hOfUXv/jFQPVPnRECQkAICAEhUCcC3/3ud83EiRM7RYrEUie6KksICAEhIASEgBDoZQSmTp1qILP85je/MZdeeql54YUXUps7wwwzWCPTzTbbzGyyySYis/TyoKptQkAICAEhIASEQFcQ8PVLt956q6L8dmUkVKkQEAJCQAgIASFgjBGBpeo0EIGlKoLKLwSEgBAQAiDw9ttvmy233NLcddddFhA8h/3sZz9LDVErxISAEBACQkAICAEh0M8IvPfee2aFFVYwL730ku3G6aefbg1MlISAEBACQkAICIFsBGRkoNkhBISAEBACQkAIDHUEILPccsstHTKL0yv4uEBmWXvttW1UFsgsw4cPH+rQqf9CQAgIASEgBITAEEeAyL5EX3FJzlGG+IRQ94WAEBACQkAIdB8BEViqjoEILFURVH4hIASEgBDAiHOHHXYw1157bQeMk08+2YwdO1bgCAEhIASEgBAQAkJg4BC4/vrrzbbbbmv7Nd9885k777zTYFyiJASEgBAQAkJACOQjgKEBBgekRRZZxFxyySXylKlJIwSEgBAQAkJACAxJBHhXufnmmy2ZhUj2L7/8cioO6BvWWWcd6zhj4403Nh/84AeHJF7qtBAQAkJACAgBITC0EcD2ZMqUKR2dEtFXlISAEBACQkAICAEh0EUERGCpCr4ILFURVH4hIASEgBCYMGGCOf/88ztAyNuF5oQQEAJCQAgIASEwyAgg6/z0pz+1Xdxtt93MkUceOcjdVd+EgBAQAkJACNSGAOQVDA4ciUX6g9qgVUFCQAgIASFQOwJTjTHT1V6qChQCaQhAZsEgEzLL5Zdfbv72t7+lAjXjjDOaUaNGWTLL6NGjRWbRdBICQkAICAEhIASGBAJ+VF8coqy55ppDou/qpBAQAkJACAgBIdCzCIjAUnVoRGCpiqDyCwEhIASGNgInnXSSOfbYYzsgYIhC9BUlISAEhIAQEAJCQAgMIgL/+c9/zIgRI8zrr79uu4eX1JVWWmkQu6o+CQEhIASEgBBoBAHf6EAklkZgVqFCQAgIASEgBIRAnyKA3uGPf/xjh8zy6quvpvZkpplmMuuuu26HzDLbbLP1aY/VbCEgBISAEBACQkAIZCOAExQi+rokPZJmixAQAkJACAgBIdAjCIjAUnUgRGCpiqDyCwEhIASGLgKTJ082u+66aweAkSNHmp/97Gdm2LBhQxcU9VwICAEhIASEgBAYaASuv/56s+2229o+LrTQQuaOO+4Y6P6qc0JACAgBISAEmkAA5xd4GXfp1ltvNYssskgTValMISAEhMD/Z+9OoKO47jze/7XvCxIIrWwCAxaMWWUsYuPd2AQSw4nxkjeenExO7PEkwZHGibPYmcxM5iURCZnE46zOxDmxQ05wHGOwjfcNsAwY22C8sINASEL7LiS997+talpNt7ZqSb187zl1qrq7btW9n2onorp+9yKAAAIIBKyAhlneeOMNZ5ilrq7OY180zHL11VfLypUrzcws8fHxAdtnGo4AAggggAACCLgKuN5D0ntHeg+JggACCCCAAAII+IEAARa7F4EAi11B6iOAAAKhKaA3BvRmwblz5wzArFmzzAjk/DASmt8Heo0AAggggECoCOjoXn/6059Md++66y558MEHQ6Xr9BMBBBBAAAGfCejomXpPQdda9AGETZs2EWLxmTAHQgABBBBAAIFgE9DfYl5//XUTZnnmmWecM8O69zMmJsaEWVatWiU33HCDxMXFBRsF/UEAAQQQQACBEBFwn8VX7x0VFRWFSO/pJgIIIIAAAgj4uQABFrsXiACLXUHqI4AAAqEn8OGHH5qRvJqamkznMzMzZdu2bTJhwoTQw6DHCCCAAAIIIBAyAjryaUFBgfMhEQ3vLliwIGT6T0cRQAABBBDwpYDOwLJu3TpniEVDosXFxb48BcdCAAEEEEAAAQSCUkDDLDpDrIZZnn32WWloaPDYz9jYWLnmmmtMmOW6664jzBKU3wY6hQACCCCAQHAK6KAnhYWFzs5x3yg4rzO9QgABBBBAIIAFCLDYvXgEWOwKUh8BBBAILYGKigq5/vrrpaqqynQ8MTHR/ECSn58fWhD0FgEEEEAAAQRCTkAfDrn11ltNv7Ozs2X37t0hZ0CHEUAAAQQQ8KUAI2n6UpNjIYAAAggggEAoCnR2dsorr7xiwizPPfecNDY2emTQmViuvfZaZ5hFZ2qhIIAAAggggAAC/iqgM/fq4CdadObesrIyf20q7UIAAQQQQACB0BQgwGL3uhNgsStIfQQQQCB0BHTGleXLl8uhQ4dMpyMjI0WnaXUd+SJ0NOgpAggggAACCISagI4K/9hjj5lu33XXXfLggw+GGgH9RQABBBBAwOcCek9BR9XUog8k6H0GXVMQQAABBBBAAAEEhiagYZaXXnrJhFm2bdsm+puOpxIfH29mZNGZWTTUEh0dPbQTsTcCCCCAAAIIIDCCAhpc0QCLVfReUVFR0QiekUMjgAACCCCAAAJDFiDAMmQytwoEWOwKUh8BBBAIDYGenh4z4vhrr71mOhwWFia/+tWvZOXKlaEBQC8RQAABBBBAIKQFurq6pKCgQOrr643Dli1bZMGCBSFtQucRQMBfBHr0X2j+0hjagcCQBTS8og8lWCEWfSBhw4YNhFiGLEkFBBBAAAEEEEDgvICGWV544QXZvHmzCbM0Nzd75ElISJDrr7/e/NajYZaoqCgYEUAAAQQQQACBMRPQ+0OuA6iuXbvW3CeiIIAAAggggAACfiZAgMXuBSHAYleQ+ggggEBoCOhNgR/+8IfOzn7nO9+Re+65JzQ6Ty9tCfA4nS0+KiOAAAII+InAK6+8IrfddptpTXZ2tuzevdtPWkYzEEAAAQQQCHyB9evXS2lpqbMjJSUlojOfURBAAAEEEEAAAQTsC3R0dJgwi87M8vzzz0tLS4vHgyYmJpowi87McvXVVxNmsU/PERBAAAEEEEBgiAKu94h0ht6ysrIhHoHdEUAAAQQQQACBUREgwGKXmQCLXUHqI4AAAsEvsHPnTlm9erXoLCxadPuhhx4K/o7TQwQQQAABBBBAoFdAH6J97LHHzKu77rpLHnzwQWwQQAABBBBAwIcC7iEWfUBBH1SgIIAAAggggAACCPhOoL293YRYNMyioZbW1laPB09KSpIbbrjBhFmuvPJKwiy+uwQcCQEEEEAAAQS8CGzfvt3M0muVTZs2ic7US0EAAQQQQAABBPxQgACL3YtCgMWuIPURQACB4BaoqKiQq666Surq6kxHp0+fLi+++KJER0cHd8fpHQIIIIAAAggg0CvQ1dUlBQUFUl9fb97ZsmWLLFiwAB8EEEAAAQQQ8LFAYWGhnDhxwhxVwyv6oAIhFh8jczgERkOA6XhHQ5lzIIAAArYFNLxihVn0d5+2tjaPx0xOTpbly5ebMMuyZcskMjLS9rk5AAIIIIAAAggg4C7gel9Igyt6X4iCAAIIIIAAAgj4qQABFrsXhgCLXUHqI4AAAsEr0NnZKStWrJD333/fdDIhIcGMyDVlypTg7TQ9QwABBBBAAAEE3AReeeUVue2228y72dnZsnv3bowQQAABBBBAYAQENLyiI21aIZaSkhLRWdAoCCCAAAIIIIAAAiMroGGW5557zszM8tJLL4nO1OKppKSkyI033mjCLFdccYVERESMbMM4OgIIIIAAAgiEhIDrzLw6mInOzEtBAAEEEEAAAQT8WIAAi92LQ4DFriD1EUAAgeAVuO++++SPf/yjs4O6fe211wZvh+kZAggggAACCCDgQUAfnH3sscfMJ3fddZc8+OCDOCGAAAIIIIDACAm4PrCgpyDEMkLQHBYBBBBAAAEEEPAi0NLSIs8++6xs3rzZhFk6Ojo87pmamio33XSTCbN86lOfIszCNwoBBBBAAAEEhiWgA5no7CtW4V7QsBiphAACCCCAAAKjK0CAxa43ARa7gtRHAAEEglPgiSeekHvuucfZua9+9aty//33B2dn6RUCCCCAAAIIIOBFoKurSwoKCqS+vt7ssWXLFlmwYAFeCCCAAAIIIDCCAu4hFh11U0ffpCCAAAIIIIAAAgiMrkBzc7MJs+jMLC+//LJ0dnZ6bMC4ceOcYZalS5cSZhndy8TZEEAAAQQQCGgBDa9Ys/EWFRXJpk2bAro/NB4BBIYr0CMiYcOtTD0EEEBgtAUIsNgVJ8BiV5D6CCCAQPAJHDhwQJYvX+4cVWvJkiXmJkF4eHjwdZYeIYAAAggggAAC/Qi88sorctttt5k9srOzZffu3XghgAACCCCAwCgIuD68oOEVvS9BiGUU4DkFAggggAACCCDgRaCxsdEZZnn11Ve9hlnS09OdYRZ9CJXflvhKIYAAAggggIA3AQYx4buBAAIIIIAAAgEqQIDF7oUjwGJXkPoIIIBAcAk0NDTI1VdfLeXl5aZjmZmZZlQtnQqeggACCCCAQKAIMD5LoFwp/2/n17/+dXn88cdNQ++66y558MEH/b/RtBABBBBAAIEgENCRN9esWeMcgbOkpESKi4uDoGd0AQEEEEAAAQQQCHwBDbNs3brVzMzy2muvyblz5zx2avz48bJixQpZtWqV6GBphFkC/9rTAwQQQAABBHwlsH37dnPvxyrc+/GVLMdBAAEEEEAAgVEQIMBiF5kAi11B6iOAAALBI9DT0yO33nqr+bFBS2RkpPkBYu7cucHTSXqCAAIIIIAAAggMUqCrq0tmzZolTU1NpsaWLVtkwYIFg6zNbggggAACCCBgV8B9FE4eZLArSn0EEEAAAQQQQMD3Ajowmt4z0TDLG2+84TXMkpGR4QyzXHrppRIWFub7xnBEBBAYQQGGjRpBXA6NQMgJ6MAlOvuuVXTWNp19l4IAAggggAACCASIAAEWuxeKAItdQeojgAACwSOwYcMG+eEPf+js0H//93/LP/3TPwVPB+kJAggggAACCCAwBAF96OJzn/ucqZGTkyO7du0aQm12RQABBBBAAAFfCLiHWMrKyiQvL88Xh+YYCCCAAAIIIIAAAj4WqK+vl6efftqEWXRUdW8zs0ycOFE+/elPm5lZFi9eTJjFx9eBwyGAAAIIIODvAjrziv6toEXv8+j9HgoCCCCAAAIIIBBAAgRY7F4sAix2BamPAAIIBIfAzp07zfSs3d3dpkOrV6+Whx56KDg6Ry8QQAABBBBAAIFhCPzXf/2X/OIXvzA1NdSr4V4KAggggAACoSkwtiPt6oicOjKnFn2oQUfkJMQSmt9Eej22AmP7vwRj23fOjgACCCAwdIG6uro+YRad6dZTyczMlJUrV5pFwywUBBBAAAEEEAhuAQ2u6LMpVtGBVteuXRvcnaZ3CCCAAAIIIBBsAgRY7F5RAix2BamPAAIIBL5ARUWFXHXVVaI/JmiZPn26vPjiixIdHR34naMHCCCAAAIIIIDAMAVuuOEGee+990ztRx55RG688cZhHolqCCCAAAIIIGBHQMMr+mCDFWIpKSmR4uJiO4ekLgIIIIAAAggggMAoCujvTzoriy46oJq3MEtWVpYJsujMLAsXLhzFFnIqBBBAAAEEEBgNAb23owOVWKWoqMgMVEJBAAEEEEAAAQQCTIAAi90LRoDFriD1EUAAgcAW6OzslBUrVsj7779vOpKQkCAvvPCCTJkyJbA7RusRQAABBBBAAAEbAg0NDTJr1izp6emRsLAwOXjwoMTHx9s4IlURQAABBBBAwI7A+vXrpbS01HkIRue0o0ldBBBAAAEEEEBg7ARqamqcYZa33npLuru7PTYmJyfHGWaZP3/+2DWYMyOAAAIIIICAzwR0gBKdgUWLzq5bVlbms2NzIAQQQAABBBBAYBQFCLDYxSbAYleQ+ggggEBgC9x3333yxz/+0dkJ3b722msDu1O0HgEEEEAAAQQQsCnw9NNPy5e+9CVzFH1IYuvWrTaPSHUEEEAAAQQQsCvg+pCDHksfctCHHSgIIIAAAggggAACgSlQXV3tDLO8/fbbXsMsubm5ZlYWXS655JLA7CytRgABBBBAIMQF3Acn0ZlXdAYWCgIIIIAAAgggEIACBFjsXjQCLHYFqY8AAggErsC2bdvkzjvvdHbgq1/9qtx///2B2yFajgACCCCAAAII+EjANeT7ta99Tb75zW/66MgcBgEEEEAAAQSGK3DixAnREIuutWh4RR92IMQyXFHqIYAAAggggAAC/iOgYZYnn3zSBFp27dplZsX1VCZNmuQMs8ydO9d/OkBLEEAAAQQQQMCrgN7LKSwsdH5eUlIixcXFiCGAAAIIIIAAAoEqQIDF7pUjwGJXkPoIIIBAYAqcOXNGli1bJvX19aYDS5YsMQ99hIeHB2aHaDUCCCCAAAIIIOBDgcsuu0yOHj1qjvjXv/5Vli5d6sOjcygEEEAAAQQQGK7Axo0bRUfstEIsPPAwXEnqIYAAAggggAAC/itQWVkpf//7302YZffu3V7DLFOmTDFhlpUrV8qcOXP8t0O0DAEEEEAAgRAXcJ1VVwci0Vl1KQgggAACCCCAQAALEGCxe/EIsNgVpD4CCCAQmAKrV6+WHTt2mManpKTIm2++Kenp6YHZGVqNAAIIIIAAAgj4UOD06dOyYMECc8To6Gg5fPiwRERE+PAMHAoBBBBAAAEE7AhogKW0tNR5CB2Qo6ioyM4hqYsAAggggAACCCDgpwIVFRXOMMuePXu8tnLq1KnOMEtBQYGf9oZmIYAAAgggEHoC3McJvWtOjxFAAAEEEAgBAQIsdi8yARa7gtRHAAEEAk/g97//vXzrW99yNvwPf/iDXH/99YHXEVqMAAIIIIAAAgiMgMCf/vQn0dHctVx55ZXy+OOPj8BZOCQCCCCAAAII2BEoLCx0zsKiI3dqiEXXFAQQQAABBBBAAIHgFdBBR5588kkzM8vevXu9djQ/P9/MyqKzs8yePTt4QegZAggggAACfi6gM+jqPRyrMJOun18wmocAAggggAACgxUgwDJYKW/7EWCxK0h9BBBAILAEjh07JsuWLZP29nbT8FtuuUV+9rOfBVYnaC0CCCCAAAIIIDCCAnfddZcZ2VPLAw88IHffffcIno1DI4AAAggggMBwBPQBiDVr1jhDLGvXrpXi4mJCLMPBpA4CCCCAAAIIIBCAAhpm+dvf/mbCLO+++67XHkyfPt0EWXSZOXNmAPaUJiOAAAIIIBC4Au4DkJSVlQVuZ2g55wkbCQAAIABJREFUAggggAACCCBwXoAAi91vAwEWu4LURwABBAJH4Ny5c3LTTTfJ+++/bxqdnZ0tr7/+usTHxwdOJ2gpAggggAACCCAwwgL6MENDQ4M5y/PPPy9z5swZ4TNyeAQQQAABBBAYjsD69eultLTUWZVRPIejSB0EEEAAAQQQQCDwBcrLy51hFus3ME+9uuiii0yQ5eabb5Zp06YFfsfpAQIIIIAAAn4s4H7fRsMrfWfP7RGRMD/uAU1DAAEEEEAAAQS8ChBgsfvlIMBiV5D6CCCAQOAI/PjHP5af/OQnpsFhYWGyefNmWbhwYeB0gJYigAACCCCAAAIjLLBv3z657rrrzFmSk5Plo48+GuEzcngEEEAAAQQQsCMw8MMQdo5OXQQQQAABBBBAAIFAE9CZ+qyZWfbv3++1+bNmzXKGWaZMmRJo3aS9CCAQdAI8yB90lzTEO7R9+3Yzc65VGHQkxL8QdB8BBBBAAIHgEyDAYveaEmCxK0h9BBBAIDAEdMSp5cuXS3d3t2nw3XffLQ888EBgNJ5WIoAAAggggAACoyTw8MMPy/e//31zts985jPyy1/+cpTOzGkQQAABBBBAYLgChYWFog8qatGRPDdt2uQ2oudwj0w9BBBAAAEEEEAAgUAWOHr0qPz973+Xp556Sj744AOvXbn44otNmGX16tX8HRnIF5y2I4AAAgj4hYDeo9F7NVYpKioy92pGrxAIGz1rzoQAAggggEDIChBgsXvpCbDYFaQ+Aggg4P8C7e3tsmzZMjl27JhpbH5+vrz88ssSFRXl/42nhQgggAACCCCAwCgK3HbbbfLKK6+YM5aWlsodd9wximfnVAgggAACCCAwHAF9MEJH9bRCLIzqORxF6iCAAAIIIIAAAsEtoGEWa2aWDz/80GtnCwoKnDOzaDiaggACCCCAAAJDE9B7NDoDixb9/9KysrKhHYC9EUAAAQQQQAAB/xcgwGL3GhFgsStIfQQQQMD/Bb7xjW/Io48+ahqqoZXnnntOZs+e7f8Np4UIIIAAAggggMAoCnR1dcm0adOko6PDnHXPnj2SlZU1ii3gVAgggAACCCAwXIH169eb8KlVCLEMV5J6CCCAAAIIIIBA8AscPnzYGWb5+OOPvXZ47ty5zjBLTk5O8MPQQwQQQAABBGwKaHBFAyxW2bBhg6xdu9bmUamOAAIIIIAAAgj4nQABFruXhACLXUHqI4AAAv4t8Oqrr8qtt97qbOR3vvMdueeee/y70bQOAQQQQAABBBAYAwHXH1amTp3qHCFsDJrCKRFAAAEEEEBgGALuIRYd4ZNRs4cBSRUEEEAAAQQQQCCEBD766CN56qmnzHLw4EGvPb/kkkucYRYGPAmhLwhdRQABBBAYtIDOjFtYWOjcv6ioSDZt2jTo+uyIQFAK9IhIWFD2jE4hMEQB/mMYIhi7+78AARa714gAi11B6iOAAAL+K1BfXy9Lly6Vs2fPmkYuXLhQNm/eLGFh/OvIf68aLUMAAQQQQACBsRL46U9/Kj/60Y/M6TUArK8pCCCAAAIIIBBYAvqghD4woUXDK/qgBCGWwLqGtBYBBBBAAAEEEBgrgQMHDjjDLDpLi7cyf/58E2b57Gc/K5mZmWPVXM6LAAIuAjwSydcBgbEX0JlXdKAw656MDixCQQABBBBAAAEEglSAAIvdC0uAxa4g9RFAAAH/Fbjzzjtl27ZtpoHx8fHy+uuvS3Z2tv82mJYhgAACCCCAAAJjKPCP//iP8vzzz5sW/PCHPxR9TUEAAQQQQACBwBLQ8Io+MGGFWEpKSqS4uDiwOkFrEUAAAQSCX4CnbIP/GtPDgBfYv3+/GRROZ2Y5cuSIx/7ogHELFiwwYRZdCLME/GWnAwgggAACwxRwnxVXBxTRGVgoCCCAAAIIIIBAkAoQYLF7YQmw2BWkPgIIIOCfAhs3bpR169Y5G/eTn/xEbrvtNv9sLK1CAAEEEEAAAQT8QKCgoEBqampMSzQEPHfuXD9oFU1AAAEEEEAAgaEKuD80QYhlqILsjwACCCCAAAIIIOAqsG/fPufMLMeOHfOIo2GWhQsXmiDLZz7zGcnIyAARAQQQQACBkBDQWVd0MBGrcB8mJC47nUQAAQQQQCDUBQiw2P0GEGCxK0h9BBBAwP8ETp06JZdffrm0tLSYxl1//fXyhz/8wf8aSosQQAABBBBAAAE/ESgvL5dFixaZ1kRGRoo+jBAeHu4nraMZCCCAAAIIIDBUAR3UQwf3sEpZWZnk5eUN9TDsjwACCCCAAAIIIIBAH4H33nvPGWaxZv1zJ9Iwy+LFi51hlvHjx6OIAAIIIIBAUAro/xcWFhY6+6b3XvQeDAUBBBBAAAEEEAhyAQIsdi8wARa7gtRHAAEE/Eugp6dHVq5cKbt37zYNS09PlzfffFNSUlL8q6G0BgEEEEAAAQQQ8COBp59+Wr70pS+ZFmmQZfPmzX7UOpqCAAIIIIAAAsMR0AcorIcK9QGKTZs2EWIZDiR1EEAAAQQQQAABBDwK7N2714RZ9D7SyZMnPe6jA6To36U6M4v+fkeYhS8TAggggEAwCejMKzoDixbuvQTTlaUvCCCAAAIIIDCAAAEWu18RAix2BamPAAII+JfAb3/7W/nud7/rbNSf//xnWbZsmX81ktYggAACCCCAAAJ+JvCf//mf8tBDD5lWaZDl+9//vp+1kOYggAACCCCAwFAF9AEKnYnFCrGUlJRIcXHxUA/D/ggggAACCCCAAAIIDCiwZ88eZ5jl1KlTHvfXMMuSJUucYZa0tLQBj8sOCCCAAAII+KvA+vXrpbS01Nk8HTikqKjIX5tLuxBAAAEEEEAAAV8KEGCxq0mAxa4g9RFAAAH/ETh9+rRcfvnl0tzcbBp1++23i940oCCAAAIIIIAAAgj0L+A6SpgGWVavXg0ZAggggAACCASBAA9TBMFFpAsIIIAAAggggECACezatcuEWXTGX/3tzlOJiIiQyy67zBlmSU1NDbBe0lwEEEAAgVAW0MFCdIYxq6xdu1Y2bNgQyiT0HQEEEEAAAQRCS4AAi93rTYDFriD1EUAAAf8R0JsCr732mmnQhAkTZMeOHZKQkOA/DaQlCCCAAAIIIICAHwp0d3dLfn6+tLW1mdbpaO1Tp071w5bSJAQQQAABBBAYjoBrUFXrl5WVSV5e3nAORR0EEEAAAQQQQAABBAYt0NPTI65hloqKCo91NcyydOlSWblypVlSUlIGfQ52RAABBBBAYLQFNLyi91qsGW/1Hovea6EggAACCCCAAAIhJECAxe7FJsBiV5D6CCCAgH8IbN26Vb74xS86G/PII4/IjTfe6B+NoxUIIIAAAggggIAfC3z88ceybNky08KkpCTR1xQEEEAAAQQQCB4B9wcrioqKzKighFiC5xrTEwQQQAABBBBAwN8FNMyiD/daM7NUVlZ6bHJkZKQJs6xatUpWrFhBmMXfLyztQwABBEJQgIFCQvCi02UEEEAAAQQQcBcgwGL3O0GAxa4g9RFAAIGxF2hubjbTjFdVVZnGXHfddfLoo4+OfcNoAQIIIIAAAgggEAACGzdulHXr1pmWXnnllfL4448HQKtpIgIIIIAAAggMRUD//379+vXO0UFLSkqkuLh4KIdgXwQQQAABBBBAAAEEfCKgYZadO3eaMMuWLVucv++5H1zDLJdffrkJs9x0002SnJzsk/NzEAQQQAABBIYr4Pp7ih5DBwhZu3btcA9HPQQQQAABBBBAIFAFCLDYvXIEWOwKUh8BBBAYe4Fvfetb8vvf/940JCEhQXbs2CETJkwY+4bRAgQQCA6BHhEJC46u0AsEEEDAk8A3v/lN+cMf/mA+uvfee+W+++4DCgEEEEAAAQSCUEADLKWlpc6e6QjYzMIShBeaLiGAAAIIIIAAAgEk0N3dbX7X0zDL1q1bpbq62mPrNcyiMwhrmOXGG280swhTEEAAAQQQGE0BneG2sLDQeUoNrmiAhYIAAggggAACCISgAAEWuxedAItdQeojgAACYyuwb98+uf7660VHa9LyH//xH/LP//zPY9sozo4AAggggAACCASQwPLly+Xdd981LdZZ7HQ2OwoCCCCAAAIIBKeAPmihD1xo0fDKpk2bCLEE56WmVwgggAACCCCAQMAJdHV1yfbt251hlpqaGo99iIqKMrMIW2EWHdyOggACCCCAwEgLuN9T0YFBKAgggAACoSrASLiheuXpt1OAAIvdLwMBFruC1EcAAQTGTkBvZF9zzTXy0UcfmUbMmTNHtm3bJmFhTJUwdleFMyOAAAIIIIBAIAl0dnbKtGnT5Ny5c6bZ+/fvl7S0tEDqAm1FAAEEEEAAgSEIaHhlzZo1zhBLSUmJFBcXD+EI7IoAAggggAACCCCAwMgL6G+Ab7zxhmzevNnMzFJbW+vxpNHR0XLVVVeZMMsNN9wghFlG/tpwBgQQQCAUBdatWycbN250dl0HBCkqKgpFCvqMAAIIIIAAAgioAAEWu98DAix2BamPAAIIjJ3Az3/+c/nBD35gGhARESEvvviizJw5c+waxJkRQAABBBBAAIEAE9izZ4+sWLHCtDo3N1fefvvtAOsBzUUAAQQQQACBoQqsX79eSktLndUIsQxVkP0RQAABBBBAAAEERlNAwyyvv/66c2aW+vp6j6ePiYnpE2aJj48fzWZyLgQQQACBIBXQ4IoGWKzCfZQgvdB0CwEEEEAAAQSGIkCAZShanvYlwGJXkPoIIIDA2AjoiKFLly4VHTVcy7/8y7/Id7/73bFpDGdFAAEEEEAAAQQCVOCRRx6Rb3/726b1K1eulF//+tcB2hOajQACCCCAAAJDEXAPsZSVlUleXt5QDsG+CCCAAAIIIIAAAgiMuoDOIvzaa6+ZMMszzzwjDQ0NHtugYZZrrrnGzMxy/fXXS1xc3Ki3lRMigAACCAS+gD6XUlhY6OyIzrqis69QEEAAAQQQQACBEBcgwGL3C0CAxa4g9RFAAIGxEbj55ptl586d5uSZmZmyY8cOiY2NHZvGcFYEEEAAAQQQQCBABb7yla/IX//6V9P6Bx54QO6+++4A7QnNRgABBBBAAIGhCugDGPoghhYNr+gDGIRYhqrI/ggggAACCCCAAAJjJaCD3L366qsmzPLcc895DbPo74fXXnutM8yi4RYKAggggAACgxFYs2aNbN++3XnvRAcAoSCAAAIIIIAAAggIARa7XwICLHYFqY8AAgiMvsATTzwh99xzj/PEf/7zn2XZsmWj3xDOiAACCCCAAAIIBLjA1VdfLQcOHDC92Lhxo1xxxRUB3iOajwACCCCAAAKDFdDwij6IYYVYSkpKpLi4eLDV2Q8BBBBAAAEEEEAAAb8R0DDLyy+/bMIs27Ztk8bGRo9t05lYrDDLddddJ4RZ/OYS0hAEEEDA7wTcZ6/VgT90BhYKAggggAACCCCAQD8BljAR6Rl7IW2GXxcCLH59eWgcAgggcIGATgW+ZMkSqa2tNZ/pTCz/+7//ixQCCCCAAAIIIIDAEAW6u7tlypQpoj/wa3nnnXfMzHYUBBBAAAEEEAgdAfeHMQixhM61p6cIIIAAAggggECwCui9rhdffFE2b95swixNTU0euxofHy8aYlm1apUJtURHRwcrCf1CAAEEEBiigM66ooN+WIX7JUMEZHcEEEAAAQQQCHYBZmCxe4UJsNgVpD4CCCAwugL33nuv6IwrWpKTk2Xnzp0ybty40W0EZ0MAAQQQQAABBIJA4PDhw7J06VLTE/3B/tChQ0HQK7qAAAIIIIAAAkMVcA+xlJWVSV5e3lAPw/4IIIAAAggggAACCPidQEdHhwmz6Mwszz//vDQ3N3tsY0JCglx//fWycuVKE2aJioryu77QIAQQQACB0RHQmWoLCwudJ9NZV3T2FQoCCCCAAAIIIICAU4AAi90vAwEWu4LURwABBEZPYM+ePbJixQrnCUtLS+WOO+4YvQZwJgQQQAABBBBAIIgEnn32WfnCF75gerRo0SIzKiUFAQQQQAABBEJTQB/M0Ac0tGh4RR/MIMQSmt8Feo0AAggggAACCASrgIZZNMSiYZYXXnhBWlpaPHY1MTHRhFl0Zparr76aMEuwfiHoFwIIIOBFQGde0RlYrHskOtAHBQEEEEAAAQQQQKCPAAEWu18IAix2BamPAAIIjI6ATve9bNkyOXLkiDnhggULZMuWLaNzcs6CAAIIIIAAAggEocDPf/5z+cEPfmB6dvvtt4uOvk5BAAEEEEAAgdAU0PCKPqBhhVhKSkqkuLg4NDHoNQIIIIAAAggggEDQC7S3t8u2bdtMmEVnaGltbfXY5+TkZGeY5corryTMEvTfDDqIAAKhLrBu3TrZuHGjk0EH+NAZWCgIIIAAAggggAACfQQIsNj9QhBgsStIfQQQQGB0BH784x/LT37yE3OyyMhIefXVV2XatGmjc3LOggACCCCAAAIIBKHAV77yFfnrX/9qeva9731PvvzlLwdhL+kSAggggAACCAxWQMOsOtutVQixDFaO/RBAAAEEEEAAAQQCWUDDK1aY5aWXXpK2tjaP3dEwy/Lly83MLDronv5eSUEAAQQQCB4BDa5ogIX7IsFzTekJAggggAACCIyYAAEWu7QEWOwKUh8BBBAYeYHDhw+bG8Hnzp0zJ/v6178u//Zv/zbyJ+YMCCCAAAIIIIBAEAvccMMN8t5775kePvbYY3LVVVcFcW/pGgIIIIAAAggMRkBnYdm+fbtz17KyMsnLyxtMVfZBAAEEEEAAAQQQQCDgBVpaWuS5554zM7O8/PLLojO1eCopKSly4403mjDLFVdcIREREQHfdzqAwIgK9IhI2IiegYMjYEtA74XoPRGr6KwrOvsKBQEEEEAAAQQQQMCjAAEWu18MAix2BamPAAIIDF9gsPepbr75Ztm5c6c50dSpU83sK1FRUcM/cQDVHKxRAHWJpiKAAAIIIICAnwhMmjRJOjs7TWt27dolOTk5ftIymoEAAggggAACYylQWFgoJ06cME3Q8Io+sEGIZSyvCOdGAAEEEEAAAQQQGAsBDbM8++yzzjBLR0eHx2akpqbKTTfdZMIsn/rUpwizjMXF4pwIIICADQG9B6L3Qqyi90B0QA8KAggggAACCCCAgFcBAix2vxwEWOwKUh8BBBAYWQGdsvvOO+90nuRvf/ubLFmyZGRPytERQAABBBBAAIEgFzh58qQsXrzY9DI+Pl4OHToU5D3u2z1CwiF1ueksAggggMAQBXTU0XXr1jlDLCUlJVJcXDzEo7A7AggggAACCCCAAALBI9Dc3CzPPPOMCbO88sorzkFh3HuYlpbmnJll6dKlhFmC5ytATxBAwM8FrBllNXyi9zDWrl076BYzG+2gqdgRAQQQQAABBBCwBAiw2P0uEGCxK0h9BBBAYOQEurq65PLLL5cjR46Yk9xwww3yf//3fyN3Qo6MAAIIIIAAAgiEiMBLL70kd9xxh+ntvHnzzA/wFAQQQAABBBBAwBJYv369lJaWOkF0FpaioiKAEEAAAQQQQAABBBAIeYHGxkZnmOXVV1+Vc+fOeTRJT093zsyif0uHh4eHvB0ACCCAwEgJZGVlOQ+t4ZUNGzYM6lTc/xgUEzshgAACCCCAAALuAgRY7H4nCLDYFaQ+AgggMHICv/nNb+SBBx4wJ4iMjJSdO3dKTk7OyJ2QIyOAgHcBhqrn24EAAggElcCvfvUr+d73vmf6dMstt8jPfvazoOofnUEAAQQQQAAB+wKFhYXOWVh0BFMNseiaggACCCCAAAIIIIAAAg6BhoYG2bp1q5mZ5fXXX/caZhk/frysWLFCVq1aJZdddpmEhYVBiAACCCDgI4ETJ06I3sOwymADLBs3bjQz0FqFGWh9dEE4DAIIIIAAAgiEggABFrtXmQCLXUHqI4AAAiMjUF9fL4sWLZKmpiZzgnvuuUe+853vjMzJOCoCCCCAAAIIIBBiAsXFxfLYY4+ZXuvfWPq3FgUBBBBAAAEEEHAV0AdA1qxZ4wyx6KjROoIpIRa+JwgggAACCCCAAAIIXCigYZann35aNm/eLG+88YbXMEtGRoYzzHLppZcSZuHLhAACCNgUcJ9FRe9f6CAc/RX30Mtg6thsJtURQAABBBBAAIFgEiDAYvdqEmCxK0h9BBBAoH+B7du3y44dO8zDDjq6t/7DfzBFH6T83e9+Z3bVKbbffvttiYuLG0xV9kEAAQQQQAABBBAYQGDlypWya9cus9ejjz4q1113HWYIIIAAAggggMAFAu4PgTAaKV8SBBBAAAEEEEAAAQQGFtCB+jTMojOzvPnmm9LV1eWx0sSJE+XTn/60mZll8eLFhFkGpmUPBBBA4AIBHXxDn0uxig68UVZW5lXKPbwy0P6QI4AAAggggAACCFwgQIDF7peCAItdQeojgAAC/Qu43iwY7FStR44ckcsvv9x5M/enP/2p3HrrrVAjgAACCCCAAAII+EggPz9fWlpazNF27twpkydP9tGROQwCCCCAAAIIBJuAe4hFHwJhFpZgu8r0BwEEEEAAAQQQQGCkBOrq6pxhFn3A2luYJTMzU3TQGV00zEJBAAEEEBhYwD2MYtU4ffq018rugRedrWWwA7EO3CL2QAABBBBAAAEEQkKAAIvdy0yAxa4g9RFAAIH+BQoLC83sK1oGO3LF5z//eXnxxRdNnYKCAnnhhRdgRgABBBBAAAEEEPCRwJkzZ2TevHnmaFFRUXL8+HEfHZnDIIAAAggggECwCrjf39GHOwixBOvVpl8IIIAAAggggAACIyVQU1PjDLPs2LFDuru7PZ4qKyvLBFl0ZpaFCxeOVHM4LgIIIBDwAhs3bpR169Zd0A9vg2+4D9JBeCXgvwJ0IMgEekQkLMj6RHcQQACBIBUgwGL3whJgsStIfQQQQKB/Ab3B6loGGqVTRwC/+eabnVW2bNkiCxYsgBkBBBBAAAEEEEDARwKvv/663HLLLeZoc+bMkeeff95HR+YwCCCAAAIIIBCsAjo4iY5Qag1SUlJSIsXFxcHaXfqFAAIIIIAAAggggMCIC2iY5amnnjLLW2+95TXMkpOT4wyzzJ8/f8TbxQkQQACBQBJwD6RYbff0XIrOgqX3NqzCvY1AutK0FQEEEEAAAQT8TIAAi90LQoDFriD1EUAAgf4F3AMs/d0E0Cmzr776avn444/NQVevXi0PPfQQxAgggAACCCCAAAI+FHjkkUfk29/+Nn9v+dCUQyGAAAIIIBAKAu4PhfCgRyhcdfqIAAIIIIAAAgggMBoC1dXVzjCLPnTd06Pjj19YdBZEa2aWSy65ZDSaxjkQQAABvxZwfx7Faqz7zCo6IIfOLmuVoqIi0X0oCCCAAAIIIIBA6ArYmveKAIvdLw4BFruC1EcAAQS8C7jfBNA9+7sR8Oijj8o3vvENc8C4uDjRqbMnTpwIMQIIIIAAAggggIAPBb773e/Kb3/7W3PEb37zm/K1r33Nh0fnUAgggAACCCAQzALuIZaBZtoNZgv6hgACCCCAAAIIIIDASAhUVlY6wyy7du3yGmaZNGmSrFq1yixz584diaZwTAQQQMCvBTw9j2I1eMOGDbJ27Vrz0n1WWQ0D6v0MCgIIIIAAAggggMCwBQiwDJuutyIBFruC1EcAAQS8C3i7YeDp4YampiZZtGiR1NfXmwPed999cu+998KLAAIIIIAAAggg4GOBL3zhC/Lss8+ao/761782ozZSEEAAAQQQQACBwQroiKV6z0eLPvShI5bqmoIAAggggAACCCCAAAK+FdAwy9///ncTaNm9e7fXMMuUKVNMkEXv882ZM8e3jeBoCCCAgJ8KuA+y4dpM1wDLmjVrZPv27c6P3Wdn8dPu0SwEEEAAAQQQQMCfBQiw2L06BFjsClIfAQQQ8C6gNwH0ZoB7cb1ZYH32/e9/Xx5++GHzMicnx9xAiI6OhhcBBBBAAAEEEEDAxwLXXnut7N+/3xx1y5YtsmDBAh+fgcMhgAACCCCAQDALuI9cWlJSIsXFxcHcZfqGAAIIIIAAAggggMCYC1RUVDjDLHv27PHanqlTpzpnZrn44ovHvN00AAEEEBgpAfdgiut5dPYVfS7FPeTi6VmVkWofx0UAAQQQQAABBIJYgACL3YtLgMWuIPURQAAB7wIbN26UdevWXbCDdbPA+qC8vFyWLFki586dM2/96le/MjdWKQgggAACCCCAAAK+F5g5c6Y0NDSYA7/77ruSkZHh+5NwRAQQQAABBBAIagH3B0CGGmLREIzrLC7M4BLUXxc6hwACCNgX6BGRMPuH4QgIIIBAsAicPn1annzySTMzy969e712Kz8/3xlmmTVrVrB0n34ggAACRiArK8urhD6Tcsstt/QZcNX9ORUYEUAAAQQQQAABBIYtQIBl2HS9FQmw2BWkPgIIIOBdoL8pW8vKysR6OOGLX/yibN261RxIRwDXkcApCCCAAAIIIIAAAr4XaGtrEx2FUUtkZKQcP35cwsJ4Csj30hwRAQQQQACB4Bdwv+/jeq9noN671uUBkoG0+BwBBBBAAAEEEEAAAe8COlCgFWZ57733vO44Y8YME2ZZvXq1TJs2DVIEEEAgoAV0UIzCwkKvfVi4cKHs3r3b+XlRUZFs2rQpoPtM4xFAAAEEEEAAAT8SIMBi92IQYLErSH0EEEDAu0B/ARa9OaA3CXSK6xUrVpiD6MOT27Ztkzlz5sCKAAIIIIAAAgggMAICH3zwgVxzzTXmyBpk2b59+wichUMigAACCCCAQKgI6MMirjOp6P2ewcymsmbNGuffIbq/hl8oCCCAAAIIIIAAAgggYE9AwyxPPPGEmZll3759Xg+mMzRrmOWzn/0sYRZ75NRGAIExEujvWRRtks7OooN46T2L/u47WDPEWvc2Tp486axTXFw8Rr3jtAgggAACCCCAgN8LEGCxe4kIsNgVpD7HX9XoAAAgAElEQVQCCCDQK9CjCZS+Gv3dNCgpKZGvf/3rct1118n+/ftNxTvuuENKS0v7Jd24caPs2LHDPOQw2IciuEYIIIAAAggggAACDgENC995551m+4orrhD924qCAAIIIIAAAggMV0Af8NAwivWgh97vGcwDHvogiWsZyuwtw20r9RBAAAEEEEAAAQQQCCUB/RtdwyybN292/hbrqf+zZ892hlmmTJkSSkT0FQEEAljAdWAMb914+OGH5dvf/rbcfvvtEhsba+5dWIvWse5leKvPvYoA/oLQdAQQQAABBBAYaQECLHaFCbDYFaQ+Aggg4F1g3bp1Xh+K1NlXPve5z8m9995rDpCYmCg7d+6U9PT0PgfUmwYaVvnLX/5ywQjhg30ogmuEAAIIIIAAAggEu4A1ithA/XzkkUfMDzZa9EcbDRxTEEAAAQQQQAABOwLuA5gMdL9G/27RmVtcy4YNG2Tt2rV2mkFdBBBAAAEEEEAAAQQQ8CJw9OhRefLJJ83MLAcOHPDqVFBQICtXrpTVq1cPamZFwBFAAIGxEPB0X2Ek2qEDqupzLRQEEEAAAQQQQACBCwQIsNj9UhBgsStIfQQQQMC7wECjXowbN05qa2vNAb73ve/Jl7/8ZbPtOsvKQKNenD59mkuAAAIIIIAAAgiErID+rXT33XfL7t27ZaCHRRXp3//93+WXv/yl8brvvvucYeKQBaTjCCCAAAIIIOATAfd7QP2NUurpQRMNr2iIhYIAAggggAACCCCAAAIjK3D48GFnmOWjjz7yerI5c+aYMMvNN99MmGVkLwlHRwCBIQq4D6QxxOqD2p37FINiYicEEEAAAQQQCF0BAix2rz0BFruC1EcAAQS8C+homv0FUO68807zsGVzc7P867/+q+jDDRpeGUzJy8szDzYw4sVgtNgHAQQQQAABBIJVwP3vrYGmtP/Sl74kTz/9tOH4n//5HzMjHgUBBBBAAAEEELAroPd/NMRi3QfS+zY6Uqmu3Yve+9FZe12L3t/R/SkIIIAAAggggAACCCAwegIaZnniiSfMzCyffPKJ1xPPnTtXVq1aZcIsOTk5o9dAL2fSh9f13xXe/s0x5g2kAQggYEOg5/8fiius3/ojGWDR4EpxcTHBPRtXkKoIIIAAAgggEBICBFjsXmYCLHYFqY8AAgh4F8jKyuqXx3qIYaBZVtwPwkMNfOsQQAABBBBAAAGHgPsPNf09LKr733jjjbJ3715TV3+cvuyyy7xS6t9o+nCp/u2lP9hQEEAAAQQQQACB/gS2b99u/naw7vN4mx3O24MmAwVx0UcAAQQQQAABBBBAAIGRE/jwww9NkEWXQ4cOeT3RJZdc4gyzDPRb8Ei01nX2RwY8HAlhjomA/wuMxP/2EFzx/+tOCxFAAAEEEEDArwQIsNi9HARY7ApSHwEEEPAuMBI3DnQkHWZd4VuHAAIIIIAAAgg4BPQBUZ2FxbX0F2KZM2eOnD171uz+1ltvyaRJkzxS6gOo+mOwVbw9gMp1QAABBBBAAAEEXAXcwyme7uNoyMXTDLwEWPguIYAAAggggAACCCDgHwIffPCBM8xy5MgRr42aP3++CbN89rOflczMzFFpvPu/J/ReqA6+ow+fUxBAIPgFPP0mYqfXBFfs6FEXAQQQQAABBEJYgACL3YtPgMWuIPURQAABzwK+vnHACDp80xBAAAEEEEAAAc8CGmBxn9HOU+Ckra1Npk6dag4SFhYmx48fl8jIyAsOqg+U6g/BroUZ8Pj2IYAAAggggMBgBVz/NvEUrHUdMdn1mBs2bOChs8Eisx8CCCCAAAIIIIAAAqMksG/fPtm8ebMJtBw9etTjWfVe44IFC0yYRZeRDLN4G9DHegh9lFg4DQIIjJGAt1ldh9ocgitDFWN/BBBAAAEEEECgjwABFrtfCAIsdgWpjwACCHgW8GWAhQcm+ZYhgAACCCCAAALeBbz9YOMeYvnkk0/kiiuuMAfSmfL27NlzwUG9PVDKiOh8AxFAAAEEEEBgsAJ6T0j/prACtu4PhXibsVf30xALBQEEEEAAAQQQQCB0BHp0oJXQ6W7A9/T99983QRYNtBw7dsxjfzTMsnDhQhNk+cxnPiMZGRk+77enWR01PE+IxefUIXtA/rfJfy+9t98wBttigiuDlWI/BBBAAAEEEECgXwECLHa/IARY7ApSHwEEEPAssH37dvOwgt3iafRwu8ekPgIIIIAAAgggEEwC/f3dtWnTJtEwsJaXX35Zbr/9drO9ePFi82OzVfQBU/3hV4/lXvh7LJi+LfQFAQQQQACB0RFwD9haf0/0N+AJA5iMzrXhLIEhwANzgXGdaCUCCCCAAAKhLPDuu+86wyzus0NbLhpm0fuQVphl/PjxPiHr798V3Mv0CTEHQcBvBbwNijFQgzW4cssttzh/Lxlofz5HAAEEEEAAAQQQ6FeAAIvdLwgBFruC1EcAAQQ8C2zcuNE8BDncoqPk6Kib1gOXwz0O9RBAAAEEEEAAgVAQKCwsdI5y7t5fa/aUP/7xj3LfffeZj1evXi0PPfSQ2dbQiv7d5umHZv2bTOsPVHjAbiAhPkcAAQQQQCD0BNxDLPo3hTU7izcNZn0Lve8JPUYAAQQQQAABBBAIfIF33nnHGWYpLy/32KHw8HDRe5hWmCUtLc1Wxz3NwmIdkBCLLVoqI+C3AsMZRJXgit9eThqGAAIIIIAAAoEtQIDF7vUjwGJXkPoIIICAZwH3hxSG4sSIm0PRYl8EEEAAAQQQQECkv7+9NISiM7FogOXnP/+54frqV78q999/vwmv9DdrHj/28u1CAAEEEEAAATsCriFb/Ztk+fLl8pvf/MbrIXUwE324hIIAAggggAACCCCAAAKBKbB7924TZnn66afl1KlTHjuhYZYlS5aYMMvKlStlOGGW/mZh0ZNyXzMwvz+0GoH+BIbyDArBFb5LCCCAAAIIIIDAiAoQYLHLS4DFriD1EUAAAc8CQ7l54HoEbibyjUIAAQQQQAABBIYuMFAQRX+sqaurk+eee84c/Ec/+pFUVlZKaWmp15MNdvaVobeWGggggAACCCAQqAJ6v0dn3dW/E6zlsssuM9tarLXVP2vGFWumNx20RP9u8Va4LxSo3wzajQACCCCAAAIIIIDAhQJvv/22bN682SwVFRUeiSIiIkT/TWGFWVJTUwdN2d8sLHoQvSeqIXkKAggEh0B/M9FbPSS4EhzXml4ggAACCCCAgN8LEGCxe4kIsNgVpD4CCCDgWWA4ARYdGVwfZKAggAACCCCAAAIIDF1goB9v5s+fL7W1tXL27FnJzc2VAwcO9HsS/jYb+jWgBgIIIIAAAsEukJWV1W8XrVCL3t/Rvzf09bPPPmtmXbHu+fQXYGFW3mD/BtE/BBBAAAEEEEAAgVAU6OnpEQ2zWDOznDlzxiODhlmWLl1qZmXRJSUlpV+ugWZh0coM0hOK3zjf97m7u1va2tqktbXVrF23Ozs7paurS3QfXbsuo/Gezmik/+1Ya922FjvvDfaYMTExEhcXJ7GxsWaxtqOjo316IQb6753gik+5ORgCCCCAAAIIIDCQAAGWgYQG+pwAy0BCfI4AAggMT2CgEW9cj6oPJ+joN+6jdA7vzNRCAAEEEEAAAQRCU2AwAWL9EUd/6OnvwVHV4+HR0PwO0WsEEEAAAQT6ExjoYZGB9AaafcWqf/r06YEOxecIIIAAAggggAACCCAQoAIaZnnrrbdMmGXLli1mlmhPJTIy0oRZdGaWFStWeA2zDOY3af0NWgfr4bfoAP3SeGh2R0eHNDQ0mKWxsfGCUImnoIlr6MT6vFVDKS0tYtYewiltrW3S1t4mHe3tfoMXpoGV8AgJjwgX3ZaeHunq6pbu7i7p6e4W/W/MH4oGYGJ6Qy3u4Za4uHiJjY2RuNg4iY93hF88hWBc33vllVdk69atF3RNw2633HKLXHvttf7QbdqAAAIIIIAAAgiEigABFrtXmgCLXcEQqq//xgsLof7SVQRsCqxZs2bAByP1FCUlJVJcXGzzbFRHAAEEEEAAAQQQ0FCK/g3mi1JWVsYPur6A5BgIIIAAAggEmYD+vaEPiGmYZaQKf4eMlCzHRQABBBBAAAEEEEDAvwT0QfsdO3Y4wyzV1dUeG6hhlssvv9yEWW666SZJTk527jfYoD0hFv+49jpbiRU8qa+vd257e6++oUF0P9d9TWCltXVYHYqMipKY2DiJiokxS3RMrET3rqP6bMdIdKx+FitR0da2Y39TLzbO1NPPIqIiJTzcMetJWFi4CZbo63CdFUVDJuY9nSHF8VpnRXF+rtvOetbnvXXDwlzqRUhYeJipFxbW/4NLGmLRMEt3b6hFZ4Fxbnd1SU9P39fmc7OPziLjqHf+GI6ZZcxnpp7La3OsHulob5PO9naz1qBPR5u+bpOODmvb9bNWx75un5n9XY6h53cviYmJootVNHCki4aZtKhrUlKyJCUnmcBbcnKKpCQnS0pKsvnfDF0c759/7el913MM60tGJQQQQAABBBBAIDQECLDYvc4EWOwKUh8BBBDwLDCYAIuOdKOjb1IQQAABBBBAAAEEfCNQWFho+4FSAsa+uRYcBQEEEEAAgWAW2Lhxo+jsbyMRZNFZenXWOAoCCCCAAAIIIIAAAgiEjoA+JK+BeZ2ZRWdZOHv2rMfOa5hl2bJlJsxy4403SlJSkhnUZ6AZp/VghFh8832qqamRqqoq0cCRtej1skIo1rq2rq7Pexo80dlOBlPiE5MkPjFR4hKTJC4hSeISEyUhKdms9TN9Pz7B+jyxN2ziCJRo8ERDJiao4hI+0W0Ni1D8X6Czo8MRgnEJxfz3Fx33CWYuvFTy/2G+pGflSHtrq7Q0NUprc5Nj3eRYtzQ2OLabHe+1NjVKc2OjnOt0hF36KxpEsoIwjoBLiqSmOsIwruGX1NRUGT9+fJ9lwoQJZjYZCgIIIIAAAgggEAICBFjsXmQCLHYFqY8AAgh4FsjKyvJKozcH9WEEwit8exBAAAEEEEAAAd8K6IOkpaWlwz6o/p2mo55TEEAAAQQQQACBwQjobCz6oJgvgywaXtH7RhQEEEAAAQQQQAABBBAITYGuri558803TZjlmWeeEQ1MeCpRUVFy5ZVXyqc+9Sl58MEHB4XF79R9mVpaWvoEUdyDKVXV1VJZWencp+bsWdHr4604QyW94RNHEMURQLGCJwlWAMV1nyRHUMUKrQw0y8igLjY7BY3A2YpTsvX/fi1Lln9aZsxbNOx+6ewvVuCl2YRcGqWlN+DiDMI0NvR9z4RiHIEYE4Rpauo3CJOYmCTp49NNsCVjwgTRUIsVdHHd1vf0dXp6+rD7Q0UEEEAAAQQQQGAMBQiw2MUnwGJXkPoIIICAZwFvARYNrejMKxQEEEAAAQQQQAAB3wvoA6Q64uBwC7OvDFeOeggggAACCISugP79oSHawYx4PBgl7h0NRqmffXpEJMzmMaiOAAIIIIAAAggggICfCGhY4o033nDOzFJXV+exZVOnTpUjR44MqtUaYtHgfHFx8aD2D6SdNIDiHkLRWVKs9yr18+pqOds7e0pLc7PX7iWlpkpSapokjUuTlLR0s04e5/I69fxrfV9nRSF4EkjfFto6XAENwjQ11ElDbY001tZIQ83Z89v6uvb8a/28vuas6Kwynkp4eLikpTsCLyb0kpEhE1xmdvEUeomPjx9u06mHAAIIIIAAAgj4SoAAi11JAix2BamPAAIDCXR0dEhra6u0tbU513qjTRedCtnaHun39B++Ot2pLq7bI/Ge3gD7/Oc/fwGNBleYdWWgbwyfI4AAAggggAAC9gQKCwuHNQo6s6/Yc6c2AggggAACoS6gARadkcUXs7HojHD6twkFAQQQQAABBBBAAAEEELAE9Pf01157zTkzS319vRPnd7/7nXzxi18cNFaghViam5ulvLxcTp06Zdau2ydO6vvlcvrUKTl37pxHg5jYWBNAcYRQ0k0QxQqjJKd5eJ2aJuEREYP2ZEcEEOhfQGdv0cCLM/TSG3LxFIIxoZi6Wq8HHDcuTbKysyQ3J1dyc3MkJydHsrOzzdrazszM5JIggAACgxBgJJxBILELAgh4FiDAYvebQYDFriD1EQg8AQ2UNDQ0iN7Q0rV7uMT9tWvwxPWz1tY2aWltkba2dmk16/MBlbbWNmlrb5O21lYTUgm1oqEYHQnC9Waieqt9bFycxMbESmxcrMTGxkqcvjbreImNjZH4uHiJu+Aza5+B10lJSZKcnCwpKSnm2BQEEEAAAQQQQCDUBHQE9NLS0iF3m7DxkMmogAACCCCAAAIeBDZu3GhmZLETZOHvEr5aCCCAAAIIIIAAAggg0J+ABjVeffVVefzxx2Xfvn1y7NixIYP5S4iloqLCGUrpG0w5KeWnTsmp8lNS7+Fh9pi4OEmfmCXjJkyUtImZkpaRKeMmZIgGUqzZUkxQJS1dYuMThuxDBQQQGDuBnu5uqa8965jhpXemF53JRWd7qTlT4VgqT0tt5Rmpra66oKGRkZGSlZ0t2Rpqyc6WvNxcj0GXhAT+t2HsrjJnRgABBBBAIKAFCLDYvXwEWOwKUh+B0RPQEVVcgye63d/reg2p1NVLfYMjqKIBisbGRhMqGWrRqW6jY2MlOiZGomNiJSpGt3Ud43g/2rF2vG/t4/pZnGPf3s91tJLw8AgJjwg367DwcOe2Y4YUfS+sdx+3/XrrRZh1b11T//wxzfF6P4/o/UyDNN1d3dLd3SXdZvaXLunp7nF5rZ87ZoVx7HN+X/3HsaO+o575rKf3tVWnq0t6et+rOHZYXvzzo4Y5PStHFl53k+g0qh1tbdLR4Vh3trdJh1ms1+29r9scnzv3a5f29jZz7qGWqKgoSU5OkaRkK9SSKikpyZKSnOwMuWjYxQq8eNuOjo4e6qnZHwEEEEAAAQQQGDMBHf18zZo1Qzq/zpKnD4pSEEAAAQQQQAABXwnobCz6d8lwgiwlJSVSXFzsq6ZwHAQQQAABBBBAAAEEEAgyAf13xl/+8pdhDeTjTjFS//7wNGuKmT3l1Ck5efKkCa1UnD7tcdYUDaJYwRQTUsmY6AirZDjCKrqdmJIaZFeV7iCAwHAEus51yllnqKU33GICLo5tDbmcrTwt7R6elUpJHSfZOdmSm5NjFtdZXKxtZnMZzlWhDgK+EmCGFF9JchwEEPC5AAEWu6QEWOwKUh+BoQvU1dVJdXW1VFVVmbXr9tmzZ3vDJg1SZ2ZIcYRPdGluahrUyeLiEyQ+KVniEhMlLjFJ4nsXfZ1g3k+S+IRE5z4aPImJ6Q2Y9AmjaOAkzgRSNHxCGbzAzmefkj/+v9+TFf/0Zbnpn748+Ir97Kn/6DYBGA28tGsApl3aTdDFEXix3m9rbpLmxkbRKVhbmpqkpbFBWptdtpuazGvdp6WpUTScM1DRWWOSkjTokmRmdklJTnEEYVJSZNy4cTJ+/Hgz44zr2toe6Nh8jgACCCCAAAIIjIRAYWHhkB4WLSsrEx1xkIIAAggggAACCPhSQB8q09lYdFaWoRTCtUPRYl8EEEAAAQQQQAABBEJHwJfBFVe14YRYNKBy9OjRPovOBHP4yFE5dvSIeQ7CvcTGxztmSsnQEIrr2hFQccykMlEiIqNC56LSUwQQGBWBpvo6OXvm9PlQS++2M+hSdUZqqyovaIsOHDtp8mSZOmWKTJ06VaZMmWKWyZMnm7UGXSgIIIAAAgggEHICBFjsXnICLHYFqR/qAjo1r2sAxQqluK4re4Mq+p4GVDo7OjyyRURGSnLqOEewJKE3fJKUJHEJGkJxBE507QiluGwnWSEVx3s6+whlbAU+2bvLNGDGvEVj25BBnL21uUlaNehiAi8Nzm19r1nDL+Z9x+J8z9RplJbGRmmqrzVBGk9FZ+5JS9dwy3hnuCXDLehiBV+swEtcXNwgWs0uCCCAAAIIIIBA/wL6oGhpaemgmIbz4+ygDsxOCCCAAAIIIIBAr4DOxKIzsgxlNpbTp0/jhwACCCCAAAIIIIAAAggYgZEKrrjyrl27VjZs2OB8q6urSw4ePCiHDx92hlSsgIoGV6oqz/S5Ovq8w8ScPBmfkysTsnMlIyfPhFU0lGLNoMKsKXyhEUDAnwWs2VzMrC1nTpvZW6pPn5LK8hNSfeqkVJWfkPramj5d0EGBJ0/WcMsUE3KxAi4adsnPzzfPylAQQAABBBBAIOgECLDYvaQEWOwKUj8YBZqamsx0tdZSWVnpDKlUVVdLZaXOnFIl1VXVUldX65VAQygpaemSNC7NLMnj0iVZ12kXrvXzxOSUYOSkTyEg0N7aIvU1Z6Wxtsa5bqg5Kw21NdJQ27vu/Vz3aejnv5uEhERJH59uZnSZMH6CZGT0ndnFmqZV1+np6SGgSxcRQAABBBBAYDgC+pDomjVrBqyqs67o7CsUBBBAAAEEEEBgNAR0JhYN2g4myMIMcaNxRTgHAggggAACCCCAAAL+LTAawRVXAf2NNisrWz45+IkcOXy4D054eLgJpUzQJTvHua3vZeTmyfgsZiHw728TrUMAAV8ItDQ2SGX5Sak6ddIEWzTU4lg7Ai6N9XV9TjNuXJrkT8+XGdOny/Tp002oRde6TJw40RdN4hgIIIAAAgggMPoCBFjsmhNgsStI/UATOHPmTJ9wihVSOXHypHn/VPkpqXf7x4T2UWc1SekNnySlng+hmGCKayDF5bOomJhA46G9CIyKQE93t9TXOgIvzqCLFXjpXZvPzD61Ul9T7XHmoti4OMnOzpacnFzJy80xU7O6Lo7PciQyMnJU+sVJEEAAAQQQQMC/BAoLCwd8OJTZV/zrmtEaBBBAAAEEQkVAZ2PRwG1/QRYd+VhHQKYggAACCCCAAAIIIIBA6AmMdnDFVTgsPEKmzJ0vmZOnSGbeFMmaPMWEVjSoQkEAAQQQ6F+gqaHehFnOnDwmFceOSsVxx3LmxFETfHEtScnJJtBy0YwZzmDLRRddJLNmzWLmFr5oCCCAAAII+LcAARa714cAi11B6vuLQFtbm8dgysmTJ+WECaaUy+lTp+TcuXMXNHnchAzn1LVpE7MkLWOi6Dp9omM629TxGZKUOs5fuko7EAhJgdamRjO7S82ZCqmprDDTtZrtM47tWn2vokK6ui78bzxj4kTJzsmR3JwcycvNvSDooiGXlBRmQArJLxadRgABBBAIagF9MFRHOfdWmH0lqC8/nUMAAQQQQMDvBfSBNJ2NxdvfKxpe0RALBQEEEEAAAQQQQAABBEJLQP+dUFpaOqqd1kE7IyIiZXxOnqRnZsuMeQtkyfJVo9oGToYAAggEu0Bne7tUnDgqp48dlTPHj8ppDbb0hltOHz/Wp/vjJ0yQWbNmy+xZM02gZeZMx1oDLxQEEEAAAQQQGHMBAix2LwEBFruC1B8tgZqaGjl06JAcPnzYLEeOHJGT5eWiARWdNeXs2eoLmhIdE2OCKBpCScvIlHRre6LLdsZEiYiMGq1ucB4EEBhhgbrqSjnbG2ypOXO6z7YGXzTw0tzYcEErEhOTJDsnW3JzciU3N0cmT54s06ZNcy65ubkj3HIOjwACCCCAAAK+FtBRzdesWeP1sJs2bZKioiJfn5bjIYAAAggggAACQxLQv1k0eOs+G8vixYvl4YcfltbWVrPoAD5D2e7q6pL+lu7ubvP5Odf9zp2Tru5u6e5yfGYt57rOme2e7p4+74eFhUl4eLhEREQ4l/CICImMiJDw8DDzAJzrZ2Y7Uj8LN/u4f+Z+LP08KipKYmNjJS4uzizWtqf3XD933x7SRWFnBBBAAAEEEEAAAQTGUEDvaeq/E3xRIqOiJT45RWJiY2XanHmSmJoqsXHxMmPeQnP4tMxsE1ihIIAAAgiMrYAO1qoztpQfOSTlhw/KqSMH5dTRw2a7sa7W2Th9Fk7DLLNdQi0XX3yxzJkzRyIjI8e2E5wdAQQQQACB0BEgwGL3WhNgsStIfV8KaCjFCqjo+uDBQ3Lw8CE5eviI1Ln8Ma7nTB43zhFOyXDMkmJtO2ZNcYRWksel+bJ5HAsBBIJEoLW5qc/sLVawRWdyqas8Y2Z4qa443ae3elN36tSpkj8tX/LzHcEWHdnCCrnoQxMUBBBAAAEEEPA/gcLCwgseBtVWanBFAywUBBBAAAEEEEDArkBTU5M0NDRIfX29Wazt/t5r0VBKS6vouq1NAyptcq6zwzxooCEOq1RVVZnAyFBKVHS0xMTGSXhEuISHR4gGSvSYjnWEhOm2y2trP8f7uv/5fXU7LMwRUHF+Zh0zIlx6enpM2KW7u0u6ewMuuq1tdrzn+KynNxRj7XfBZ+ZzD3W6u+Rc5znpaGuTc+c6h8Jwwb56bycuNk5i42KdIZj4uHjzOjEhwczOm5yc7HHt6TMNyFAQQAABBBBAAAEEEBgJgYFmlrb+jaBr/Ts+MSVVElPTJCM3T3KnXyT5c+fJxYuWMJDnSFwcjukXAj0iEuYXLaERCIyOQG3VGTmlwRZnuOWQCbhUnDjepwGzL75Y/mHuXCkoKDCBFl1fdNFFo9NIzoIAAggggEBoCRBgsXu9CbDYFaT+UAQaGxv7zKKiIZVPemdVOXbkyAU/xmbmTZaMvEkyMXeyTMzTZVLverIkJqcM5dTsiwACCAxJQKduPXPimFScPCZnThw327pUnnRst7e19Tledk6OTJ02Tabn50u+y8wtGnCZOHHikM7NzggggAACCCDgOwFvP/aWlZVJXl6e707EkRBAAAEEEEAgYAWam5tFgyLWojNBewyiNDRIXZ2GVOpMSKWhvkEaGxsGFTCJiYuT+MQkSUhMkrjEJImOjZPo2FiJiomR6JhYs23WMbFydP+70nC2Stqam6To06sla9qM3s9inPuZerGxJqgSFW297ziWPsAWjEVHItX7NRpm6WjXxbHdabbbzL0a83m7Y93e1urcdq/T0d7au+i8SQoAACAASURBVI+jfntri7Q0NUlLY4O0NDVKZ0fHgIQaFEpK0sBLsjP4Mi419YIQjBV+GT9+vEyYMEGsdUxMzIDnYAcEEEAAAQQQQACB0BDQIMp7770n+/btM8uOHTvMwJ/67xJrVsSIqCjJy79IcmfMlEnTZ8qki2ZJzrQZMj6L2VNC41tCLxFAAIELBfR+h87QcuLgR3L8kw/l+CcfycmDH8mZkyecO8fFx4vO0KLBFivUouucnBxIEUAAAQQQQGD4AgRYhm/nqEmAxa4g9d0FKisr5cMPP+wzk8onBw+a19VVVX12T0hKNqGUDJeAioZWTFgld1LQ/tjKtwYBBAJfoOZMhSPUcvKYGdXCNeBSW1XZp4OJiUkyZdpUme4ye4sGW3SkC11TEEAAAQQQQGDkBLZv3y5r1qzpc4KSkhIpLi4euZNyZAQQQAABBBAYU4G6uro+gZTq6uo+rysrq6Sq2hFY0c9aW1q8tldnLTHBk6QkiUtIkrikJPPaLEnJEp+YaNZxCYmi9zo1nBKv+yT0rnv3iYiMGpLJ2YpTsvX/fi0z5i2QJctXDakuO9sX0ABMc1ODtLqEWloaG6WlSQMujqCL+cy8bhTHZ43S2rs0977uryVJycnOMEvGhAzJyDgfbtGgi7VYgZfExET7HeMICCCAAAIIIIAAAmMuoGH4vXv3Opc977wj7737rpnd0CqTZ8x0BFVmzDJL3oyZkjV56pi3nQYggAACCASGgN630DCLhlpOfPKRWXS7vuasswMTM7Nkwfz5Mn/+PJk3z7HMmDEjMDpIKxFAAAEEEBh7AQIsdq8BARa7gqFbX4MqH3zwgXPZt3+/fPDBAamqPNMHZUJWjmTk6swp52dPMdu5kyUlfXzoAtJzBBAIWoHW5qbzs7a4zOCis7dUnDgmXefOOfuekJgos2fPljkFBWatI1/oQrAlaL8edAwBBBBAwEVAf5RtbW11jiJojSao6+7ubo/vu+4zmP3CwsLk/vvvNw+natEHAX/xi19IREREnyU8PPyC96x9vH0WGRkpsbGxouegIIAAAggggMDICpw5c0bKy8vl5MmTcurUqT6BlKqqaqmsqjTvna2uls7OTo+N0RkzUtLSJSktXZLH6ZImyWnp5j1dJ41Lk5Rx6ZKUOs4RSklMNMGUsSwaZEnPZETlsbwGwz23/q2rwZbW5kZpbmyQxtoaaag5ax4WMdu1NWZb33O8dnzW3dXl8ZQ6Ymp6err5ezYjI0MyekMuVsAlNzfXjJ6qS1pa2nCbTT0EEEAAAQQQQAABHwpUVFRcEFb55OOPnWdIGZcmU2bPcSyzLu4NrMwUDdJTEEAAAQQQ8LVATeUZM1vLsY8+kCMH9suxD/fLsY8/dJ4mOTlF5s2fZ4ItVqjlkksu8XUzOB4CCCCAAALBIECAxe5VJMBiVzD467sHVd7fv18OfPCBVFWen2EgLj5BcqdfZKaozZt+keROnyGZvbOqRMXEBD8SPUQAAQSGIFBZfsLM2HLy0Ce907l+LOWHPpba6vOzVCUkJMrM2bNkzsUFUlDgCLUQbBkCMrsigAACCNgSaG9vl/r6erPoiIC6tLW1mbCJLq7b7q+tz1p035YWaWlt692/pbe+vnYco6O93VY7B1s5JSVF4uLizO5NTU1m8WWJiY2VuNg4iY2LNYEWPZdjiZc4fR0fJ/G97/X9PM5t/76vk5OTRdtuLRqYoSCAAAIIIBBsAhpItYIpunbdPn7ihHl9qrzcYyhF70lq+CSxN4iioRQrjGKFU5LT0pxhFQ2lUBDwd4HGuloTatGAi2PtCLlYrx0BGEfoRbc9/U0dn5Ag2dnZoqGWvNxcs7bCLdZ2VlaWv1PQPgQQQAABBBBAIKAEamtr5e233zZL2dtvy+7du6X85ElnHzJycmXKrAITVplq1gWSkZMXUH2ksQgggAACwSegs9AePrBPjh7Y5wy1aLils7PDdDYqKkoumTdPLi0slEWLFsnixYuloKAg+CDoEQIIIIAAAkMTIMAyNK8L9ybAYlcweOrrKIbWjCoHDhyQ9/ftlwMHPAdVcvMvktz8GSaokpd/kUzMmxw8EPQEAQQQGCOBurNVUn7oEzlx8GMTbnGsP5Y6gi1jdEU4LQIIIBCYAhrOcA2fuG9rGMX1vbq6eqmrrzMhFSuw0t7WNqTO6wwk0bGxEhMTa9ZRuu7d1rWG2vV9857ZjnP5PEbCwyMkPCK8d63bEaKznjjWjs/Cwvq+dv1M99HZUhz7uB4n3PTjxEcfyhP/u96Mqn77vz0o3d1dZmRrneXFsba2uz1/5rJvj9Yx9XWGmHPSYYI4jjCOY7u1d93ueL+tTfTmv7Wt6872NhmqsfZDR93W0a+Sk5NMqCVVl9RUcQ+6uL52/8wK8gzpArMzAggggAACwxRoaWkxM6a4B1NOniyXEycd4ZSK06cvOHpkVLSkT8yUtMwsxzojS9IzsyRtYqakT3SsdcaUmFhHQJWCQCgLtDY1miDL2TOn5WzFaak5UyE1vdtnKyuk9sxpqa7w8N9ZZKRkuYRcNODiKeiiD6pQEEAAAQQQQAABBPoK6H1FK6yi67fKyuSjD8+PYJ8zZZpMLfgHmaphldkFJriSkj4eRgQQQAABBAJG4OiHH8jRDx2hFg23fPL+XmlvbTXtT0lJlYWLFppQiwZadNF7ChQEEEAAAQRCSIAAi92LTYDFrmDg1dcH09555x3Zt2+fCazs27/frKurzo/8b82ookGVvOkzxAqsEFQJvOtNixFAIPAF6s9WmyCLFWzRcIu+rq06PxOWjqw5e/ZsmVNQ4JytRad05SZB4F9/eoAAAqEt0NHRIVVVVf0ulZVVUlVdJdVV1VJfXyc6ivlAJTY+XuITk8wSl5Ts3I5PShIdmTw+IdGxNp8lSlxiUp/AyflwigZRYkxAxd/LA7d+Wv6fb35PZsxb5DdNdYZfnCEYR+DFer+lqVFaGhulpalBWpqapKWxwbzWhxSb9b3ebcd+DYOa0UYfQExNHSfjJ4yXjAkZkpExQSZM6H/RMBEFAQQQQAABbwInTpyQQ4cOyeHDh53rTw4elCOHj0hNzdkLqsUlJDrDKSaYoqEUE045H1JJTZ8AOAII+FCgp6fHEW6pdARcdPusFXQ5c1pqz1RIdcUp6exwjK7qWjKzsiV/2jSZPj1fpk2bJvn5+WbR7YyMDB+2kkMhgAACCCCAAAL+K3Dw4EHZsWOHCa1oWGX3rl3O+7Cp6eMlf+48mT7nEpmu67nzTOCeggACCCCAQLAJaJjl4Pt75dC+vXLo/XfNzC1WyZs0SRYvWiyFhYvl0ksvlaKiIomOjg42AvqDgB8I9IhImB+0gyYgEPICBFjsfgUIsNgV9O/6lZWVJqyyd+9es97zzjvyyccfOxutD6blTr9IcqbNcAZV8qZfJBm5k/y7Y7QOAQQQQECsYMv52Vo+kfJDH0uNS7AlMytL5s+bLwsWzBcNtMyfP988ZEBBAAEEEBgbAR2ZT0ch11BKdXX1BcGUyqoq0b/hzee9gRRvLU0eN06Sx6VLUlq6pIxLNz+KOgMoiUmSkJRsgifmvURHEMURSkmSiIjIsQEYw7PufPYpWbJ81Ri2YORPrQ8carhFAy3NjQ2O7d4ATLMVdmlslKaGOmmoOetYamvMWvf3VtLSx8uECbo4Ai8ZXgIv+gBjZmbmyHeUMyCAAAIIjKpAZ2enh4DKITl0+JAcOXz4glnFJubmmdmaJ+ZNMcEUa8YUE1LJyJKE5ORRbT8nQwCBwQvo34Um3OISdKk+fUrOnDgqZ04ck5rKM30OprMDTs2fJtOn5ZuAixVs0fWUKVMGf2L2RAABBBBAAAEE/Exg165dsn37dnlTlzfflPKTJ00LdTAfDaqYwErvkjmJv3v87PLRHAQQQACBURJob2s1gRbH8q4c2f+unD5+zJw9LCxMllx2mSwtKjJhFl0mTpw4Si3jNAgggAACCIy4AAEWu8QEWOwK+k/948ePu4RV9sqed/bIiePHnQ3MyMk1U9PqNLVTdJk5m6CK/1w+WoIAAgj4TEAfNjj28QE5emC/GfHi2If75djH56ctHzcuTS6Zd4ksXLDAhFp0mTNnjs/Oz4EQQACBUBVob2834ZTy8nKztrZP9G7r69OnTnnlSUlzhFA0lGLWvYt537yXZt6zXodHRIQqNf0eAYFznZ0myFJvQi294RbrtYf3murrPLZCZ3jJys42s8BNysuTnJwcs62Lta1rZnUZgYvIIRFAAAEbAnV1dX1mUNEZVQ4eOmSCK8ePOX50too+sKUPaDlCKpMd27mTet+bJBGRUTZaQlUEEPBngbaWZjlz4rhUHD8qFSbU4tiuPOlY60wvVomMjJQpOnNLfr5ZXMMtuh0bG+vPXaVtCCCAAAIIIBBCAs3NzSasYgVWtr+5XZqbm4zAhKwcuWj+Qpk5f7HMmr9I8udcEkIydBUBBBBAAIGhC9RWnZGP9u6Wj/bsko/37pIP39nlPMis2bPlU0uXOgMtM2fOHPoJqIEAAggggIB/CBBgsXsdCLDYFRyb+k1NTVJWVmamqC3TpaxMTp444WxMztR8mTK7QKbOmiNTL9bASoGkpk8Ym8ZyVgQQQACBMRfQkS9MoOWD9+Xoh/vl6IF9cvjAfunu6jJt0xEzFy1eJEsuvVQWL9ZpXQslOzt7zNtNAxBAAAF/EdAfMa1QimtI5cSJk3Ki/KQZga+6quqC5v5/7J0FeFTH18ZfoGhxdwuekABJIJBAgrsUl+IUl+KupbhTKFCKt8X+FJdgCRAkIXiCBUhwL1CkRb/vTNjt5rJy77qceZ48Qe7Yb2bvzpyZ95zkKVMic/acyJgth/BAnjFrdvE7XabM8WIUDbGKvfSV28EE5BD48OH95ygu8RFcSPjy/MmjeI/dD+J/ntKf79/D+/fvvihSJXLJkzsPcuf+UuRCghcOLS9nJPgZJsAEmIAyAk+fPkVUVBSio6PF76ioaFyIisLDB/cTFESR3iiCSrY8ecXv7CRWyZsP2XLnQ+YcvFdURp2fZgKuQYDEKxSlhYQs8b/j8OB2HB7Q71txePP6VQIQefPlEw5VPNzdUaJECbi7u4uflClTugYw7iUTYAJMgAkwASZgMwJk6w0NDUVISAgOhoTgZESEui3kBLRIKR8ULe2DYmV8hVCfExNgAkyACTABJmA8gXf//ovLZ07i8ul4McuV0yfx8sVzUWD2HDlQqWJFBAUFITAwUNgHODEBJsAEmAATcBACLGAxdaBYwGIqQevkP3PmjFqwciI8HOfPnVNXnCNPPhQs6SVC1JLHjwLF3JEqTVrrNIxrYQJMgAkwAYcl8OnjR9y4FIXrUecRc/40rp0/KyK2qFK+/PmFkKXsZ0ELCVv4EoHDDjc3nAkwAQMEPn78qPY6Tp7GVT/kefzO7Tt49uyvL0r4Ok3aeFFKNvohYUpOZCKhiurP2XMgdbr0zJ4JuDyBZyphy/17eErils8il6cP7uPp/bt4/OAe/n3z5gtOWbJkRa7cuVC4UCHhsVvzJ2/evC7PlQEwASbABPQRePHiRQKhynkSrURF4e6dO+psJLTNW6gIcrkVRc4CBYU4JTuJVPLkQ5r0GRgwE2ACTMCsBJ4+fCCELA9uUfSWm7hzPQZ3rl3BzauXE0RuKeDmJkQtJT08EghbKNIfJybABJgAE2ACTIAJGEPgw4cPQqxCopUDBw8i7MgRdTHuPuVQpIwvin4WraTNkNGYKjgPE2ACTIAJMAEmoIDAjegLuHQ6Il7UEhmOR/fibZa58+RB5cqVERQYKEQtBQsWVFAqP8oEmAATYAJMwKoEWMBiKm4WsJhK0Pz5yeNHWFiYCFF7+MgRHD9+HK9fxXsnS502HQp5klCllBCsFPYshQxZspm/EVwiE2ACTIAJuCSBf9+8Rsz5M7h67oz4fe3CGTy8c1vNwtvHR4R09f/8w1FaXHKacKeZgMMSeP36tVqYcv36dfHnqzEx4veN69cTXJr6Kmky5MibD1nz5IsXpXwWqtBvlUglZeo0DsuCG84E7I3A38/+Aglanty/+zmCy+c/37+Lh7du4t7N2ARNTpY8uTi4IFGLNoFLkiRJ7K2L3B4mwASYgEUI0PpGM6IKRVOhn1txcer6aF2Tp1Bh5HYrgjyFiyLP59858hWwSJu4UCbABJiAEgIUHfhWzJXPP5dxW/z5Mu7cuJagmMJFi34hbCHPrIkTJ1ZSHT/LBJgAE2ACTIAJuAgBum+hEqwcCg3Fu3fxEYLpfkUJ3wpw9/WDR7kKSJ4ylYsQ4W4yASbABJgAE7BfAmQHuHDiKKLCjyE64hieP30iGluocGFUDgoSYhb64fsp9juG3DImwASYgAsSYAGLqYPOAhZTCZqe/969ewkEK5ohagsWd0eR0r4o9DnCSp5CRU2vkEtgAkyACTABJqCAAHlJv3r+dLyw5UwkLp6KwIf37+MN/UWKJBC0FCtWTEHJ/CgTYAJMwPwEnj59qhapaEZRoT9rehynmlOlTvPZy3j+BL+z582PLDlzm79xXCITYAJGE6CLjfdvxeH+zdjPnrv/+zP929t//01QNkWS0yVuSZ06tdHt4IxMgAkwAVsSiIuLw8mTJxEZGYmo6GhcuHAB16/9d8E7UaJEyFu4KHK5FRGRVXIXKgKyJeZ2K2zLZnPdTIAJMAGjCLx7+1YIWUjQcvPzb/qzprCZxCvFihcX0Vo8PDzg4+MDb29vZMmSxag6ORMTYAJMgAkwASbguARu3bqF4OBg7NmzB3v37lNH1M5ftDhK+JaHezkSrZTnaJOOO8TccibABJgAE3AhAteiziEq/Ciiw48JUcvrVy9F78t4e6NWzZqoUaMGAgMDXYgId5UJMAEmwATskAALWEwdFBawmEpQef6bN2/i4MGDOHz4sIiwcuXyZVGIOGyh8LSlfVCsTFnx59Tp0iuvgHMwASbABJgAE7AgAbpAKkK50s+pcPFn8ppOKVv2HPD3r4BKFSsKDxheXl4WbAkXzQSYgCsTeP78ufA2rvo5f+ECoqKi8eD+vQRY0mfKjGx58iFbXhKp5Ef2PPnE72x58yF9Jr7U5MpziPvuXAQe37sjhC33b8YLW0js8uCz2OXli+cJOps3Xz54uNMlR3dx0dHd3V38JE+e3LmgcG+YABNwaAIPHjwQQhUSrEScPCl+37/33zonj1th5CpYWERUiY+sUkREVknMEagcety58UyACRgmQNGDb169jNvXruDW1Su4de0KbsdcThBBuKCbG3x9fOHrGy9oIWELi5gNs+UnmAATYAJMgAk4GgG6c7F3717s2rMHZ06dEs3PlC07PCsEwsu/EtzLVkDGrNkcrVvcXibABJgAE2ACTEBC4NKpCJw/fgTnwkIRHRku/jdduvRCyFKzZg3xO0+ePMyNCTABJsAEmIA1CbCAxVTaLGAxlaDh/I8fP0ZISIgQrRw4eBCXLl4UmVKnTYeiasGKrxCsJEnyleEC+QkmwASYABPQQSARgE9MxwYEYi9Fq8Usl09H4MHtW6IV2bJnR5UqVdRhXQsXZs+/NhgerpIJODSBN2/eJBSqREUhOioKN+Pi1P1KmiyZ8Daeu1BRcXGTxCkqsUqqNGkduv/ceCbABEwn8OLpE9y/FRsvbom7gVsx8Zccb8ZcSVB4oSJF4OHuLjx4q0Qt9JsiGnBiAkyACViSwIsXL9SRVcIjIoRgJe7GDXWVuQu4oaCHFwq6e6KQhxfcPLyQLEUKSzaJy2YCTIAJOByBF389xbULZ3E96hxiLpzFjahzeHTvrrofJdzjI7SU9fURv+knCYv+HG6cucFMgAkwASbg2gTu3LmDXbt2Yc+eYCFcef78mQDi7usHL38SrQSiUMlSrg2Je88EmAATYAJMwMkJkHPVs2GhOHMkFOeOhuLJg/uix6XKlEHtz9FZyNkqJybABJgAE2ACFibAAhZTAbOAxVSCX+Z//fq1EKzQz/4DB3AqMlI8RBfrPMpWgHs5f3iULY/CXmXMXzmXyASYABMwNwHWhJibqEuUdzf2ugjpeuFEmAjr+vTRQ9Fv8oBZpXJlEZ2FfnLlyuUSPLiTTIAJGCbw8eNHSUSVKFyIuoBrV68myKwSquQtRJ7GiyJPoaLIVbCQ4Qr4CSbABJiAhMCHD+/jvXbHXMatq5fjf8dcwb24/y6N06XGYiVKCFELiVtI0FKiRAkUKVKEeTIBJsAEjCLw7t07IVaJ/4lE+MkIXIqOVpeVJWcuuLl7oaDHf2IVjtBsFGrOxASYABPAk/v3hKiFBC0kbKE/k9CFUuLEiVHa2xtlP4tZSNDi6enJ1JgAE2ACTIAJMAE7I3Dp0iVs27YNW7dtw5HDh0XrsmTPiZIVKsLLPwilAgLBeyY7GzRuDhNgAkyACTABKxK4eu40zh09JEQtURHHRc1Zs2VDwwYNUL9+ffHDiQkwASbABJiABQiwgMVUqCxgMZVgfP4LFy4gODgYu3bvxr69e9WFuvuUQ4myFeBRroIIUcueW83Dm0thAkyACTABxyJw42KUELOQqCUq/Bhev/xbdIAuCpAXjJo1a6JSpUqO1SluLRNgAkYT+PDhg8bFzZPCy/jF6GiQiEWVcuYviNwkUilUVERXod95ChVBYvaQazR3zsgEmIA8Av/+8+Y/QYtK4BJzGY/u3lEXkDJVKiFkKevrq/bgzRce5fHlp5iAqxGIi4tDWFgYjhw5ghPh4WpHN8QhXcZMIpoK/aiiq2TMlt3VEHF/mQATYAJWJUBiZRKyXLsQL2i5FnUW/7x+LdqQ6uuv4e3tjfJ+fvD39xc/mTJlsmr7uDImwASYABNgAkwAwnZMopXNW7fi3JkzAolbiZIoU7k6fIKqcZQVniRMgAkwASbABJiAVgIvnz/DqdD9iDi4F5EHg/HvP/8gVaqvUa9+PbWgJU2aNEyPCTABJsAEmIA5CLCAxVSKLGAxjuDbt2+xZ88e8bN7zx5ci4kRBeUtVBSe/pVQsnyAiLaSItXXxlXAuZgAE2ACTIAJODGBS6cihKDl7JEQREeGi56mz5ARtYSYpYYQtOTIkcOJCXDXmIBrESCxt8rT+ImICJyOjASJWCipLm7mKVwMeQvHC1boJ1mKFK4FiXvLBJiA3RN4+eK5hrDlMm5evSQuPb559Uq0/euvU6OMjzfKaYha3Nzc7L5f3EAmwATMS+DixYtqwcrhI0dw/do1UUHyFClENGaKrhIvWvFE9rz5zVs5l8YEmAATYAJGEYi7fBHXPkdouX7hLK6cO60ux9PLCxUDAhAQECAELXny5DGqDs7EBJgAE2ACTIAJ6CcQGhqKLVu2YMvWrep9lLuvH7yDqsGncg2Ows0TiAkwASbABJgAE1BE4NPHj0LIcvJgMCIP7sWzJ49F/tp16ggxS5MmTZA5c2ZFZfLDTIAJMAEmwAQ0CLCAxdTpwAIW+QRjY2OxdetWEWVlb3CwuHT31VdJ4RUQiFIBQSjlH4icBfhyinyi/CQTYAJMgAkwAeDFX09x5kiICOl6LiwUTx89FFh8ypZFnVq1UK9ePfj6+jIqJsAEHITAjRs3/hOrhEcIL+N///1CtD55ypRqL+OFPEqhUEkvvrjpIOPKzWQCTEA3gbgrF3Ht/FnEXDgLuvBIvz99+iQyZMmaFd4+PmpRC61psmXLxjiZABNwIgLR0dE4cOAAQg8dwuHDh/Hg/n3Ru7QZMqJYGV8U8y6LYmXKomgpbyfqNXeFCTABJuDcBN7+8w8ungrHxchwXD4VgYuRJ/Du7VvR6UKFCwtBS2BgIKpUqcKCFueeCtw7JsAEmAATsDCBU6dOYePGjVi7fj1ufBb/ewdWhXfl6vCtXAMcodLCA8DFMwEmwASYABNwIQLnjx/ByYN7cSpkL+7GxYqe12/QAM2bNUOzZs2QPHlyF6LBXXUmAnQimciZOsR9YQKOQ4AFLKaOFQtY9BOMioqKD0+7ZQtOHD8uHs5dwA2e/oFCuFI6IAhJvkpq6jBwfibABJgAE2ACTOAzgctnIkVkFhK0XDp9UvxrQTc34QWjQYMGCAoKYlZMgAnYCYGnT5/ixIkTQrASHhGBiIgI9aVNaqKbu6dasEKexgsUd7eTlnMzmAATYAKWI/Dh/TvEXDgnorOofm7FXFFXmL9AASHOLfs5UkuFChWQLFkyyzWIS2YCTMCsBG7fvo2DBw+Kn3379+PWzZui/Kw5c6NIaR8U/yxYyV+shFnr5cKYABNgAkzAtgQomjAJWi6dihe1/P38mWiQu4cHqlapgsqVK4ufdOnS2bahXDsTYAJMgAkwATsncPXqVbVo5dyZM6K1ZSpWRvla9VG+Zl2kTJ3GznvAzWMCTIAJMAEmwAQcnQDdSTm2exuO79mBR/fuIFny5GjWlIQsTdGwYUNH7x63nwkwASbABKxDgAUspnJmAcuXBOniHUVa+XPLFkSdPy8eKOJZCt6Va4jwtHwAbeqs4/xMgAkwASbABOQRePrwASIO7BEhXSND94tM2bJnF0aDBvXro27duvIK4qeYABMwC4EXL17g0KFDCA0NxYGQEJw6GS8yo5THrTAKuHuikIeXWrSSlC9km4U7F8IEmIDjE3j14oUQs8RcOCOitVyPOouHd++IjiVKlAgBlSqhSlCQ8ORNP4kTJ3b8TnMPmICTEHj79i12794toqzsO3BAbStMky493MtWgIefP0qW80fuQkWcpMfcDSbABJgAE5BD4MrZSFw4cRRRJ47i/IkwfHj/XmQrX6GCELRUq1ZNrOs4MQEmwASYABNgAsCTJ0/w+++/Y92GDQg7fFggIfF/+Zr1xA9HWuFZwgSYABNgAkyACdiKADlWPbZnO47t3o6XL54jY6bMaNG8GZo3b87OVW01KFwvE2ACTMAxCLCAxdRxYgFLPMHIyEhs2LABGzZuxPXP4Wk9ylWAT1B1+Fatiex585uK4EL2KgAAIABJREFUmvMzASbABJgAE2ACJhCgi58nDwaLsK4kann39i3Spk2Hxo2/ESFd69SpY0LpnJUJMAFtBN68eSPEKvRzMCQUJ44fUz9WwqccSviWFweNhUqWQup06RkiE2ACTIAJKCDw5P49IWqJPnkc0RHHcC0q3oEGif8qVqqEyp/FLBUrVlRQKj/KBJiAOQjExMQI0cqu3bsRvGcP3r9/L4RlJf0C4F6uAjzK+aNoKW9zVMVlMAEmwARsRCARgE82qtv5qqUIfCRmISFL1PEwXDl3WnQyQ4aMqFWrFmrXriV+Z8mSxfk6zz1iAkyACTABJqCHQHBwMFatWo3fflsjnipQrAT8PotWchUsxOyYABNgAkyACTABJmBXBI4H7xBilqO7t+Pjhw/w8PREh3bt0LZtW2TNmtWu2sqNYQJMgAkwAZsTYAGLqUPgygKWa9euYf369Vi7fj1U4Wm9A6vCp0p8pJWMWbOZipfzMwEmwASYABNgAhYgQBcDIkjIsj8YJ/buwJtXr5A9Rw60aN5ciFn8/f0tUCsXyQScn8C7d++EWIWirOw/GIKjR+K94VEqWtpbCFZK+PjBvWx5JE+R0vmBcA+ZABNgAlYk8OLpE0RFHEN0BAlajiP2crSoPWXKVKgY+F+EFj8/Pyu2iqtiAq5DgCKskGhl5+7d6igrOfMVgFdAEEpVDEIp/yB8lTSp6wDhnjIBJsAEmIDRBP5+9hfOHAnB6cMHcfZICJ49eSzKKu/vj7q1awsxi7c3CyGNBswZmQATYAJMwK4J3LlzB6tWrcKKVatw5dIlpPz6awQ2bIbAhk1QxIu//+x68LhxTIAJMAEmwASYgCDw75vXCNmyEYe3/g8XT0WIf2vRsiXat2uH2rVrMyUmwASYABNgAkSABSymzgNXE7A8fvxYRFoh0cqhkBCBTx2etlZ9Fq2YOqE4PxNgAkyACTABKxMgzxfkAePY7m04vnenqL1IsWJo+VnM4uHhYeUWcXVMwLEIqCKsHAgJwZFDh/DhwwfRAYqqohKruPv6IWXqNI7VMW4tE2ACTMDBCfz16AGiwuOjs1CUllsxV0SP0qRJi0qBlVA5KAiBgYHw8fFx8J5y85mA7Qhs3boVW7ZsweYtW/H08+ViT7+AeMFKQGXkK1rcdo3jmpkAE2ACTMBpCFyMDBdilnNhIbh6/qzoV4GCBfFNo0Zo2LAhKlWq5DR95Y4wASbABJiA6xKg/dWKlSvx56ZNAoJH2fJq4UqSr9gZgOvODO45E2ACTIAJMAHHJhBz/gxCt2zEoa3/w8sXz+FWuLCIytKhQwfkzp3bsTvHrWcCTIAJMAFTCLCAxRR6lNdVBCy7du3CipWrsH7dWoEsX+GiIjxthVr1kbtQEVMxcn4mwASYABNgAkzADgiQh8ujJGTZvR3njh8RLQqoVAkd27dHu3bt8NVXX9lBK7kJTMC2BB48eCC8i++in5278OLFc9GggsU9UNzXD+6+5UWEldTp0tu2oVw7E2ACTIAJJCDw+N5dIWahKC0XI47jTux18f85c+VCndq1hdcv8uadKlUqJmcsgU8AEhmbmfM5AgGKNicEK5u3iN8vX/6NFKlSwbdKTfFTKiAIX6dN6whd4TYyASbABJiAgxJ4fO+OELNE7N+DyND9ohe5cucWYpYGDRqgevXqDtozbjYTYAJMgAm4IgHaYy1evBgLFy3CxagopM+UCRUbNEVQw2bIX6yEKyLhPjMBJsAEmAATYAJOSuDTx48I3RovZDl79LDoZbv2HdCjezf4+fk5aa+5W0yACTABJqCHAAtYTJ0ezixguX37tghPu3zlSsRcuYLUadMhsGFT+NdthKKlODytqXOH8zMBJsAEmAATsGcCD27F4eiubTi0dSNuxlwR3srbt28nhCy+vr723HRuGxMwO4FTp06BBN07du3CsbAwUX7GLFnhFVAZZSpVRomy5ZE+Uxaz18sFMgEmwASYgOUI0Frnwomj4gLkmSMH8ebVK1FZzVq1hKCFxCxFirDDDsuNAJfsSAQ2bdqEtWvXYfOWzXj39i3SpM8A3yo14oUrVWsiUSJWLjnSeHJbmQATYALOQoA8t0bs343w/Xtw8kAwPn78iCxZs6JJ48Zo0aIFgoKCnKWr3A8mwASYABNwMgKxsbFCuPLzosV4/uwvFCvtg+otvkVQo+ZO1lPuDhNgAkyACTABJsAEviRw8+olBK9djeB1q/Hh/XtUqVoNPXt0R5MmTRgXE2ACTIAJuAiBT8DFxIkS2bXnBrs//XRGAcu2bdtEeNpN//uf+CiU9PMXwhXy9JEocWIX+XhwN5kAE2ACTIAJMAEVgbNhoQjZvAGHtsWHrverUEFEZWnfvj2SJ0/OoJiAUxI4cuSI8Cy+6c8/cf3aNdHHwiVLwSsgCKUrVkaxMizkcsqB504xASbgsgTOHAnBqUMHcPZICG5fjxEcSpUpg8aNGqFhw4bw9PR0WTbccdckcOjQIaxdtw5r167FX0+fIn3GTChbvY4QrpQJrOqaULjXTIAJMAEmoIwAnfBRhDYrpH/fvBZClogDe3Bszw58/PABBQsVQuuWLdG8eXOULFnSCq3gKpgAE2ACTIAJ6CcQFhYmRCu/rVktHixfoy5qtGwHzwoVGR0TYAJMgAkwASbABFyOADmmCF67CvvWrcGDO7dQtHhx9OzeHd26deN7KC43G7jDTIAJuCABjsBi6qA7i4Dl/fv3WLRoERb8/DMuRUeLQ+lKDZshqFEz5Cta3FRMnJ8JMAEmwASYABNwAgIvnj5ByJYNOLRlI25cikbatOnQo0d3dO/eHfnz53eCHnIXXJ1ASEiIWrRyMy5O4ChTqYrwLE6ilSw5c7s6Iu4/E2ACTMAlCJD3r9OHDghP3tGR4aLP7iVLCjFLo0aNUKZMGZfgwJ10PQIXL14UgpXf164V0ZgpskqF2vXhX7shylWv7XpAuMdMgAkwASbgkATevHopogof3b0VZ46Eij6U9fNDqxYt0Lp1a2TNmtUh+8WNZgJMgAkwAcclcPDgQUyfORO7duxA0mTJUKNFWyFcye1W2HE7xS1nAkyACTABJsAEmIAZCZBD1X3r1+DiqQhkzJQZgwYOwMCBA5EsWTIz1sJFMQEmwASYgB0RYAGLqYPh6AKWW7duCeHKwp8X4dlfT1G8jC+qNafwtM1MRcP5mQATYAJMgAkwAScmcP74ERHW9ejubaKX37Zti549eqB8+fJO3GvumjMSCA8PFxc1161fj7t37ogukmfxslVrCeFKmvQZnLHb3CcmwASYABOQSeDh7Zvx3rz378aF8GMiV9FixdCqZUu0bNkSRYsWlVkSP8YE7JfAunXrsGzFCgTv3i0a6VWhEsrXIuFKfaRKk9Z+G84tYwJMgAkwASZggMDDO7eEmOXYrq2IiTonnm7d5lt07NAe1apVY35MgAkwASbABCxKgBwmTZ8xEzt3bEfaDBlRr0NX1GnTESlTp7FovVw4E2ACTIAJMAEmwAQclcD5Y0ewfeUSnAzZh4yZMmHwoEFCyJI0aVJH7RK3mwkwASbABLQTYAGLqTPDUQUsdFHv558XYcWK5QKBX/U6qNGqnTig5sQEmAATYAJMgAkwAbkEbl+7KsK6kpjl3bu3qFKtGnr16IHGjRvLLYKfYwJWJxAbG6v2Ln7+7NnP6+Ha8K1aC2Wr1uSLmlYfEa6QCTABJuAYBB7fu4uIA3sQvncnzh0PE40OqFQJbVq1QosWLZAhA4seHWMkuZVE4OrVq1ixYgWWr1iBe3fvIluu3KjUqDkqN2qGbHnyMSQmwASYABNgAk5HIOb8GZBH15DN6/Hm1SsRYa9zx45o3749MmbM6HT95Q4xASbABJiA7QiEhoZi2vQZQrhCDpLqd+yGBh26IWny5LZrFNfMBJgAE2ACTIAJMAEHIkAOVbctX4zI0P3IlDmzELIMGDCAhSwONIbcVCbABJiAAQIsYDF1ijiagCUiIgLTZ8zAhvXrkThJEtRs2Q41WrZF3sLFTEXB+ZkAE2ACTIAJMAEXJvDqxQshZNm7bjUe3LkFH9+yGDpkMJo2berCVLjr9kZg5cqVWP3bb9i/d69oWgnvsihfuwH8azdAukyZ7a253B4mwASYABOwYwL34m4gbOcWHN25BXFXL4uWNmnaDO3btUX9+vXtuOXcNFcnsHv3bvy0YAF2bN8uUFDkOYrE7Fejrquj4f4zASbABJiAixB49/atELGEbt6Ai6ciRK87de6MXj17okyZMi5CgbvJBJgAE2ACliBw7tw5jB47Fls3b0aadOmFcKV+h25IliKFJarjMpkAE2ACTIAJMAEm4PQE4iOyLMbJkP3InCULxo4Zg969ezt9v7mDTIAJMAEXIMACFlMH2VEELKdOnRLClbV//IFkyZOjfsfuqN+hq/D4wYkJMAEmwASYABNgAuYksHf9b9i+YjFuX49BOb/yQsjyzTffmLMKLosJyCYQHR2N5cuXY9ny5Xj65Aly5S8YL1qp04BF3LIp8oNMgAkwASagj8ClUxHxYpZdW/DsyRMULFRIePPu2LEjcuTIwfCsQeATgETWqMhx61i1ahV+WrgQESdOIH2mzKjarA0qf9McOfIVcNxOccuZABNgAkyACZhI4MrZSBzctB5716/Bp0+fULdePfTu1Qu1atUysWTOzgSYABNgAq5E4OXLlxg3bhxmzpyJpEmToWnP79GgY3cWrrjSJOC+MgEmwASYABNgAhYlcO7oYWz9dSFOh4WitLcPfhg/DnXrslMmi0LnwpkAE2ACliXAAhZT+dq7gOXs2bOYNmMGfl+zBl99lRT1O3UTxpK0GTgcuqljz/mZABNgAkyACTAB/QT2rF2F7csX427cDfgHVMSQwYPQoEEDxsYErEJg/fr1WLpsGfbu2SPqK1+zLoK+aQ6foOpWqZ8rYQJMgAkwAdckELplo/Dofe7YEQGgRcuW6NSxI2rUqOGaQLjXNiXwzz//YMGCBUK4Env9OvIVLooardqjZqv2SJSIFT82HRyunAkwASbABOyKwLMnj7Dnj1UI/mMlnj15DN+y5dC7V0+0a9fOrtrJjWECTIAJMAH7I7Bw4UKMHTcOjx89QrVmrdG810Bkys7OLOxvpLhFTIAJMAEmwASYgDMQoDOYjQtm4e7NWDRt1hwTxo9D8eLFnaFr3AcmwASYgKsRYAGLqSNurwKWv//+W3j5mDVrFhInTiwirjTs1B3pMmU2tcucnwkwASbABJgAE2ACigjs+m25iMhy/9ZN1KvfABN/mAAvLy9FZfDDTEAOgXfv3sVf0lywANdiYpAtV24EftNCeBfPmiuPnCL4GSbABJgAE2ACZiFwI/oCDv65DiF/rserl3/Dx7cs+vbpjbZt25qlfC6ECegjQB7kp0+fjqnTpuPpk8fw9PNH9ZbtUKFWfQbHBJgAE2ACTIAJ6CFA36G7f1+BvWtXIe7qZRR3d8ewIUNYyMKzhgkwASbABL4gsG/fPowYOQoR4SfgWT4AzXoOQAlfPybFBJgAE2ACTIAJMAEmYAUC63+aifULZoloqsOHD8ekSZOsUCtXwQSYABNgAmYkwAIWU2Hao4Dl559/xpixY4WXj+rNv0WLPgORIUs2U7vK+ZkAE2ACTIAJMAEmYBKBzUsXYt386Xj7778YMHAgJowfj6+//tqkMjkzEyAC9+/fVwtXnv31Fzx8ywvv4v51OOIPzxAmwASYABOwLYEP799h34bfhTfv2CuXUMDNDX1790bPnj2RLFky2zaOa3dKAnPnzsW06dNx984deAdWQYNOPeBRzt8p+8qdYgJMgAkwASZgSQJHdmzGtuWLEHPhHEqVLoNhQ4egRYsWlqySy2YCTIAJMAEHITBkyFBMnz4N2XPnQbPeAxHUqLmDtJybyQSYABNgAkyACTAB5yHw8PZNIWI5+Od6lPT0wry5cxAUFOQ8HeSeMAEmwAScmwALWEwdX3sSsOzduxejx4zFiePH4OkXgOa9B6K4TzlTu8j5mQATYAJMgAkwASZgNgJPHz7A+p9mYO/635A1WzaMHzcO3bt3N1v5XJBrEbh165bwLj5//nzRcb8adVCrVQeULB/gWiC4t0yACTABJuAQBI7u2oo9f6zEhfBjSJc+AwYO6I/BgwcjRYoUDtF+bqR9E1iyZAkmT52K2OvXhV2wQeceKF2xsn03mlvHBJgAE2ACTMABCFBUvW3LFomILOXKl8fokSNRt25dB2g5N5EJMAEmwATMTSAkJAT9vu+Pc2fPoEaLtug4fDyS8Z7e3Ji5PCbABJgAE2ACTIAJKCJwfO9OrJoyDg/u3MbwESMw6ccfFeXnh5kAE2ACTMAmBFjAYip2exCwfPz4Ed/374/58+Yha87cwstHlcbsBcrUseX8TIAJMAEmwASYgOUIREccF0KW8yeOonrNmpg3Zw6KFStmuQq5ZKci8OTJE0ybNk38UKrevA1qtuqAAsXdnaqf3BkmwASYABNwTgLnjx/Bnt9X4FjwTmTKnBnDhg7FoEGDnLOz3CuFBD4BSKQoz+HDhzFi1GgcORSKEt5lUb9TD5StWlNRGfwwE2ACTIAJMAEmYJhA8LrV2LbsZ9yNi0WLVq3w4w8/wM3NzXBGfoIJMAEmwAScgsDIkSMxadIkcR+j/bCx8KvBYkanGFjuBBNgAkyACTABJuAUBN68eokVU8Zh34bfUdrbB/PmzEZAADu9dIrB5U4wASbgrARYwGLqyNpawEJRV/r2+x6XLkajbrsuaD90DJIk+crUbnF+JsAEmAATYAJMgAlYhQB5IV8+aSw+4RPmzJ6NXr16WaVersQxCfz777+YPHkypk6bhn/evEFgw6Zo1KUn8hZm8ZNjjii3mgkwASbg2gSiwo9iy9KFiDx0ALnz5BFCFl4LufacUNL7R48eYdToMViyeBEyZM6CFn0Ho3rzb5UUwc8yASbABJgAE2ACRhBYO38GNiyYhUSJEmH8+PEYPXq0EaVwFibABJgAE3AUArGxsWjXvgMOHwpF1aat0HHYOKRMncZRms/tZAJMgAm4CAFyCEOOYTgxASbg6gSO7tqKlVPH4/H9e5g3bx769Onj6ki4/0zA8gSU+2azfJu4BkcgwAIWU0fJlgKWIUOHYvq0aciZNz/ajxgPn6DqpnaH8zMBJsAEmAATYAJMwOoE7sZex8opY3EyZD/qN2iIeXPnIH/+/FZvB1do3wRWrVqFkaNG4fatW6hQqx4adu6JQiVL2XejuXVMgAkwASbABGQQOBW6H1t//Rnnw4+ijI8PJk2ciJo1OYKGDHQu+8ivv/6KAQMG4sWL56jX/ju07DsYKb9O7bI8uONMgAkwASbABKxN4O6Na1g7bzrCdm1FkWLFMH/uXNSoUcPazeD6mAATYAJMwMIEgoOD0a59ezx6+BC9J88RDpU4MQEmwASYABNgAkyACdg3gZcvnuPnEf1xfN9udO/ZEz8vWGDfDebWMQEmwARckwALWEwdd1sIWGJiYvBt23Y4cfwYarRoi04jJiBp8uSmdsVs+a+eO42pvTrhr0cPRJlFS/ug/8yFyJIzt8l1fPr0Cf9bNBd/zJ2mLmvw/KXwq15H/fdLpyIwsnVD9d/7Tf8Jleo3NrluVy5gw8LZ4jBGaUqdLj3yF3MXY+/lXwnFvcshU/YcwjMZJ4AOuWb274bYS9ECB104adazv040muOQv1gJDJy9GDkLuNkc5cM7txAZsg9Vm7RCshQpdLbn7T//YPnksQhet1o8UyogCN/PWIA06TPYvA/23ADpPFHaVrrElL+4O7LnyY/i3mXhWaEiMmfPiUSJEystip83QODvZ39hzqBeOHMkRDxJ39Edh4/X+7lQFfnu7VscD94hPtNu7p4uy3rbiiUirGvadOmwauVKNGz43/e5y0LhjiMyMhIjRo5C8J7dKFbKGy36DhHvMk5MgAkwASbABJyNwKFtm7Bu3jTcv3VTXJD5ceJE5M5tui3F2Ti5cn+ePHmC3n37Yu3vv8OrfABaDxjhFILeDx/e40b0BVw4cRSXz5zE7WtXhc2Eksq2VMSrDEoFBKKwZxlZeyxrzxMl9kj6rM8d3FvdxB9/34JiZXyt3WSr1yfXfmTOhpEt6uq5UzhzJBRXzp5C7KUovHz+LMHccvPwgruvH4qW8UXqtOnMWT2X5eQEjLGZa9rLHclOR+cyNy5eQOzFKFRp0tLJR1ZZ98L37caaGRNxJ/Y6hg0bJqLGcmICTIAJMAHnIDB//nz07dsXedwKo9fkOSjsWdruOiY9ezVnA+3ljoUt9hHm5GjOsmhN9uT+PZw6tB8U1ffOjWtiL61KBUp4IFcBNxQt7QtPvwDkKFAQSZJ8Zc4mcFlOREBqx5DbtSJe3kifJQuKlvKBe9nyKFDcA18lTSo3u9Wfc/S9jNSGpAKo5B6CLujv373Dmpk/gs7nNZM5yrb6QLtYhXJti0rslc6KkOb4n78sQFCVqli9cgWftzjrQHO/mAATcFQCLGAxdeSsLWDZtWsX2rZrhxcv/kafKXPhX6eBqV0we/5/37zGLxNG4uCf69RlS0UmxlZKoph5Q/vi3NHDoght4hhegBlLV3c+Yw7jdJUW1KgZWvQZhKy58pi/oQ5WoqMLWOizHrxuDTb+PAcVatU3eFGfBSzGTVBTBSzaaqXPYat+Q5E5R07jGsW5tBIwRsCiMpqtmzcDJ0P2wlUuLumbQnGXL2LhiP6IiTqH6dOnY9CgQTzjXJjA8OHDMWXKFKRKnRot+w5B3XZd7JCGcWHJVYdNZ8NCcTEyHHeux+DK2Uh1/+gQIFfBQkLwWdLPH+kyZbbDvtuuSc54cGnrfcyju7cxe2BPXD59Uj2wJK5u3msAEidJYrvBVlCzM84LBd0Xjzr6gZzS/jrj8x8/fBBOOzYtmY9kyZNjxvTpHOLeGQfaiD5t3LgRffr2xf1799Cq3xA07fG9EaXYVxbaQx3e/id2/bZcLVgx1EIS/df5thOqNG6B5ClTGXrcav+v5Htc7iGz1Rpv4YqU2o/M0ZzXf7/Avo2/Y+fqZaA1jjrpWbqTAxCylzTo1J3tluYYBBcow1w283LVa4t3Ol38skfHTy+ePsHW5Yuw+/eVaNi5h14HTC4w7Fq7SHbvZZNGY+/63+DtWxYL5s9DuXLlXBUH95sJMAEm4BQEevXujYULFqBctVoi8kqqNGntsl/OLGCxxT7CLgf5s72PBPlbfl2IE3t3yW4mRbD/5rte8A6qjqTJksnOxw+6BgFjBSxSOvmKFEfjbn1Qrnodu5tnzrCX0SVgMYfDW21nQjS+LGCx/3eAXNuiEnul/ffa+BYe2LQOC0b0R67cubFxwwb4+fkZXxjnZAJMgAkwAXMSYAGLqTStKWCZN28e+vXrh/xFiqHXlLkoWKKkqc23WP79G//AwlED1eXXbdsZbQePNnnDcvboIUzo9J+HL20XqngBZv5hNddhnKpltJnqOm4qipbyNn9jHahERxawULjFBcO/R/j+PYK4nE0sC1iMm5yWELBQSwp7lUHvSbOR262wcQ3jXF8QMEbAcmzPdiwYMQBvXr0U5bGAJR4rRaSZP6wvwnZuRecuXbD0l194xrkYgZMnT6JX7z4IP3Ec1Zu3Qct+Q5A+UxanoEDz+8KJMGxf+Ys6YpOhjvFluv8IOfPBpa33Mcf37sT0PglFYuaMpmlonpvy/041L4zTxAl8znAgZ8o8cLa8JOr9Y84URBzci0bfNMaCn+YjZ04WoDvbOMvtz8iRIzFp0iQU9vBChxETHD5ax6ePH0HfO7/PmSpbuCJl5RNUHe2GjBaCX3tISr7H5R4y20O/TG2DMfYjU+u8Hn0ev04cBRoTYxJFkqa5Vb5GXY5eawxAF8pjTps57fkademJBh2721WUqfs3YzF3cB+1swVDEcRdaPi1dvXIjs1YPmkMnj15jF9++QVdutijEw5XHyXuPxNgAkzAMIHuPXpg8aJF4ru57aBRhjPY8AlnFbDYYh9hw2HUWzWNMYmJNy9dqD5LVNrWwIZN0W7wKKTPnFVpVn7eiQmYS8CiQkTC/I7Dx4P21PaQnGUvo0vAQoxNjZQVcSAYU3p2+GK45Nz9sYcxduU2yLUtKrFXOjtPct43Z0APvP3nNXZs344KFSo4e5e5f0yACTABRyDAAhZTR8laApaBAwdh1qyZ4uCs1+TZoAMNe04Pb9/ErIE9cfXsKdFMc6i/6bLf6uk/YMfqX0WZGbJkw9AFy74I18sLMPPPDOlhXO02HZEpu+GLM+/fvcW1C2cReyk6obfDz5fn+02bjxz5Cpi/wQ5SoiMLWIy5qM8CFuMmpnSekPCkafd+SPn117IKvH8zDlERxxAZsg8vnz9LkIcMSd3HT0PajJlklcUP6SdgzOdCrnHBVdmT93GK8hQYVBm7d+1EihQpXBWFS/V75syZIvJO2gwZ0WnkD6hY7xun6T9FWVk17QcRccmYRB7HW38/FH7V67jkZTpnP7i05T5GWxRN1Rw1VzRNY+a8nDzOPi/kMKBnnOVATm5/Xem5Lct+Ft8dGTJmxIKffkKrVq1cqfsu39d3796hzbdtsWH9OtRs2Q5dx01xeCZkG9i8dAHW/TTzi74UKOEBz/KVUKC4OzJmzSb+/+nDByJa3anQ/VptS9+NmQQ3d0+bc1HyPe5K+0Bj9smmDObta1fx04j+apu0qqzU6dKDvA+7eXip7erkSILsljHnz3xhLyHbe7fxUxFQt5FdRsQwhRHnNR8BY2zmj+/dQdyVi4i9GCW5gBivYqaoo236D7ObCFNK7dfmo+u4JT17/BALhvfHqcMHMWz4cEyeNMlxO8MtZwJMgAm4IIGu3brjlyWL0aR7P2GHtfekTcAi9xzfUN/cy/qBooTbIll7H2GLPsqp88OH99i6bDHWzPxR6/45f1H3BE4d6Pwh9nIUbkRf+OKI+R9aAAAgAElEQVT5slVrotuEaU7jKEwOP35GPwGpHaNMYFWU8NEflYD20TcuXsCtq5e/sNFQbcXK+KLXj7NAZ1m2Ts6yl9EnYDFFaCK9f6c5XqaUa+txd5X65doWldgrXYHdzauXMKV7e7x5+UKIWAICAlyh29xHJsAEmIA9E2ABi6mjYw0By4CBgzB71kzU79AVHYaNM7XJVsn/8cMH0KXTTUvmq+vrOXEmqjY1/qKFVBRDF697/jgLqdOms0qfXLkS6WGc0ggBdCFu9x8rsWHB7AQHc0269UWLvoOQJMlXLonXkTfNbDi03pSVzpNSAUH4fsYCpEmfQVEj6HInXRL6c8lPCfJ1nzAd1Zq15gsZimhqf9iYz4Vc44IZmuewRYRu2Yh5Q/uiUlBl7GERi8OOo9yGf9u2LX5bswbla9RBp5ETkTFbdrlZ7fq5T58+4fThg1gybtgXRn3yRuVetgIKe5ZCrgKFkDhJYvzz+jViLpwVeVSCcFUH6TIdebEK+qaZy62hjHnP2vXEkDTOloZkivQwvW8X3Iu7IaKzpcmQERdPnhAtrPxNC3w35ke7uUQnHVNnnxdy57Aj7y3k9tGVn6ML1st/HI2Lp09i+PDhIhIHJ+cncPnyZbRp2xaRERHCU2rDzj0dvtO6Lt8ENWqGhp17II9bEZ0iXbqYdTx4Bzb8PCdB1Ba6HEEeJ7PmymNTPkq+x11pH2jN7+k3L//G0omjELJ5g3oukGilea8BKOkXoDOqBc3L6PDjYm5FhR9V56U10YBZi5CvaHGbzi2u3H4JmGIzf//unZhvFImKRFSa6duBI9GgUze72O/xGtP4+bdk/HDs+WMlmjRrhj9++w1JkyY1vjDOaTyBTwBIH8aJCTABJiCDwHddu4po8E17fI9W/YbIyGH7R7QJWJSe49u+F1+2wJr7CHvsv6pNZ8NCMb3vd+r7FXQ2QBfLa7XpIKJcJEqk/Uvur0cPsG/9b9iybBHfzbDnAbZx26R2DCXRFimy7v1bccIJoeYenLpkL2IpZ9nL6BOwmOJIWnr/TnM6soDFxh9OGdXLtS0qsVfKqNYpHrkVcxlTerTHq2fPsH37NlSqVMkp+sWdYAJMgAk4KAEWsJg6cJYWsAwYOBCzZ81yKPGKiun5Y0cwtXcn9abY1ItP0gWYqYIYU8felfKbchin4kQXNw9v24S5Q/qo0dFB8KC5S5CnUFFXwqnuqyNvmtlwaL0pay4BC7WYLmWQgIUEhqrEYkDzjaUxnwu5xgXztdIxS2IRi2OOm5JWx8XFoWXrNjh+NAxtBgxH467/rReUlGOvz1IkrPlD+yUQr8i5TEeHANejz2P9T7MSRG2hg6q+0+aLgwBXSsa8Zx2Jj60MybRO375iCVZMHS9wBTZsCq8KlYR4kJKuyJf2wtbZ54Vczo68t5DbR34OUF2EbNaiJf74bQ2SJEnCWJyUAIlXataujQf376PP1Hnwq1HX4XtK3zdHdmzG4rFDE1y+IWFupQZNkDRZMll9JE95C0cNSiDybdCxO1r3Hya7DFkVKXxIyfe4K+0Drfk9LbVFewdVA0XooYtdchJFrSXPxnvX/6Z+vG7bzmg7eLRN55actvMztiFgDps5eTBePeNHIXRQJVp/95s+XwivbJ14jWnaCKgi6VWtXgPBu3chceLEphXIuZkAE2ACTMBiBIaPGIEpkyejWa8BaNlnkMXqMXfBLGAxN1H7KU8aMVupYyttTrXs3c5rP/RdoyWmCFhUhOgM6/D2P4XNkvY2qkQiwG+69rapKN9Z9jJSGxJF2TpzJEQ4I6NETl0q1W+seNIe37sT0/t0EfnKVquFvx49VNvaWMCiGKfVM8i1LSqxV1q9EzaskCI4T+3ZHu/evEZEeDjy5ctnw9Zw1UyACTABlybAAhZTh9+SApbBgwdjxowZDileIa7k7X/hyAE4sXeXwJwjXwEMnrfUKK910g16Ya8yGDBzIbLmzmvqEHJ+GQTMcRinbU6YsqGS0Wy7f8SRN83WvIBg9wNp4QaaU8BCTZV60yBj5fBFK+Hm7mnhnjh/8cZ8LuQaF5yfnuEeqkQsgUGVEXLwgOEM/ITDEAgLC0PzFi1w//599Js2HwF1GzlM2+U0lIxgP43on+CSZfXmbdD6+2FImzGTnCKE4V96qclevI3L6oCZHjLmPWumqi1XDDnJI4+wAGxlSH7x11PMG9JHRPyhRIdLdJF4zqBeuHz6pPi3Zj37C+/lie3wsrxTzgsjZpwj7y2M6K5LZ9m8dCFWz5gI37Ll8Oem/yFXrlwuzcMZOx8TEyPEK/fu3cOIRatRwtfPKbopfU/R5Ztu46eKtZ8ur7G6Oi4VB9O+dsCsn23KSsn3uCvtA631PU2Xs/63aK7aYQfNr8HzfoGXf6Cizw+t3WcP7IHYS9EinyneTBVVzA87JAFz2czp7GP55LEJxFMVatVHtwnTbB59nteYpk/NA/9biwUjB6BGrdoisjAnJsAEmAATsD8Cf/zxB1q3bo2aLduh67gp9tdAPS1iAYtDDZeixkrXYRS5tMuoiUiZOo3scrQ5NiTbb5Pu/RTvw2VXyg86DAFzCFios9oc2ZIjCdqTu3l42YyHs+xlpDYkctRx5ewp0Lk5JWMcb7x7+xarp/+AHat/FWXQd1/4vt1CGEOJBSw2m7ayK5ZrW1Rir5RduZM8SFHvhzWvi4qBQQg5sN9JesXdYAJMgAk4HAEWsJg6ZJYSsCxfvhydOnVyWPGKius28uQ7ZZwac4dh40SflKa4yxcxvW8XtYrcmEW40jr5+f8ImOswjkqUzonmvQeKy3BKLys4w/g48qbZWhcQnGGcTe2DuQUs2ozZwxaugG+VGqY21eXzG/O5kGtccHm4nwFQGOr5w/rhu67dsGTxIsbiBATCw8NRs1YtpPg6NfrNXIgiXt5O0Kv/uqDtnVurdQe0GzwKyVOmUtTXZ08eYfGYIQjfv0edj6LVNOrc0y5FBYo6J/NhY96zMou2i8dsZUiWeisfs2wtSpbzFxdANy2ZL9jYswMBZ58XcienI+8t5PaRn/uPwNHd2zDz+27wLFVaePPOli0b43ESAhSVrkatWoiLjcWIxavhUc7fKXr28cMHrF8wC2RfUiVToqbQJZx182bgf4vnqcuzta1Qyfe4K+0DrfU9LV13u5etgO9nLEDGrMrejzRXNddANMFobUTR6TgxASkBc9rMpeIpEmEN/WkZSpa3bRQWXmOaZ95TZKdFYwajTt162LF9m3kK5VKYABNgAkzALATOnz+PsuXKoaC7J35Y86dZyrRmISxgsSZt69Yl3WOSAwi6VK40Se/ZUPRtugBP601Ork3AXAIWoqhNlG9rp1jOspeR2pAo4so/r1+JCMeUjDm70XR4SvlJHEe2EBawOM47Qa5tUYm90nF6b76WHvxzHX4a3h+9+/bF/LlzzVcwl8QEmAATYAJyCbCARS4pXc9ZQsASGRmJsmXLiktDY5avM7WJNs1/K+YyZvTrCjqAoVSuem30/HGWIs9hpNjfTkKYqeNFGYYOb0xdgFGYy1vXrojIMeTRMebcGeH1muot5FkK7r7lRT/yuBVBIgMh388ePYQJnVqqx0BO+ManDx8Ib8dR4UdFPu+gaug7bb5eZu/fvcOamT8KcQilyt+0wHdjflR8MVLXZDHnYVzEgWBM6dlBXZU+9b5mvS37Dhaen2nzSxeYD27eIDyZ5yzghhI+5USfC3uVNhiG9PmTxzh5cC/OhIWK/I/u3hZtKVDCA0VL+aBs1Zoo7l0OyVKkMPqzQ8bCi5EncHj7Zlw+cxK0OU6dLj08y1dEuep14FuluhgbpZtmTR7GeICkvp87dhgnDwbjevQFUb+q7yW8y6FC7QZ6GWozguqCpBovzf+X5i8VECQuE6RJn0E2a9X4nTt26Is+5C/qjvI164r5oMT7jOY7Q7NNqndB2M6tOHf0MK6cjRTtpDlHc6Vi/W9QwscPSZMlk91+Yx40t4CF2iD9TMt5N2m2nS4LXT17GpEh+3DhxFE1G5rnxUr7isN1CjVL3lWMEaepPkN0SZs+QzeiL4jqqfxCJUuBog7IfQ9TPlPmntzNP9Uj92KO9HtK17yQ8zl/8/JvnD4SglOhB9TvGyqP2FN+uvBmylgYM2ctnee3WZPFheqFCxeiR48elq6Oy7cggdOnTwvxyqfESTBiyRrkK1LcgrXZpmipMMDUqClnw0Ixve936lDsxhimbUPCPLXKfc+apzbrl2LqPsaYFkv3EZqXPaXzt+fEmajatJUx1Vg0j7PPC7nwlO4t5JbLz9kvAdrXTu7RHt6+ZYWIJWPGjPbbWG6ZbAJVqlUXHt/GLltn80vLshst40HpOyq3W2EMmLXIqCjNquqkNkc5+ydVXrI1kj2IvEteOBEmom2o7EMkqC7sWUrsOQt7lpFtH1LyPa5kn6kNr6VtW8Tnyf17iAzZKyK0Sfl4VqgI/zoNdNpGTbUfyZhSXzwirZPa2H/GQtkRDzULJDvQkvHDkL+YO5J89RVIgE72QrlJ1z5dZU8qE1gFpQOCZNuuND8/mvNcNY+P7tqGM2Ehahs22QNon1CuWm21DVJu2+k5XbZx+j/6fBR0L2my/dTc9j1tjHLkLwi6rLdj1S/CCcCH9++FbZ+4UHSTdJkyK8Gi9Vlz2sylZyBUYeOufUR0RDlREFWf21OH9otzhTs3rqntaVQWzT9695byD4R3UHVkyp5Dp81Our7WB0qOTZHG+/zxMHEZ6s71GLUdkcql+ZqncFFx5uJTuTpyFXAzeOZi8sDZqIA9a1dhybhh6N2nL+bP44sxNhoGrpYJMAEm8AUBb19fXLlyFZPX70DO/AUdjpAtBCyWWp+aex9h7rNMbefJqdOmE/dJKIoB2VJp/0DnpAH1GsEnqJrsNb+2iSfdY/aZMhcUhUVpevniuYi+/fThfaTNkAlZcuZC28GjZd/XMef+UzrGmmtJ2kdFhh7AiX271Hc4VPdzSvkHIaBuQ2TOoSwKsaXPUM29r7HE3Rh988WcAhaq5+q505jaqxP+evRAVKvEsQTNjavnTuHMkVARXST2UhRePn8myqF5kL+4OwoW9zBoqzHnXobeIXRHgewi1KZbVy+rbUeq/XGugoWMup+i5HOsTcBC56maDqAHz18Kv+p1ZBerWSY5oG7YuYe4xG+MgMXc+z1Lfceo4Fjr3ojmYJhzv64qV65t0ZC9UhqNh6JcD1+0Em7unkbNJ8o/dMEyFPYsLTu/rR+ku6jbli/G0qVL0blzZ1s3h+tnAkyACbgaARawmDri5hawvHv3Dt4+vrh1+zYmb9iJrLnymNpEm+bXtthRulihTfXCkQOEoISSIRGMoQWYPiA3LkZhw8JZ6rr0PUsGghZ9BukdIzr8nj2wJy6fPimKknPoRO2f+F0b9cXEHPkKYPC8pXoP9aWiF2M9cOjqrzkP46IjjmN028bqqpQIWKq3+Ba//jAK5G1WmugAbtDcJchTqKjWbtAGd+uyRaCDItVmV1d/6YJ8m/7DUdLPX9GBGW086OLDmpmTEHP+jM7pQ5dXO4+aiBQpU2Fm/27iIgAlbaIPzUKMFbBQf3f/vkIInAz13SeoOlr2G4ICxd2/aL+phkNTNoMvnj7B1uWLsPv3lerPhi7AdCBLUX38atSVJS7RZnCkw/p1P80U3PQl1VgWLFHSYu9acwtY3v37rxAEavaNLg7R5RNDSTXHic3Fkyf0Pk7GpFqt24O86qbNmMlQ0eL/ifvxvTvx+5ypaoGVvoz65qtmPlPmntzNP9Un9wKtOQQs9P26b8NvWDtvusHPNbWNvrNa9RuKzDlyyhoLe39ocvd2OBmyD4cPH0ZAgG29kdo7K3tt37179+Dt44N/3r4T4hVLvkdtxUDb92b3CdNRrVlro8R91A8S8v4yYSTII4wqybkwpHrWEpc1qWxLikFNXX/oap+ph4vmPpyStpP+rmRsjZ3nmp62qAzN/QodNM0b2lcIeSkZ2ocpaYMjC6uVrA20MTHngY45D+RUbdUUEl+POq++YKgSx5auWNngpUdpv3UdTtMaf//GP3Dgz3Vi7UdOBUh8W6VxC70OIyx9+KxkLtv6WVo7T+/TBf4BFXHk8CFbN4frN5HA4CFDMWP6NNirYNCU7tFnfeGogeoizBEthdZFK6f9INZVtDcvWtpHXMhOkuQrvU19eOcW1s2fIZyjGEpK7ENK7JHGfpdYw7b1+N5dbF66QPAhhz76kq59pjnWb4bGRvr/UlGuLQ7Mqd97168R9jeVIEpXP5TYrrRd3qC5vnX5Ymz59We940T1dBoxAeSwRY6DERIXrJr2A06G7DU4BFR2i94DUb5WPYOfO1VhlrLvaWNEznt+mTBcq83EXJ6AzWkzJ0ZS79hyLnzRHu/GxQvY+PMcWWcaVI/KZteoSy/hLEaazLXGpPfthgWzcGzPDoPvE1UbnM1+JWWruhizfPlydOjwn5Mvgx84foAJMAEmwAQsQmDmzJkYNGgQlF78tUhjjCzUXgQs5lifmmsfYamzTKkNvM/UuQjdvAEbFs7RutYxdW9/LeocJndvrxYDmGMfrWSaWWL/qc1GWLFuI5w6dECcXaucb2prJ61hG3XpKc6dDTkitfQZqqX2NVIBiyl3Y+SMtbkFLGRD+GXCCIRu2aiu3lBEU7LtBK9bgx2rlhrcR6sKJVvNtwNHCDuydJ9rjr0MzZ8Te3di0+L5iLtyUQ5K4TBA6f5YVsEAtAlYfKvUSMBayftB+jkctnCFsKuRk2UlAhZL7fcsbQOx1r0RGl9L7NdV80aubVGOvVLqhLrD0LGo16GrLDuS9NzaUaN8jW7TCC8e3cfN2FhZ/Zb7+eXnmAATYAJMwCABFrAYRGTgAXMLWEaOHIlJkyaBFom06HSGpLpQoeqLksUO5ZF6/jWUX84CTMqVFo7kzWHF5HGyN0ZUhqFDQOnily77UDSVtBl0e0YNXrdaHe5R1U5D80Ez0osximhD88ych3HShXTz3gOF2EDbIapmvfU7dgNdvNclKNC3KbsXd0Ns4MhrudykxAhCZZIHhuC1q0GRAQwd8KvmDrWZDrYtKWAxpu90OY2MbuT5TjOZajg0djN4Pfo8fp04SlyOVZKqN2+DbweO1HoQq1mO1ODYYdhY/D57ivDOKCcRL4okQxt7SyRzC1ikgje57wylc1zFQq7Ih97DR3ZsFu8/OZ8hVfm65qu+uask+o/czT/VZy0BC43F1mWLReQtJYk8sPaeNFt43HT09OzxQwxvVheF3QryZU0HHczadeth984dmLR2G4qW8nbQXuhvttQruLmipZB4haIuFfcpJy5qUlRAQwc21FJLXdaksi0pBjV1/aGtfaYcLlrqcEraTvq7NQQsmheKpZEulUbClPNBdgZhtZK1gSYTSxzomONATtVGOpg7HrwD6xfMMigkVipU1nY4XcjDCwtGDtC6xiev+X2nzgOtUzWTpQ+f5cxhe3zm0Nb/Ye7/e9Ls2+97zJ0z2x6byG2SQWDt2rVo1aoVarfpiC6jla3zZRRv00e0OVGwxnectNP0vUYH8csmjTH4npPmpUsIdNFb35pLiT3SmO8SY+w7Sm1bl89EYsm4oWo7lZyJo22faY71m5y6pc9IhVIUNeW7MZORMVt2Y4pTlIfWiHThSvOijpwCKLoLRdjQJiJQ5Zde3qDo5gf+t9ag0xVVfpoHJKQnj8X6EkVQ/2lEf+HtWEki21uDTt0Milgsad+TMqrWrI0Q92gTEplT3GROmzkxf/33CywcNQjH9mwXQ2DIZkfvNYoYpEuoY2gcSaDeffy0LxzPmGONSU6sfh4zWPH7ltpM75V+0+aDHHs5YxrfoTmiTx5HZGQkPD3le7V1RhbcJybABJiALQk8f/4c+fLnh5uXN0YuXm3LpphUtz0IWMy1PjXHPsKSZ5maez6yXZWpVFU4R9B2pmmOswCpcyFa13cdOxkV632jyAGnMRPMUvvPL2yE0+aLvig5Gya7SbvBo3Xuzy19hmrJfY257sbIHXNzC1ioXnLosGLKOHUTOgwbB4rwoS09e/JIp/NaQ33Qtc81dS9Dl/F/mz1FCGqMSe0Gj0L9Dt1kRdGUW742AUul+o2FYyiVsxgl7xzN/TOdMfafuRApUn2tSMBiyf2epW0gxt5ZovFSYs+z1H5dNW/ktkWOvdIUZ3bSs3BTxZtyPxfmfo4iLZGj8QkTJmD06NHmLp7LYwJMgAkwAd0EWMBi6uwwp4AlNjYWBQoUAC026SDXWZJ0sSNHxKHq+8cPH8QFGtqsUTIUZYOekbMAk7KlxQhtjDUPtcizf5UmLUEKfjqgpoUsRdWgA0JNL3SGLk9rLhwNHTrpMszoi9xCC9//LZqLP+ZOE90qX7Meek6cgVRp0pptCpnrME7qDZEaqC9ajLReep42oxS1JeibZuIQ7/7NWITt3IJy1WqLi5zSRJ4jF48bilOh+9X/RSE1qzZtBS//QKTLlFlEfbgbe11EdqGDZs0oJXIPYY/s2IJFYwYnMFLRHKrWvA0Ke5VG4kSJRR10QV+XF0tzR2ChTf/iMUMSCDHoQLxmy3YoE1hVhML++Okjrp49LQ69VR4VCJS2Cwg018jb8YcPH/DqxXMsGjtECMwokZdkiu6QNHly8fekyZKJja5mMmYzqO3wnD5zNH7UB4pSRYaouEvRYsNIkZo0DYV0EYAMBclTptL5edB8Z+QvVgKZs+dSf8ZJ6EDzTfUeoPfZieCd2L5qaYJ5Qt4Bu4yaaFIoaF0NNKeAhcZw34bfxVxVJTnvZMpH777lk8eq+dJnkQ666TsrX7ES4qICzQ86gN238Y8EEVrkCCeuXTiL6X2/U7+Haa7Wa9cFXgGByJ4nvzBgqsrf9duKBFGOyMMKHWzrupRizNxT8ZG7+afn5QpY6F2omqfHg3cmGI9Rv/wm5hsl6nPKr7/+4hIIiaso3LeqDBJT0jwlDqoIK+Tdnb7bSBSp6bHIknPVbF86MguiiFpLxg3D6tWr8e2338rMxY/ZA4Fx48Zh/Pjx4nImHTY4a6KLRLMGdFd3T1/UOUsysPRlTWq7JcWg5ji4NNfhoiUPp6Qc6e+Wvtwr9YimLcKK1NOfKd6qjTn4tDdhNY2LkrWB6rNtqQMdUw/kVO2j/Q/tJw1FH5S+q2iN992YSQbDyUs/x7THunLmpE7BuDanFZY+fLbke9gaZdM6ffvKX7Bq1Sq0bdvWGlVyHWYmUKxECXxIkhRTN+42c8m2L44u9s8e1FMd0UtOpGFLtDoq4hjmD+2XwPYntQ/psv1RewzZh5TYI5V+l1jDtqXN/kJ7zSqNW4IuZ5H9hfhQ5OGda5Yl2JOTUKTbhGlInymLGDpT7UfGjj+JRecO7p1AHEl9oD2Hf+0GwgZoiUS2imWTxwq7iSpJbVf079Q+sk/SJRNNG7Qh25WmXYg+PzRvyWEUJbIf1G7TASV8/IRNitpyYt/uL2wBhuwmFAGdbIiaUa8D6jYS0VzzFi4mbOMq+9uBTeuEfVOVyD40eN4vws6qK1navie1nanaQXzIrl60jA8+vHsv5i9drmjea6AsJwCG5ou5bOaqeugshNZkm5bMV1etL2qy1JZGmcgeTXZzN3dPtZ2S5gWt60P+3PBFdB1tl0vIVv7q5d/CZv7gVhwWjhyo9jzcpFtfkKMpVUqeIuUXLLV9FsluX61pKxQqWVr9WaR3ys2rl8R8ktp0Tdl3GBo3W/8/nWf0rVMJjZs0wfq1/703bN0urp8JMAEm4GoEBg0ejJkzZmDSH1uFkyBHTbYWsJhzfWrqPsLSZ5nSPZ9qztD6q17775CvaHH88/qVWI9TIkeWiZMkMXpqUX92rv5VOGHQTLROpz0O3T8wFIHUmMotuf+UztcKtRsIAT3tj1TnwmWCqqnP/7XdYTC0/7DkGaql9zXmuBujZMwtIWDRdLxLbaH9Ltl6VXdIVO0jR0XkUHTr8kXqJqv20V7+ldR3A2hPcv9WLM6GHfpiL63NCZIpexltnzmalxRRoly1WsjlVlj9maPPSXTEMdEmzSgtcu6zKRkjelaXgEUqHJAbTUyzPNU9tFd/v5AtYLH0fs/SNhBr3Rux1H5dNX/k2hbl2Cul9zKVOP7QdNBNd60Gzl4sHIE7YprRrytOHgxG7I0byJkzpyN2gdvMBJgAE3BEAixgMXXUzClg6fJdV/y69BfM3RHqFN7RVWylAgupZ199Y0Cb1dkDe+Ly6ZPqjX7bwaPF5XhdSc4CTDMvXaQib6Uq73K0MWo3ZDTK16ir1XsFbXqOBe/Aqmk/qA8bvYOqCdFI+sxZv2hW3OWLmN63C6geSvoEG9L+qgrTJ0qRemYzFKHGmDlvrsM4YkEXOWlzT8mQoEfbJr3zqImo2aqdLIMMbT5WTf8Bu35bru72N117gw7aaB5qS3eux+DXH0ero7VQG/tNn4+SfgE60T19cF/MIToEpURldxw+XhwWSg1H+i6RmlPAQpuMzb8uFBFhVInmaeeRPyBbnnxf9IWMBNtWLE7wPIXgbd1/mNbPm9yL+poVKd0M0uHq0omjhOBHlcgo13bQKPUlfc3yiS29K8jroCqqDf1/pxETUKdtZ52hHrUZHMkY0XH4OFSs31jrXKNDX4rqo3pv0JiT8MASUVjMJWChdxeFYKZ2a16UIC+c1Zq11hsKkxhR2FhVPtp8khdTMupri55E84miC5HhSSWyoIg49LnQJiaSHtDTZUh6p9IlCW2Jylw940fs+WOl+r/1XfJVOvc065S7+ac8xnwulJRPdUgvGxvyKEvvJ/pMqCIKWXKuGvP9YmqeoU1rIdG7f3Hl0iVTi+L8ViJw+vRplClTRoiEe/04y0q1Wr8a+k4iEfb6n2aqK9e3BrRkCy19WZPabkkxqKkHl9L2abJWcrho6cMpbe20tIDl6rnTmNqrE0igS0nbPkIa/m3iVXMAACAASURBVFuJJy9N1s4grFb1R+l3tyUPdEw5kFP1h8Z41fSJCcQr2oTKui7dyhEq6xKi0Zq7Ueee8K/TQIjf6dAtbNc2IWKWHnJY8vDZku9ga5Y9tm0T3LtxFbdu3kTKlCmtWTXXZSKB+fPno2/fvhg0d4lwSqJKn0jUbmLZ9pBduqd1L1tBRDHNmDVhlCVLtlVqt6G6Gnbqgcbd+miNfKHN9kfvRoqqTHswbUmJPVLJd4k1bFva3tO0h2/9/bAvIjOo9qXSPbku24sx+2RT5oI2BzOq8ijSMDlDKVk+ALkKuH3heMWYesmeQfY0+i5VJbrcQs5UtNmJ6RmKKErPa0ZrIaccZIPSZmPRJs4wFF2H7Ddk/4kM2adul761peYlI0OenenzcXj7n1gyfrja5qNPrG8N+542RiSYoCi02fPmN2ZoZeUxl81cszKpx+I2A4YLEY40ke1t9fQfsGP1r+K/9Nmj1d8rWsaO5isJknXZyqVsDdmvpVEcqW5DUawoD9nVF4wYoLY92uK7Qtagm+mhtfNnYMOCWThw4AAqV65splK5GCbABJgAE5BL4NmzZ8iQIYNwlkdiTkdOthawqNiZe31qzD7C0meZ2s6TKcph55ETte6bzDGvyCEEOZQksa800Z0WWjP51aiDgiVKIn2WLLLuT+hrl6X3n7pshORYic6QqU/SRHk2L12AdRpnLbr2H5Y8Q7XGvsbUuzFK55wlBCxSh1h0P4VsKanTpkvQPOnZBD1H+xJtc0CVUXrmTf8+ZtlaeFWopLXrSvcyD2/fxKyBPdX3P+Q4b9J2Z8HcZ4G6BCzSsxsSzRm6SyfNo+In951rjf2epW0g1rg3Yo39ulzbolx7pfQzSdGCm3Tvp/cOkfSdK2cOKn1PWfN5umM2sFE1DBs2DJMn/3fPzppt4LqYABNgAi5IgAUspg66uQQsN27cQMGCBUX4RAqj6GxJutiR60GLvMlN79NFjUOOalzuAowKlSqJybgyYPYiUEQCbQeGqobQwpw8g2mGM9UVCk8qMNF3oKd5WEgbopfP/hLCF/KsN3DOYuQqWOiLqaEpkLHUxWRzHMaRtzYShmgenFb+pgW+G/OjzugY0nq1eYXW91mh6CBTe3dSH6bSYV/z3gP1CqCoPOkFRUPt1AzPSfkNeeWkZ84fP4K5g/uoLwzSvxk6ANTk8Z96neYEXWtJmKQeF+RcLJMaXvR5iJC7idVsldLNoPSSmtSjp66xv3wmEgtHDlALpQwp/bUZHA2JOrRFMtEXAteUd7opAhbyjkljRRFqpB4yqU0VatUXXlKlRiPN9koNGTQv6NIDGUP1JamXbH3iRfL0SRFFVO8H+pw27zVA73tYakSi70/67H2VNOkXzVI69zQLkLv5pzzGfC6UlE91kJfGWf27C8+ZlPpMmSs8oupLX1xQ1hOu2ZS5aou8ZLSf1qczli1bho4dnTeShy3YWqrOxk2bYfu2rVh0IFznhS5L1W3NcrUdxOgzpFuqbda4rEltt5YY1Jj3rK72KTlctMbhlLZ2WlLAInUyoG/dJ/2uUhoC3BmE1cauDaxxoKNqm9IDOcqnbU1La+cOQ8fBw89f61pM26VbQ2tKbe9EWhvSOqZstVp613zUTksePlvq/WuLckmwOKZtE4waPRo/TJhgiyZwnUYQoAinuXLnRvaCRcShuzMm6TrBEpGD9XHT5kHTUMQL1TsyfN9uzB/WT21X8q1SAz1+mKE1kocSe6SSfaA1bFvSOuTYX6TrTG2eT43dJ5vyOaDxPrFvF1ZMHpfAeYe2MguU8EDpgMrwKFcBbiVL6bWN6GqT1P5GYgC6wPZ1Wv2RsaXiXl38qF5tlzfIOU+LvoP0XlA7GxYqIt2qHIvos5tQxA+VExxqS/8ZC/VewpNexiAHJ/1nLtR62cga9j1tjOScI5gy1yivOWzm0jZI3w+67MXSuSc34qd0XUaRWug8RJfQR+kak8Tx84b2VUfd0vfe1Oy7NidoY5b9gSJe3qYOk13mf/fvv+hexRdlSpXC/n177bKN3CgmwASYgDMTWLFihThP+GH1JpTw9XPoriqJXq2koz/+vkWn0z5rrE+V2oGtcZYp3fMp8VCvhL30WRKxrJg6PoEAXlt55CjGs3xFIdj3KFsB2fLmUyxosfT+U9t8NRQtkvoq3X/q2n9Y8gzVGvsaU+/GKJ1nlhCwyLnXoC3aw4BZP8t6H1ObJ37XRr3P1SX417aXNnQXR3rnR+75jLTPuqLOKB0f1fO6BCz0/5ptluN8THMfqWmHkPvOtcZ+z9LfMda4N2KN/bpc26JceyXd16E7VirBJN2ZJPFZ2gwZdU5dqWDNGnYYYz9HcvP90KUVXj26z85T5QLj55gAE2ACphNgAYupDM0lYJkzZw769++PWVv2i/CizpakRgM5HrSkC0d9B3mavOQuwCiP9AK0EkWw9CKbrgN46aUlfX3XPCyki2F04Kq60D1s4QrQgY80aYbkk8tI6fwy5jBO5S373s1YnArZh+2rluLl82fqqsl7Annc1BexQlqvEoGA9CBVzoZN1TjpRS59kWKkAiU5RhaqR9o++jdDm2btAhbt4Rc15wWVLXeDLTVM6fIQIXcTqznXlGwGpc/SGMg1XGi7nKLP04X0nSH3cySNrmRo/JR+7lTPa9ukG1uWZj5DkTtUz8rxzq6rPVKDoq7LEtL5JEfA8v7dOxHhhTbGdOk2b5FiCGzQRKsHVSVzT9oXuZt/ymfM50JJ+VSHdD7IEbDQe4o8r9IFmQLFS6JgCQ/41airVexjjrll7TJ6VisHn9KlsH3rVmtXzfUpJHDw4EFUqVJFiEnJA6szJ+n7wFDUOUuwsNZlTWq7tcSgxrxntbVP6eGiNQ6ntLVT7vrNmPkjPWjQJ9iW7pmUisqdQVityVjJd7c1DnR0rRnlrE2l0WFoj9Zn6lyQh3p9iQ7Of/1xFMjLvSopiYZHeZTsvS15+GzM58ee88we2APHg3ciLjaWw9zb80BptG3Tpk1o0qQJRixaBfI26YxJuk6Qe8naXCxe/PVUOEw4ffigKNKQkwvNesl2Q/vOrcsXqf9ZlyhZiT1S7neJNWxb0oioSuwv0ssd2tgYu34zdfzpO46iGxzbs0N9scVQmXTRq2qTVvAJqoaUqdMYelwIQbevWCIuk1FSusaUCkx02X6ldgB9wmPNRj99+EBE040KPyr+Wd9nT9PmKEfAQuVFHAjGpsXzkTV3buQtUlw4ScmRr0ACbtay70kZ6RPUGBxYBQ8YYzM3VLz0/UAOmcjzaeIkSRJkvXbhrIi0fD36vBBrUcRqXZ6HpXVqnkEYeicqFbCQE6uwXVsRdzkaD2/fRuXGzcXck5PCdm4V0dtVSd/FWTnl2fszqvlDzu3y57dcpCB758DtYwJMgAnYgkC9+g1w8swZLNx3whbVm7VOexCwWGJ9qnQfYY2zTFs6Z6C94Ym9O8X6O+7KRVlziOx8FJ2lSpOWyONWBIkSJ9abzxr7T23zVY6zJOm+Vdca1lJnqNba15hyN0bWpJA8ZA0Bi7a7UXR37NC2PxF7KUo4JKW52nnUDzqjQmo2W2on1mcDV7KX+fD+HY4H7xL3Dm5cPC/EXz1/nCUrerDUUae57V76BCzSsxdDAgJNO46m02m571xr7PcsbQOxxr0Ra+zX5doWldgrNSPC6nNOS59JJfcgjXk/2SrPnj9WiojD4eHh8PX1tVUzuF4mwASYgCsRYAGLqaNtLgFLxcAg3H74CDM37zO1SXabX3qoqetQTtUB6WK7w9CxqNehq0HvrEoWYHTQNqVnBzUzpZ6xNUUCdEA3eN5SrQIkTU8AuqKkaHqVpU03qZkPbloHWiRS0haiT7q41nWgZeqk0Bau1JQyiQFdXK3brssXh2+a5UrrVeIJhw7uZg/sicunT4oilbKRihN0CSCkz8mNLkRt0oy4Q383dMlMroBFOi+UHNrS4fbiMUOQ+KskIsJGSb8ArSIjuZtYzfFUshmUjh95sKSwsTR35CTpRUt9+aXvDH0eKTXrll4EMLc3DVVd5hawkAeepj2+R40W3+qMfqTZT82Nqr73nLZxkRoUdQn4pEIwMnZTFBwSuOmLhiVnLtAzSuaetEy5m3/KZ8znQkn5VIf0s0GiOfpsEDNXTcsmjcGOVUvx/PlzpDXg5dZVGRnuN0XySmT4MROf6PJdV6xZsxorwy8ZjIZmYlU2zy59Hxi6FGSJBlvrsia13VpiUGPes9rap8Tzu7UOp7S105ICFiWRLqXf54YM19L57OjCalPWBtY40NG1ZjS0t6B80nUIeaxr1Lmn3j2aqj46hCGv7rQ2oaRvva3tcNqQPUCTu6UOny3x7rV1maow9+QkpV+/frZuDtcvg0C79h2w6c8/sSrikoynHfMRWwtYpN4AldqHpBehdOVXYo+Uuw+0hm1LumZUsk4imxhFW86QJYtwluBTufoXe1Nj12/mmO10mP7k/j1x0evwjs24evaUrGLp8gzZhqo3/xbJUqTQmUdqy1Bqu5LalXTNLen3oNwxkkYwI5Ec2Zu1ReHVtP1QhzsOH4+ardqbvG+zln1Pyqhas9boNPIHJE+RUtaYG/uQNQQs5r78RH3VXJ8b2qsqufRlLEdVPqmt3NkFLPQOHdCwKnjdZurM4fxMgAkwAWUEXrx4gXTp0qFe++/EmsfRkz0IWCyxPlW6j7DGWaZ0zyfHGZ+55xeN99VzpxCyeQPI6ZKm81B9dZFDomY9B6BAcXedj1lj/6nN1j580UpQVEBDSXMNS/ZpbdH6LHWGaq19jSl3Ywzx0/b/1hCwGNpvKG23dB9tLgGL0nZoPi/de5t7D6dPwCJ1JK3PaZTms9IzHqXvXGN4yd3vWdoGYq17I8YwUrJfl2tbVGKvlN7R1Hf3TRqxRck9OWPZWCPfs8cP0TmgFIYPH45JkyZZo0qugwkwASbg6gRYwGLqDDCHgOXOnTvInTs3mvUagJZ9BpnaJLvNrzTaiabgRYkHOyULME1vY3T5t9ekWciRr6BshhdOhGFGv67q53VdwpFupLRFEtFciKsOPCk83/xh8ZdOtBl/pJtlpQIcuR01p4CFLs+3/n4oqjVvYzBsrWa9+YoUx8A5i5GrYCFZzb5yNhITOrVSe1nsOnYyKtRuICsvPUQL059H/x97ZwEdxdXF8T8F2iKluLt7gCRY0OAOxd3dvcULtBR3dy/SAgkSPEgSIrhLIbi0UKAUl+/cR2e/ZZjdndnZ3azcOYfzna+Zee++33sz++T+7x1oEMCYEjXIRVBaHLHk/WfJyUytgEU+3uxxaGvNIlbLYlD+HmvJvkP99+rlCyz5aTj2bFgj+tyciEdel7lsLcYDyBoGqgeg0Y22ELCQ8wVlISpWsRq8y/qriiRKJrx59UpEEg1as0xYRAKULqMn4JvESVQ3JXjT+k+ikSptRMojNFDhtHFCzhVlan2HXEV8FR0s1BqhZezJy1S7+KfnrBkTWsoXffL6NVZOHINtKxcbTKXvauma9VCiSg1kL1BIlTBJLTtXuI+iyY5o1QDLly9Hq1atXMFkj7UxZapUyOlTHP2m/D+CtbvCcAYBi6OcNakPHSUGteY7q2SflsNFRx1OKdlpLwGL/LdEjdhZnqVPbfYMdxBW65kb6PnGqT3QkerQ6lxI2exWTf7JEDBBq1BZPo7MPS8fB1rXdvY6fNbTP878bL/a/sicNg2C9+9zZjPZtv8IJEmSFIXKVQRlVnTXK6YFLPI1l5Z9G+oTyjo1dUA3nAo9JLrIlHOWlv1ItetAR+xtyQOzaJknqRmz1s7f1JSt9R46XP/j9AmcCQ/F8cP7ce3cGbNF0P4sBVRKlDSZ4n3yyK/1OnZHnfbdVJtFziPLx49GaFCg2bEl/41XK8LSshciF2qRQXl8iqF0jbooUrYCkqdOazFis1LDHbW/J2dk63FsqlMdIWCxRVvevXuLx3/+iRuXL+DYgb0ie44kQrbkUKZ1jqn6BaCIre/fi700cpI5FXZYvAtUn3S5u4CF2knztizp0mD/Pp63aRk7fC8TYAJMQA+Bw4cPo3Tp0qCzKp9ylfQU5RTPKglYqjVvi2Sp0+qyjzJ3yLPrSQU6Yn6qZR3hqLNM+dyW1vHl6jbUxVnPwzTHu3/jOs5EhIL2bk+FHTIraKGz4jY/jBJnxUrBAx2x/pSPV1OBD5W4qFlH2+sM1VHrGj2+MdaMJUcIWNRm+DRn/8vn/+Lu9WhcOhGFsF3bxHiXrpgSsNBYpsyvFOSJgoWRTSRkocuRAhaqz9ivjvxB+k2eg5TpM36G1FicQP3Sa/wMkUmWLi3fXLVjzdr1nr1/Y7TslcjbquY7pJaPdJ+163W1tmjZr5QLouTjxLhtaoJ4a2XhLPcPql8F2dKnxc6gIGcxie1gAkyACbgzARaw6O1dWwhYQkND4efnhx/mLheR6tz1kkfuNTd5lkewK1+vMTqO+EmVU67aCZg9IpKY2qiQOwcpReQzFkJQ5Fs6jDR2PFQ6TDJ+Ro3jmbVjyxYCFtoUqdCgKcrXa4TkadKpMkWtYEPNJoaqCs3cZEoEIo9QqOVgTT7ObSVgsefBooTImkWslsWgXgcTslPtJo/ab4Z8eFjDwJpxKO9P+nY26NIb8RIk+Ky4Z0+e4MThYHHgK0XdoXePsh2pzbhiXKi8jdbYL3/GVCalu9evYfqgniYjolK7vctWQKFS5ZAlT37EiRtXtTlaxp6ejQhrxoTazQX5hsC0Ad0NzgZymwuUKCUOXgr5lUWaLFktigVVg3TSG6l/mxbKih9//BEjRoxwUivZrH379qFChQroM2m2EFy5++UMAha9v6VqnTWpLx0lBrXmO6tkn5bDRUcdTinZaS8Bi5YoStK7Ko+mROL/AdMXIEP2XGZfZ3cQVuuZG2j51ll7oCPVoXUNIH+f1EbLNG4TRXuUAi7QfzflFC6fi2k9uLTX4bOW/nGle9dM/QW/zZ+Be/fuIVWqj4eQfDknAeqjNGnSoN2Q0WLN5q6XXCBhLguEPRgY7w3Qwbza6K6SLWq/YVr2FtSuA+X36eWjtLelxW5r6rd2/mZNXVqfoX25G5cv4vih/Z85zktllaxaC51HT1AMqiFnp7V++f2mfh+1/sabGru0n0LrMaWgJDTOV0wcgx2rlyo2g/aWSMhC+zJagozoXZOQMWr296xlpLfPHCFgsbRfbNwGOoN4dP8u7t6Ixo1LF0Aiq+uXziP6/FmDM5W8zY4QsEgOOfduXMPNK5fw4PYt4egVfeGsWSdLLfvsevsypp6fMbgXrhw9gls3b8aUCVwvE2ACTMDjCKxbtw5NmjTBpE27zWajcBUwSv4O9v4NtXbupeWsTss6wlFnmfZeO+kdczTnogyU56PCP3Ool8qm4IGUlbFohSqfVeeI9aeWMSA3UO06mvrJ1meojlrX6PGNsWb8OELAYm4damwzBbv895+nuHf9GshngNYyV8+dxq0/Ln8icpe3094CFkk8Q8Gab129jBuXzuP2tT/MBsRwtIBFft4zcOYiFK9U/bMhYSx0adp7EOp36W0Qs2n55soLtvV6z96/MY74Dim9j7Zer2v5Jg5tVsdgkqVzRxJkTez5/31qpSDa5Pu5fvYUsV9DF2X56vbTFF0Baa35htnrmXFdW+PfB3dw7oz5wDf2qp/LZQJMgAl4GAEWsOjtcFsIWDZs2IBGjRph4u87kTVvAb0mOfXz8si9piZH8qhvpibZSo1Vu3lgDwGLuQWS8USP0qD2mzoPqTNmFk2Qi3ukSaDc4ct4cih/Rm0UZGsGiPwwTm3kluRp0ooIfakyZkaS5Ck0R+ozrldLBA5qo603WUwtrvVsJMjHoKUDSbV16XW0VDNGrFnEalkMql1wmbNVrbhI7TdDXpc1DNSwld8jX6Sr2eihiB+rp4zD4W2bDcV5+ZVFxxE/m4yYpGSbPTZ9zS2KL544igWjBiP6wjmzqCjjCDk9la1dH3m8i+HLr782e7+WsScvSMtYtGZMaClfso028cL37MCycaNMilike8nJxNe/Mvyq10EOr8JuK2ZpWyI/GjeojwULFljzmvEzDiCwZMkStG/fHrN2hmj6DjnANLtUIU8ZbiqlvV0q/69QRzlrUnWO+i215jurxz6lOaXWqO1UhhqnO712ahlLu9atxPyRg8UjNDaHLVyN3EV8zRahlC2NIpLXbNNJMWKfVJi1hw1a2mPNuHDU3ECpHbY+0LGWtbxvTGWcNNcXaiNP6uEt1W+Pw2ct48yV7qVMrhN6tkdERAR8fc2/267ULne09ejRo/Dx8RGCQBKRueslz6KkdX9HLxe1eymm6pEHpTHl7K1lPqR2HeiIvS1bOOKY6yNrfqf19rk1z9Pv86XjR7F50RxEBe/+pIguoyeCxD/yKMW2FrCYGlvWzqe0/v6SgJ2y8B7YstEiQgqc4VetNopWqIpvkyU3eb/asW6uQjX7e3JGarMrW2yohRvsIWCRl2mpLTRPJ6Fg4LL5oDmAFPVXbdvsKWCh/cmtyxeKMSUF2lFrF91nb+dbLbbY695VU37G5oWz8f79e3tVweUyASbABJiAjMCUKVPQv39/LA07g0RJkro8HxawfJ45wBadqnSWKZ//Kzn12qJuW5Xx5OFfCN68Hr8vmPXJXCx/MT/0njATSVOl/qQqR6w/ta5RjA1Uu7awxxmq2rr1rmv0+MZYM27sIWCRl6kU2NfYVsr4QEGSdq5dIcT3Wi97CFgomNLR4N3YumKREIRpvRwtYJFnzVDyGzM+s1Q6E7Jm78Ze6z1774E44jskjRl7rtfVfpe07FeS3STWmtK/myHorFIW4L//vA8KxiBlq1ZzVqj1PYrJ+xf8+AOObN+Cx4//jkkzuG4mwASYgKcQYAGL3p62hYBl2rRp6Nu3L5aEnDJ74KPXVmd4Xh65VymzCk3ifps3HWunTxAmm8vUotQmtRMwefYLW/DRskAy3tQwtsU4k4r8kNxYCf/070eYMainiBJIlyWltJ722eMwTo09xvWqcdo3LlN+uKmmPnP3uLKAxR5jw5pFrJbFoNoFl7k+U1uG2m+GvC5rGFgzDq0RsFA9dDC8avJP2L1+taFa+p72+HkqKGq6mkvuaKTmGUv3WBqPxJWEN7vXrVK1UZU2SzY07tEfJarWNCnO0DL25ParHUf0nDVjQkv5ctv+unsb+zetF6mBqa8sXdkLFEKL/kNAm9NK6cEtPe/Mfx9QrxJyZcqIHTu2O7OZHm3bmDFjRIacNSf+wFdfx3N7FvI5HDXY0QdajnLWpLY56rfUmu+skn1a+kLPd1oa6Gqc7vRw1PJCyddjWp6V31u4dHkRsc/cYb87CKv1zA2Mn7XXgY5Uh9aDHa33K40V44yh9HdT62H5XMzSwaVSXfY4fNYz/p352csnj+H7xjXx+++/o14998965sx9Ycm2gIAA1KlTBz//Gohchbwt3e6yf5fvv1mTBUVP4/XOiahuNWVomQ+pnV84Ym9LrS3W9oG18zdr69P7HDmqkBCAgoJIF2VG6TV+BmjsGl/GmbH11kvPx7SAhWyg9p8JD0HQ6mWfCXmU2kiOL1WbtUbdDt1BwUZsNW8yLkfNGJXPayztPdmiv+TfBvr/egUXb169EiKioDXLDCaaE9CToxI5JG5bsciicIUCnJCAkObwF45FGLLt2EPAQoKwPetXY8208RaFKzRuCpYoDRJF/fv0qdjLlC69PG3Vz/Ysh7IeLRozFLdu3UK6dOqy1tvTHi6bCTABJuAJBPr164c5c+dizYmrbtFcFrBAnI9N7d8NF49H2axP1QhYXGWucuPyBcwZNsDgjEyQuo2djAoNmn7CyxHrT0ed11LDbHmGqmZNYmnwqSlDj2+MpfqV/m4PAUvI9gBM6dfFUJ25oEmXTh7F4rHDceX0CYvm5/MtIdYMqdJnFIEnJLGLFv8sS8FkyQjK/kIBJOWBLZQMzJI3PwqXKo+s+Qpg28rFBrGLowUsZJtxdhUl/zrj7MhK2TK07N3Ye71n7bmF2u+L2vuU+lzNeyw9Z+/1ulpbtOxXku3yQNrG/otS206GHsTodk3E/02TKQsGzliETLnyWHyPXeUGym5PWe6fPHmCRIkSuYrZbCcTYAJMwFUJsIBFb8/ZQsAyceJEDBo0CMuOnMU3iZPoNcnpnzde/JITNUWazJA9l8FuuVq3Ybe+aNS9H76IHVtV29ROwPRMTFUZIrtJHonbWIxivGCQL2iMIyQbO/oYOwspcbTGRlPPuKKARe2EXS8nNU4MpurgDCzl0GfSbMXvni367/cFMz9xODC1kaj2myHvRy0LeT3jzFoBC9X5+OGfmD9iECL27jSYQGmhO4+egMTJUlg0y1FtVDKENj/uXruKqOA9ItU1OeKZu1r0H4ra7Torilj0fO+1jEVreGkp31T7yVH+2vkziNq/G6FBgWZTKZNzCUXvLFWjrluJWAbVr4ps6dJg584gi+Oab4gZAl27dsWadeuwNOxszBgQA7XKD3zafD8KtFnvqEvPHEWyUW0ZjvotteY7S22R26flcNEW32m1ZVjLUcuYkmfE1PKs/F76TRk8a4k4ODJ1OaJN1owLR80NiIu9D3Qk9loPdrTer9THasuQ89ZziGfLw2c949+Zn3147y46lfPG7Nmz0a1bN2c21eNtO3jwIMqWLYuhC1ahSBl/t+VBArT1s6dg/azJhjbayrmcfmfoUNGrZBmQyCBt5myIEzfuJyzVzmdMdYDcoTwmM7BomcOoHVCcgeVzUi+e/YNFY4eJKLB0mRJdOWKeQ/Wr/b2Vt0TPfIfe2ycP/8TpIyFin4HmkOYye5jaa1I7DzY3XtXs77mLgIWy4Ewd0M0QxdScIwjNMQOWzP9E8EEcSRCSu7Avchb2RuZceZEqQyYkTZkK8RJ+Y9gH0vJd1Dr+aOxQYBrK+Gg8ZmjtkL1ggutRYwAAIABJREFUIeT08gZlp0+ZPiNSpEuPBGTXF1+IIWCL8aL22+cs90l98e+//yJ+/PjOYhbbwQSYABNwawI///wzhg4dilVRF8Xvo6tfLGCxLricNf2uZ4/Zmvps+czJkAOY2KujYX6mJCpwxFxMzxrFWvtscYZqbd3GfahmXePqAhal/R9TGSVv/XEZs4b0/ez8n0QhuQr5IGveAkiXNTtSZ8qMhIkSG/Z6tKxPtNxLfaXkV0H/nYJpkk3ZC3ghQ/acSJ0xi/Bv+fLrr0UXW3M+oeX9lo8/pT21m1cuYlLvTiCudA2cuQjFK1U3VGPsc6aULUNtGxyx3tPab1Ij1X5f1N6n1EdqvwWOWK+rtcWavSv5OaJxYA25wEUpaLmW8e2M9y4dNxJ7N6zG83//dUbz2CYmwASYgLsRYAGL3h61hYBl7dq1aNasGSZv3iMirbn7JZ88yyM8GKt16YBw8OwlyFGwsGosaidg8omppWhjqg0wc6OxI2OJKjXRbewkxP8m0SeHM3LnRmOhCh3u9Js6D6kzZoZxWdZEsNXSHncQsNjKOULOTW1EbSXer16+wJKfhmPPhjXiz5aiPqg9XLx99Qom9+msKvKElnFgfK/aRazxM1oWg3odKOQbJObeb7XfDDkraxhYw1uPgIXqOxsZhpmDe3+SoaNqszZoNXAYvopn/mBU3katmZCsaa+pZyhq743LF0XWKSWRhrnfCy1jT16/2sU/PWfNmNBSvhqeNPYp+87Vs6eEoIUiwsqzs2jNbKam3pi+p0PpQqhXqyYWL14c06Zw/SYIjB49GiNHjvSYDCyE4VzkEQxv+Z2BiB6HbWOslIVv6c8jkDxNOhQqVRZZ8uQX80n5pXbeYGrQqnXWpOcd9VtqzXdWyT4tzp+2+E6rOZzSw1Hth4c2lsmBmMaGrS6ldPTGZXt6BhZHHOhIvLUe7Gi9X2nMUJS80e2aGg6/1WZgscX30BaHz7Z6D5ytnMunjuP7RjWwadMm1K1b19nMY3uMCFy9ehXZsmVDl9ETUalRc7dmY7zXRw21xXeAvrFbly0Q2Qqk67tOPUEBY4yD4BjPiazJ/iLfuzG1LtYyH1I7v1DjpKB34MjnrLbeP7N2/qalXSQ4WT31F9yJvoqnfz8UzvHtho7RlfnR2LmDbFHKgmGPaLVK7bb2N1vPXojcDvrdvXcjGmcjQhG2a5sQtMgvJScYR+3vuYuAhX7Dx3dvBwrwRZfx+YGct9wJkTKsNOszGMUr1zA4Upl6j7SsFbWOPwrURRGXJccpEq407N4XlRu1sOgkrPbbqOX74Oz3ktAnYtc2/P3oobObyvYxASbABNyGwMqVK9GqVStM3xqM9Nlzuny7WMDy+dmcvc4yHSlgOXE4GAFL5+Pd27eIvnBWBBHK61vc6vH66MF9TBvQXcznTc0zHbH+1LNGscVc0dozVEeta1xdwCLP/m5qD0YeNILGJAVepPUMCd1jxYplcqxrWZ9ouZcEB+tmTBJBUqTLy68smvf9XohpJNG9kmH23vdQ827K3y3jcxvjQMum/CnUtsER6z0t/WbcH2q/L2rvU+prtd8hR6zX1dqiZb9SajOdQ88Y1FP45dBlPJ7kWc9svY9o9Q+dDR8kMdiDqxdx5dIlG5bKRTEBJsAEmIAJAixg0Ts0bCFgOXToEMqUKYOh81eiSNkKek1y+uffvH6NlRPHiDSKdBmLL+R/U0pfaKmBaidgShEAxqz8Xdfi35JtxmIUKYIaRQ5YNfknIUihA51hC1cjdxFfQ1HyDYURS35FTq8iWDh6CA5s2SjuMxW5wJI9av/uigIW+QF8ox79RSYfcwtetTyM7yPn8F+6tTH8p35T5sGvem1VRcmj6tlKwCJfNJBYgQ6R4371lUW76L3YOGcqToYdQuoMmZEtf0GUrvUdEib69pNn1S5irVk00jN6nR3lGY/yFS0psr1QxEH5pfabIX/OGgYWO0DhBr0CFurT7SsXY8nPIz4pvfeEmaJvzb0TckedTDnzoP+0+SLiSUxeH96/x9Vzp4WDCm0ASFfzfj+AHJaULms3/bSI1KwZE2o3F6zlTRtuZ46EYMXEMYi+cM6qb5W1dTvqOXKkaVwgE4YPHw4SSfDlnASWLFmC9u3bY/auUCHE9YRLPoezlVha7tRk6jfOUc6aSr/bajcstX43td4vjTM9h4uOOpzSw1Ht+/Tg1g1M6d/NENWMDnNrtOqAr/6LFKamHOoDGlvSb4qlTJDuIKyWc9Hy2+2IAx3JPq0HO/L7lSIvWhoTap2ebZmBRckmaw+fLbXPVf8evnsHJvRsj/DwcBQtWtRVm+ERdr9+/RpfffUV6nfpLQ7p3fmSZ1um3w/aP8mUK4/VzZaXSQXRnhllYzG+9P6Wy+d0poLIaNlbUPtb4oi9LeO9SuJmbl0t7yzaM1g2bpQQjlCf5ihYCCWr1v7Eed7a+ZuWgUFOMnSwfjR4j3gsV2Ef9J08B+TQb+2lZtzI5zkVGzbTLZxRslfrb7xUhh6nDEvc6P0LXLoAW5bMNdzqXa4iek2Y+ckeoqP299xBwKIkNlcSBRFwed/SmQKxp0w4li4tQX+oLC3jj8r+bd50rJ0+wWBGuyGjUb1le1V78pT1aOb3vQ3Pagk8YKndzvr3nzq1wKtHD3Dm9GlnNZHtYgJMgAm4HYH9+/fD398fIxavBTknu/rFAhbAUWeZevaYtY6zkO0BQhQsXXqzu8vXZUpCaUesP/WsUdSuo7WwVnuG6qh1jbVn2VrabHyvrYMyyLM2mPL1onrHdmxuCIpUsmotdB494TN/FKV2aTlv0LKWkd9L/lp0zpUyXQaLeOU+P7YI2mJcqRoBC91vfJ/xvojxvo+pPlGzd+Oo9Z6WfjPmpOX7Yu27psZvxFHrdbXfRC37lRJPedAg4+Coxv5x7hg0lRgMaVILqRJ/gwP7Pwp4+GICTIAJMAG7EmABi168thCwXLt2DVmzZkWLfkNQr1MPvSa5xPNHdm/HxJ4dhK3Gynu5U5U8O4uaxmmZgMkX/xSlkRwHbC1ykOyWK5Vp0ZO/mJ8h4oWSA6I8+jVtUHiXrYDJfTsLxzFrokeq4Wh8jysKWCgq4JS+XUALMroKly4vDvISJUmqtflm7yentIm9OuDu9WviPi2OX3IHVFsJWLSIN+SNkz9ryjFDzSJWXraWRaNchKM1y5B8YWvueS3fDOM2WcPAmsGnV8BCdZIzx/wRg0TmEukiR+q+k+cKJxNzlzxqvFqnZC1tpW/ZqbCD+OPMSfz79Ck6DP9JlYP7tXNnxLdQev/MbQhpiS4p2U7CCElgKP03c4fn1owJtZsLVD85M1w8cRTnoo7gyukTiBP3SyFglAvMlNgfO7gPdCguXZa+N1r6L6bvvXzyGL5vXBMLFixAx44dY9ocrt8EgT179qBSpUrCkYwiKXnCpeSARBHWybHN2rmmUplKkcaJrxqnO3P9oNZZk8pw1G+pNd9ZJfu0OEI56nBKD0e175PxGoyesebgU54eXJQzeCRqtumkOK6dVVhNdtvzkILKd9SBjtT/Wg921BxcWxpb8uj0So7jVIa9BSxyO9UePltqn6v+fc208cJ59O7du0idOrWrNsNj7C7n74/o23cxJWCfW7dZKVtK7bZd0Kzv94j75Zea207lUTbbeSMGGp4tWLI0eo2fIfbJjC+5QMPU3MmUEXLHClPPa5kPqV0HOmJvS8ucT85I/qwSG2vnb1oGhdLaXc/ehfw3nMQBI5asRU4v70/MkgtnbCVYl7dd62+89LzafTjar47cu1MECrl+6Tyqt2gHciCydFGmXAqwROOZLqX2O2p/zx0ELHLhs7lMw3IHKfr+9Z00B4mSJrPUbcJJzDgwlqVxq2X86XEeVVpnaFm3WWy4E95A35DWRfNgwIABmDhxohNayCYxASbABNyTgOSX0aTnADTs3s/lG8kClo9d6IizTEcKWOTrWF//yug6ZhK+TZbcqjErn9MpBb90xPpT7RpFqZGW1tH2PEN11LrG2v1qqwaFwrmOnrNjpawqps4N5ML1nr9MR7m6DVU1Q57h15zNWtYyegRccn+hmBKwyNsrZZI1Fl2YOhNSs3fjqPWeln4zHjRavi/29Btx1Hrd0jdRYqNlv9KYp9yXjcYT+dwZ+84YZ2ZR9QK7wE0UdL2Fd0507NAec+bMcQGL2UQmwASYgMsTYAGL3i60hYCFbPApWhTP3rzHz7/+37lYr23O/Lw8SqI0UTaeZFmr1tUyAbt55SIo/ZuU0l5LndLh+4HA35AoSTJkzp0PftVqIVt+L5Po5QcxJHag6HTju7cTh0emMmUYOwaRIz5Fk5wxuJeox5osNVrHhisKWF69eI6Fo4di/6Z1huYOnLkIxStVV9V8mpDPHtIPSVKmRLJUacVkvHjlaogdJ+4nz8vrsXToJz1MY2Hz4jlYPWWcoTxLmwJaFlJy9b/atssXIqY2FtQsYuWgtSwa5ffSoW2/KXNVZUhSyjhizkFTyzfDuE3WMFA1+GQ32ULAQkWSOGRir46gTTbpom9Oq4HD8FW8+CZNUxstRakAKavW5VMn8E2SJCLFbvl6jZAqQ6ZPbpeLCaUNFUu8tEQ0sSYTgdwZh+yJSQEL1W+8Ca9FwKglIo0l7s72d/qOEpd79+4hVarPsyw5m72ebE+KlCmRu2hJIZ7zlEv+u6olapMSI6VsDoNnLUGBEqU+u91RzppUsaN+S6397dVzuOiowyk9HNW8T/I5q5QN0prI9/K5gSmHYbLLWYXVZJuWubXEWIu41VEHOpJtWg925G3ROibk83Vzz+sRsNjz8FnNu+OK9/SvUwEZU6fCgWCOEOYK/Td9+nT06dMHU7bs1ZWNxBXaKv9OkSiABPkkbtYq7j0bGYaZg3t/sr41FQRHHkxG7b4NMaU17ZqpvyBg6TwDYlPrVS3zIbWHzI7Y25L/HphzmpePM7k4Vmnvydr5m9YxLc+QTHu8PX6eajFoh1I9D27fxPSBPcQcly5Tcx0tGTMU67l1A9MH9RTBKRInT468viVQrk6Dz/ZotP7GS3Wp3YeTO6qpDc6jJpOHo/b3XF3AQu/60nEjsXv9asNQMecIIm+vUgRtU+8QOWZN6dcVdD5Dl6U5oJbxJ3/ftWRDktdDtpkSR2v9Pjjr/XRuMeuHvjh48CBKly7trGayXUyACTABtyRQwq8UHjx+iom/73T59rGA5WMXOuIsU88es9aBRmLxOcMGIGznVsOjLfoPRe12nRE7dhxNxSmdmyutnx2x/lS7RlFqoJp1tL3OUB21rnFVAQuNsUOBv4v1rXSZ87uS+x6p9QtQ+t6ZC1KiZS0jH19qg38p+fxoDcxq6YVWm4FFzofW9sRnwY8/iG+JOb8CNXs3jlrvaek3Y3Zavi/29Btx1HpdzTeR+GjZrzTmKT/bo7FUpWlr4ad4NiJU3OqOa3bJb2nnzp2oXLmypdeT/84EmAATYAL6CbCARS9DWwlYxo0bhyFDhmD2rlBVUef12h3Tz8sj2dEhS/thY7B+1hSQWIMua9W6WiZgSgfRahy6yT65M7ha8YvxgSodgGbOlc9wEE4H96TIl1+XTh7F6HZNhQMYZUtI+G1iwyGqvbPGkC2uKGAhuyP27sSMQT0N6UfVHl4rZaswJwCRH9irGUNKzha2FLDIxVkklOo2dhISJ09p8vWnRd2KiWOwY/VScY85pwU1i1h5RVoWjUr9V7RCFZE+NnGyFGY/YRQxkhwNJGEavTMDpi9Ahuy5FJ/T8s0wLsAaBtZ8e20lYKENlMBl87Fi4liDGeQwRNkAStWoY9I0pfdB7Sap/B00JbiTj1eKstJh2FjES/iNWWRyx3Bz30N5NBdz0eKpUorcHbBkvogiYXzFtIBFvglfv3MvNO41wOKGtfw7pScarTXj2J7P9K1ZDtkyZsC+vXvsWQ2XbQMCHTp2xOrVq7E84gLixP1UEGqD4p2yCKUNdTXzBKXGPH74p8imRd9W6SpfrzE6jvhJUYjoKGdNssVRv6XW/vbqOVx01OGUHo5qBr88Cpi5sWOpPPnYovvNzZWdUVgtX+OoFYVqEbc66kBH6i9rDnbkhxzN+/2Auu274YvYsS0Ng8/Ww+YcJ/UIWMgQex0+W2ykC95AkfP71a6AKVOmoG/fvi7YAs8zOTo6GlmyZBHZXOlw3J0vpawptCZt+8OPKFevocU1jcSGRLqUPYAyMUoXZYug/QKl7JRKzjpq5mP03PFD+0V2X9qPo8ucaFPLfEjtITPV6Yi9Lfk6s1Kj5qJfzAW7oIAS80YOQvjuHYKNqX1Ra+dvWt8Fpb0LL7+yaDlgGLLkyae6OGrXsvE/4sCWjYZnzO0fyPeHU6RNj57jpyOfbwmzdSrtSZuqx5rfeKpc7T6c3FGN9tH6TZlnUVRHzOcM7WcYA6ayX8vHsD3291xZwELfl9/mz8CmBbMMY8ZSH8gDuqg9l1BaU1Kl5va6tIw/uYBbrSCOxiDtVwatWfbJe+NOe1dKH4TRbRvjr5vXcOvmTdXfKL6RCTABJsAEbEOA1sz9+/fH1MB9yJgjt20KjaFSWMDyEbwjzjL17DFbMzzk82haPzfq0Q9Vm7bBl19/rapIWteG79mBZeNGGQJAmJs72nv9qXaNotQ4Netoe56hOmJd44oClg/v3yNs1zasmDDmkyAj5H9QsWEzxYAlWs/saTzQWD68bTPmjxxs2KOh/24u24mWtYw8A4taXzUln59Cpcqhz6TZ+CZxElXvqaWb1ApYqBzje/MVLYm6HbphyU/Dcff6NZgT1qjZu3HUek9Lvxmz0/J90ToGtfiNOGq9ruabSHy07FfKx+LejWsxZ1h/8Z9pT7RKk1YiCAPtY5jbI7U0pp3571P7d8WFiFD8+eCBM5vJtjEBJsAE3IkAC1j09qatBCznzp1Dvnz50LhHfzTq8XEC4O6XseMxRfpqNWgENi+ajYvHo0ALcFPRpC1x0ToBk0eypvLrtOuK7zr3FEIRpUvpsLzdkNGo3rK9xaiRxlGcqZ20wfDk4V9mFe9KjlJkFz0/bOFqUDRve16uKmBRSlVq6fD62ZPHwmHdOOKdOUcI4q60KVavUw+QYzn1kfxSGj90jy0FLLSIooPPtdMnGKqnRSll21ASsdDB+bYVi7Bx7jTDor922y5o1vd7xP3yy8/aIF+gqskEpGXRSBUq9R/VQ04U5BAgv2jjgr4fC0f/gOgL5wx/pjbXatPZpCOe1m+GVLCahbwt3ktbCVjIFrmDCf03NdkAToYcENlbJKcdS5ukkqPPglHfGzar6JleE2aCHBXkl5SpZdvKxYY/0W9h3fZdTTrMPLp/T/S15Mht6VBcnonAnFMJ2XMw4DcR/VJqs2SYrQUs8g0xS9mS5A4iksNXmdr1Fd9VsvvG5QsiUpPk4KXWscEW49feZZw+chij2jTCrFmz0L17d3tXx+XrJLB3715UrFgRTXoOQMPu/XSW5jqPK801ySmQxICm5pry1inNT+g7NnDGQpPZ/xzlrEm2Ouq31NrfXr2Hi444nNLD0dLbIGWOJGdM6TIVpd5SWfR3pfLMCWKcUVhN7bDnIQWV76gDHanPrDnYkUeYV+t0++/Tp1j807BPnHvNjSm9AhZ7Hj6rGfOudM/U/t0QFhSI69evI126dK5kukfb2r5DByxZvBgzdxxC2izZ3JqFKSdlysJSp31XZMmdD7G++EKRAe0R7Nm4Vuxb0NxIutQEK6H1I0UCPRMeYniORCwUBEFpPqbkgGEpAISW+ZDaQ2Yy1hF7W0rZH8zta9E6mTLTbF+1xMDT1L6oNftH1r4ESo4j1G8UJKNS4xYiKJCpaMXEOSp4D7YuX4grp08YTMhfzA+9J8xE0lSpFc2i/bd1MyYJAYJ0UZafNoNHIX9xP8V9YvpdpD3wdbMmG54xtzdjzW88FaxlH04e9IIC4bQfOuazDLqSwbRvQkFSjDNLmxLgOGJ/zxUFLPTenQkPxfrZUz4Zc2qyU2kNlEDz92vnz2DV5J9Be3zyy9xel9z5xpwjlzxoGdVjSbBE81EaR+SMJr/cWcASGhSIyX06Y8aMGejZ8/+Rqq39/vFzTIAJMAEmoI3A1atXkS1bNrFHTXvVrny5q4DFmnWEvc8y9e4xax1nptbP2QsUQs3WHVG4jL9iEAeqh9a0N/+4hF2/rhR7oMZnneaEBfZef2pZo8h5qVlH2/MM1RHrGlcSsNBamIKJBiyZJ8aY8WUpaAi9S2M7NjeMS0t70vQuBK1djg2zp352bm9OwKJlLaM1azCtiWkPds208Z8Id4hDTApY5O0gkcGp0EOie0wFU6a/qTl7c9R6zxF7IPb0G3HUel3NN5H6Vst+pfy7a9wX5IuTPnsOkfGMLkcE2tb6u6n3fgre16msN1q3boWFCxboLY6fZwJMgAkwAXUEWMCijpPpu2wlYKEa6jdsiIDNWzB3XwSSpkyl1zSnf14e3Y0Oxo4Gf4yersYZ3lQDtU7ATKn1M+XMgwoNmoIED98mSy6i8V+/cE5ElaPJoPFC39JBjLGtShNW+rupKHX0tzevXonof/IoZKSaJ/W+vceLqwpYiB0tnGcN6ftJZE5yTiAxBwlT0mbOKpwj6LCMFm/7fv8VNBGXLksLZuk+pXpoA6l6i3agw24SKt27EY1DWzcJRy9jZwupDFsKWKhMpah61B4a10XKVkDKdBnEYTYdzFPmoxOHgw3tJgcQOqAncZnSpTQmyeGkTK3v8HX8+Pg2WQrhGGBu7KtZvCtxlbfB3LtJfdx++FizWVu0fjOkNqlZyNviQ2xLAQvZQw7/0wf2xN9/3jeYZ06sRDeZiiqRx6cYKjZoirw+xUW2FBpPlAGHxB90EGt8WdqsUnLwpneoWvM2yF6gsPgO0/XX3TvC6YjGrPG7aqkNSt9e+hbUbNUBxSpXFyJC2nw8F3VEOEWdjwoX9fmUq4S/7t02iKJsLWAxzrBF9ZHDGm22Zc2bH1/EjgNyfJEL4eSb8PQcvU8UySZbvoKiL2hz+t7NaJw8fABbVyz65JujVnBpi/Fr7zJ+bNMID67/gevR0fhSQWxn7/q5fO0EvqvfANu3b8PcvRGG91p7Ka71hKm5Jn3jyFGTvjOmIqbR95ecmshB0NiRTo1TE1FyhLMm1eOo31JrDi6V7DP3LVcaXY44nNLD0dIbQb/5lNZbOqiwlJ3OUnn0d3lGF3MZTJxRWE1tsOchBZXvqAMdqb+0HMhJzyhlQ6C5CM0VaG4RK1asz4bD478eiAjZxpHpaf3e5ccJSJQ0meLw0Stgsefhs5rx7ir30Px1WIt6GDp0KMaO/X/WRVex35PtvHbtGrJmzYpydRuh5y/T3B6FkjBXanSWvPlRsEQZ5CrkjYTffiv+870b10HCBNozlO+l0Der6+iJyOtb3CI3JXGDfO/P3Jq2RqsOaN73e5NBFrTMh9QeMkuNcsTellIdcj7SmnnH6mWfzE3N/Q5Ys39ksTNN3GBq3i3dTvtJtMbOlt8LceJ+DNZCezu0Lo8+f/YzRxi140tp/43m68SF9sky5c4rhDMUwOhsRCj2/b5O09zeEc4bSvNdac/Eq1RZpM6QWeyf0n00h9qzYc0n+4iWgqPYe3/PWQQs1Zq3RbLUac0O4dtXr4D+0bhTuqzNekxl0fyN9pRorUlrTOmbRuIQ+oZK5xk0dzfeFzS3PqJ5GGU4l85tJFGYb4UqiBMnDlKmz/hJoCF5ViKyS9rfk/YPpb1cylRPe+XSt532/shmyU53FrAM+q4K4n54h/Pnzlr7yePnmAATYAJMQCeBxk2aYOOGDZi7NxzJ07huAAilsy81cxI1+CjAYakadT4LjOiI+ak16wh7n2U6WsBCfWQqg57Ufzm9vJE1XwHDGH7//h1uXDqPq+fOfHKGKt1vaV1L99lz/WlvAQvZb88zVHuva2JawEL+IzRnN3fRGprm/NEXzir6u6jxm1IKDiutP4uUqyh8WOgi/x1ylie/A8o6TZdxgGD6/+YELFrWMkpZUqW1D/nASD5F0rr+0LbNBl8CuU1qfGDUfIOle7RkYDHli0Y+PwNnLDKZaVWt34sj1nuO+I2xt9+IPCiePdbravcWtexXyselUhBausdSYFkt49uZ7l3y8wgR9DkyMhI+Pj7OZBrbwgSYABNwZwIsYNHbu7YUsJw8eRKFChUCOfl2HPGzXtNc4nnjlHPGBpuK2KamUdZMwGhDI3jTBsVo+5bqJOEN9ZdSRghTz5LjNaW3NL5qtekkInHHiRtX8TGlZ77r1FMom7+IHduSmbr+7soCFmq4qYwnlqBQn3Ya9YsQFyk5b8mfp0wKc0cMVNwQUqqLMia8ff3a4OhvawEL1UkZfxaOHmI4ZLTUZvo7iVdoTJMjvLnL1PtLzyiNTWs3pUgQsXjsMOEcq+UikRJ9S0w50kllWfPNoGfVLuS12Kx0r60FLEpOpLSxQlH8SbBn6lKKEKq2bWoyDSilsVZbvhqhEpWltLForg4aQ5RJiRarksDL1gIWuVOxsT2mNpOoDylqEkWolGeIscRMzea0pTKc5e/kgEFRxmfPno1u3bo5i1lshwUCx44dg7e3txBcdR0zyWN4mZtr0nyDRMl5fYohdcZMgsmzJ09w8cRRRO7b+dm8gr7ZDbv1Qc02nUxGkDYGa29nTarLUb+l1hxcKtmnVcBi6jfEWUS1ll4kefYKc4c6lsqS/i4PRkD/3dwaztmE1WSvvQ8pqA5HHOhIfaLlQM64n5WiOSo53ZoS/Ktx7tUrYCF77Xn4rHbcO/t9P7ZugJuXL+DG9etImPDzTKDObr+n2/f9999j/PjxcGdnXeM+pnUMZY2lDB5a1zRSOZYy7MrHFK05aV1H6zvjYAhqxh6tC+t36WVSvKJ1PqT2kNnYNkfsbVlTh5p9Ua37R2r6xNQ9evrZuEwSZLQfNhZZ8xZQZY41+29Ck/QQAAAgAElEQVRUsJRVtVy9hibn9o5w3iBb7l6/JvYQlTJ0mIOgZi5Az9tzf89ZBCyqBouJm8hhq1mfwajYqLmqdR7Nr1ZMHIMdq5eqrpbGW90O3eBdrhJm/dDbEKyl5y/TRaYipev9u3ciSwydDyhd8ii+dD9l5yHBs5aLzsRoz4r2gKU9OMrO3Kh7P1X78lrqiul7KUrzb/OmY9WqVWjevHlMm8P1MwEmwAQ8lsDZs2eRP39+0PkVZaRw1cuUs7It2kPi7/5T53+WKdRR81Nr1hH2PMuMCQEL9SOJfddOn/BZoFMtfSzNAykYoKlgWo5Yf1rrK0C2qV1H2/sM1Z7rmpgWsGgZU0r3+tdvgpb9h1r0zaBn6X2aNqD7Z9lLzNkgrdNJXP/rjI/fbcow0nfSHMU6ta5laE1M2XsvnzymGoUUDOqfvx+JZ+miYCD9p81HuqzZVZdj7kYtAhald4X+W/l6jdFxxE8m97XU+r04Yr3nqN8Ye/qNOGK9rvabaO35rTQmKfDEL93afDJE9QQkt8lLYYdCbly+gL61/NGhUycsnD/fDjVwkUyACTABJmCCAAtY9A4NWwpYyJbuPXpizuxZsMapSm9bYuL5B7duYEr/bp8sAvRGBLZ2AkYHnNfOn8G6GZMQFbzbIg46VGrQtQ8qN25h9gBbqSB5xGK6x5KTgjyVJj3z/Zxl8PWvbNFWvTe4uoCF2k8RiQOWzkPQmuWqnCPo0K5xzwGGCA9qGd6/eR2rpoxD6I4As4/UaddVHMptnDtNZJKgyx4CFiqXNrY2L5qtqu3U7qa9ByN5GvPRAqlcckRcPGbYZ5k26G/k+E8iGOPMEXo2pbT0H20U0OFm8co1QNGBLF3WfjPULuQt1W/p77YWsFB9ShH5yemk29hJn0VSMraPsnqcPhKC1VPHfRIt1FQbtPYFfYcvnTiKlZN/MkQtMcfHmu8wRblcMWGM2e88jVvKnlSvUw+8ffNGbKDZS8BCbQ7ZHoCFo39QjFQzYsmv8CpZ5jMM1Bfhe4OwfuZkQ9QZc6y09oWlcRnTf3/39g0G1quMRPG+xqmTJ2LaHK5fI4ERI0ZgzJgx6DRyHKo0ba3xade9nd7bI7u3i5TiWp0mpVaTYKJ5vx9QslotVU5N9JweJz41zppUhyN/S605uLTV4aI9D6f0cDT3VihFSBo4cxGKV6qu+2WSb5DTYVGv8TNE9CWlyxrHTnsJqyX77HlIQXU44kBHaovWAznjPrL2IJwcGTqNGi8yJZi7bCFgsffhs+4XIoYLWD5+tFjvLl++HK1atYpha7h6awmU8CuF48ePYcKGHUifPae1xbjMczRHof2xTQtngcTpai9a29B6zf+7xpr346gOEuStmzkJwZs3WKySsgY07/sDChT3E9knzF1a5kNqD5nl9WnZG6Fnrdnboqyna6ePt8iH1s1Vm7VG3Q7dQWtzc5fW/SOLHaPiBmK1e8Nq7F63SpNDDM23ab/Omv1eEoXuWrdK7PUpZV6Wm02ZGBv3GoAsefKbddB3lPMG2UeZ1sgR6PC2LXbZP9UyhrXsY7iygIXepRJVaohzBspmoiaIkjSWaMz9vmCWiBBqSQxoPN5oT5Oyqhw/tF8UZSmwFvGdPbSfYnAhpSBGNG/bs361WPtaeheMv7O0dlk6bqRhr7xElZpirzL+N4lUvPWuccuRXdswsVdHdOjYCQsXsFOMa/QaW8kEmIA7E+jTtx+mT5uKX9ZtFcH9XPFyZwGLtesIe51l2mqP2ZpxRm2iQFWBSxeo8mMxroMcjWmuaWnd4Yj1px5fAS3raHufodprXeOqApY8PsXQsFtf5C9WUvW5FY03ykq5eOxwiz4Hcn8A47FgLjM81aF1LUMilmXjRll8z6Q9ERKFUTBVuS+XLf24tApY5Otj4tBt7GRUaNDU5OdHi9+Lvdd7jtwDsaffiL3X62q/iVr2K5UGiFIwVnkgC2t+15ztmSn9uiB813ZQpvT06dM7m3lsDxNgAkzAnQmwgEVv79pawHL//n0U8fFB7K/iYdz6bZ84f+u11RmfJycbihjx+4KZBvNqtGyPlgOHq3I8V2qT3gkYLWhv/nEJ4bt3iIXGldMnDActWfLmR+Zc+UBpH+nwmtLaW3M9/+cp5gwbgLCdW8XjllI20j2PHtwXTtRnI0LFM7kK+6Dv5DmaMr9YYys94w4CFqntlNYzav9unAo7+En6XDqgJges/MX8RP+my5LNonOCKZ40hq6eP4NDWzfhTHgIrp07I26lNL7k2OdXvTYyZMsJ+aGcvQQs8rafCDkgRGPkRKhklyWnDON208KLnD7Cdm3DlVMnDIelStEu9GxKWWoDvZu5CvmA0tLm8S6mKnqMVKa13wwtC3lr3z16zh4CFipXKXUpZXQi0Ubs2HHMmkwbE5dPHheZfc4fi0D0+bOGvpfSVRcp4y+yCcRL+I3m5lP59N5QRAfqH+M0xNJ3uEhZfxQuVc7q8sl+EpqdOxr+yTvqXa4CKDsSfRPIaUDez7bOwEJwJMetHauX4FxU+CeO7eaiYNKz9F5dPnVM/GbRd0epL6x5LzR3moMfmPl9b/Ht2bJlC2rXru3g2rk6WxCoUq06dgXtwC/rtyFHwcK2KNJlyqDDDRKvBi5bYNGZR2qUlKq8drsumsW1Uhn2ctak8h35W2rNwaUtDxftdTilh6O5wS8PGECH8f0mzxHOcXovpWAElsQxBmH16uV48fyZWRPsKaw2rtiehxRUj70PdIzbovVAzvhZWpuQQx1F2LYkspMf0FkaS7YQsIg5k4cLeE1xpnUn7RV079kTs2bMsNQd/HcnJnDhwgX4+PgiU648GL16syYnZidulkXTaD305OGfOBMehvNHw0XmTOM1IDkqkIMzRdqk/RpyujGVvdhiZf/dQHXSnkjEniBQprILxyMN8zJa05LTBQV5yOFV2OL6WKpTy3xI7SGzqfbYe2/LFB/6/mcvWAiF/MoJQbW0blbDXcv+kZry1N5DQSmuXzqPi8ejcPF4JB7cuiWcZKSL2pAhRy7k9Cpis/H14tk/OH44GMcO7EP0xbOGPQfjsUzZnml/w9L+C9npSOcN8Xv74QMe3ruLo8G7QXuI9E5KcwPj/dOiFatqGgPGfSaNYfkepbX7e64kYCFhDnGkzNf0rclWoBASJvpW7ZD+7D7pfQ3dEYgTIcGG/Vnpfc3nWwLktEh70dKer1z4bCq6unFltA6iYAK0n2j8DlF21XZDx+Crr+N9Zhv1c8TeIETt2636O2scsICc0fpNmYu8vsWt5uNMD96JvoqhTWohW7ZsOBalLdO4M7WDbWECTIAJuBOBR48eIVv2HEieNj1+Xr9V1dzM2drvzgIWYq1nHWHrs0xb7jFbO46k9fPlUydw/mgErp0/jbvR1z4R7dOaljI/0Po5f7ES+DZZCl37C7Zcf+rxFbBmHW3vM1Rbr2tcQcBC69rMufOJNY2XXxmxV5M8dVqr/Wqoj2gv6NDWzbh4Isqw9qR1E/l+KPkD3LxyEZN6dxJrVboo6Fvd9t3wRezYiq+W1rWM9O2Q+xFQm+l8pZBfWfiUr/SJr5jcyb9y45Zo+8OPmnxWTH0XtApY5O+ZmgDS1vi92Gu95+g9EFP9Td9SPX4j0v4K7T/aY72u9puoZb9SaQzK9w/UjCdrf+Ni6rmgNctERuKRI0di1KhRMWUG18sEmAAT8FQCLGDR2/O2FrCQPbt27UKVKlVQslpt9J86T6+J/DwTYAJMgAkwASbABNyGgIguPn60yOAxbNgwt2mXpzXk9u3b8PbxwdsPwJD5q4SI1NMuOnwjofSZiDD8ceYkKLKTsdO4sSAwVxFfXU5NElt7OGtS2dZugFqzKU71aT24tMfhoq0Pp/RwNPfuyDPWWIqurOU9VApGYCkVvVS+KX5ywbe9hNXydtrzkMK4zY5w4NN6ICdnIR0aknMiHRpKYnxzB3SWxo2tBCxSPfY+fLbUHmf6O/XT+O5tUbxkSYSFhDiTaWyLlQTWrl2LZs2awadcRfwwb4WVpfBjTIAJMAEmwASYgDMRuHcjGuM6txRZsUNCDqNQoULOZB7bwgSYABPwaAKbN29GvXr1RPZCCijGFxNgAkyACTABJsAEmMBHAnIBiy3FWc7A+FzkEQxv+R2q1aiJ7VsDncEktoEJMAEm4GkEWMCit8ftIWAhmyZNmoSBAweiWZ/BqN+lt14z+XkmwASYABNgAkyACbg8geOH9mNsx+aoV78Bft+4weXb4+kNiIyMRNVq1RDnq3gYumAV0mfP6elIuP1MgAkwASbABFQTOHZgL37q3BKFinhj984gJE9uXYZY1RXyjQ4jsGDBAnTu3FlkGB08e6nD6uWKmAATYAJMgAkwAdsToGyoJF65f+sGdmzfjvLly9u+Ei6RCTABJsAEdBGgYFkjRoxAq0HDUaddV11l8cNMgAkwASbABJgAE3AXAvLsQgNnLkLxStXdonnPnjzGD41qIDbe42hkJFKkSOEW7eJGMAEmwARcjAALWPR2mL0ELGRXy1atsGrlSrToNwT1OvXQayo/zwSYABNgAkyACTABlyVA4pWfu7RC7jx5RITxRIkSuWxb2PD/EwgLCxMiloSJk6D3pDnIXoCjkPL4YAJMgAkwASZgicCR3dsxuU9n5MmbT4hX0qRJY+kR/ruLEZg7dy66deuGEpWro+eEmfjq63gu1gI2lwkwASbABJgAE7h55SKm9++Gm1evYPu2bahUqRJDYQJMgAkwAScl0LBxY2xcvx59J89BqRp1ndRKNosJMAG3IRALwAe3aQ03hAkwATclQOcQE3t2EK3LVdhHzJNSpE3vcq2lzy19dqXrw4cP+KVrK0QF78XevXvh7+/vcm1ig5kAE2ACbkKABSx6O9KeAhayrXnLllizahWLWPR2lLs8zwtZd+lJboebEpAvfNy0mdwsJuBwApJ4JWeu3Ni5YzsyZszocBu4QvsROHjwIBo1boxHDx+h14QZKFmttv0q45KZABNgAkyACbg4gYCl87B8/Gh4+/ji99828rzIxfvTnPkzZ85Er169kD1fAXT/ZToy5sjtxq3lpjEBJsAEmAATcC8CUft3Y+bgXoj14QPWr1+HqlWrulcDuTVMgAkwATcj8OzZM1SpVh2hhw+h98RZKFPrOzdrITeHCTABJsAEmAATYALqCbx49g8WjR2G4M0bxEMNu/VFo+798EXs2OoLccI73797h3FdW+HYwf2gTOgdO3Z0QivZJCbABJiAxxBgAYverra3gIXsYxGL3l7i55kAE2ACTIAJMAFXJSCJV3Llyo0gFq+4ajdatPvq1ato0qw5IsOPoOWAYajboZvFZ/gGJsAEmAATYAKeRmDRmKHYsXop6jdoiLVrViNu3LiehsDj2hsQEIAWLVvh/YcP6Dl+Bnz9K3scA24wE2ACTIAJMAFXI7BtxSIs+XkE8hf0wppVK1GgQAFXawLbywSYABPwSAIkYqlWoyYOHzyA3hNmokzt+h7JgRvNBJgAE2ACTIAJeDaBN69f42DAb1g6biRe/PtMZF0ZOGMhsuX3cmkw7969xbgurUH+JwsXLkSHDh+zy/DFBJgAE2ACMUaABSx60TtCwEI2SiKWKk1bo9PIcXrN5ueZABNgAkyACTABJuD0BILWLMPC0UOQJ18+BG3nzCtO32E6DXz//j2atWiBdWvXwq9aLbQbOgaJk6fUWSo/zgSYABNgAkzA9QlcO3cGS38ejrNR4Rg0eDDG//KL6zeKW6CawNmzZ9GseQucOnkCTXoOQMPu/VQ/yzcyASbABJgAE2ACjiPw6sVzIVzZs2ENatetJ8QrCRIkcJwBXBMTYAJMgAnoJvD8+XNUrV4Dhw4Eo+cv01GubkPdZXIBTIAJMAEmwAQ+IRALwAdmwgSch8AfZ09hx6qlSJc1uxCsnAo7hMsnjxkMrN+5Fxr3GoDYseM4j9EaLaGMMlP6dMaxw8FYvHgx2rVrp7EEvp0JMAEmwATsQIAFLHqhOkrAQnYOGTIE48aNg1fJMujxy3QkTZlKr/n8PBNgAkyACTABJsAEnJIARfTYunyhiHi2euUKJEmSxCntZKNsT2DChAkYPHgwEidLjnZDx8Kvem3bV8IlMgEmwASYABNwEQKByxZg2S+j8G3iJJg1cwZatGjhIpazmbYk8OLFC3Ts1BmrKYp7sZJoO2QMMuXKY8squCwmwASYABNgAkxAB4Go4N1YPm4k7lyPxtChQzF27FgdpfGjTIAJMAEmEJMEaP1VvWZNBO/bhwZd+6Bp70ExaQ7XzQSYABNgAkyACTABuxK4fvE8JvbqgLvXr31WTw6vIiIzXZpMWexqgz0Lv3L6BOYM6Yvrly9iyZIlaNu2rT2r47KZABNgAkxAPQEWsKhnpXynIwUsZMHSpUuFCjRVugzo/ss05PMtobcJ/DwTYAJMgAkwASbABJyGwNO/H2H2D70RFbwXffr2w9Qpk53GNjbEcQTCw8PRrUdPHIuKRJUmrdCk9yAkSpLUcQZwTUyACTABJsAEYpjAzSsXsXbaeITvCUKt2nUwe9ZMZMiQIYat4upjmgDtC/bq1RvPnv2DdkNGo0arDjFtEtfPBJgAE2ACTMDjCSwb/yMCl85H7jx5MXPGdFSsWNHjmTAAJsAEmIA7EOjYqRMWLVyIklVroce4qfgqXnx3aBa3gQkwASbABJgAE2ACnxC4dyMaU/p2AWViMb4y586LTqPGI1chb5cldjDgN8wa0hfJkiXD8mXLULVqVZdtCxvOBJgAE3BDAtoFLA7OZEfVOfXlaAELwTh8+DBatm6N6KtX0bhHfzTq0d+pGbFxTIAJMAEmwASYABNQQ+Dwti1Y/stIPPrzAebOnYsuXbqoecwj7qFM0k4/MbZDT1AmFsrIkjDRt0LEUq05R0SxA2YukgkwASbgxAQcvAvlJCTWTp+AjXOnIU6cOJg4cSL69OnjJJaxGc5A4Nq1a+jZuze2BQaKbCyNegxAXt/izmAa28AEmAATYAJMwKMI0D7W+pkTcTv6Krp1744Z06cjduzYHsWAG8sEmAATcHcCU6ZMQf/+/ZEld150+3kqsuYt4O5N5vYxASbABJgAE2ACHkbg5fN/sWnhbIQGBeLOtT+QNks2+NdrjAoNmiJR0mQuS0M6Z/ErXQarVixH5syZXbYtbDgTYAJMwE0JaBewOBiE0/vpxYSAhfrg4cOH6NWnD9asWoV8vsXQ+vsfkS1fQQd3D1fHBJgAE2ACTIAJMAH9BGhTZMnPI7B341oU8fHFzOnTULJkSf0FcwluQSAiIgI/DB2GfXt2I693UTTuNRD5i/m5Rdu4EUyACTABJsAEjAmQE+S6GRNw5/o1NGvRAj+NGcOHKjxETBJYsGABhg0fjj8fPPiYsa7XQJc+UOSuZgJMgAkwASbgKgSiL5zDuhkTEbFvJwp6FcJPY8egZs2armI+28kEmAATYAIaCWzbtg2tWrfG48eP0faHH1G9RTuNJfDtTIAJMAEmwASYABNgAo4icPvqFawY/yOiDuxF+44dsWjBAkdVzfUwASbABJiANgIsYNHG6/O7Y0rAIlmyfPly9O7TF08e/42WA4ahboduepvEzzMBJsAEmAATYAJMwGEEIvYEiawr927dxJAhQ/DTTz85rG6uyLUILF26FEOHDcPdO3fgV7026nbozhHvXKsL2VomwASYABMwQeDE4WAELJmLk6GH4FW4MH4eOxbVq1dnXkzAIoF//vkHw0eMwPRp05Dgm0QiS3PN1h0tPsc3MAEmwASYABNgAtoJ/PP4b2xeNBubF83B1/HiYczo0RgwYID2gvgJJsAEmAATcDkCV65cEZkwg7Zvh69/ZbT5fhRSZ+Qo3i7XkWwwE2ACTIAJMAEm4NYEtq9agmW/jEKsWLEwbepUdO/e3a3by41jAkyACbg4ARaw6O3AmBawkP23b99Gr9598PtvG5G7sDca9RgAL7+yepvGzzMBJsAEmAATYAJMwG4E7t2IxrqZk3Aw8HfkK1AAM6ZNg7+/v93q44Ldg8DLly+FyGn8hAl48/o1ytdrLATc6bPlcI8GciuYABNgAkzAowicizwihCuR+3cjTdq0+H7wYPTq1cujGHBjbUMgMjISQ4cPx+6dO5EmYybUatsFVZq2tk3hXAoTYAJMgAkwAQ8nQJmDNy+ei8Alc/HyxQu0adsOY8eMRrp06TycDDefCTABJuB5BGbMmIG+ffsidpw4IhsLr7s8bwxwi5kAE2ACTIAJMAHnI0C+JyRcidy3C1WqVceMaVORM2dO5zOULWICTIAJMAFjAixg0TsenEHAIrVh2bJlGD5yJG7duIGydRqgcY/+SJUhk94m8vNMgAkwASbABJgAE7ApgXWzJmP9rMmizOHDh2P06NE2LZ8Lc38CDx48wIQJEzB58sdxVKVJK1Rp1hqZcuZx/8ZzC5kAE2ACTMDlCZyNCMXOtcsRsiMQiZMkEcKVgQMH4osvvnD5tnEDYpZAQEAAfhk/AWGhIciYPQdqte0K//pNYtYorp0JMAEmwASYgIsSePf2zX/ClXn458lj1KtfH98PGoSiRYu6aIvYbCbABJgAE7AFgfPnz6NXn77Ys2snSlSqhgbd+yNz7ry2KJrLYAJMgAkwASbABJgAE9BIYOvyhVg95WcR/HLq1Kno3bu3xhL4dibABJgAE4ghAixg0QvemQQs1Ja3b99i1KhRIjI1XU16DkDD7v30NpOfZwJMgAkwASbABJiAbgIHA37DhtmTced6NBo1aYIxP/7IkS90U/XsAqKjozFh4kTMnTNHgChRpSaqNW+DfEVLejYYbj0TYAJMgAk4JYEju7Zh19rlOBl2GAkTfoN+/fpi0KBBSJAggVPay0a5LoENGzYIIcuxo1HImjsvKpLYt0kr120QW84EmAATYAJMwIEEnj56KMTGu35dgUd/PkD1GjXx/eBBKF26tAOt4KqYABNgAkzA2QlQcKUhQ4fi9atXqN22Cxr16Id4CRI6u9lsHxNgAkyACTABJsAE3IIAZVvZOHsKrpw9hUpVqmDalCnIm5dFxW7RudwIJsAEPIUAC1j09rSzCVik9ly4cAEjRo7EhvXrkTJtetRs2xk1WrbX21x+ngkwASbABJgAE2ACmglE7N2Jrcvm4WxkOIp4+2DM6B9RvXp1zeXwA0zAFIFbt25hzpw5mDVrNv755ykKFvdD5aathaCFLybABJgAE2ACMUngw/v32L1htRCuXLtwDpkyZ0aP7t3RvXt3xIsXLyZN47o9gMCqVaswdfp0HIuKQtIUKVFZZK1rg0RJknpA67mJTIAJMAEmwAS0Ebh15RKC1i7Hzl9X4P27d6havTr69+2LihUraiuI72YCTIAJMAGPIXD79m2MHPUjFi9aiMTJkovAolWbtfGY9nNDmQATYAJMgAkwASbgaAI3Ll/A+llTELZzK7LlyCGCpjZt2tTRZnB9TIAJMAEmoJ8AC1j0MnRWAYvUrm3btmHCxEk4eCAYqTNkRM02nVGteVu9zebnmQATYAJMgAkwASZgkUBU8G5sXTofp8NDkSlLFgweOBBdu3a1+BzfwASsJfDixQshZJk5ezauX7uGNBkzoWzdRihfrzGSp0lrbbH8HBNgAkyACTABzQSuXzyP/ZvWIXjTevzz5DGK+PigZ/fuaNOGHVk0w+QHdBPYvn27mB8Fbd+OL2LHFtlYKjVugUw58+gumwtgAkyACTABJuDqBM5GhGLXrytxePsW0ZTWbdqge7du8PX1dfWmsf1MgAkwASbgIAKHDh3C8JGjcGD/PuQqVAQNuvZFkbIVHFQ7V8MEmAATYAJMgAkwAfcn8OzJY2xaOAubF81BnLhxMWrkSAwdOtT9G84tZAJMgAm4LwEWsOjtW2cXsEjtCwgIEEKWkMOHkDZTFpGRhQ6r+WICTIAJMAEmwASYgK0JHDu4D4FL5uHUkcNInzEjBg0YgJ49e9q6Gi6PCZglsHbtWixZuhR7du8W95WsVhvl6zVCkTL+TI4JMAEmwASYgN0IHNq6SYhWToQcEHU0aNgI7dq2QbVq1exWJxfMBNQSiIyMxJw5c7Fs2VLxSCG/sihbtyHK1PpObRF8HxNgAkyACTABtyDw/J+n2L95Aw5u3oArZ08hYcJv0K1bVxF4JXPmzG7RRm4EE2ACTIAJOJ7AihUrMGLkSFyPjkahkmVQo00n3o92fDdwjUyACTABJsAEmIAbEXj29AkCl87H1mXz8fLFC7Rp2w4/jhqJjBkzulEruSlMgAkwAY8kwAIWvd3uKgIWqZ2bNm3ChEmTcCQ0FKnTZ0DFRi1RuUkrJEiUSC8Kfp4JMAEmwASYABPwcAIHA37D7nUrce5oBNKmS4eBAwagT58+Hk6Fmx/TBE6fPo1ly5Zh8ZKlePL4b2TIlgMlqtWGX7XaSJ8tR0ybx/UzASbABJiAGxC4dPIoQrYHIHT7Fjz684HIPNe+bVuRbSVDhgxu0EJugrsRuHHjBpYvX47FS5eKrHVJkqcQQhbKWsfzI3frbW4PE2ACTIAJGBM4fzTiY5a8zRvw7u1bePv6ol2bNmLeFj9+fIbFBJgAE2ACTMAmBKZOnYqJkybh7p07InBAzTadULh0eZuUzYUwASbABJgAE2ACTMATCPz79CkCl80X/14+f476DRtiYP/+KFasmCc0n9vIBJgAE/AEAixg0dvLriZgkdr722+/Yfbcudi/dy/ifvmlELFUbtySD6n1Dgh+ngkwASbABJiAhxF48e8z7Pp1hRCu3L1xHTlz50a3Ll3Qu3dvDyPBzXV2Au/fvxdCllWrV2P/vn3C3Py+xYWYpVSNukj4bWJnbwLbxwSYABNgAk5E4P7N6wjZEYCwHQG4ev6ssKxuvXpo1bIl6tWr50SWsilMwDyBLVu2CCFL4JYt4sbCpcqJzHUlq9XC1/ETMB5mu0UAACAASURBVD4mwASYABNgAi5P4K+7t/+btwXi8ukTiBMnDlqTaKV1a5QqVcrl28cNYAJMgAkwAeclMGXKFEyaPNkgZKnVtjMKlSrnvAazZUyACTABJsAEmAATiGEClDE1YNkCBC6dJ4Qr3zVoIIQrxYsXj2HLuHomwASYABOwMQEWsOgF6qoCFqndYWFhmDN3LlatXCn+E0WirtykJfIX89OLhp9nAkyACTABJsAE3JjAneirQrhC/169fImy5cqjW9cuaNSokRu3mpvmLgSuXLmCdevWYc2vv+LcmTOiWSWr1ETRStVQtEIVfBWPo666S19zO5gAE2ACtiTw95/3EbF3JyJ278CJkAOi6BJ+fmjWpAkaN26MFClS2LI6LosJOJTAtWvXPop916zB1StX8EXs2GKfkMQsND/iiwkwASbABJiAKxF49fKFyJAXFhSIYwc/BrGgbCutW7ZE69atkShRIldqDtvKBJgAE2ACLkzgw4cPkIQs9+7eRV7voqjYqAXK1mngwq1i05kAE2ACTIAJMAEmYFsCN69cxO51q7Br3Sq8ef0K9erXF8KVEiVK2LYiLo0JMAEmwASchQALWPT2hKsLWKT2R0dHY968eZg7dx6ePn2C7PkKonTt+ihXtyFHo9Y7SPh5JsAEmAATYAJuRCB0RwAObNmIqOA9olVNmzVH1y6dUbp0aTdqJTfFkwiEhoYKMcu69etx/949xIoVC0UrVhWOmkUrVEX8b9ipxZPGA7eVCTABJiAn8NfdO4jYG4SovTtxMuyQ+HOOnDnRpHFjIVrJly8fQ2MCbkcgODhYzI/W/roOTx7/jSTJUwghS/HKNZDXlyPduV2Hc4OYABOIMQIfAMSKsdrds+LIfbsQGhSIsB2BePPmNTJnyYKm/4mNvby83LPR3ComwASYABNwCQKUIXzmzJmYM28eLl24gFTpM6BSo5ao1KQlEib61iXawEYyASbABJgAE2ACTMDWBE6GHMCuX1fiyO7touiWLVuhS5fOKFmypK2r4vKYABNgAkzAuQiwgEVvf7iLgEXi8OrVKyxevBhLly9HVESE+M8kYilXpyEKlOBU6nrHCz/PBJgAE2ACTMAVCdy6cgnBWzYI4cqjB/eRPkMGtGndWkSszJ49uys2iW1mAooE9u7di82bN2PT5s24feuWuMenfCX4+ldBkTL+SJoqNZNjAkyACTABDyBw++oVEak7am8QzkQeES3OnTcvvqtbF3Xq1EHRokU9gAI3kQl8JLBx40YhZPn9t43i/6dIkw4+/pXhW6EKvEqWYUxMgAkwASbABGKUwNs3b4TYmIQrJDh+/u8zJEr0LZo0aSyyBFeoUCFG7ePKmQATYAJMgAkoEaB11py587B/317EiRMXlRq3QOUmLZExR24GxgSYABNgAkyACTABjyCw7/d12LNuJS6ePIbESZKKoKmdO3dGpkyZPKL93EgmwASYABMAC1j0DgJ3E7AY8wgLC8PyFSuwYsUKvHj+HJlz5UGZOg1QqnpdJEudRi86fp4JMAEmwASYABNwYgLv3r5ByI5AHNyyAccPHxCW1qpdWwhXvvvuOye2nE1jArYhcODAAYOY5Xp0tCg0l1cReJUujyKlyyOHVxHbVMSlMAEmwASYgFMQOBV6CMcO7cPJQ/tx48olYVOBggVR7z/RSpEi/N13io5iI2KMwN9//40tW7Zg85YtCAwIAEUPpswsQsziXwXe5SrGmG1cMRNgAs5DgDOKOE9fuLMlL/59JgQrkXt3InLfTrx5/Vo4u9StU1uIjevWrevOzee2MQEmwASYgBsRIH+MefPmY8WK5aJV3mX8P/pj1ODfMjfqZm4KE2ACTIAJMAEm8B+Bm1cuiqCpB7dsxMMH95E3f35069JFCFfixInDnJgAE2ACTMCzCLCARW9/u7OARWLz8uVLIWJZtmIFwkJCxH8uUqY8SlStjZJVa+Lr+An0YuTnmQATYAJMgAkwASchcDR4D0KDtuLIzkC8fPECmTJnFqKVVq1aIWvWrE5iJZvBBBxLICIiAkFBQdi2YwcijnyMxJ88dRp4lSonMrPk9S2BREmSOtYoro0JMAEmwAR0Efjzzi2cCQ/B8UP7cfzgfjx/9o8or0LFiqhRvTqqVq2KPHny6KqDH2YC7krg+fPnQsxCWesCAgLw6uVLJEj4jZgbFS5dHoVKlePMde7a+dwuJsAEmEAMEbj1x2UxbzsZckD8L12pUqdG3Tp1hGilWrVqMWQZV8sEmAATYAJMQD+BGzduYOHChSK46M0bN5A4WXKUqd0A5eo2RKZcvDehnzCXwASYABNgAkyACcQUgQ8fPnwUrQT8hpOhB4UZFDi1Xdu2HIAipjqF62UCTIAJOAcBFrDo7QdPELAYMzp27Bg2bNiAdevX49rVq/gidmwhYilRtRaKV6quFyc/zwSYABNgAkyACcQAgQvHIhEaFIgjO7fi4f17SJAgIRo2aohGDRuyA0AM9AdX6dwE7ty5I8Qs27fvQNDOIPz77JkwOHv+gsjjWwL5xL/iiP9NIuduCFvHBJgAE/AwAo8e3Me5yDCcjQjD+agjuPnHZUEgZapUBsEKiVYSJeLvt4cNDW6uTgLv3r0TYpZt27Zh+44duHf3rihRylxHYpZchbx11sKPMwEmwASYgCcSOHE4+D/RSjBuXvk4d8uVOzeqV6uGGjVqoEKFCp6IhdvMBJgAE2ACbk5g8+bNQsiyedMm0dICxUqiTJ2GKFunPmLH5sjkbt793DwmwASYABNgAm5D4I8zJw3ClX+ePEbW7NnRplUrtGzZEpkzZ3abdnJDmAATYAJMwGoCLGCxGt1/D3qagMWY1/79+7F+wwasX78ejx4+xDeJk6BElZrw9a+MImX54EDv2OLnmQATYAJMgAnYk8CV0ycQtX83wndtxY3/nADq1quHxo0aoWHDhogdO7Y9q+eymYDbENi7dy8OHDiA/QcO4PDBj1Fj6MpZyBt5fYp9FLQULYGv4sV3mzZzQ5gAE2ACrkDgycO/cDYyDOcij+Bc1BFcv3hemB0/fgKULlsG/uXKoWzZsihWrJgrNIdtZAIuQyA8PNyQuS4yPFzYnSxlKhQoWQb5i5VE/mJ+SJE2vcu0hw1lAkyACTABxxG4cfkCzoSHiix5lGnl5fPnovJKlSsL0UqVKlU4Q57juoNrYgJMgAkwgRgmcPPmTaxcuRLLVqzA5YsXET9BQpSoVkv4Y1DmS76YABNgAkyACTABJuBsBP66e1sETg3fuQ0XThwV5jVq3BitW7VC9eocGN3Z+ovtYQJMgAnEMAEWsOjtAE8WsBizo0gglJXlt99+w5vXr5Ew0bfwLl9JiFl8yldG3C+/1Iuan2cCTIAJMAEmwAR0EjgbEYrI/btxbP9u3I6+Kkor7+9vEK0kTZpUZw38OBPwbAIvX74UYhb6t29/MMKPhBmA5PEuirz/iVlI1BInblzPhsWtZwJMgAnYmMCzp09wLiLsP9FKGK6eOyNqoP2I0qXLwL/8R8FKqVKlbFwzF8cEmIApAnfv3hVilh1BQdi7Zy8ePXoobs2UIxfyFi2JAsVLCUFLAs58xIOICTABJuCRBP66ewdnwg/j9JFQnIsIxYM7tz7+TmTOjMqVKoGy45FoJUGCBB7JhxvNBJgAE2ACTEAisHPnTqxavRobN27EyxcvkDx1GhSvUlOIWXIX8WVQTIAJMAEmwASYABOIMQJ0NhMWFIgjO7fhRMgBYUdhb280a9JEZFtJlSpVjNnGFTMBJsAEmIBTE2ABi97uYQHLpwRfv36NwMBAbNkSgIDAQDx5/DfixIn7UcjiX0mIWRJ+m1gvdn6eCTABJsAEmAATUEng2IG9ItNK1P5deHj/nniqctWqqFenDmrXro20adOqLIlvYwJMQCuBZ8+e/V/QEhyMo5GRoohYsWKJzCx5i5ZAXu9iyJa/IOJ/k0hr8Xw/E2ACTMCjCTz+6wGunDmJcxGUYSUMl0+dEDy++OILlDISrJBohb67fDEBJhDzBCIiIkAZnfdQBrvgYLx580YYlaeIrxD6kuMViX7jJfwm5o1lC5gAE2ACTMDmBB49uI8LR8Nx4VgkzoaHIPrSBVFH4iRJUcHfH/7+5VG+fHnOsmJz8lwgE2ACTIAJuAsBWkNt2LABv65fj8AtW0SzMmTLYRCzZMqVx12ayu1gAkyACTABJsAEnJjAu3dvERa0Vfw7snu7sDR7zpxo3LAhGjZsCC8vLye2nk1jAkyACTABJyHAAha9HcECFvMEd+zYIQQtm7dswd07d8TNXiXLwMuvDAqVKg/eRNE7Avl5JsAEmAATYAKfEnh0/56IbHHi8H6cPHwAFPGCIo/XqlULdWrXFqKVxIlZTMrjhgnEBIHHjx8bBC37g4Nx4vhxgxkZc+RC1nxeyF7AC9nzeyFbfi98ETt2TJjJdTIBJuAAAh9IzOaAetylihf/PsMfZ06Kf1fOnMLVMydw7+YNQ/P8SpVC+XIfM6zQv7ic5cpdup7b4cYE3r17h3379glBy959+xARHm5obY4CXshZ+KOYhf4lTp7SjUlw05gAE2AC7kvg3o1onP9PsHLxWCRu/nFZNJbmamXKlv1PtOKPYsWKuS8EbhkTYAJMgAkwATsRePTokUHMErxvn6gle76CKFKegopWQrZ8Be1UMxfLBJgAE2ACTIAJeCIBOqeRAqdG7dslssKlTpMGjRs1QoMGDVCqVClPxMJtZgJMgAkwAesJsIDFenYfn2QBi3qCBw8eFGKWbTt24PzZs+LBNBkzoaBfORTyK4tCpcrhy6+/Vl8g38kEmAATYAJMgAkIAuePRuDE4WCcDAk2RB9PlTo1qlapIoQr9O/LL79kWkyACTgZgb/++gthYWGIiopCRGQkIiMj8fCvv4SVsb74QghZshcoJDK0kKAlY47cTtYCNocJMAEmYHsCHz58wJXTJwyClT/OnML1S+cNFWXImBE+Pr4o6usDX19flChRAvHjx7e9IVwiE2ACDiXw9OlThISE4PDhwzh0+DBCQ0JAIhe6MmbPiVxFfJHTy1vMiTggjkO7hiuzMQEWsdoYKBfnNATevX2DP86eAs3dKMPKpeNReHDnlrAvUaJv4VfKD6VLlRIOLX5+fiJrHl9MgAkwASbABJiAbQhcv35diFl+37wZYSEhotB0WbKhSLmK8C1fCfmKlrRNRVwKE2ACTIAJMAEm4FEEKJNq1P5dQrhyNHiPaHvyFClE4NT69eujWrVqHsWDG8sEmAATYAI2JcACFr04WcBiHcErV65g586dCNq5E7t27cLrV68QK1YsIWTxKlUOBUuWRqacnOLWOrr8FBNgAkyACbg7gYf37uL0kcNCtHIq5ACe/P1INLlYiRKoXrUqqlSpwtEr3X0QcPvclgDNk0nQQv/CIyNxNDIKL148F+2NlyDhJ4IWErikTJ/RbVlww5gAE/AMAreuXMIVyqxCohXh9HgS796+FY1PkjQpfHx9UczXFz4+PuJfunTpPAMMt5IJeDiBt2/fGgQthw+HICQ0BP88fSqofB0/PrLm+yjwlTLXpcmUxcOJcfOZABNgAo4lcO38WYPg+OrZU2I+J10UVKV06dJCsEJiFW9vb8cax7UxASbABJgAE/BgAjdv3hRBRQMCA7EzKEiQSJoyFbzLVYKPfyX4lKvkwXS46UyACTABJsAEmIAlAneu/YHI/btwLHgPzkSEiduzZM0qRCsUONXf399SEfx3JsAEmAATYAJqCLCARQ0lc/ewgEUvQYhoiiRikQQtFy9cEIUmT50GeX1LIH8xP+QrWgKpM2bWXxmXwASYABNgAkzABQk8e/IYZyJCceZICM5HhiH60sffymTJU6Bq1Soi00rlypWRMmVKF2wdm8wEmIAlAidPnjSIWo5ERODEsWOGR+jwkZw302fPiYzZcyED/cuRC3HixrVULP+dCTABJuBQAi+e/YObf1zCzcuXcPPKRdy4dEE4PT57+kTY8dXXX6OItzeKFy1qEKvkzJnToTZyZUyACTg3gVOnTok50dGjR4XQ9/jRo3j//r0wOlHiJMia38sgaiGBS/I0aZ27QWwdE2ACTEANgVgAKHVPDF7kvEICFZq7keD46pmTePXypbAoYcJvUNi7yCeC42zZssWgtVw1E2ACTIAJMAEmIBF4/PixELNsCQjEtm1b8fLFCxEQwIuCivqVFcFFU2XIxMCYABNgAkyACTABDydwMuQAThw+gFOhBxB98bygUcDLC3Vq1RKilaJFi3o4IW4+E2ACTIAJ2IEAC1j0QmUBi16Cnz9/4cIFBAcHYz/9278ffz54IG5Klzkr8hYtifzFSgpBS5IUqWxfOZfIBJgAE2ACTMAJCLx59UoIVs7Sv/BQXDp1XFgVN25clClbFhX8/VGuXDmUKFHCCaxlE5gAE3A0gdevXxsELZGRkYiMioIkApdsyZAtB9L/J2bJ8J+4hUQufDEBJsAE7E3gzevXQqBy8/LF//73o2Dl/q0bhqppTpM3Xz4U/S+ziq+vLwoXLmxv07h8JsAEnJYAeWaTh7a2i4LiSJnrIqOO4n/t3flzVFd6P+BXEqAFbUggBBL7vngd28nYyTfxpJK/OJVK5ofZMvbMGDJgs4PYhBAgkEALWhF865xeaAmwgUag5blVt87d+5zn9oybVn/umz4XnT93tnyRzd3bY+/xj3OVllLFltZNHW/2Io4mQIDAGhO4PzhQqIp3phBYuXb+TIw/epgV1q1bF599/qv46stCZbw0Hz9+fI0JGS4BAgQIEFiZAqnK5X/+53/Gf/3Xf8V//8//xK3+wvc0ew4fjY+/ToGW/5dDLSYCBAgQIEBg9Qvc7b8RObTy3R9zOzM1lQf97W9+kx+emkIrR44cWf0QRkiAAAECH1JAgKVafQGWagV/+fy///3vOdDyu9//Pv74hz/GxMR4PmnvkWNx4NMv4vDnX8bhz76Irt6dv3wxRxAgQIAAgWUokJ48funvJ+Li30/E5dMn49yJv8azZ4XHa/7666/jN99+G99++20OrdTV1S3DEegSAQIfWmBubi7OnTtXns+cPRtnz52LG9eulbtWV7cuV2dJgZZCeyh2Hjik0uGHvnlen8AKFigFVfr7UmWVSzHQdykGrvUtGNGhI0fio2PH4/jxY3HsWGH2h48VfNN1ncAyF5iYmChXafmhGPS9fvVqudfpATl7jn0cOw8ejh37Cp+Jtu3as8xHpXsECBB49wJP5+fjVvoMl+dLcfPS+bh+/kw8uHun/GLHP/64EDj+1a/KgZWamjcPHL773rsiAQIECBAgUK3AqVOn4re//W38929/G3/43e/y5RoaG+PjYmWWFGbp3rm72pdxPgECBAgQILAMBOafzMWZv36XAys/fffHuHn5Yu7Vzl27cmDlP/7jP/Lc0tKyDHqrCwQIECCwRgQEWKq90QIs1Qq++fl//vOfc6Dlj3/8U3z3/XcxNTmZL9K9Y2ccLAZaDn32Zew+fPTNL+4MAgQIECDwHgTS0ywvnTpZCKycOhlXz58pv+qvvvgi/t8//3MOq6TQii8J3sMN8RIEVrFA+hHn4mBLWh+8fbs86oamphxmScGWVKWle8fu/MfJ7p27or6xaRXrGBoBAq8jkIK29/pvxN3+m3G3/3r0p6DK1cu5TT98LE179u7NT+D+6PjxclAlhVXSk7pNBAgQ+JACDx48qKhedzJOnDwRdwYHy12qb2jIn4XS56BCeyB27j/kYTkf8qZ5bQIE3qnAQAqpXC0Ejm9dvZJDxym4Unp4Snqx/QcOlKvj/aoYWGlq8u/Bd3ojXIwAAQIECCxTgfHx8RxmyYGW//mf6L95M/d0+649ceTLf4zjX30dx776Ojq7ty3TEegWAQIECBAgsFjgwsm/xdkfvo/zJ/6a29Lfc37zb/9WDq188skn4AgQIECAwIcSEGCpVl6ApVrB6s//29/+Ft99911899338efv/hxD9+7li7Zu6ohDn30RKcyy/6NP4sDHn0VD08bqX9AVCBAgQIDAGwpcPfdT9P10Ki6d/r8cWLnTfyNfIf1Q6uuvv45/+uab+Oabb/KywMob4jqcAIG3EhgZGXkh2HL+3Pm4f39owfU6t3ZH145dxVDLrhxs2ZrWd+6OlvZNb/XaTiJAYPkJjAzdyyGVewMppJLmG3Hv1s28bfThyIIO9/TuiOPHjuawSqmiSmo3bvTv7eV3Z/WIAIFXCVR+Fjp//nyk6nUp5Ht/6PlnocaNzQsCLaWAy+Zt28ESIEBgWQoM3rgWOaxSDKikdqDvSjx5Mlfu767du+Po0aM5dJza9DkutcIqy/KW6hQBAgQIEPggAj/++GP87ne/i9/9/vfxpz/+KcbGRnM/dh04FEdzmOXXcezLX0drR+cH6Z8XJUCAAAECBF4U6DtzOs798H2cO/HX3E4XHwieqqv+27ffxr/8y7/Ev//7v0dzczM+AgQIECCwHAQEWKq9CwIs1Qq++/MvXLiQAy3ff/99/O+f/xx9V66UX2TP4WOx76NPYv9Hn8b+jz6LPUeOvfsOuCIBAgQIrGmB9GPPvjM/xpUzp+LqmdORviiYnZnJJpu3dMU//dM3ObCSwiq//vWv17SVwRMgsPwEhoaG4urVq+X52rVrcaWvL6+XguKlXre0t8fWXK1lV7HdHd070vIuT+NbfrdWjwjkQMrdNOdwSn+hqsqtG3Gv/2ZMTT5eINS7Y0fs27cvDuzfn9vKua2tjSYBAgRWrUD6LFSqXpeCLT+dPRvnz52LhyPPw3zNbe2FynX7DsaOA4dix76DsX3PvhBsWbVvCwMjsKwEUtWU9Llu4NqVuHXlcq6Mlyur9F0qf/+UOtzT2xtHjh6NjxcFVVpbW5fVeHSGAAECBAgQWP4Cf/nLX+IPf/hDIdDypz+VP3PsP/5xHP3y6zj8+Zdx6PMvor1zy/IfjB4SIECAAIFVIpB+h3Lp1MlcYeX8yb/GWPFhZAcOHozffPtt/Ou//msOrWzbpoLaKrnlhkGAAIHVJiDAUu0dFWCpVnDpz79z506cOHEiz3/929/i5ImT8ejRw/zCDU1NOcyy73gKtHwS+49/El29O5e+U16BAAECBFaFQPoS4Pr5MzmkcuWnU3H17I+RnmCeptra2vjiyy/jH776Kr788sv46quv4tChQ6ti3AZBgMDaFBgbG3tluKX/5s0FKPWNjbFt5+782bqze3t0bO2Ozq3bcrClo9jWNzSuTUijJrAEApPjYzF8706M3Lsbw3fv5OXc3h2MoYH+XP1t/smT8ivX1dXF7r17Y/8rQir19fVL0EuXJECAwMoVGBwcXBBsSRVbLpy/EKOjj8qD2lBfn6vUpc8/qc2V64rLW3fuirq6dSsXQM8JEHivAtOTj3PgOAePKyrk3S9+rkshltK0tXtbHD165IWKKh0dHe+1z16MAAECBAgQWBsC6XNICrOk+fd/+EP875/+VB74zv0H48Cnv4rDn32ZQy0p6G8iQIAAAQJlgZqIeP7PWTBvIDAzNRkXT52MS38/EZdOn8zBlanHhQeT7di5sxxYSaGV3bt3v8GVHUqAAAECBD6YgABLtfQCLNUKfpjz0xMUf/jhhxxq+dsPP8T/nTxZ7khbR0fsPnI8dh8+HnuPpvZY9O478GE66lUJECBAYNkIpB+BXr94Nq6fPxs3LpyLGxfPxt1b/eX+pSdZlMIqpcBK+nGoiQABAmtBYG5ubkG4pVTFpe/qtRgcvB3jY2MvMLS2b4qOReGW5yGXQuClqcXTgdfC+8cYf14gBWYLwZTBipDKYA6ojAwVAiuTE+MvXKSjozN6entySGVxFZW9e/diJ0CAAIF3INDf35+DLX3FinVXr16Lvqt9karYlSpxll6mq2dHpCBL947duWJdqmJXWN7pM887uBcuQWClCYwOPyiHUwqV8frjXqqOd+tm+eEopTG1trbFnr17cnW89DkufbY7ePBgHD16NLq6ulba0PWXAAECBAgQWEUCMzMz8f333+f5z3/+LrdjY6N5hB1dW+Pgp1/E4c++yIGWA598vopGbigECBAgQGDpBNLfhC6eOpGDKpfT/NOp8osdO348/umbb+Lrr7/O8/79+5euI65MgAABAgSWTkCApVpbAZZqBZfH+bOzsznQcurUqTz//dSp+PH06XLnGjdujD051HIs9hz9KPYcPha7Dx+Nmtra5TEAvSBAgACBdyqQnnB5/UIhrHL94rm4ceHsgh8P7N23Lz7//PP47NNP49NPP80VVrZsURr9nd4EFyNAYFUJjI6OxsDAQNy+fTu3pfnWwECk+fbA7XhULG1dOfCm5pbnVVtSFZdi4KWtY3O0dnRGW0dnbpvb2leVl8GsDYGxkeFI8+jDQvvowf1y5ZT0x4mRXEVlMGamp18A6dq6Nbb39MTO3h2xY0dv9PT0RG9vb55Ly01NTWsD0igJECCwTAVu3bqVA74pzJLavr6r0Xftaly7eu2Fzz3tnZtzqCXPqXpLcXnztkIlO9VblulN1i0CPyMwOz2dP9s9GLwdd2/dzOGUu/03Y6hYUeXx+MKQ/9bu7kjfN6XwcZpLQZXUbt26lTUBAgQIECBAYMUIpN9bpCDLd2n+7rsoVe+ub2iI/R99GvuOfxoHPk7tJ/nfQCYCBAgQILCWBeZmZqLvzOnCfPZ0XD3zY9zpv5FJ0gNT//HXvy4HVr755pvo7Oxcy1zGToAAAQKrR0CApdp7KcBSreDyPf/Jkyc5zHL69OliqOV0/Pjj6ZiemsqdrqmpiVQGt2ffwejdfzB27DtQbA8Ktizf26pnBAgQWCAwNNAft/oux8DVy3Gr70rcTu3Vy+Vyq+ngo8eOxa8+/zwHVdL82WefxaZNm0gSIECAwDsWmJycLAdbFgRdbt+OW7dSyGUghobuvfRV04862zo7o3VTZ7R0dBSCTDLaLgAAIABJREFULZsK4ZZy0KVivXVTxzvuvcutdYGn8/Mx9nA4RouhlLGRkUXrhZBKOiaHVkaGX0m2vacQRNn5imBK2rd+/fq1Tm78BAgQWNECw8PD5WBLKeBypS+FXa7mzzyLp/Tk4o6u7ujo3par1KU5BVvSnAK+nVu7o75RcHFFvyl0fkUJTIyN5rBxoUpeau8Ugsj37sbDtO3eYIw9fLhgTOnvCXtS9ZS9+2L//oUBlVRRpbm5eUUZ6CwBAgQIECBA4HUFrl+/ngMtf/nLX+JvP/wQ/3fyZDx79iyf3rGlK/Ye/yQHW0pzS7u/wb2ureMIECBAYOUJ3Lx0oRxYuZoCK+fOlAeRHlyWHp76j//wD7m6SgqspBCLiQABAgQIrEKBhQGWmogo/DNx2UypS8t6EmBZ1rdnSTp35syZHGo5e/ZsnDt3Ps6dPxc3rl8vv1b6Q9SO/QejtyLY0rPvQOzYdzBqfahcknviogQIEPglgcVBlRRYGei7HFOTj8unbunqiqNHj8axNB87Vg6rNDY2/tLl7V9lAunz8LL/ELrKzA2HwOsKpMqJKdxy//79l85DQ/dj6P5Q3vfg/oN4/HjipZdOlRTbi+GWlmKwJYVeUsWXppbWaGppiabm1mhqbq5YT9sK+02rUyCFUCYnxgvzeJrHYvLx8+WpiYl4PDEWj0dHy5VTxkuhlEU/UKwUamtrj81bNudqbV1buqKra0teXjx3dXXl6inp35QmAgQIEFi7AtPT0+XKLaVQb2pT1bpUxW7w9mCML6rckLTSj7xSyKWzuxRueR50yaGX7m2q1q3dt5WRv4HAowdDOYhSCqbkkEoxoJLDKXfvLPg+qXTpTR2d0dvbE709veUKeaXKeCmgkiqp1Kro/gZ3wqEECBAgQIDAahVIDxI9ceJEnn9I8w8/xJXLl8vD7d27P4da9h37OPYcPR57Dh/znexqfTMYFwECBFa5wO1rfXH9wrm4fuFMXD37Yw6uTD0u/Ealubklvvjyi/iHr77KoZUvvvgidu1SmWyVvyUMjwABAgSeC6jAUu27QYClWsHVcf7ExERcuHAhzp8/n+ez587FufPn4+Yrgi2lQEvvfsGW1fEOMAoCBJaLwOsGVY4cPRofHTuWAyulOf1o1ESAAAECq0sgVXXJYZYHD34x9JKOGRsdfS2AjcWQS+PGFGgphl5S2CWFXnL4pbStJRrTcnNzbGhoiA31jbGhvr643JDb9fX1kSrImN5cYP7JXMxOT8fMzHSkEutpOc8zhbYQRhkrhFFKoZS0PjFRCKeMj8dUZUClItj6qt6kHx0WAilbchCl6yVBlMXBlA0bNrz54JxBgAABAgR+RmB0dDSHWVKwpTLkMjCQgi638rbhBw9euEJDU1OhektXd7Rs6ihXq0vV6VKYt7StVM3Ow3i8DVeDQPqcOPZwpFwNr1wxr2JbqpCXq6jcvRtPnsy9MOzubduip7c3dhTnFEwphVNKy01NqiCthveLMRAgQIAAAQIfRiBVqSyFWk6cPBk//HAi7t29U+5Mz+69sevI8dhz5FjsPnwst5u2bP0wnfWqBAgQIEBgkcCzp0/j+sVzcSOHVc7GjeLyZMWD9j77/PNyWCUFVj766COOBAgQIEBgLQsIsFR79wVYqhVc3ec/fvy4HGr5uWBL774DFRVbDkYKtnTv3B31DZ76v7rfIUZHgMDbCKSy4vdu3YyBa1fi9tUrcavvSryqosqRI0fjo+OCKm/j7BwCBAisRYH035j0g9A0j42N/eLy6OhYPMrHP8rHj42OxdjYaKSnCL7JtG7d+kKoJYdcCqGW0nJaLy/n/fX5mOfHNkRtXW3U1tblio8pYFFo63JZ8bSvpub5tpceWzovnbvoOmkcqTLJ06dPi+18PJ1/Gk+fzsd83l5YT1/Ol5YL7fN9z9fTMRXXeTKfwycpbDKX2uJyDqHMPg+kzM0uDKbMFsMq8/Nv5pzsWlpao60tzW3R2toa7e3t0d7WVl5P20v7SsuV6y0tLW9yax1LgAABAgQ+mECq5FIZblmwPDgYQ0NDuWJd+uzyqilVdUnhltZi5brWVLluUfAl79vUmQMw6TOMicBSC0w9nojxhyPxPIgy/DygkqrjjYwU1h+m5eEcZH7V1NHRWQ4m9/b0RG9v7wvBlLRN5ZSlvquuT4AAAQIECBB4UeDmzZtx+vTpPJ86dTpOnT4V/Tdvlg/c3L09h1l2HykEWtJy+o2FiQABAgQILKXA1MR43Lh0IYdUUljl5sVzce3Cufx3sTTVNzTEp59+Gp9/9ll88skneTnN9b43W8rb4toECBAgsPIEBFiqvWcCLNUKrs3zFwdbzp07H+fOn4sbFRVbkkzn1u7o6t0ZW3fsiq2lNi3v2OmJImvzrWPUBNaMwOOxsbg3cDMHVe7d6i+2NyNVWLl762akHxiXpi1dXbmKynEVVdbM++PDDDS952o+zEt7VQIEVpxA+rxfGYIZT5U+pqbKc/pBaWm9cjltK61PpuWpqZicSsdO5uPTvum0Pj0VM9PTbxyUWa6Q69evj4bGxmiob8htY2NDNKb1hsZoSutNjdHYUNhWmhsq1iuXC+cVjk0BlcpAStpmIkCAAAECBBYKzM7OvrRSXamC3dD9+4WwS7Gi3cjw8CsJUxW6FHBJwZfGVJWuWK0uV6RLFexKFetSW6xoVzimNRqbm6NxY7Pbs8oF0vc56YceKVTyeHwspkqV8VI7kdbT9vHyMblq3sRETE2MFUIrD0diZmrqpUopvN25eXOkanibN2+OrV1deblyTtsr1wVTVvkbzvAIECBAgACBVSeQqm2XQi2p/fupU3HxwoXyOBs3boydBw5H7/6Dud1x4FDsPHDIbytW3TvBgAgQILD0Aukhav2XL8WtvkvRf+Vi3LpyKQb6LsXdW/3lF9+0qSM+/awQVikFVY4fP770nfMKBAgQIEBg5QsIsFR7DwVYqhV0fqVAKdhy8eLFuHbtWp77rl7N7d07z0vkpnMamppia28hzJIDLsWQS3qqSNpWt249XAIECCxrgQd3bpcDKimUksMqA/1xr/9GflJm5dTW1h579+2Nffv2xb69e2Pv3r1x8ODBHFzp6upa1uPUOQIECBAgsFQCc3NzOdiSKqGU5lThpHL9Zcuvc0yhusrT3PX0Y8DFc/qx38u2V257nWNSqGTdunVLReS6BAgQIECAwDsWSAGE9KOxyrkUbiltGxkZiUePRuNRrlI3nqu8TE1O/mJPamprY2M56NISpeBLCrbk7S3Fbc0tUd/YVKhKV1G57uVV7ArV69K1Ta8vkH6kUaiSN1OoklesgDc7M5W3pTB12p7355D1ZKSwSQ6kTKTQyXhMjheCKjmwUgyi/Fw1lMreNbe05DBya2tbtLe3RVtraw6llMIni4MoaXtHR8frD9CRBAgQIECAAAECq0ZgcnIyh1p++umnOHv2bPx05mycO3s2Rkaeh+/bOzfHjgOHc5ilEGo5HDv2H8xhehMBAgQIELhz83r0X75YDqsM9F2Om5cvLoA5fORIfHT8eKSASppTYCX9bsVEgAABAgQIvJWAAMtbsVWcJMBSraDzX1cghVtKoZbKcMvVa9dy5Za52dkFl+rq6Y2uyoBLxXJ6EqKJAAECSy0wMzWZq6VUVlBJAZWhWzfzUymezC38/63enTvzP/AP7NuX2xRWSW2aOzs7l7q7rk+AAAECBAgQIECAAAECBAgskcCTJ08WVKirrFY3NjaW91VuG03byiGYsRgbHYvx8bEc1H2bad36DVHf0BAbGhpi/Yb63KZgSyn0Ul/fWF7OoZj6hqhdty5qa+uitq42amtqo7auLlJAN7d5ubCvZvG+2kL4t6a2pnjM82PTOSlMk69ZW5eH8vTpfDydf1psC8vPnj2NpzlQvGjf03Tcy/c9e8W+J3NzMTdbCJrkuWJ5brawrbQ/BVNSKOXJk7m3YY4NGzZES0trtLal8ElrtLe15wBKqTLe4jZVy3vZPpVR3orfSQQIrAUBRaLXwl02RgIE3pHAwMBAnDt3LodaCsGWM3H+/Plc9bo0dW3vjW179kbPnv2xfc++6N17ILed3dveUS9chgABAgSWi0D6/uP29asxeP1q3L52JS/fScvX+xb8t2HHzp3x0fGP4vjxY+WwyrFjx/J3HiYCBAgQIEDgnQkIsFRLKcBSraDz35VAf3//goBLCrak6i3Xr12P4Qf3F7xMc2tbrtKyqas7Ordui46t3dGxdVt05rY7Orq2xcZWTxt5V/fGdQisRoH0j/uRobsxfO9OjNy7GyP37sRwbu/Gw6G7MXT7VowM3Vsw9I0bm2P33j25gsr+inBKKaSyfr3KUavxvWJMBAgQIECAAAECBAgQIEDgXQmkh/ykoEuqQlc5T09Pl9dfd3lyciqmptN1SudOxsz0TOE604UqdylEUlmZ7l2NY6mvU6qEl4I26fuWxobGaGhoiIbGxmhsbIiGhsZoSstNjdHY0BCpKl5pTsel5VL7OssbN27MQZR0rIkAAQIECBAgQIDAcha4fPlyOdRy8eLFOH/hQqRtlVUjUwXInj37YvveQrClZ+/+vJ6CLukztokAAQIElq/AowdDFUGVvkJQ5Vpf3Ll1c0GnU1Dl8KFDcfjw4UgBlTSnyirt7e3Ld3B6RoAAAQIEVo+AAEu191KApVpB578PgfRH3cXVW1LAJT11ZPD2YIyOPnqhG41NG8vBlkLApRh26UoBl6058JK21dTUvI8heA0CBN6jwNjDkYWhlKFCQCWFU1Jg5eG9uzH26OELPUo/gti+fXv09vbG7l27Xqii0t3d/R5H4aUIECBAgAABAgQIECBAgAABAu9G4NmzZznIUgqzlJYXt6k6ysv2vWp7+m41VWtJcyl0Ulp/Wfu6x7ybUbsKAQIECBAgQIAAgbUjcOPGjbh06VKkUEtqU7AltXfv3FmA0LN7b3Tt2BXdO3cX5l27Y9vOPdG9c1fUrfOwvrXzjjFSAgQ+pMCj4ftxr/9m3Ll5Pe7238jzvf4bcaf/RoxX/JZl/YYNcejQoThy+HAOqqTlNKfl5ubmDzkEr02AAAECBNa6gABLte8AAZZqBZ2/HATSkwtv3779wjwwcDtu3U4hl9txZ3Aw0h9qK6f0B9ZUtWVTCrOkUMuCii7Pq7s0NG1cDsPUBwJrXmD+yVy5SkoOpAzdK4dSUjWVUiWV2ZmZF6w6Ojtje09P9Pb0xI7e3ujp6Xlh7uzsXPPGAAgQIECAAAECBAgQIECAAAECBAgQIECAAAECBAgQWB0CDx8+LIdaUqDlypUrcfnKlfwA0ccTEwsG2b1jZ2xNYZYUcNmVAi6FYEsKuKyvr18dIEZBgACB9ySQfs9ytyKgksIp9/pTYOVmPB4fW9CL3h074sD+/bF///4FIZW0biJAgAABAgSWpYAAS7W3RYClWkHnrySBl4Vc0rZbAwM5/DI4OPjClzRpfKmaS1tnZ7S0d0TLpo5o7ejMbdumQtta3FZqm9uUY1xJ7wt9/XACU48nYvzhSKSKKWMjw4X2YbEdGS7vKx1T+aSJUq/Xr18f27Zvz2GUVDklBVReFk6p96Xqh7vRXpkAAQIECBAgQIAAAQIECBAgQIAAAQIECBAgQIAAgWUlkH4jcfXq1ejr6yu3V9Jy39UYGxtd0Nf0QNCunh2xeXtvbrt6d+R2S1ru2RHr1qvesqxurs4QILDkAqPDD2Lo9q24f/tWDN0eKC8X1m/FzPT0gj7s2r07Duw/EAcO7I99+/blsEqpbWhoWPL+egECBAgQIEDgnQoIsFTLKcBSraDzV5vAo0ePXqjkMjQ0FA8ePIihoftx/8H9uH//fgwPD8fLqjwkj9q6ukKopRhwaSsGXlLwJW1v2dQZbbntiNK+VPbRRGAlC6QKRzlo8pIgyuKASjouzYv/wV4af66OtHlzbN68Obq2dMWWLZtjy5YteX1xOGXr1q0rmU3fCRAgQIAAAQIECBAgQIAAAQIECBAgQIAAAQIECBAgsKwE7t27Vw62pJDLjRs34vr1G3H9xvUYuHXrhb5u7t4eW3p6c6BlSynk0rMjUvClY2t3NLW0Lqvx6QwBAgR+TuDZ06cxfO9uPBy6Gw/uDhbDKc9DKimgMj05ueASra1tsWv3rti7Z0/s3r079uzZsyCokh7OaiJAgAABAgRWjYAAS7W3UoClWkHnr2WBsbGxHGZJ4ZbF7QuBlwfDMTr66JVcTc0tOczS3L4p0nJjc0s0NTfnL3LKy82tL2xr3NgSG1sKx5sIVCMwMz0Vk+NjMTUxEZMT4zE5Ph6Tj8djqrRcbKcej+f9+bjxsZgYexTjIyMx+nDk1e/vpo3RubkzB1C2bOmKri2FcEoplLK4TftMBAgQIECAAAECBAgQIECAAAECBAgQIECAAAECBAgQILC8BJ48eRI3b97MoZbK+Xox5DJ4e+CFDjdtbM5Blk1d3blNc+fWbbGpa2t05m3bctilprZ2eQ1WbwgQWHUC6XcuI/fuxvBQIaCSgippfeTenRgZulfetnjgzS0tsXPnznJAJYVUKufOzs5VZ2VABAgQIECAwCsFBFiqfXMIsFQr6HwCry8wNzf3s4GXHIIZHo6x0bF4NDoaKSAzngIFi1L7r3rFjTns0lwMvKQATCHYkgMuG18eiEnHb2hoiPqGxli/oT4vb6ivjw31Db4cev1b+0GOnJuZiZmZ6ZibmY7Z6dQW1nPgZGKi2JbCJsVASjF48ngiBVWKIZSJsZgcn4j5+Se/OI5UKaittS1aWluitbU12tvao6Nj04IwysuCKRs3bvzFazuAAAECBAgQIECAAAECBAgQIECAAAECBAgQIEBgrQo8i4iatTp44yawqgRmZ2dzsKW/vz8GBwfj9u3bxXkwBm4P5OW7d+7Es2fpf/cLp46KgEtpubMYfCkEXVRzWVVvFoMh8A4FSlVTRoYKQZTKUErl8tTjiRdetaWlNbb3bI+enp7o7enJbZq3b98evb29OaiSHsxqIkCAAAECBAgUBQRYqn0rCLBUK+h8AksvkIIvKcyS5tFisOXnllP4pXRcoR3PQZjZmZk36mwKK6Qgy/pioCW3KeCSgy6N5e058NLQUAzANBYCMOX1UiCmcHx9cXttXV3U1tVGbW1dDsqkNq3X5ba0rTYvl/aVj62ri7p0TnFf4fzC+ttO6R+yT5/Ox9P5YpvWS8vz83nfs6fPisek9bS/2FaeN5+OS9co7J+bnY3ZFDDJQZOZ4vJMMXBS2J7uSw6gzBbaBcfn9ZlCSKV4flqemZ5+o6HW1dVF+gd3a1trDp6k0qXt7W3Rlpdbo62trbj9xfXKfY2NjW/0ug4mQIAAAQIECBAgQIAAAQIECBAgQIAAAQIECBAgQIAAAQKVAim8koIslQGXtDxQDLuk9s7twfw7h8VT48bmKIVaStVcSmGXTVu2RuumjmjZ1BHNrW3QCRBYBQLpdzfjD0di7OFIjI48KFdKeSGgMnT3hdHW1NTEtu3bY3sKpGzfHjt6e8vBlMqQSvrdjIkAAQIECBAg8AYCAixvgPXSQwVYqhV0PoGVIzA9Pf3SIMzU1FSkOe3/uXYq7Z+cjNy+5PiZ6ZmYTkGN2dkPhlIOvNTWVIRfCoGX+adPC+GSYiBlvhhQSdte9nSX9zGIFCxpaGjMwZ7GxoZoyG1jsW2Kxob6aGxK7eJ9pWNebFtaCtVRKoMpzc3N72M4XoMAAQIECBAgQIAAAQIECBAgQIAAAQIECBAgQGA1CSiMspruprEQWHEC6cGeC6u4FEIvKeAyMDCQl+8MDr707/3r1q2P1o6OaGkvBFpaOzrL4ZYUcinMnYV9xTk9lNNEgMDSCkyMPsphlLGR4dyWwinl9UeFbWkeHRmOyYnxl3YoPbh12/ZtOZDyqmBK2mciQIAAAQIECCyBgABLtagCLNUKOp8AgcUC8/PzLwRcFodj0jGpSklqF89LtT1VaUmBkdK8eH0pttfX11cEUgphk8qQyoYNG7yBCBAgQIAAAQIECBAgQIAAAQIECBAgQIAAAQIECBAgQIAAgbcUKFVzuXv3bty/fz8ePHhQnoeG7sf9B4Vtww+GY3T00Stfpam5pRxyeR5sWRh8SdvbOgrBl5b2TW/ZY6cRWB0Cs+lBug8XBVGK4ZRyMKUcUikclx46+7Jp/YYN0dnZGZs3b87z1q6u8vKWLVvycmq3b9+eQyvp4a4mAgQIECBAgMAHEhBgqRZegKVaQecTIECAAAECBAgQIECAAAECBAgQIECAAAECBAgQIECAAAECBAgQILDcBebm5nKYZXHQpbR+v7ivtD48PByzMzMvHVZ6aGaq3pKCLI3NLdG4sTmaWlqjsbk5UhgmbWtqbo7GjalN682xsXJ/2t7SEjU1NcudTf9WoUAKn0w+Ho+piYlc5WRqYjwm0/L4WEw9Xrgt7xsfz8dPT4zH4/GxHEaZevz4lTLt7Zuic3MhkJKCJ13FEEppvRRUKYVT2traVqGyIREgQGCNCqjkuUZv/JoatgBLtbdbgKVaQecTIECAAAECBAgQIECAAAECBAgQIECAAAECBAgQIECAAAECBAgQILAaBcbGxsoVXV4WfBkZGYnRsbEYfTQao2OjMTY2HuMpBDA5+VocOfhSDLgUQi/PAy+lIMzGykBM2t/SWgzHNMf6DfWxoaEhNtTXR9269a/1mg5aeQLPnj2LuZmZmJ2ZzqGq2empcvDk8XgpgDJeDp+kwEkhlFIKqYzlgEpp25O5uV9EqKuri5aW1mhpbYnW1tZob2uPtrbWSGGTxUGUxevr1q37xes7gAABAgQIECCwQgUEWKq9cQIs1Qo6nwABAgQIECBAgAABAgQIECBAgAABAgQIECBAgAABAgQIECBAgAABAs8Fnjx5Ein8MjqaQi1j5XnxeumYHIKpODYtj4+Px/TU1Guz1tbV5SDLhvpCoGVDfWOsT21DQ25T2KW+uJz25WPSekUIZn0+t3j+gn2F7aXrlQIztbV1UVtbE+m183JdbW5ramtfu9/L9cAUGnn6dD6ezj+NZ0+fFpfn42lanp+PudnZYqBkOlJFk8qASWF5qhg2mY652RQ6eR4+yes5iFK5L+0vXqe4PV1nZnoqv9brTqk6UAqetLa15uBJaW5va8vhk8ptafll29L25ubm131JxxEgQIAAAQIE1pKAAEu1d1uApVpB5xMgQIAAAQIECBAgQIAAAQIECBAgQIAAAQIECBAgQIAAAQIECBAgQODdC8zNzb0QgimFXiZSRY2pqZiens5zably22TaPzUduZ0uHFvePzUd0zPTMTM9HSms8a6nFGKpK4VaKgIuNTW1LwReUuiiEIKpjZq6uvJ5LxxbVxeFbbURzyIHSQohk2KwpDJoMl8InRTCJ4XQSSmQ8nx7IaCS9s2Xji2dtwQm69evj/r6hmhobIiGhsLc2NhYbhsbGqOpqbC+eF/lelNT04IgSmUIRfDkXb+TXY8AAQIElp1A+thSs+x6pUNrR0CApdp7LcBSraDzCRAgQIAAAQIECBAgQIAAAQIECBAgQIAAAQIECBAgQIAAAQIECBAgsHIFfi4E87JgTNqWqszMp+BHxZyCIj+3nva9zTHzxevmoEnxGjU1NVFXDL2k8EtaTvO64rbSeumYyvWXbUvhmTc5pr6+fkH45JdCJymokq5vIkCAAAECBAgQWNECAizV3j4BlmoFnU+AAAECBAgQIECAAAECBAgQIECAAAECBAgQIECAAAECBAgQIECAAAECBAgQIECAAAECBAiscgEBlmpvsABLtYLOJ0CAAAECBAgQIECAAAECBAgQIECAAAECBAgQIECAAAECBAgQIECAAAECBAgQIECAAAECBFa5gABLtTdYgKVaQecTIECAAAECBAgQIECAAAECBAgQIECAAAECBAgQIECAAAECBAgQIECAAAECBAgQIECAAAECq1xAgKXaGyzAUq2g8wkQIECAAAECBAgQIECAAAECBAgQIECAAAECBAgQIECAAAECBAgQIECAAAECBAgQIECAAIFVLiDAUu0NFmCpVtD5BAgQIECAAAECBAgQIECAAAECBAgQIECAAAECBAgQIECAAAECBAgQIECAAAECBAgQIECAwCoXEGCp9gYLsFQr6HwCBAgQIECAAAECBAgQIECAAAECBAgQIECAAAECBAgQIECAAAECBAgQIECAAAECBAgQIEBglQsIsFR7gwVYqhV0PgECBAgQIECAAAECBAgQIECAAAECBAgQIECAAAEC1Qg8i4iaai7gXAIECBAgQIAAAQIECBAgQIAAAQIECCy9gABLtcYCLNUKLu/zfdm/vO+P3hEgQIAAAQIECBAgQIAAAQIECBAgQIAAAQIECBAgQIAAAQIECBAgQIAAAQIECBAgQIDAihAQYKn2NgmwVCvofAIECBAgQIAAAQIECBAgQIAAAQIECBAgQIAAAQIECBAgQIAAAQIECBAgQIAAAQIECBAgQGCVCwiwVHuDBViqFXQ+AQIECBAgQIAAAQIECBAgQIAAAQIECBAgQIAAAQIECBAgQIAAAQIECBAgQIAAAQIECBAgsMoFBFiqvcECLNUKOp8AAQIECBAgQIAAAQIECBAgQIAAAQIECBAgQIAAAQIECBAgQIAAAQIECBAgQIAAAQIECBBY5QICLNXeYAGWagWdT4AAgbUj8CwiatbOcI2UAAECBAgQIECAAAECBAgQIECAAAECBAgQIECAAAECBAgQIECAAAECBAgQIECAQElAgKXa94IAS7WCzidAgAABAgQIECBAgAABAgQIECBAgAABAgQIECBAgAABAgQIECBAgAABAgQIECBAgAABAgRWuYAAS7U3WIClWkHnEyBAgAABAgQIECCwXAVUD1uud0a/CBAgQIAAAQIECBAgQIAAAQIECBAgQIAAAQIECBAgQIAAAQJEDsJsAAAK/0lEQVQECKw4AQGWam+ZAEu1gs4nQIAAAQIECBAgQIAAAQIECBAgQIAAAQIECBAgQIAAAQIECBAgQIAAAQIECBAgQIAAAQIEVrmAAEu1N1iApVpB5xMgQGDlC3g6/cq/h0ZAgAABAgQIECBAgAABAgQIECBAgAABAgQIECBAgAABAgQIECBAYCUK+O3SSrxr+kyAAIE1KyDAUu2tF2CpVtD5BAgQIECAAAECBAgQIECAAAECBAgQIECAAAECBAgQIECAAAECBAgQIECAAAECBAgQIECAwCoXEGBZ5TfY8AgQIECAAAECBAgQIECAAAECBAgQIECAQIVATUSkZzKaCBAgQIAAAQIECBAgQIAAAQIECBAgQIAAAQIECBCoFEh/STMRIECAAAECBAgQIECAAAECBAgQIECAAAECBAgQIECAAAECBAgQIECAAAECBAgQIECAAAECBAgQWDIBAZYlo3VhAgQIECBAgAABAgQIECBAgAABAgQIECBAgAABAgQIECBAgAABAgQIECBAgAABAgQIECBAgACBJCDA4n1AgMBbC6T/A3n21mc78cMJuHMfzt4rEyBAgAABAgQIECBAgAABAgQIECBAgAABAgQIECBAgAABAgQIECBAgAABAgQIEFibAgIsa/O+GzUBAgQIECBAgAABAgQIECBAgAABAgQIECBAgAABAgQIECBAgAABAgQIECBAgAABAgQIECBA4L0JCLC8N2ovRIAAAQIECBAgQIAAAQIECBAgQIAAAQIECBAgQIAAAQIECBAgQIAAAQIECBAgQIAAAQIECBBYmwICLGvzvhs1AQIECBAgQIAAAQIECBAgQIAAAQIECBAgQIAAAQIECBAgQIAAAQIECBAgQIAAAQIECBAgQOC9CQiwvDdqL0SAAAECBAgQIECAAAECBAgQIECAAAECBAgQIECAAAECBAgQIECAAAECBAgQIECAAAECBAgQWJsCAixr874bNQECBAgQIECAAAECBAgQIECAAAECBAgQIECAAAECBAgQIECAAAECBAgQIECAAAECBAgQIEDgvQkIsLw3ai9EgAABAgQIECBAgAABAgQIECBAgAABAgQIECBAgAABAgQIECBAgAABAgQIECBAgAABAgQIEFibAgIsa/O+GzUBAgQIECBAgAABAgQIECBAgAABAgQIECBAgAABAgQIECBAgAABAgQIECBAgAABAgQIEFi1Aiks8WzVjm5lDkyAZWXeN70mQIAAAQIECBAgQIAAAQIECBAgQIAAAQIECBAgQIAAAQIECBAgQIAAAQIECBAgQIAAAQIECKwYAQGWFXOrdJQAAQIECBAgQIAAAQIECBAgQIAAAQIECBAgQIAAAQIECBAgQIAAAQIECBAgQIAAAQIECBAgsDIFBFhW5n3TawIECBAgQIAAAQIECBAgQIAAAQIECBAgQIAAAQIECBAgQIAAAQIECBAgQIAAAQIECBAgQIDAihEQYFkxt0pHCRAgQIAAAQIECBAgQIAAAQIECBAgQIAAAQIECBAgQIAAAQIECBAgQIAAAQIECBAgQIAAAQIrU0CApcr7lgCfVXkNpxMgQIAAAQIECBAgQIAAgaUT8C/XpbN1ZQIECBAgQIAAAQIECBAgQIAAAQIECBAgQIAAAQIECBAgQIAAgdcVEGB5XSnHESBAgAABAgQIECBAgAABAgQIECBAgAABAgQIrCoBce9VdTsNhgABAgQIECBAgAABAgQIECBAgAABAgSWuYAAyzK/QbpHgAABAgQIECBAgAABAgQIECBAgAABAgQIECBAgAABAgQIECBAgAABAgQIECBAgAABAgQIEFjpAgIsK/0O6j8BAgQIECBAgAABAgQIECBA4J0LeBb5Oyd1QQIECBAgQOCDC/iE88FvgQ4QIECAAAECBAgQIECAAAECBAgQIECAwBoXEGBZ428AwydAgAABAgQIECBAgAABAgQIECBAgAABAgQIECBAgAABAgQIEHhLASnZt4RzGgECBAgQIECAAAECBAisRQEBlrV4142ZAAECBAgQIECAAAECBAgQIECAAAECBAgQIECAAAECBAgQIECAAAECBAgQIECAAAECBAgQIPAeBQRY3iO2lyJAgAABAgQIECBAgAABAgQIECBAgAABAgQIECBAgAABAgQIECBAgAABAgQIECBAgAABAgQIrEUBAZa1eNeNmQABAgQIECBAgAABAgQIECBAgMCSCaSvHJ8t2dVdmAABAgQIECBAgAABAgQIECBAgAABAgQIECBAgAABAgRWpoAAy8q8b3pNgAABAgQIECBAgAABAgQIECBAgAABAgQIECBAgAABAgQIECBAgAABAgQIECBAgAABAgQIEFgxAgIsK+ZW6SgBAgQIECBAgAABAgQIECBAgAABAgQIECBAgAABAgQIECBAgAABAgQIECBAgAABAgQIECBAYGUKCLCszPum1wQIECBAgAABAgQIECBAgAABAgQIECBAgAABAgQIECBAgAABAgQIECBAgAABAgQIECBAgACBFSMgwLJibpWOEiBAgAABAgQIECBAgAABAgQIECBAgAABAgQIECBAgAABAgQIECBAgAABAgQIECBAgAABAgRWpoAAy8q8b3pNgAABAgQIECBAgAABAgQIECBAgAABAgQIEHilQPoD0DM+BAgQIECAAAECBAhUIeBTdRV4TiVAgAABAgQIECBAgMBLBQRYvDEIECBAgAABAgQIECBAgAABAgQIECBAgAABAgQIECBAgAABAgQIEFjzAiIra/4tAIAAAQIECBAgQIAAgSUWEGBZYmCXJ0CAAAECBAgQIECAAAECBAgQIECAAAECBAgQIECAAAECBAgQIECAAAECBAgQeJ8CYonvU9trESBAgACB1xUQYHldKccRIECAAAECBAgQIEBghQv4inaF30DdJ0CAAAECBAgQIECAAAECBAgQIECAAAECBAgQIECAAAECBAgQILCCBQRYVvDN03UCBAgQIECAAAECBAgQIECAAAECBAgQIECAAAECBAgQIECAAAECBAgQIECAAAECBAgQIECAwEoQEGBZCXdJHwkQIECAAAECBAgQIECAAAECBAgQIECAAAECBAgQIECAAAECBAgQIECAAAECBAgQIECAAAECK1hAgGUF3zxdJ0CAAAECBAgQIECAAAECBAgQIECAAAECBAgQIECAAAECBAgQIECAAAECBAgQIECAAAECBAisBAEBlpVwl/SRAAECBAgQIECAAAECBAgQIECAAAECBAgQIECAAAECBAgQIECAAAECBAgQIECAAAECBAgQILCCBQRYVvDN03UCBAgQIECAAAECBAgQIECAAAECBAgQIECAAAECBAgQIECAAAECBAgQIECAAAECBAgQIECAwEoQEGBZCXdJHwkQIEDg7QTSf+Wevd2pziJAgAABAgQIECBAgAABAgQIECBAgAABAgQIECBAgAABAgQIECBAgACB1xPwU63Xc3IUAQIE1rqAAMtafwcYPwECBAgQIECAAAECBAgQIECAAAECBAgQIECAAAECBAgQIECAAAECBAgQIECAAAECBAgQIEBgiQUEWJYY2OUJECBAgAABAgQIECBAgAABAgQIECBAgAABAgQIECBAgAABAgQIECBAgAABAgQIECBAgAABAmtdQIBlrb8DjJ8AAQIECBAgQIAAAQIECBAgQIAAAQIECBAgQIAAAQIECBAgQIAAAQIECBAgQIAAAQIECBAgsMQC/x9qMogtCFHYKwAAAABJRU5ErkJggg=="/>
          <p:cNvSpPr>
            <a:spLocks noChangeAspect="1" noChangeArrowheads="1"/>
          </p:cNvSpPr>
          <p:nvPr/>
        </p:nvSpPr>
        <p:spPr bwMode="auto">
          <a:xfrm>
            <a:off x="63500" y="-136525"/>
            <a:ext cx="7734300" cy="1704975"/>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6"/>
          <p:cNvSpPr txBox="1"/>
          <p:nvPr/>
        </p:nvSpPr>
        <p:spPr>
          <a:xfrm>
            <a:off x="1055701" y="1432533"/>
            <a:ext cx="9031728" cy="504625"/>
          </a:xfrm>
          <a:prstGeom prst="rect">
            <a:avLst/>
          </a:prstGeom>
        </p:spPr>
        <p:txBody>
          <a:bodyPr vert="horz" wrap="square" lIns="0" tIns="12065" rIns="0" bIns="0" rtlCol="0">
            <a:spAutoFit/>
          </a:bodyPr>
          <a:lstStyle/>
          <a:p>
            <a:pPr marL="3438525">
              <a:lnSpc>
                <a:spcPct val="100000"/>
              </a:lnSpc>
              <a:spcBef>
                <a:spcPts val="5"/>
              </a:spcBef>
            </a:pPr>
            <a:r>
              <a:rPr lang="en-IN" sz="3200" dirty="0" smtClean="0">
                <a:latin typeface="Times New Roman" pitchFamily="18" charset="0"/>
                <a:cs typeface="Times New Roman" pitchFamily="18" charset="0"/>
              </a:rPr>
              <a:t>SEQUENCE DIAGRAM</a:t>
            </a:r>
            <a:endParaRPr sz="3000" dirty="0">
              <a:latin typeface="Times New Roman" pitchFamily="18" charset="0"/>
              <a:cs typeface="Times New Roman" pitchFamily="18" charset="0"/>
            </a:endParaRPr>
          </a:p>
        </p:txBody>
      </p:sp>
      <p:grpSp>
        <p:nvGrpSpPr>
          <p:cNvPr id="2" name="Group 8"/>
          <p:cNvGrpSpPr/>
          <p:nvPr/>
        </p:nvGrpSpPr>
        <p:grpSpPr>
          <a:xfrm>
            <a:off x="0" y="-116113"/>
            <a:ext cx="12192000" cy="1582055"/>
            <a:chOff x="0" y="0"/>
            <a:chExt cx="24384240" cy="2250720"/>
          </a:xfrm>
        </p:grpSpPr>
        <p:sp>
          <p:nvSpPr>
            <p:cNvPr id="10" name="Freeform 9"/>
            <p:cNvSpPr/>
            <p:nvPr/>
          </p:nvSpPr>
          <p:spPr>
            <a:xfrm>
              <a:off x="0" y="0"/>
              <a:ext cx="24384254" cy="2249932"/>
            </a:xfrm>
            <a:custGeom>
              <a:avLst/>
              <a:gdLst/>
              <a:ahLst/>
              <a:cxnLst/>
              <a:rect l="l" t="t" r="r" b="b"/>
              <a:pathLst>
                <a:path w="24384254" h="2249932">
                  <a:moveTo>
                    <a:pt x="24384254" y="0"/>
                  </a:moveTo>
                  <a:lnTo>
                    <a:pt x="0" y="0"/>
                  </a:lnTo>
                  <a:lnTo>
                    <a:pt x="0" y="2249932"/>
                  </a:lnTo>
                  <a:lnTo>
                    <a:pt x="24384254" y="2249932"/>
                  </a:lnTo>
                  <a:lnTo>
                    <a:pt x="24384254" y="0"/>
                  </a:lnTo>
                  <a:close/>
                </a:path>
              </a:pathLst>
            </a:custGeom>
            <a:solidFill>
              <a:srgbClr val="006FC0"/>
            </a:solidFill>
          </p:spPr>
        </p:sp>
      </p:grpSp>
      <p:sp>
        <p:nvSpPr>
          <p:cNvPr id="11" name="TextBox 15"/>
          <p:cNvSpPr txBox="1"/>
          <p:nvPr/>
        </p:nvSpPr>
        <p:spPr>
          <a:xfrm>
            <a:off x="2554514" y="-66805"/>
            <a:ext cx="7419733" cy="1384995"/>
          </a:xfrm>
          <a:prstGeom prst="rect">
            <a:avLst/>
          </a:prstGeom>
        </p:spPr>
        <p:txBody>
          <a:bodyPr wrap="square" lIns="0" tIns="0" rIns="0" bIns="0" rtlCol="0" anchor="t">
            <a:spAutoFit/>
          </a:bodyPr>
          <a:lstStyle/>
          <a:p>
            <a:pPr algn="ctr">
              <a:lnSpc>
                <a:spcPts val="4197"/>
              </a:lnSpc>
            </a:pPr>
            <a:r>
              <a:rPr lang="en-US" sz="3600" spc="-1" dirty="0">
                <a:solidFill>
                  <a:srgbClr val="FFFFFF"/>
                </a:solidFill>
                <a:latin typeface="Times New Roman Bold"/>
              </a:rPr>
              <a:t>Bangalore Institute of Technology</a:t>
            </a:r>
          </a:p>
          <a:p>
            <a:pPr algn="ctr">
              <a:lnSpc>
                <a:spcPts val="2508"/>
              </a:lnSpc>
            </a:pPr>
            <a:r>
              <a:rPr lang="en-US" sz="2400" spc="-1" dirty="0">
                <a:solidFill>
                  <a:srgbClr val="FFFFFF"/>
                </a:solidFill>
                <a:latin typeface="Times New Roman"/>
              </a:rPr>
              <a:t>K.R. Road, V.V. </a:t>
            </a:r>
            <a:r>
              <a:rPr lang="en-US" sz="2400" spc="-1" dirty="0" err="1">
                <a:solidFill>
                  <a:srgbClr val="FFFFFF"/>
                </a:solidFill>
                <a:latin typeface="Times New Roman"/>
              </a:rPr>
              <a:t>Pura</a:t>
            </a:r>
            <a:r>
              <a:rPr lang="en-US" sz="2400" spc="-1" dirty="0">
                <a:solidFill>
                  <a:srgbClr val="FFFFFF"/>
                </a:solidFill>
                <a:latin typeface="Times New Roman"/>
              </a:rPr>
              <a:t>, Bengaluru.-560004.</a:t>
            </a:r>
          </a:p>
          <a:p>
            <a:pPr algn="ctr">
              <a:lnSpc>
                <a:spcPts val="4086"/>
              </a:lnSpc>
            </a:pPr>
            <a:r>
              <a:rPr lang="en-US" sz="2800" spc="-1" dirty="0">
                <a:solidFill>
                  <a:srgbClr val="FFFFFF"/>
                </a:solidFill>
                <a:latin typeface="Times New Roman Bold"/>
              </a:rPr>
              <a:t>Department of Computer Science &amp; Engineering</a:t>
            </a:r>
          </a:p>
        </p:txBody>
      </p:sp>
      <p:sp>
        <p:nvSpPr>
          <p:cNvPr id="12" name="object 6"/>
          <p:cNvSpPr/>
          <p:nvPr/>
        </p:nvSpPr>
        <p:spPr>
          <a:xfrm>
            <a:off x="10435772" y="56174"/>
            <a:ext cx="1659454" cy="1293655"/>
          </a:xfrm>
          <a:prstGeom prst="rect">
            <a:avLst/>
          </a:prstGeom>
          <a:blipFill>
            <a:blip r:embed="rId2" cstate="print"/>
            <a:stretch>
              <a:fillRect/>
            </a:stretch>
          </a:blipFill>
        </p:spPr>
        <p:txBody>
          <a:bodyPr wrap="square" lIns="0" tIns="0" rIns="0" bIns="0" rtlCol="0"/>
          <a:lstStyle/>
          <a:p>
            <a:endParaRPr/>
          </a:p>
        </p:txBody>
      </p:sp>
      <p:sp>
        <p:nvSpPr>
          <p:cNvPr id="13" name="object 5"/>
          <p:cNvSpPr/>
          <p:nvPr/>
        </p:nvSpPr>
        <p:spPr>
          <a:xfrm>
            <a:off x="203200" y="-14514"/>
            <a:ext cx="1814286" cy="1553029"/>
          </a:xfrm>
          <a:prstGeom prst="rect">
            <a:avLst/>
          </a:prstGeom>
          <a:blipFill>
            <a:blip r:embed="rId3" cstate="print"/>
            <a:stretch>
              <a:fillRect/>
            </a:stretch>
          </a:blipFill>
        </p:spPr>
        <p:txBody>
          <a:bodyPr wrap="square" lIns="0" tIns="0" rIns="0" bIns="0" rtlCol="0"/>
          <a:lstStyle/>
          <a:p>
            <a:endParaRPr/>
          </a:p>
        </p:txBody>
      </p:sp>
      <p:grpSp>
        <p:nvGrpSpPr>
          <p:cNvPr id="3" name="Group 2"/>
          <p:cNvGrpSpPr/>
          <p:nvPr/>
        </p:nvGrpSpPr>
        <p:grpSpPr>
          <a:xfrm>
            <a:off x="0" y="6095998"/>
            <a:ext cx="12192000" cy="791030"/>
            <a:chOff x="0" y="0"/>
            <a:chExt cx="24384240" cy="1549440"/>
          </a:xfrm>
        </p:grpSpPr>
        <p:sp>
          <p:nvSpPr>
            <p:cNvPr id="15" name="Freeform 3"/>
            <p:cNvSpPr/>
            <p:nvPr/>
          </p:nvSpPr>
          <p:spPr>
            <a:xfrm>
              <a:off x="0" y="0"/>
              <a:ext cx="24384254" cy="1548384"/>
            </a:xfrm>
            <a:custGeom>
              <a:avLst/>
              <a:gdLst/>
              <a:ahLst/>
              <a:cxnLst/>
              <a:rect l="l" t="t" r="r" b="b"/>
              <a:pathLst>
                <a:path w="24384254" h="1548384">
                  <a:moveTo>
                    <a:pt x="24384254" y="0"/>
                  </a:moveTo>
                  <a:lnTo>
                    <a:pt x="0" y="0"/>
                  </a:lnTo>
                  <a:lnTo>
                    <a:pt x="0" y="1548384"/>
                  </a:lnTo>
                  <a:lnTo>
                    <a:pt x="24384254" y="1548384"/>
                  </a:lnTo>
                  <a:lnTo>
                    <a:pt x="24384254" y="0"/>
                  </a:lnTo>
                  <a:close/>
                </a:path>
              </a:pathLst>
            </a:custGeom>
            <a:solidFill>
              <a:srgbClr val="006FC0"/>
            </a:solidFill>
          </p:spPr>
        </p:sp>
      </p:grpSp>
      <p:sp>
        <p:nvSpPr>
          <p:cNvPr id="16" name="Freeform 4"/>
          <p:cNvSpPr/>
          <p:nvPr/>
        </p:nvSpPr>
        <p:spPr>
          <a:xfrm>
            <a:off x="4441441" y="6094539"/>
            <a:ext cx="1306427" cy="763461"/>
          </a:xfrm>
          <a:custGeom>
            <a:avLst/>
            <a:gdLst/>
            <a:ahLst/>
            <a:cxnLst/>
            <a:rect l="l" t="t" r="r" b="b"/>
            <a:pathLst>
              <a:path w="1959660" h="1121580">
                <a:moveTo>
                  <a:pt x="0" y="0"/>
                </a:moveTo>
                <a:lnTo>
                  <a:pt x="1959660" y="0"/>
                </a:lnTo>
                <a:lnTo>
                  <a:pt x="1959660" y="1121580"/>
                </a:lnTo>
                <a:lnTo>
                  <a:pt x="0" y="1121580"/>
                </a:lnTo>
                <a:lnTo>
                  <a:pt x="0" y="0"/>
                </a:lnTo>
                <a:close/>
              </a:path>
            </a:pathLst>
          </a:custGeom>
          <a:blipFill>
            <a:blip r:embed="rId4" cstate="print"/>
            <a:stretch>
              <a:fillRect t="-11153" b="-11153"/>
            </a:stretch>
          </a:blipFill>
        </p:spPr>
      </p:sp>
      <p:sp>
        <p:nvSpPr>
          <p:cNvPr id="17" name="Freeform 5"/>
          <p:cNvSpPr/>
          <p:nvPr/>
        </p:nvSpPr>
        <p:spPr>
          <a:xfrm>
            <a:off x="1038420" y="6123566"/>
            <a:ext cx="1190508" cy="763461"/>
          </a:xfrm>
          <a:custGeom>
            <a:avLst/>
            <a:gdLst/>
            <a:ahLst/>
            <a:cxnLst/>
            <a:rect l="l" t="t" r="r" b="b"/>
            <a:pathLst>
              <a:path w="1785780" h="1121580">
                <a:moveTo>
                  <a:pt x="0" y="0"/>
                </a:moveTo>
                <a:lnTo>
                  <a:pt x="1785780" y="0"/>
                </a:lnTo>
                <a:lnTo>
                  <a:pt x="1785780" y="1121580"/>
                </a:lnTo>
                <a:lnTo>
                  <a:pt x="0" y="1121580"/>
                </a:lnTo>
                <a:lnTo>
                  <a:pt x="0" y="0"/>
                </a:lnTo>
                <a:close/>
              </a:path>
            </a:pathLst>
          </a:custGeom>
          <a:blipFill>
            <a:blip r:embed="rId5" cstate="print"/>
            <a:stretch>
              <a:fillRect t="-11034" b="-11034"/>
            </a:stretch>
          </a:blipFill>
        </p:spPr>
      </p:sp>
      <p:sp>
        <p:nvSpPr>
          <p:cNvPr id="18" name="Freeform 6"/>
          <p:cNvSpPr/>
          <p:nvPr/>
        </p:nvSpPr>
        <p:spPr>
          <a:xfrm>
            <a:off x="2395992" y="6094528"/>
            <a:ext cx="2217578" cy="792500"/>
          </a:xfrm>
          <a:custGeom>
            <a:avLst/>
            <a:gdLst/>
            <a:ahLst/>
            <a:cxnLst/>
            <a:rect l="l" t="t" r="r" b="b"/>
            <a:pathLst>
              <a:path w="3326400" h="1164240">
                <a:moveTo>
                  <a:pt x="0" y="0"/>
                </a:moveTo>
                <a:lnTo>
                  <a:pt x="3326400" y="0"/>
                </a:lnTo>
                <a:lnTo>
                  <a:pt x="3326400" y="1164240"/>
                </a:lnTo>
                <a:lnTo>
                  <a:pt x="0" y="1164240"/>
                </a:lnTo>
                <a:lnTo>
                  <a:pt x="0" y="0"/>
                </a:lnTo>
                <a:close/>
              </a:path>
            </a:pathLst>
          </a:custGeom>
          <a:blipFill>
            <a:blip r:embed="rId6" cstate="print"/>
            <a:stretch>
              <a:fillRect t="-23333" b="-23333"/>
            </a:stretch>
          </a:blipFill>
        </p:spPr>
      </p:sp>
      <p:sp>
        <p:nvSpPr>
          <p:cNvPr id="19" name="Freeform 7"/>
          <p:cNvSpPr/>
          <p:nvPr/>
        </p:nvSpPr>
        <p:spPr>
          <a:xfrm>
            <a:off x="6466487" y="6113831"/>
            <a:ext cx="1977820" cy="758683"/>
          </a:xfrm>
          <a:custGeom>
            <a:avLst/>
            <a:gdLst/>
            <a:ahLst/>
            <a:cxnLst/>
            <a:rect l="l" t="t" r="r" b="b"/>
            <a:pathLst>
              <a:path w="2966760" h="1114560">
                <a:moveTo>
                  <a:pt x="0" y="0"/>
                </a:moveTo>
                <a:lnTo>
                  <a:pt x="2966760" y="0"/>
                </a:lnTo>
                <a:lnTo>
                  <a:pt x="2966760" y="1114560"/>
                </a:lnTo>
                <a:lnTo>
                  <a:pt x="0" y="1114560"/>
                </a:lnTo>
                <a:lnTo>
                  <a:pt x="0" y="0"/>
                </a:lnTo>
                <a:close/>
              </a:path>
            </a:pathLst>
          </a:custGeom>
          <a:blipFill>
            <a:blip r:embed="rId7" cstate="print"/>
            <a:stretch>
              <a:fillRect t="-16545" b="-16545"/>
            </a:stretch>
          </a:blipFill>
        </p:spPr>
      </p:sp>
      <p:pic>
        <p:nvPicPr>
          <p:cNvPr id="21" name="Picture 20"/>
          <p:cNvPicPr/>
          <p:nvPr/>
        </p:nvPicPr>
        <p:blipFill>
          <a:blip r:embed="rId8" cstate="print"/>
          <a:stretch>
            <a:fillRect/>
          </a:stretch>
        </p:blipFill>
        <p:spPr bwMode="auto">
          <a:xfrm>
            <a:off x="1262743" y="2177143"/>
            <a:ext cx="9027886" cy="3657600"/>
          </a:xfrm>
          <a:prstGeom prst="rect">
            <a:avLst/>
          </a:prstGeom>
          <a:noFill/>
          <a:ln>
            <a:no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6"/>
          <p:cNvSpPr txBox="1"/>
          <p:nvPr/>
        </p:nvSpPr>
        <p:spPr>
          <a:xfrm>
            <a:off x="1055701" y="1432533"/>
            <a:ext cx="9031728" cy="504625"/>
          </a:xfrm>
          <a:prstGeom prst="rect">
            <a:avLst/>
          </a:prstGeom>
        </p:spPr>
        <p:txBody>
          <a:bodyPr vert="horz" wrap="square" lIns="0" tIns="12065" rIns="0" bIns="0" rtlCol="0">
            <a:spAutoFit/>
          </a:bodyPr>
          <a:lstStyle/>
          <a:p>
            <a:pPr marL="3438525">
              <a:lnSpc>
                <a:spcPct val="100000"/>
              </a:lnSpc>
              <a:spcBef>
                <a:spcPts val="5"/>
              </a:spcBef>
            </a:pPr>
            <a:r>
              <a:rPr lang="en-IN" sz="3200" dirty="0" smtClean="0">
                <a:latin typeface="Times New Roman" pitchFamily="18" charset="0"/>
                <a:cs typeface="Times New Roman" pitchFamily="18" charset="0"/>
              </a:rPr>
              <a:t>ACTIVITY DIAGRAM</a:t>
            </a:r>
            <a:endParaRPr sz="3000" dirty="0">
              <a:latin typeface="Times New Roman" pitchFamily="18" charset="0"/>
              <a:cs typeface="Times New Roman" pitchFamily="18" charset="0"/>
            </a:endParaRPr>
          </a:p>
        </p:txBody>
      </p:sp>
      <p:grpSp>
        <p:nvGrpSpPr>
          <p:cNvPr id="2" name="Group 8"/>
          <p:cNvGrpSpPr/>
          <p:nvPr/>
        </p:nvGrpSpPr>
        <p:grpSpPr>
          <a:xfrm>
            <a:off x="0" y="-116113"/>
            <a:ext cx="12192000" cy="1582055"/>
            <a:chOff x="0" y="0"/>
            <a:chExt cx="24384240" cy="2250720"/>
          </a:xfrm>
        </p:grpSpPr>
        <p:sp>
          <p:nvSpPr>
            <p:cNvPr id="10" name="Freeform 9"/>
            <p:cNvSpPr/>
            <p:nvPr/>
          </p:nvSpPr>
          <p:spPr>
            <a:xfrm>
              <a:off x="0" y="0"/>
              <a:ext cx="24384254" cy="2249932"/>
            </a:xfrm>
            <a:custGeom>
              <a:avLst/>
              <a:gdLst/>
              <a:ahLst/>
              <a:cxnLst/>
              <a:rect l="l" t="t" r="r" b="b"/>
              <a:pathLst>
                <a:path w="24384254" h="2249932">
                  <a:moveTo>
                    <a:pt x="24384254" y="0"/>
                  </a:moveTo>
                  <a:lnTo>
                    <a:pt x="0" y="0"/>
                  </a:lnTo>
                  <a:lnTo>
                    <a:pt x="0" y="2249932"/>
                  </a:lnTo>
                  <a:lnTo>
                    <a:pt x="24384254" y="2249932"/>
                  </a:lnTo>
                  <a:lnTo>
                    <a:pt x="24384254" y="0"/>
                  </a:lnTo>
                  <a:close/>
                </a:path>
              </a:pathLst>
            </a:custGeom>
            <a:solidFill>
              <a:srgbClr val="006FC0"/>
            </a:solidFill>
          </p:spPr>
        </p:sp>
      </p:grpSp>
      <p:sp>
        <p:nvSpPr>
          <p:cNvPr id="11" name="TextBox 15"/>
          <p:cNvSpPr txBox="1"/>
          <p:nvPr/>
        </p:nvSpPr>
        <p:spPr>
          <a:xfrm>
            <a:off x="2554514" y="-66805"/>
            <a:ext cx="7419733" cy="1384995"/>
          </a:xfrm>
          <a:prstGeom prst="rect">
            <a:avLst/>
          </a:prstGeom>
        </p:spPr>
        <p:txBody>
          <a:bodyPr wrap="square" lIns="0" tIns="0" rIns="0" bIns="0" rtlCol="0" anchor="t">
            <a:spAutoFit/>
          </a:bodyPr>
          <a:lstStyle/>
          <a:p>
            <a:pPr algn="ctr">
              <a:lnSpc>
                <a:spcPts val="4197"/>
              </a:lnSpc>
            </a:pPr>
            <a:r>
              <a:rPr lang="en-US" sz="3600" spc="-1" dirty="0">
                <a:solidFill>
                  <a:srgbClr val="FFFFFF"/>
                </a:solidFill>
                <a:latin typeface="Times New Roman Bold"/>
              </a:rPr>
              <a:t>Bangalore Institute of Technology</a:t>
            </a:r>
          </a:p>
          <a:p>
            <a:pPr algn="ctr">
              <a:lnSpc>
                <a:spcPts val="2508"/>
              </a:lnSpc>
            </a:pPr>
            <a:r>
              <a:rPr lang="en-US" sz="2400" spc="-1" dirty="0">
                <a:solidFill>
                  <a:srgbClr val="FFFFFF"/>
                </a:solidFill>
                <a:latin typeface="Times New Roman"/>
              </a:rPr>
              <a:t>K.R. Road, V.V. </a:t>
            </a:r>
            <a:r>
              <a:rPr lang="en-US" sz="2400" spc="-1" dirty="0" err="1">
                <a:solidFill>
                  <a:srgbClr val="FFFFFF"/>
                </a:solidFill>
                <a:latin typeface="Times New Roman"/>
              </a:rPr>
              <a:t>Pura</a:t>
            </a:r>
            <a:r>
              <a:rPr lang="en-US" sz="2400" spc="-1" dirty="0">
                <a:solidFill>
                  <a:srgbClr val="FFFFFF"/>
                </a:solidFill>
                <a:latin typeface="Times New Roman"/>
              </a:rPr>
              <a:t>, Bengaluru.-560004.</a:t>
            </a:r>
          </a:p>
          <a:p>
            <a:pPr algn="ctr">
              <a:lnSpc>
                <a:spcPts val="4086"/>
              </a:lnSpc>
            </a:pPr>
            <a:r>
              <a:rPr lang="en-US" sz="2800" spc="-1" dirty="0">
                <a:solidFill>
                  <a:srgbClr val="FFFFFF"/>
                </a:solidFill>
                <a:latin typeface="Times New Roman Bold"/>
              </a:rPr>
              <a:t>Department of Computer Science &amp; Engineering</a:t>
            </a:r>
          </a:p>
        </p:txBody>
      </p:sp>
      <p:sp>
        <p:nvSpPr>
          <p:cNvPr id="12" name="object 6"/>
          <p:cNvSpPr/>
          <p:nvPr/>
        </p:nvSpPr>
        <p:spPr>
          <a:xfrm>
            <a:off x="10435772" y="56174"/>
            <a:ext cx="1659454" cy="1293655"/>
          </a:xfrm>
          <a:prstGeom prst="rect">
            <a:avLst/>
          </a:prstGeom>
          <a:blipFill>
            <a:blip r:embed="rId2" cstate="print"/>
            <a:stretch>
              <a:fillRect/>
            </a:stretch>
          </a:blipFill>
        </p:spPr>
        <p:txBody>
          <a:bodyPr wrap="square" lIns="0" tIns="0" rIns="0" bIns="0" rtlCol="0"/>
          <a:lstStyle/>
          <a:p>
            <a:endParaRPr/>
          </a:p>
        </p:txBody>
      </p:sp>
      <p:sp>
        <p:nvSpPr>
          <p:cNvPr id="13" name="object 5"/>
          <p:cNvSpPr/>
          <p:nvPr/>
        </p:nvSpPr>
        <p:spPr>
          <a:xfrm>
            <a:off x="203200" y="-14514"/>
            <a:ext cx="1814286" cy="1553029"/>
          </a:xfrm>
          <a:prstGeom prst="rect">
            <a:avLst/>
          </a:prstGeom>
          <a:blipFill>
            <a:blip r:embed="rId3" cstate="print"/>
            <a:stretch>
              <a:fillRect/>
            </a:stretch>
          </a:blipFill>
        </p:spPr>
        <p:txBody>
          <a:bodyPr wrap="square" lIns="0" tIns="0" rIns="0" bIns="0" rtlCol="0"/>
          <a:lstStyle/>
          <a:p>
            <a:endParaRPr/>
          </a:p>
        </p:txBody>
      </p:sp>
      <p:grpSp>
        <p:nvGrpSpPr>
          <p:cNvPr id="3" name="Group 2"/>
          <p:cNvGrpSpPr/>
          <p:nvPr/>
        </p:nvGrpSpPr>
        <p:grpSpPr>
          <a:xfrm>
            <a:off x="0" y="6095998"/>
            <a:ext cx="12192000" cy="791030"/>
            <a:chOff x="0" y="0"/>
            <a:chExt cx="24384240" cy="1549440"/>
          </a:xfrm>
        </p:grpSpPr>
        <p:sp>
          <p:nvSpPr>
            <p:cNvPr id="15" name="Freeform 3"/>
            <p:cNvSpPr/>
            <p:nvPr/>
          </p:nvSpPr>
          <p:spPr>
            <a:xfrm>
              <a:off x="0" y="0"/>
              <a:ext cx="24384254" cy="1548384"/>
            </a:xfrm>
            <a:custGeom>
              <a:avLst/>
              <a:gdLst/>
              <a:ahLst/>
              <a:cxnLst/>
              <a:rect l="l" t="t" r="r" b="b"/>
              <a:pathLst>
                <a:path w="24384254" h="1548384">
                  <a:moveTo>
                    <a:pt x="24384254" y="0"/>
                  </a:moveTo>
                  <a:lnTo>
                    <a:pt x="0" y="0"/>
                  </a:lnTo>
                  <a:lnTo>
                    <a:pt x="0" y="1548384"/>
                  </a:lnTo>
                  <a:lnTo>
                    <a:pt x="24384254" y="1548384"/>
                  </a:lnTo>
                  <a:lnTo>
                    <a:pt x="24384254" y="0"/>
                  </a:lnTo>
                  <a:close/>
                </a:path>
              </a:pathLst>
            </a:custGeom>
            <a:solidFill>
              <a:srgbClr val="006FC0"/>
            </a:solidFill>
          </p:spPr>
        </p:sp>
      </p:grpSp>
      <p:sp>
        <p:nvSpPr>
          <p:cNvPr id="16" name="Freeform 4"/>
          <p:cNvSpPr/>
          <p:nvPr/>
        </p:nvSpPr>
        <p:spPr>
          <a:xfrm>
            <a:off x="4441441" y="6094539"/>
            <a:ext cx="1306427" cy="763461"/>
          </a:xfrm>
          <a:custGeom>
            <a:avLst/>
            <a:gdLst/>
            <a:ahLst/>
            <a:cxnLst/>
            <a:rect l="l" t="t" r="r" b="b"/>
            <a:pathLst>
              <a:path w="1959660" h="1121580">
                <a:moveTo>
                  <a:pt x="0" y="0"/>
                </a:moveTo>
                <a:lnTo>
                  <a:pt x="1959660" y="0"/>
                </a:lnTo>
                <a:lnTo>
                  <a:pt x="1959660" y="1121580"/>
                </a:lnTo>
                <a:lnTo>
                  <a:pt x="0" y="1121580"/>
                </a:lnTo>
                <a:lnTo>
                  <a:pt x="0" y="0"/>
                </a:lnTo>
                <a:close/>
              </a:path>
            </a:pathLst>
          </a:custGeom>
          <a:blipFill>
            <a:blip r:embed="rId4" cstate="print"/>
            <a:stretch>
              <a:fillRect t="-11153" b="-11153"/>
            </a:stretch>
          </a:blipFill>
        </p:spPr>
      </p:sp>
      <p:sp>
        <p:nvSpPr>
          <p:cNvPr id="17" name="Freeform 5"/>
          <p:cNvSpPr/>
          <p:nvPr/>
        </p:nvSpPr>
        <p:spPr>
          <a:xfrm>
            <a:off x="1038420" y="6123566"/>
            <a:ext cx="1190508" cy="763461"/>
          </a:xfrm>
          <a:custGeom>
            <a:avLst/>
            <a:gdLst/>
            <a:ahLst/>
            <a:cxnLst/>
            <a:rect l="l" t="t" r="r" b="b"/>
            <a:pathLst>
              <a:path w="1785780" h="1121580">
                <a:moveTo>
                  <a:pt x="0" y="0"/>
                </a:moveTo>
                <a:lnTo>
                  <a:pt x="1785780" y="0"/>
                </a:lnTo>
                <a:lnTo>
                  <a:pt x="1785780" y="1121580"/>
                </a:lnTo>
                <a:lnTo>
                  <a:pt x="0" y="1121580"/>
                </a:lnTo>
                <a:lnTo>
                  <a:pt x="0" y="0"/>
                </a:lnTo>
                <a:close/>
              </a:path>
            </a:pathLst>
          </a:custGeom>
          <a:blipFill>
            <a:blip r:embed="rId5" cstate="print"/>
            <a:stretch>
              <a:fillRect t="-11034" b="-11034"/>
            </a:stretch>
          </a:blipFill>
        </p:spPr>
      </p:sp>
      <p:sp>
        <p:nvSpPr>
          <p:cNvPr id="18" name="Freeform 6"/>
          <p:cNvSpPr/>
          <p:nvPr/>
        </p:nvSpPr>
        <p:spPr>
          <a:xfrm>
            <a:off x="2395992" y="6094528"/>
            <a:ext cx="2217578" cy="792500"/>
          </a:xfrm>
          <a:custGeom>
            <a:avLst/>
            <a:gdLst/>
            <a:ahLst/>
            <a:cxnLst/>
            <a:rect l="l" t="t" r="r" b="b"/>
            <a:pathLst>
              <a:path w="3326400" h="1164240">
                <a:moveTo>
                  <a:pt x="0" y="0"/>
                </a:moveTo>
                <a:lnTo>
                  <a:pt x="3326400" y="0"/>
                </a:lnTo>
                <a:lnTo>
                  <a:pt x="3326400" y="1164240"/>
                </a:lnTo>
                <a:lnTo>
                  <a:pt x="0" y="1164240"/>
                </a:lnTo>
                <a:lnTo>
                  <a:pt x="0" y="0"/>
                </a:lnTo>
                <a:close/>
              </a:path>
            </a:pathLst>
          </a:custGeom>
          <a:blipFill>
            <a:blip r:embed="rId6" cstate="print"/>
            <a:stretch>
              <a:fillRect t="-23333" b="-23333"/>
            </a:stretch>
          </a:blipFill>
        </p:spPr>
      </p:sp>
      <p:sp>
        <p:nvSpPr>
          <p:cNvPr id="19" name="Freeform 7"/>
          <p:cNvSpPr/>
          <p:nvPr/>
        </p:nvSpPr>
        <p:spPr>
          <a:xfrm>
            <a:off x="6466487" y="6113831"/>
            <a:ext cx="1977820" cy="758683"/>
          </a:xfrm>
          <a:custGeom>
            <a:avLst/>
            <a:gdLst/>
            <a:ahLst/>
            <a:cxnLst/>
            <a:rect l="l" t="t" r="r" b="b"/>
            <a:pathLst>
              <a:path w="2966760" h="1114560">
                <a:moveTo>
                  <a:pt x="0" y="0"/>
                </a:moveTo>
                <a:lnTo>
                  <a:pt x="2966760" y="0"/>
                </a:lnTo>
                <a:lnTo>
                  <a:pt x="2966760" y="1114560"/>
                </a:lnTo>
                <a:lnTo>
                  <a:pt x="0" y="1114560"/>
                </a:lnTo>
                <a:lnTo>
                  <a:pt x="0" y="0"/>
                </a:lnTo>
                <a:close/>
              </a:path>
            </a:pathLst>
          </a:custGeom>
          <a:blipFill>
            <a:blip r:embed="rId7" cstate="print"/>
            <a:stretch>
              <a:fillRect t="-16545" b="-16545"/>
            </a:stretch>
          </a:blipFill>
        </p:spPr>
      </p:sp>
      <p:pic>
        <p:nvPicPr>
          <p:cNvPr id="20" name="Picture 19"/>
          <p:cNvPicPr>
            <a:picLocks noChangeAspect="1"/>
          </p:cNvPicPr>
          <p:nvPr/>
        </p:nvPicPr>
        <p:blipFill>
          <a:blip r:embed="rId8" cstate="print"/>
          <a:stretch>
            <a:fillRect/>
          </a:stretch>
        </p:blipFill>
        <p:spPr>
          <a:xfrm>
            <a:off x="3033486" y="1915887"/>
            <a:ext cx="7300685" cy="4223656"/>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6"/>
          <p:cNvSpPr txBox="1"/>
          <p:nvPr/>
        </p:nvSpPr>
        <p:spPr>
          <a:xfrm>
            <a:off x="1055701" y="1432533"/>
            <a:ext cx="9031728" cy="504625"/>
          </a:xfrm>
          <a:prstGeom prst="rect">
            <a:avLst/>
          </a:prstGeom>
        </p:spPr>
        <p:txBody>
          <a:bodyPr vert="horz" wrap="square" lIns="0" tIns="12065" rIns="0" bIns="0" rtlCol="0">
            <a:spAutoFit/>
          </a:bodyPr>
          <a:lstStyle/>
          <a:p>
            <a:pPr marL="3438525">
              <a:lnSpc>
                <a:spcPct val="100000"/>
              </a:lnSpc>
              <a:spcBef>
                <a:spcPts val="5"/>
              </a:spcBef>
            </a:pPr>
            <a:r>
              <a:rPr lang="en-IN" sz="3200" dirty="0" smtClean="0">
                <a:latin typeface="Times New Roman" pitchFamily="18" charset="0"/>
                <a:cs typeface="Times New Roman" pitchFamily="18" charset="0"/>
              </a:rPr>
              <a:t>STATE CHART DIAGRAM</a:t>
            </a:r>
            <a:endParaRPr sz="3000" dirty="0">
              <a:latin typeface="Times New Roman" pitchFamily="18" charset="0"/>
              <a:cs typeface="Times New Roman" pitchFamily="18" charset="0"/>
            </a:endParaRPr>
          </a:p>
        </p:txBody>
      </p:sp>
      <p:grpSp>
        <p:nvGrpSpPr>
          <p:cNvPr id="2" name="Group 8"/>
          <p:cNvGrpSpPr/>
          <p:nvPr/>
        </p:nvGrpSpPr>
        <p:grpSpPr>
          <a:xfrm>
            <a:off x="0" y="-116113"/>
            <a:ext cx="12192000" cy="1582055"/>
            <a:chOff x="0" y="0"/>
            <a:chExt cx="24384240" cy="2250720"/>
          </a:xfrm>
        </p:grpSpPr>
        <p:sp>
          <p:nvSpPr>
            <p:cNvPr id="10" name="Freeform 9"/>
            <p:cNvSpPr/>
            <p:nvPr/>
          </p:nvSpPr>
          <p:spPr>
            <a:xfrm>
              <a:off x="0" y="0"/>
              <a:ext cx="24384254" cy="2249932"/>
            </a:xfrm>
            <a:custGeom>
              <a:avLst/>
              <a:gdLst/>
              <a:ahLst/>
              <a:cxnLst/>
              <a:rect l="l" t="t" r="r" b="b"/>
              <a:pathLst>
                <a:path w="24384254" h="2249932">
                  <a:moveTo>
                    <a:pt x="24384254" y="0"/>
                  </a:moveTo>
                  <a:lnTo>
                    <a:pt x="0" y="0"/>
                  </a:lnTo>
                  <a:lnTo>
                    <a:pt x="0" y="2249932"/>
                  </a:lnTo>
                  <a:lnTo>
                    <a:pt x="24384254" y="2249932"/>
                  </a:lnTo>
                  <a:lnTo>
                    <a:pt x="24384254" y="0"/>
                  </a:lnTo>
                  <a:close/>
                </a:path>
              </a:pathLst>
            </a:custGeom>
            <a:solidFill>
              <a:srgbClr val="006FC0"/>
            </a:solidFill>
          </p:spPr>
        </p:sp>
      </p:grpSp>
      <p:sp>
        <p:nvSpPr>
          <p:cNvPr id="11" name="TextBox 15"/>
          <p:cNvSpPr txBox="1"/>
          <p:nvPr/>
        </p:nvSpPr>
        <p:spPr>
          <a:xfrm>
            <a:off x="2554514" y="-66805"/>
            <a:ext cx="7419733" cy="1384995"/>
          </a:xfrm>
          <a:prstGeom prst="rect">
            <a:avLst/>
          </a:prstGeom>
        </p:spPr>
        <p:txBody>
          <a:bodyPr wrap="square" lIns="0" tIns="0" rIns="0" bIns="0" rtlCol="0" anchor="t">
            <a:spAutoFit/>
          </a:bodyPr>
          <a:lstStyle/>
          <a:p>
            <a:pPr algn="ctr">
              <a:lnSpc>
                <a:spcPts val="4197"/>
              </a:lnSpc>
            </a:pPr>
            <a:r>
              <a:rPr lang="en-US" sz="3600" spc="-1" dirty="0">
                <a:solidFill>
                  <a:srgbClr val="FFFFFF"/>
                </a:solidFill>
                <a:latin typeface="Times New Roman Bold"/>
              </a:rPr>
              <a:t>Bangalore Institute of Technology</a:t>
            </a:r>
          </a:p>
          <a:p>
            <a:pPr algn="ctr">
              <a:lnSpc>
                <a:spcPts val="2508"/>
              </a:lnSpc>
            </a:pPr>
            <a:r>
              <a:rPr lang="en-US" sz="2400" spc="-1" dirty="0">
                <a:solidFill>
                  <a:srgbClr val="FFFFFF"/>
                </a:solidFill>
                <a:latin typeface="Times New Roman"/>
              </a:rPr>
              <a:t>K.R. Road, V.V. </a:t>
            </a:r>
            <a:r>
              <a:rPr lang="en-US" sz="2400" spc="-1" dirty="0" err="1">
                <a:solidFill>
                  <a:srgbClr val="FFFFFF"/>
                </a:solidFill>
                <a:latin typeface="Times New Roman"/>
              </a:rPr>
              <a:t>Pura</a:t>
            </a:r>
            <a:r>
              <a:rPr lang="en-US" sz="2400" spc="-1" dirty="0">
                <a:solidFill>
                  <a:srgbClr val="FFFFFF"/>
                </a:solidFill>
                <a:latin typeface="Times New Roman"/>
              </a:rPr>
              <a:t>, Bengaluru.-560004.</a:t>
            </a:r>
          </a:p>
          <a:p>
            <a:pPr algn="ctr">
              <a:lnSpc>
                <a:spcPts val="4086"/>
              </a:lnSpc>
            </a:pPr>
            <a:r>
              <a:rPr lang="en-US" sz="2800" spc="-1" dirty="0">
                <a:solidFill>
                  <a:srgbClr val="FFFFFF"/>
                </a:solidFill>
                <a:latin typeface="Times New Roman Bold"/>
              </a:rPr>
              <a:t>Department of Computer Science &amp; Engineering</a:t>
            </a:r>
          </a:p>
        </p:txBody>
      </p:sp>
      <p:sp>
        <p:nvSpPr>
          <p:cNvPr id="12" name="object 6"/>
          <p:cNvSpPr/>
          <p:nvPr/>
        </p:nvSpPr>
        <p:spPr>
          <a:xfrm>
            <a:off x="10435772" y="56174"/>
            <a:ext cx="1659454" cy="1293655"/>
          </a:xfrm>
          <a:prstGeom prst="rect">
            <a:avLst/>
          </a:prstGeom>
          <a:blipFill>
            <a:blip r:embed="rId2" cstate="print"/>
            <a:stretch>
              <a:fillRect/>
            </a:stretch>
          </a:blipFill>
        </p:spPr>
        <p:txBody>
          <a:bodyPr wrap="square" lIns="0" tIns="0" rIns="0" bIns="0" rtlCol="0"/>
          <a:lstStyle/>
          <a:p>
            <a:endParaRPr/>
          </a:p>
        </p:txBody>
      </p:sp>
      <p:sp>
        <p:nvSpPr>
          <p:cNvPr id="13" name="object 5"/>
          <p:cNvSpPr/>
          <p:nvPr/>
        </p:nvSpPr>
        <p:spPr>
          <a:xfrm>
            <a:off x="203200" y="-14514"/>
            <a:ext cx="1814286" cy="1553029"/>
          </a:xfrm>
          <a:prstGeom prst="rect">
            <a:avLst/>
          </a:prstGeom>
          <a:blipFill>
            <a:blip r:embed="rId3" cstate="print"/>
            <a:stretch>
              <a:fillRect/>
            </a:stretch>
          </a:blipFill>
        </p:spPr>
        <p:txBody>
          <a:bodyPr wrap="square" lIns="0" tIns="0" rIns="0" bIns="0" rtlCol="0"/>
          <a:lstStyle/>
          <a:p>
            <a:endParaRPr/>
          </a:p>
        </p:txBody>
      </p:sp>
      <p:grpSp>
        <p:nvGrpSpPr>
          <p:cNvPr id="3" name="Group 2"/>
          <p:cNvGrpSpPr/>
          <p:nvPr/>
        </p:nvGrpSpPr>
        <p:grpSpPr>
          <a:xfrm>
            <a:off x="0" y="6095998"/>
            <a:ext cx="12192000" cy="791030"/>
            <a:chOff x="0" y="0"/>
            <a:chExt cx="24384240" cy="1549440"/>
          </a:xfrm>
        </p:grpSpPr>
        <p:sp>
          <p:nvSpPr>
            <p:cNvPr id="15" name="Freeform 3"/>
            <p:cNvSpPr/>
            <p:nvPr/>
          </p:nvSpPr>
          <p:spPr>
            <a:xfrm>
              <a:off x="0" y="0"/>
              <a:ext cx="24384254" cy="1548384"/>
            </a:xfrm>
            <a:custGeom>
              <a:avLst/>
              <a:gdLst/>
              <a:ahLst/>
              <a:cxnLst/>
              <a:rect l="l" t="t" r="r" b="b"/>
              <a:pathLst>
                <a:path w="24384254" h="1548384">
                  <a:moveTo>
                    <a:pt x="24384254" y="0"/>
                  </a:moveTo>
                  <a:lnTo>
                    <a:pt x="0" y="0"/>
                  </a:lnTo>
                  <a:lnTo>
                    <a:pt x="0" y="1548384"/>
                  </a:lnTo>
                  <a:lnTo>
                    <a:pt x="24384254" y="1548384"/>
                  </a:lnTo>
                  <a:lnTo>
                    <a:pt x="24384254" y="0"/>
                  </a:lnTo>
                  <a:close/>
                </a:path>
              </a:pathLst>
            </a:custGeom>
            <a:solidFill>
              <a:srgbClr val="006FC0"/>
            </a:solidFill>
          </p:spPr>
        </p:sp>
      </p:grpSp>
      <p:sp>
        <p:nvSpPr>
          <p:cNvPr id="16" name="Freeform 4"/>
          <p:cNvSpPr/>
          <p:nvPr/>
        </p:nvSpPr>
        <p:spPr>
          <a:xfrm>
            <a:off x="4441441" y="6094539"/>
            <a:ext cx="1306427" cy="763461"/>
          </a:xfrm>
          <a:custGeom>
            <a:avLst/>
            <a:gdLst/>
            <a:ahLst/>
            <a:cxnLst/>
            <a:rect l="l" t="t" r="r" b="b"/>
            <a:pathLst>
              <a:path w="1959660" h="1121580">
                <a:moveTo>
                  <a:pt x="0" y="0"/>
                </a:moveTo>
                <a:lnTo>
                  <a:pt x="1959660" y="0"/>
                </a:lnTo>
                <a:lnTo>
                  <a:pt x="1959660" y="1121580"/>
                </a:lnTo>
                <a:lnTo>
                  <a:pt x="0" y="1121580"/>
                </a:lnTo>
                <a:lnTo>
                  <a:pt x="0" y="0"/>
                </a:lnTo>
                <a:close/>
              </a:path>
            </a:pathLst>
          </a:custGeom>
          <a:blipFill>
            <a:blip r:embed="rId4" cstate="print"/>
            <a:stretch>
              <a:fillRect t="-11153" b="-11153"/>
            </a:stretch>
          </a:blipFill>
        </p:spPr>
      </p:sp>
      <p:sp>
        <p:nvSpPr>
          <p:cNvPr id="17" name="Freeform 5"/>
          <p:cNvSpPr/>
          <p:nvPr/>
        </p:nvSpPr>
        <p:spPr>
          <a:xfrm>
            <a:off x="1038420" y="6123566"/>
            <a:ext cx="1190508" cy="763461"/>
          </a:xfrm>
          <a:custGeom>
            <a:avLst/>
            <a:gdLst/>
            <a:ahLst/>
            <a:cxnLst/>
            <a:rect l="l" t="t" r="r" b="b"/>
            <a:pathLst>
              <a:path w="1785780" h="1121580">
                <a:moveTo>
                  <a:pt x="0" y="0"/>
                </a:moveTo>
                <a:lnTo>
                  <a:pt x="1785780" y="0"/>
                </a:lnTo>
                <a:lnTo>
                  <a:pt x="1785780" y="1121580"/>
                </a:lnTo>
                <a:lnTo>
                  <a:pt x="0" y="1121580"/>
                </a:lnTo>
                <a:lnTo>
                  <a:pt x="0" y="0"/>
                </a:lnTo>
                <a:close/>
              </a:path>
            </a:pathLst>
          </a:custGeom>
          <a:blipFill>
            <a:blip r:embed="rId5" cstate="print"/>
            <a:stretch>
              <a:fillRect t="-11034" b="-11034"/>
            </a:stretch>
          </a:blipFill>
        </p:spPr>
      </p:sp>
      <p:sp>
        <p:nvSpPr>
          <p:cNvPr id="18" name="Freeform 6"/>
          <p:cNvSpPr/>
          <p:nvPr/>
        </p:nvSpPr>
        <p:spPr>
          <a:xfrm>
            <a:off x="2395992" y="6094528"/>
            <a:ext cx="2217578" cy="792500"/>
          </a:xfrm>
          <a:custGeom>
            <a:avLst/>
            <a:gdLst/>
            <a:ahLst/>
            <a:cxnLst/>
            <a:rect l="l" t="t" r="r" b="b"/>
            <a:pathLst>
              <a:path w="3326400" h="1164240">
                <a:moveTo>
                  <a:pt x="0" y="0"/>
                </a:moveTo>
                <a:lnTo>
                  <a:pt x="3326400" y="0"/>
                </a:lnTo>
                <a:lnTo>
                  <a:pt x="3326400" y="1164240"/>
                </a:lnTo>
                <a:lnTo>
                  <a:pt x="0" y="1164240"/>
                </a:lnTo>
                <a:lnTo>
                  <a:pt x="0" y="0"/>
                </a:lnTo>
                <a:close/>
              </a:path>
            </a:pathLst>
          </a:custGeom>
          <a:blipFill>
            <a:blip r:embed="rId6" cstate="print"/>
            <a:stretch>
              <a:fillRect t="-23333" b="-23333"/>
            </a:stretch>
          </a:blipFill>
        </p:spPr>
      </p:sp>
      <p:sp>
        <p:nvSpPr>
          <p:cNvPr id="19" name="Freeform 7"/>
          <p:cNvSpPr/>
          <p:nvPr/>
        </p:nvSpPr>
        <p:spPr>
          <a:xfrm>
            <a:off x="6466487" y="6113831"/>
            <a:ext cx="1977820" cy="758683"/>
          </a:xfrm>
          <a:custGeom>
            <a:avLst/>
            <a:gdLst/>
            <a:ahLst/>
            <a:cxnLst/>
            <a:rect l="l" t="t" r="r" b="b"/>
            <a:pathLst>
              <a:path w="2966760" h="1114560">
                <a:moveTo>
                  <a:pt x="0" y="0"/>
                </a:moveTo>
                <a:lnTo>
                  <a:pt x="2966760" y="0"/>
                </a:lnTo>
                <a:lnTo>
                  <a:pt x="2966760" y="1114560"/>
                </a:lnTo>
                <a:lnTo>
                  <a:pt x="0" y="1114560"/>
                </a:lnTo>
                <a:lnTo>
                  <a:pt x="0" y="0"/>
                </a:lnTo>
                <a:close/>
              </a:path>
            </a:pathLst>
          </a:custGeom>
          <a:blipFill>
            <a:blip r:embed="rId7" cstate="print"/>
            <a:stretch>
              <a:fillRect t="-16545" b="-16545"/>
            </a:stretch>
          </a:blipFill>
        </p:spPr>
      </p:sp>
      <p:pic>
        <p:nvPicPr>
          <p:cNvPr id="21" name="Picture 20"/>
          <p:cNvPicPr/>
          <p:nvPr/>
        </p:nvPicPr>
        <p:blipFill>
          <a:blip r:embed="rId8" cstate="print"/>
          <a:stretch>
            <a:fillRect/>
          </a:stretch>
        </p:blipFill>
        <p:spPr bwMode="auto">
          <a:xfrm>
            <a:off x="1074057" y="2148114"/>
            <a:ext cx="10377715" cy="3599543"/>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7"/>
          <p:cNvSpPr txBox="1"/>
          <p:nvPr/>
        </p:nvSpPr>
        <p:spPr>
          <a:xfrm>
            <a:off x="777240" y="1566123"/>
            <a:ext cx="1524635" cy="574040"/>
          </a:xfrm>
          <a:prstGeom prst="rect">
            <a:avLst/>
          </a:prstGeom>
        </p:spPr>
        <p:txBody>
          <a:bodyPr vert="horz" wrap="square" lIns="0" tIns="12700" rIns="0" bIns="0" rtlCol="0">
            <a:spAutoFit/>
          </a:bodyPr>
          <a:lstStyle/>
          <a:p>
            <a:pPr marL="12700">
              <a:lnSpc>
                <a:spcPct val="100000"/>
              </a:lnSpc>
              <a:spcBef>
                <a:spcPts val="100"/>
              </a:spcBef>
            </a:pPr>
            <a:r>
              <a:rPr sz="3600" b="1" spc="-5" dirty="0">
                <a:solidFill>
                  <a:srgbClr val="006FC0"/>
                </a:solidFill>
                <a:latin typeface="Times New Roman"/>
                <a:cs typeface="Times New Roman"/>
              </a:rPr>
              <a:t>Agenda</a:t>
            </a:r>
            <a:endParaRPr sz="3600" dirty="0">
              <a:latin typeface="Times New Roman"/>
              <a:cs typeface="Times New Roman"/>
            </a:endParaRPr>
          </a:p>
        </p:txBody>
      </p:sp>
      <p:sp>
        <p:nvSpPr>
          <p:cNvPr id="5" name="object 8"/>
          <p:cNvSpPr txBox="1"/>
          <p:nvPr/>
        </p:nvSpPr>
        <p:spPr>
          <a:xfrm>
            <a:off x="821944" y="2137918"/>
            <a:ext cx="2418080" cy="3822200"/>
          </a:xfrm>
          <a:prstGeom prst="rect">
            <a:avLst/>
          </a:prstGeom>
        </p:spPr>
        <p:txBody>
          <a:bodyPr vert="horz" wrap="square" lIns="0" tIns="13335" rIns="0" bIns="0" rtlCol="0">
            <a:spAutoFit/>
          </a:bodyPr>
          <a:lstStyle/>
          <a:p>
            <a:pPr marL="469900" indent="-457200">
              <a:lnSpc>
                <a:spcPct val="100000"/>
              </a:lnSpc>
              <a:spcBef>
                <a:spcPts val="105"/>
              </a:spcBef>
              <a:buClr>
                <a:srgbClr val="00AF50"/>
              </a:buClr>
              <a:buSzPct val="205000"/>
              <a:buFont typeface="Arial"/>
              <a:buChar char="•"/>
              <a:tabLst>
                <a:tab pos="469265" algn="l"/>
                <a:tab pos="469900" algn="l"/>
              </a:tabLst>
            </a:pPr>
            <a:r>
              <a:rPr sz="2000" dirty="0">
                <a:latin typeface="Times New Roman"/>
                <a:cs typeface="Times New Roman"/>
              </a:rPr>
              <a:t>Introduction</a:t>
            </a:r>
          </a:p>
          <a:p>
            <a:pPr marL="469900" indent="-457200">
              <a:lnSpc>
                <a:spcPct val="100000"/>
              </a:lnSpc>
              <a:spcBef>
                <a:spcPts val="1465"/>
              </a:spcBef>
              <a:buClr>
                <a:srgbClr val="00AF50"/>
              </a:buClr>
              <a:buSzPct val="205000"/>
              <a:buFont typeface="Arial"/>
              <a:buChar char="•"/>
              <a:tabLst>
                <a:tab pos="469265" algn="l"/>
                <a:tab pos="469900" algn="l"/>
              </a:tabLst>
            </a:pPr>
            <a:r>
              <a:rPr sz="2000" dirty="0">
                <a:latin typeface="Times New Roman"/>
                <a:cs typeface="Times New Roman"/>
              </a:rPr>
              <a:t>Literature</a:t>
            </a:r>
            <a:r>
              <a:rPr sz="2000" spc="-55" dirty="0">
                <a:latin typeface="Times New Roman"/>
                <a:cs typeface="Times New Roman"/>
              </a:rPr>
              <a:t> </a:t>
            </a:r>
            <a:r>
              <a:rPr sz="2000" dirty="0">
                <a:latin typeface="Times New Roman"/>
                <a:cs typeface="Times New Roman"/>
              </a:rPr>
              <a:t>Survey</a:t>
            </a:r>
          </a:p>
          <a:p>
            <a:pPr marL="469900" indent="-457200">
              <a:lnSpc>
                <a:spcPct val="100000"/>
              </a:lnSpc>
              <a:spcBef>
                <a:spcPts val="1475"/>
              </a:spcBef>
              <a:buClr>
                <a:srgbClr val="00AF50"/>
              </a:buClr>
              <a:buSzPct val="205000"/>
              <a:buFont typeface="Arial"/>
              <a:buChar char="•"/>
              <a:tabLst>
                <a:tab pos="469265" algn="l"/>
                <a:tab pos="469900" algn="l"/>
              </a:tabLst>
            </a:pPr>
            <a:r>
              <a:rPr sz="2000" dirty="0">
                <a:latin typeface="Times New Roman"/>
                <a:cs typeface="Times New Roman"/>
              </a:rPr>
              <a:t>Existing</a:t>
            </a:r>
            <a:r>
              <a:rPr sz="2000" spc="-45" dirty="0">
                <a:latin typeface="Times New Roman"/>
                <a:cs typeface="Times New Roman"/>
              </a:rPr>
              <a:t> </a:t>
            </a:r>
            <a:r>
              <a:rPr sz="2000" dirty="0">
                <a:latin typeface="Times New Roman"/>
                <a:cs typeface="Times New Roman"/>
              </a:rPr>
              <a:t>System</a:t>
            </a:r>
          </a:p>
          <a:p>
            <a:pPr marL="469900" indent="-457200">
              <a:lnSpc>
                <a:spcPct val="100000"/>
              </a:lnSpc>
              <a:spcBef>
                <a:spcPts val="1465"/>
              </a:spcBef>
              <a:buClr>
                <a:srgbClr val="00AF50"/>
              </a:buClr>
              <a:buSzPct val="205000"/>
              <a:buFont typeface="Arial"/>
              <a:buChar char="•"/>
              <a:tabLst>
                <a:tab pos="469265" algn="l"/>
                <a:tab pos="469900" algn="l"/>
              </a:tabLst>
            </a:pPr>
            <a:r>
              <a:rPr sz="2000" dirty="0">
                <a:latin typeface="Times New Roman"/>
                <a:cs typeface="Times New Roman"/>
              </a:rPr>
              <a:t>Problem</a:t>
            </a:r>
            <a:r>
              <a:rPr sz="2000" spc="-95" dirty="0">
                <a:latin typeface="Times New Roman"/>
                <a:cs typeface="Times New Roman"/>
              </a:rPr>
              <a:t> </a:t>
            </a:r>
            <a:r>
              <a:rPr sz="2000" spc="-5" dirty="0">
                <a:latin typeface="Times New Roman"/>
                <a:cs typeface="Times New Roman"/>
              </a:rPr>
              <a:t>Statement</a:t>
            </a:r>
            <a:endParaRPr sz="2000" dirty="0">
              <a:latin typeface="Times New Roman"/>
              <a:cs typeface="Times New Roman"/>
            </a:endParaRPr>
          </a:p>
          <a:p>
            <a:pPr marL="469900" indent="-457200">
              <a:lnSpc>
                <a:spcPct val="100000"/>
              </a:lnSpc>
              <a:spcBef>
                <a:spcPts val="1465"/>
              </a:spcBef>
              <a:buClr>
                <a:srgbClr val="00AF50"/>
              </a:buClr>
              <a:buSzPct val="205000"/>
              <a:buFont typeface="Arial"/>
              <a:buChar char="•"/>
              <a:tabLst>
                <a:tab pos="469265" algn="l"/>
                <a:tab pos="469900" algn="l"/>
              </a:tabLst>
            </a:pPr>
            <a:r>
              <a:rPr sz="2000" dirty="0">
                <a:latin typeface="Times New Roman"/>
                <a:cs typeface="Times New Roman"/>
              </a:rPr>
              <a:t>Proposed</a:t>
            </a:r>
            <a:r>
              <a:rPr sz="2000" spc="-60" dirty="0">
                <a:latin typeface="Times New Roman"/>
                <a:cs typeface="Times New Roman"/>
              </a:rPr>
              <a:t> </a:t>
            </a:r>
            <a:r>
              <a:rPr sz="2000" dirty="0">
                <a:latin typeface="Times New Roman"/>
                <a:cs typeface="Times New Roman"/>
              </a:rPr>
              <a:t>System</a:t>
            </a:r>
          </a:p>
          <a:p>
            <a:pPr marL="469900" indent="-457200">
              <a:lnSpc>
                <a:spcPct val="100000"/>
              </a:lnSpc>
              <a:spcBef>
                <a:spcPts val="1475"/>
              </a:spcBef>
              <a:buClr>
                <a:srgbClr val="00AF50"/>
              </a:buClr>
              <a:buSzPct val="205000"/>
              <a:buFont typeface="Arial"/>
              <a:buChar char="•"/>
              <a:tabLst>
                <a:tab pos="469265" algn="l"/>
                <a:tab pos="469900" algn="l"/>
              </a:tabLst>
            </a:pPr>
            <a:r>
              <a:rPr sz="2000" dirty="0">
                <a:latin typeface="Times New Roman"/>
                <a:cs typeface="Times New Roman"/>
              </a:rPr>
              <a:t>Project</a:t>
            </a:r>
            <a:r>
              <a:rPr sz="2000" spc="-70" dirty="0">
                <a:latin typeface="Times New Roman"/>
                <a:cs typeface="Times New Roman"/>
              </a:rPr>
              <a:t> </a:t>
            </a:r>
            <a:r>
              <a:rPr sz="2000" dirty="0" smtClean="0">
                <a:latin typeface="Times New Roman"/>
                <a:cs typeface="Times New Roman"/>
              </a:rPr>
              <a:t>Planning</a:t>
            </a:r>
            <a:endParaRPr sz="2000" dirty="0">
              <a:latin typeface="Times New Roman"/>
              <a:cs typeface="Times New Roman"/>
            </a:endParaRPr>
          </a:p>
          <a:p>
            <a:pPr marL="469900" indent="-457200">
              <a:lnSpc>
                <a:spcPct val="100000"/>
              </a:lnSpc>
              <a:spcBef>
                <a:spcPts val="1460"/>
              </a:spcBef>
              <a:buClr>
                <a:srgbClr val="00AF50"/>
              </a:buClr>
              <a:buSzPct val="205000"/>
              <a:buFont typeface="Arial"/>
              <a:buChar char="•"/>
              <a:tabLst>
                <a:tab pos="469265" algn="l"/>
                <a:tab pos="469900" algn="l"/>
              </a:tabLst>
            </a:pPr>
            <a:r>
              <a:rPr sz="2000" dirty="0">
                <a:latin typeface="Times New Roman"/>
                <a:cs typeface="Times New Roman"/>
              </a:rPr>
              <a:t>Application</a:t>
            </a:r>
          </a:p>
          <a:p>
            <a:pPr marL="469900" indent="-457200">
              <a:lnSpc>
                <a:spcPct val="100000"/>
              </a:lnSpc>
              <a:spcBef>
                <a:spcPts val="1480"/>
              </a:spcBef>
              <a:buClr>
                <a:srgbClr val="00AF50"/>
              </a:buClr>
              <a:buSzPct val="205000"/>
              <a:buFont typeface="Arial"/>
              <a:buChar char="•"/>
              <a:tabLst>
                <a:tab pos="469265" algn="l"/>
                <a:tab pos="469900" algn="l"/>
              </a:tabLst>
            </a:pPr>
            <a:r>
              <a:rPr sz="2000" dirty="0">
                <a:latin typeface="Times New Roman"/>
                <a:cs typeface="Times New Roman"/>
              </a:rPr>
              <a:t>References</a:t>
            </a:r>
          </a:p>
        </p:txBody>
      </p:sp>
      <p:grpSp>
        <p:nvGrpSpPr>
          <p:cNvPr id="9" name="Group 8"/>
          <p:cNvGrpSpPr/>
          <p:nvPr/>
        </p:nvGrpSpPr>
        <p:grpSpPr>
          <a:xfrm>
            <a:off x="0" y="-116112"/>
            <a:ext cx="12192000" cy="1692900"/>
            <a:chOff x="0" y="0"/>
            <a:chExt cx="24384240" cy="2250720"/>
          </a:xfrm>
        </p:grpSpPr>
        <p:sp>
          <p:nvSpPr>
            <p:cNvPr id="10" name="Freeform 9"/>
            <p:cNvSpPr/>
            <p:nvPr/>
          </p:nvSpPr>
          <p:spPr>
            <a:xfrm>
              <a:off x="0" y="0"/>
              <a:ext cx="24384254" cy="2249932"/>
            </a:xfrm>
            <a:custGeom>
              <a:avLst/>
              <a:gdLst/>
              <a:ahLst/>
              <a:cxnLst/>
              <a:rect l="l" t="t" r="r" b="b"/>
              <a:pathLst>
                <a:path w="24384254" h="2249932">
                  <a:moveTo>
                    <a:pt x="24384254" y="0"/>
                  </a:moveTo>
                  <a:lnTo>
                    <a:pt x="0" y="0"/>
                  </a:lnTo>
                  <a:lnTo>
                    <a:pt x="0" y="2249932"/>
                  </a:lnTo>
                  <a:lnTo>
                    <a:pt x="24384254" y="2249932"/>
                  </a:lnTo>
                  <a:lnTo>
                    <a:pt x="24384254" y="0"/>
                  </a:lnTo>
                  <a:close/>
                </a:path>
              </a:pathLst>
            </a:custGeom>
            <a:solidFill>
              <a:srgbClr val="006FC0"/>
            </a:solidFill>
          </p:spPr>
        </p:sp>
      </p:grpSp>
      <p:sp>
        <p:nvSpPr>
          <p:cNvPr id="11" name="TextBox 15"/>
          <p:cNvSpPr txBox="1"/>
          <p:nvPr/>
        </p:nvSpPr>
        <p:spPr>
          <a:xfrm>
            <a:off x="2554514" y="179933"/>
            <a:ext cx="7419733" cy="1384995"/>
          </a:xfrm>
          <a:prstGeom prst="rect">
            <a:avLst/>
          </a:prstGeom>
        </p:spPr>
        <p:txBody>
          <a:bodyPr wrap="square" lIns="0" tIns="0" rIns="0" bIns="0" rtlCol="0" anchor="t">
            <a:spAutoFit/>
          </a:bodyPr>
          <a:lstStyle/>
          <a:p>
            <a:pPr algn="ctr">
              <a:lnSpc>
                <a:spcPts val="4197"/>
              </a:lnSpc>
            </a:pPr>
            <a:r>
              <a:rPr lang="en-US" sz="3600" spc="-1" dirty="0">
                <a:solidFill>
                  <a:srgbClr val="FFFFFF"/>
                </a:solidFill>
                <a:latin typeface="Times New Roman Bold"/>
              </a:rPr>
              <a:t>Bangalore Institute of Technology</a:t>
            </a:r>
          </a:p>
          <a:p>
            <a:pPr algn="ctr">
              <a:lnSpc>
                <a:spcPts val="2508"/>
              </a:lnSpc>
            </a:pPr>
            <a:r>
              <a:rPr lang="en-US" sz="2400" spc="-1" dirty="0">
                <a:solidFill>
                  <a:srgbClr val="FFFFFF"/>
                </a:solidFill>
                <a:latin typeface="Times New Roman"/>
              </a:rPr>
              <a:t>K.R. Road, V.V. </a:t>
            </a:r>
            <a:r>
              <a:rPr lang="en-US" sz="2400" spc="-1" dirty="0" err="1">
                <a:solidFill>
                  <a:srgbClr val="FFFFFF"/>
                </a:solidFill>
                <a:latin typeface="Times New Roman"/>
              </a:rPr>
              <a:t>Pura</a:t>
            </a:r>
            <a:r>
              <a:rPr lang="en-US" sz="2400" spc="-1" dirty="0">
                <a:solidFill>
                  <a:srgbClr val="FFFFFF"/>
                </a:solidFill>
                <a:latin typeface="Times New Roman"/>
              </a:rPr>
              <a:t>, Bengaluru.-560004.</a:t>
            </a:r>
          </a:p>
          <a:p>
            <a:pPr algn="ctr">
              <a:lnSpc>
                <a:spcPts val="4086"/>
              </a:lnSpc>
            </a:pPr>
            <a:r>
              <a:rPr lang="en-US" sz="2800" spc="-1" dirty="0">
                <a:solidFill>
                  <a:srgbClr val="FFFFFF"/>
                </a:solidFill>
                <a:latin typeface="Times New Roman Bold"/>
              </a:rPr>
              <a:t>Department of Computer Science &amp; Engineering</a:t>
            </a:r>
          </a:p>
        </p:txBody>
      </p:sp>
      <p:sp>
        <p:nvSpPr>
          <p:cNvPr id="12" name="object 6"/>
          <p:cNvSpPr/>
          <p:nvPr/>
        </p:nvSpPr>
        <p:spPr>
          <a:xfrm>
            <a:off x="10435772" y="56174"/>
            <a:ext cx="1659454" cy="1293655"/>
          </a:xfrm>
          <a:prstGeom prst="rect">
            <a:avLst/>
          </a:prstGeom>
          <a:blipFill>
            <a:blip r:embed="rId2" cstate="print"/>
            <a:stretch>
              <a:fillRect/>
            </a:stretch>
          </a:blipFill>
        </p:spPr>
        <p:txBody>
          <a:bodyPr wrap="square" lIns="0" tIns="0" rIns="0" bIns="0" rtlCol="0"/>
          <a:lstStyle/>
          <a:p>
            <a:endParaRPr/>
          </a:p>
        </p:txBody>
      </p:sp>
      <p:sp>
        <p:nvSpPr>
          <p:cNvPr id="13" name="object 5"/>
          <p:cNvSpPr/>
          <p:nvPr/>
        </p:nvSpPr>
        <p:spPr>
          <a:xfrm>
            <a:off x="203200" y="-14514"/>
            <a:ext cx="1814286" cy="1553029"/>
          </a:xfrm>
          <a:prstGeom prst="rect">
            <a:avLst/>
          </a:prstGeom>
          <a:blipFill>
            <a:blip r:embed="rId3" cstate="print"/>
            <a:stretch>
              <a:fillRect/>
            </a:stretch>
          </a:blipFill>
        </p:spPr>
        <p:txBody>
          <a:bodyPr wrap="square" lIns="0" tIns="0" rIns="0" bIns="0" rtlCol="0"/>
          <a:lstStyle/>
          <a:p>
            <a:endParaRPr/>
          </a:p>
        </p:txBody>
      </p:sp>
      <p:grpSp>
        <p:nvGrpSpPr>
          <p:cNvPr id="14" name="Group 2"/>
          <p:cNvGrpSpPr/>
          <p:nvPr/>
        </p:nvGrpSpPr>
        <p:grpSpPr>
          <a:xfrm>
            <a:off x="0" y="6095998"/>
            <a:ext cx="12192000" cy="791030"/>
            <a:chOff x="0" y="0"/>
            <a:chExt cx="24384240" cy="1549440"/>
          </a:xfrm>
        </p:grpSpPr>
        <p:sp>
          <p:nvSpPr>
            <p:cNvPr id="15" name="Freeform 3"/>
            <p:cNvSpPr/>
            <p:nvPr/>
          </p:nvSpPr>
          <p:spPr>
            <a:xfrm>
              <a:off x="0" y="0"/>
              <a:ext cx="24384254" cy="1548384"/>
            </a:xfrm>
            <a:custGeom>
              <a:avLst/>
              <a:gdLst/>
              <a:ahLst/>
              <a:cxnLst/>
              <a:rect l="l" t="t" r="r" b="b"/>
              <a:pathLst>
                <a:path w="24384254" h="1548384">
                  <a:moveTo>
                    <a:pt x="24384254" y="0"/>
                  </a:moveTo>
                  <a:lnTo>
                    <a:pt x="0" y="0"/>
                  </a:lnTo>
                  <a:lnTo>
                    <a:pt x="0" y="1548384"/>
                  </a:lnTo>
                  <a:lnTo>
                    <a:pt x="24384254" y="1548384"/>
                  </a:lnTo>
                  <a:lnTo>
                    <a:pt x="24384254" y="0"/>
                  </a:lnTo>
                  <a:close/>
                </a:path>
              </a:pathLst>
            </a:custGeom>
            <a:solidFill>
              <a:srgbClr val="006FC0"/>
            </a:solidFill>
          </p:spPr>
        </p:sp>
      </p:grpSp>
      <p:sp>
        <p:nvSpPr>
          <p:cNvPr id="16" name="Freeform 4"/>
          <p:cNvSpPr/>
          <p:nvPr/>
        </p:nvSpPr>
        <p:spPr>
          <a:xfrm>
            <a:off x="4441441" y="6094539"/>
            <a:ext cx="1306427" cy="763461"/>
          </a:xfrm>
          <a:custGeom>
            <a:avLst/>
            <a:gdLst/>
            <a:ahLst/>
            <a:cxnLst/>
            <a:rect l="l" t="t" r="r" b="b"/>
            <a:pathLst>
              <a:path w="1959660" h="1121580">
                <a:moveTo>
                  <a:pt x="0" y="0"/>
                </a:moveTo>
                <a:lnTo>
                  <a:pt x="1959660" y="0"/>
                </a:lnTo>
                <a:lnTo>
                  <a:pt x="1959660" y="1121580"/>
                </a:lnTo>
                <a:lnTo>
                  <a:pt x="0" y="1121580"/>
                </a:lnTo>
                <a:lnTo>
                  <a:pt x="0" y="0"/>
                </a:lnTo>
                <a:close/>
              </a:path>
            </a:pathLst>
          </a:custGeom>
          <a:blipFill>
            <a:blip r:embed="rId4" cstate="print"/>
            <a:stretch>
              <a:fillRect t="-11153" b="-11153"/>
            </a:stretch>
          </a:blipFill>
        </p:spPr>
      </p:sp>
      <p:sp>
        <p:nvSpPr>
          <p:cNvPr id="17" name="Freeform 5"/>
          <p:cNvSpPr/>
          <p:nvPr/>
        </p:nvSpPr>
        <p:spPr>
          <a:xfrm>
            <a:off x="1038420" y="6123566"/>
            <a:ext cx="1190508" cy="763461"/>
          </a:xfrm>
          <a:custGeom>
            <a:avLst/>
            <a:gdLst/>
            <a:ahLst/>
            <a:cxnLst/>
            <a:rect l="l" t="t" r="r" b="b"/>
            <a:pathLst>
              <a:path w="1785780" h="1121580">
                <a:moveTo>
                  <a:pt x="0" y="0"/>
                </a:moveTo>
                <a:lnTo>
                  <a:pt x="1785780" y="0"/>
                </a:lnTo>
                <a:lnTo>
                  <a:pt x="1785780" y="1121580"/>
                </a:lnTo>
                <a:lnTo>
                  <a:pt x="0" y="1121580"/>
                </a:lnTo>
                <a:lnTo>
                  <a:pt x="0" y="0"/>
                </a:lnTo>
                <a:close/>
              </a:path>
            </a:pathLst>
          </a:custGeom>
          <a:blipFill>
            <a:blip r:embed="rId5" cstate="print"/>
            <a:stretch>
              <a:fillRect t="-11034" b="-11034"/>
            </a:stretch>
          </a:blipFill>
        </p:spPr>
      </p:sp>
      <p:sp>
        <p:nvSpPr>
          <p:cNvPr id="18" name="Freeform 6"/>
          <p:cNvSpPr/>
          <p:nvPr/>
        </p:nvSpPr>
        <p:spPr>
          <a:xfrm>
            <a:off x="2395992" y="6094528"/>
            <a:ext cx="2217578" cy="792500"/>
          </a:xfrm>
          <a:custGeom>
            <a:avLst/>
            <a:gdLst/>
            <a:ahLst/>
            <a:cxnLst/>
            <a:rect l="l" t="t" r="r" b="b"/>
            <a:pathLst>
              <a:path w="3326400" h="1164240">
                <a:moveTo>
                  <a:pt x="0" y="0"/>
                </a:moveTo>
                <a:lnTo>
                  <a:pt x="3326400" y="0"/>
                </a:lnTo>
                <a:lnTo>
                  <a:pt x="3326400" y="1164240"/>
                </a:lnTo>
                <a:lnTo>
                  <a:pt x="0" y="1164240"/>
                </a:lnTo>
                <a:lnTo>
                  <a:pt x="0" y="0"/>
                </a:lnTo>
                <a:close/>
              </a:path>
            </a:pathLst>
          </a:custGeom>
          <a:blipFill>
            <a:blip r:embed="rId6" cstate="print"/>
            <a:stretch>
              <a:fillRect t="-23333" b="-23333"/>
            </a:stretch>
          </a:blipFill>
        </p:spPr>
      </p:sp>
      <p:sp>
        <p:nvSpPr>
          <p:cNvPr id="19" name="Freeform 7"/>
          <p:cNvSpPr/>
          <p:nvPr/>
        </p:nvSpPr>
        <p:spPr>
          <a:xfrm>
            <a:off x="6466487" y="6113831"/>
            <a:ext cx="1977820" cy="758683"/>
          </a:xfrm>
          <a:custGeom>
            <a:avLst/>
            <a:gdLst/>
            <a:ahLst/>
            <a:cxnLst/>
            <a:rect l="l" t="t" r="r" b="b"/>
            <a:pathLst>
              <a:path w="2966760" h="1114560">
                <a:moveTo>
                  <a:pt x="0" y="0"/>
                </a:moveTo>
                <a:lnTo>
                  <a:pt x="2966760" y="0"/>
                </a:lnTo>
                <a:lnTo>
                  <a:pt x="2966760" y="1114560"/>
                </a:lnTo>
                <a:lnTo>
                  <a:pt x="0" y="1114560"/>
                </a:lnTo>
                <a:lnTo>
                  <a:pt x="0" y="0"/>
                </a:lnTo>
                <a:close/>
              </a:path>
            </a:pathLst>
          </a:custGeom>
          <a:blipFill>
            <a:blip r:embed="rId7" cstate="print"/>
            <a:stretch>
              <a:fillRect t="-16545" b="-16545"/>
            </a:stretch>
          </a:blipFill>
        </p:spPr>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6"/>
          <p:cNvSpPr txBox="1"/>
          <p:nvPr/>
        </p:nvSpPr>
        <p:spPr>
          <a:xfrm>
            <a:off x="1055701" y="1432533"/>
            <a:ext cx="9031728" cy="504625"/>
          </a:xfrm>
          <a:prstGeom prst="rect">
            <a:avLst/>
          </a:prstGeom>
        </p:spPr>
        <p:txBody>
          <a:bodyPr vert="horz" wrap="square" lIns="0" tIns="12065" rIns="0" bIns="0" rtlCol="0">
            <a:spAutoFit/>
          </a:bodyPr>
          <a:lstStyle/>
          <a:p>
            <a:pPr marL="3438525">
              <a:lnSpc>
                <a:spcPct val="100000"/>
              </a:lnSpc>
              <a:spcBef>
                <a:spcPts val="5"/>
              </a:spcBef>
            </a:pPr>
            <a:r>
              <a:rPr lang="en-IN" sz="3200" dirty="0" smtClean="0">
                <a:latin typeface="Times New Roman" pitchFamily="18" charset="0"/>
                <a:cs typeface="Times New Roman" pitchFamily="18" charset="0"/>
              </a:rPr>
              <a:t>CLASS DIAGRAM</a:t>
            </a:r>
            <a:endParaRPr sz="3000" dirty="0">
              <a:latin typeface="Times New Roman" pitchFamily="18" charset="0"/>
              <a:cs typeface="Times New Roman" pitchFamily="18" charset="0"/>
            </a:endParaRPr>
          </a:p>
        </p:txBody>
      </p:sp>
      <p:grpSp>
        <p:nvGrpSpPr>
          <p:cNvPr id="2" name="Group 8"/>
          <p:cNvGrpSpPr/>
          <p:nvPr/>
        </p:nvGrpSpPr>
        <p:grpSpPr>
          <a:xfrm>
            <a:off x="0" y="-116113"/>
            <a:ext cx="12192000" cy="1582055"/>
            <a:chOff x="0" y="0"/>
            <a:chExt cx="24384240" cy="2250720"/>
          </a:xfrm>
        </p:grpSpPr>
        <p:sp>
          <p:nvSpPr>
            <p:cNvPr id="10" name="Freeform 9"/>
            <p:cNvSpPr/>
            <p:nvPr/>
          </p:nvSpPr>
          <p:spPr>
            <a:xfrm>
              <a:off x="0" y="0"/>
              <a:ext cx="24384254" cy="2249932"/>
            </a:xfrm>
            <a:custGeom>
              <a:avLst/>
              <a:gdLst/>
              <a:ahLst/>
              <a:cxnLst/>
              <a:rect l="l" t="t" r="r" b="b"/>
              <a:pathLst>
                <a:path w="24384254" h="2249932">
                  <a:moveTo>
                    <a:pt x="24384254" y="0"/>
                  </a:moveTo>
                  <a:lnTo>
                    <a:pt x="0" y="0"/>
                  </a:lnTo>
                  <a:lnTo>
                    <a:pt x="0" y="2249932"/>
                  </a:lnTo>
                  <a:lnTo>
                    <a:pt x="24384254" y="2249932"/>
                  </a:lnTo>
                  <a:lnTo>
                    <a:pt x="24384254" y="0"/>
                  </a:lnTo>
                  <a:close/>
                </a:path>
              </a:pathLst>
            </a:custGeom>
            <a:solidFill>
              <a:srgbClr val="006FC0"/>
            </a:solidFill>
          </p:spPr>
        </p:sp>
      </p:grpSp>
      <p:sp>
        <p:nvSpPr>
          <p:cNvPr id="11" name="TextBox 15"/>
          <p:cNvSpPr txBox="1"/>
          <p:nvPr/>
        </p:nvSpPr>
        <p:spPr>
          <a:xfrm>
            <a:off x="2554514" y="-66805"/>
            <a:ext cx="7419733" cy="1384995"/>
          </a:xfrm>
          <a:prstGeom prst="rect">
            <a:avLst/>
          </a:prstGeom>
        </p:spPr>
        <p:txBody>
          <a:bodyPr wrap="square" lIns="0" tIns="0" rIns="0" bIns="0" rtlCol="0" anchor="t">
            <a:spAutoFit/>
          </a:bodyPr>
          <a:lstStyle/>
          <a:p>
            <a:pPr algn="ctr">
              <a:lnSpc>
                <a:spcPts val="4197"/>
              </a:lnSpc>
            </a:pPr>
            <a:r>
              <a:rPr lang="en-US" sz="3600" spc="-1" dirty="0">
                <a:solidFill>
                  <a:srgbClr val="FFFFFF"/>
                </a:solidFill>
                <a:latin typeface="Times New Roman Bold"/>
              </a:rPr>
              <a:t>Bangalore Institute of Technology</a:t>
            </a:r>
          </a:p>
          <a:p>
            <a:pPr algn="ctr">
              <a:lnSpc>
                <a:spcPts val="2508"/>
              </a:lnSpc>
            </a:pPr>
            <a:r>
              <a:rPr lang="en-US" sz="2400" spc="-1" dirty="0">
                <a:solidFill>
                  <a:srgbClr val="FFFFFF"/>
                </a:solidFill>
                <a:latin typeface="Times New Roman"/>
              </a:rPr>
              <a:t>K.R. Road, V.V. </a:t>
            </a:r>
            <a:r>
              <a:rPr lang="en-US" sz="2400" spc="-1" dirty="0" err="1">
                <a:solidFill>
                  <a:srgbClr val="FFFFFF"/>
                </a:solidFill>
                <a:latin typeface="Times New Roman"/>
              </a:rPr>
              <a:t>Pura</a:t>
            </a:r>
            <a:r>
              <a:rPr lang="en-US" sz="2400" spc="-1" dirty="0">
                <a:solidFill>
                  <a:srgbClr val="FFFFFF"/>
                </a:solidFill>
                <a:latin typeface="Times New Roman"/>
              </a:rPr>
              <a:t>, Bengaluru.-560004.</a:t>
            </a:r>
          </a:p>
          <a:p>
            <a:pPr algn="ctr">
              <a:lnSpc>
                <a:spcPts val="4086"/>
              </a:lnSpc>
            </a:pPr>
            <a:r>
              <a:rPr lang="en-US" sz="2800" spc="-1" dirty="0">
                <a:solidFill>
                  <a:srgbClr val="FFFFFF"/>
                </a:solidFill>
                <a:latin typeface="Times New Roman Bold"/>
              </a:rPr>
              <a:t>Department of Computer Science &amp; Engineering</a:t>
            </a:r>
          </a:p>
        </p:txBody>
      </p:sp>
      <p:sp>
        <p:nvSpPr>
          <p:cNvPr id="12" name="object 6"/>
          <p:cNvSpPr/>
          <p:nvPr/>
        </p:nvSpPr>
        <p:spPr>
          <a:xfrm>
            <a:off x="10435772" y="56174"/>
            <a:ext cx="1659454" cy="1293655"/>
          </a:xfrm>
          <a:prstGeom prst="rect">
            <a:avLst/>
          </a:prstGeom>
          <a:blipFill>
            <a:blip r:embed="rId2" cstate="print"/>
            <a:stretch>
              <a:fillRect/>
            </a:stretch>
          </a:blipFill>
        </p:spPr>
        <p:txBody>
          <a:bodyPr wrap="square" lIns="0" tIns="0" rIns="0" bIns="0" rtlCol="0"/>
          <a:lstStyle/>
          <a:p>
            <a:endParaRPr/>
          </a:p>
        </p:txBody>
      </p:sp>
      <p:sp>
        <p:nvSpPr>
          <p:cNvPr id="13" name="object 5"/>
          <p:cNvSpPr/>
          <p:nvPr/>
        </p:nvSpPr>
        <p:spPr>
          <a:xfrm>
            <a:off x="203200" y="-14514"/>
            <a:ext cx="1814286" cy="1553029"/>
          </a:xfrm>
          <a:prstGeom prst="rect">
            <a:avLst/>
          </a:prstGeom>
          <a:blipFill>
            <a:blip r:embed="rId3" cstate="print"/>
            <a:stretch>
              <a:fillRect/>
            </a:stretch>
          </a:blipFill>
        </p:spPr>
        <p:txBody>
          <a:bodyPr wrap="square" lIns="0" tIns="0" rIns="0" bIns="0" rtlCol="0"/>
          <a:lstStyle/>
          <a:p>
            <a:endParaRPr/>
          </a:p>
        </p:txBody>
      </p:sp>
      <p:grpSp>
        <p:nvGrpSpPr>
          <p:cNvPr id="3" name="Group 2"/>
          <p:cNvGrpSpPr/>
          <p:nvPr/>
        </p:nvGrpSpPr>
        <p:grpSpPr>
          <a:xfrm>
            <a:off x="0" y="6095998"/>
            <a:ext cx="12192000" cy="791030"/>
            <a:chOff x="0" y="0"/>
            <a:chExt cx="24384240" cy="1549440"/>
          </a:xfrm>
        </p:grpSpPr>
        <p:sp>
          <p:nvSpPr>
            <p:cNvPr id="15" name="Freeform 3"/>
            <p:cNvSpPr/>
            <p:nvPr/>
          </p:nvSpPr>
          <p:spPr>
            <a:xfrm>
              <a:off x="0" y="0"/>
              <a:ext cx="24384254" cy="1548384"/>
            </a:xfrm>
            <a:custGeom>
              <a:avLst/>
              <a:gdLst/>
              <a:ahLst/>
              <a:cxnLst/>
              <a:rect l="l" t="t" r="r" b="b"/>
              <a:pathLst>
                <a:path w="24384254" h="1548384">
                  <a:moveTo>
                    <a:pt x="24384254" y="0"/>
                  </a:moveTo>
                  <a:lnTo>
                    <a:pt x="0" y="0"/>
                  </a:lnTo>
                  <a:lnTo>
                    <a:pt x="0" y="1548384"/>
                  </a:lnTo>
                  <a:lnTo>
                    <a:pt x="24384254" y="1548384"/>
                  </a:lnTo>
                  <a:lnTo>
                    <a:pt x="24384254" y="0"/>
                  </a:lnTo>
                  <a:close/>
                </a:path>
              </a:pathLst>
            </a:custGeom>
            <a:solidFill>
              <a:srgbClr val="006FC0"/>
            </a:solidFill>
          </p:spPr>
        </p:sp>
      </p:grpSp>
      <p:sp>
        <p:nvSpPr>
          <p:cNvPr id="16" name="Freeform 4"/>
          <p:cNvSpPr/>
          <p:nvPr/>
        </p:nvSpPr>
        <p:spPr>
          <a:xfrm>
            <a:off x="4441441" y="6094539"/>
            <a:ext cx="1306427" cy="763461"/>
          </a:xfrm>
          <a:custGeom>
            <a:avLst/>
            <a:gdLst/>
            <a:ahLst/>
            <a:cxnLst/>
            <a:rect l="l" t="t" r="r" b="b"/>
            <a:pathLst>
              <a:path w="1959660" h="1121580">
                <a:moveTo>
                  <a:pt x="0" y="0"/>
                </a:moveTo>
                <a:lnTo>
                  <a:pt x="1959660" y="0"/>
                </a:lnTo>
                <a:lnTo>
                  <a:pt x="1959660" y="1121580"/>
                </a:lnTo>
                <a:lnTo>
                  <a:pt x="0" y="1121580"/>
                </a:lnTo>
                <a:lnTo>
                  <a:pt x="0" y="0"/>
                </a:lnTo>
                <a:close/>
              </a:path>
            </a:pathLst>
          </a:custGeom>
          <a:blipFill>
            <a:blip r:embed="rId4" cstate="print"/>
            <a:stretch>
              <a:fillRect t="-11153" b="-11153"/>
            </a:stretch>
          </a:blipFill>
        </p:spPr>
      </p:sp>
      <p:sp>
        <p:nvSpPr>
          <p:cNvPr id="17" name="Freeform 5"/>
          <p:cNvSpPr/>
          <p:nvPr/>
        </p:nvSpPr>
        <p:spPr>
          <a:xfrm>
            <a:off x="1038420" y="6123566"/>
            <a:ext cx="1190508" cy="763461"/>
          </a:xfrm>
          <a:custGeom>
            <a:avLst/>
            <a:gdLst/>
            <a:ahLst/>
            <a:cxnLst/>
            <a:rect l="l" t="t" r="r" b="b"/>
            <a:pathLst>
              <a:path w="1785780" h="1121580">
                <a:moveTo>
                  <a:pt x="0" y="0"/>
                </a:moveTo>
                <a:lnTo>
                  <a:pt x="1785780" y="0"/>
                </a:lnTo>
                <a:lnTo>
                  <a:pt x="1785780" y="1121580"/>
                </a:lnTo>
                <a:lnTo>
                  <a:pt x="0" y="1121580"/>
                </a:lnTo>
                <a:lnTo>
                  <a:pt x="0" y="0"/>
                </a:lnTo>
                <a:close/>
              </a:path>
            </a:pathLst>
          </a:custGeom>
          <a:blipFill>
            <a:blip r:embed="rId5" cstate="print"/>
            <a:stretch>
              <a:fillRect t="-11034" b="-11034"/>
            </a:stretch>
          </a:blipFill>
        </p:spPr>
      </p:sp>
      <p:sp>
        <p:nvSpPr>
          <p:cNvPr id="18" name="Freeform 6"/>
          <p:cNvSpPr/>
          <p:nvPr/>
        </p:nvSpPr>
        <p:spPr>
          <a:xfrm>
            <a:off x="2395992" y="6094528"/>
            <a:ext cx="2217578" cy="792500"/>
          </a:xfrm>
          <a:custGeom>
            <a:avLst/>
            <a:gdLst/>
            <a:ahLst/>
            <a:cxnLst/>
            <a:rect l="l" t="t" r="r" b="b"/>
            <a:pathLst>
              <a:path w="3326400" h="1164240">
                <a:moveTo>
                  <a:pt x="0" y="0"/>
                </a:moveTo>
                <a:lnTo>
                  <a:pt x="3326400" y="0"/>
                </a:lnTo>
                <a:lnTo>
                  <a:pt x="3326400" y="1164240"/>
                </a:lnTo>
                <a:lnTo>
                  <a:pt x="0" y="1164240"/>
                </a:lnTo>
                <a:lnTo>
                  <a:pt x="0" y="0"/>
                </a:lnTo>
                <a:close/>
              </a:path>
            </a:pathLst>
          </a:custGeom>
          <a:blipFill>
            <a:blip r:embed="rId6" cstate="print"/>
            <a:stretch>
              <a:fillRect t="-23333" b="-23333"/>
            </a:stretch>
          </a:blipFill>
        </p:spPr>
      </p:sp>
      <p:sp>
        <p:nvSpPr>
          <p:cNvPr id="19" name="Freeform 7"/>
          <p:cNvSpPr/>
          <p:nvPr/>
        </p:nvSpPr>
        <p:spPr>
          <a:xfrm>
            <a:off x="6466487" y="6113831"/>
            <a:ext cx="1977820" cy="758683"/>
          </a:xfrm>
          <a:custGeom>
            <a:avLst/>
            <a:gdLst/>
            <a:ahLst/>
            <a:cxnLst/>
            <a:rect l="l" t="t" r="r" b="b"/>
            <a:pathLst>
              <a:path w="2966760" h="1114560">
                <a:moveTo>
                  <a:pt x="0" y="0"/>
                </a:moveTo>
                <a:lnTo>
                  <a:pt x="2966760" y="0"/>
                </a:lnTo>
                <a:lnTo>
                  <a:pt x="2966760" y="1114560"/>
                </a:lnTo>
                <a:lnTo>
                  <a:pt x="0" y="1114560"/>
                </a:lnTo>
                <a:lnTo>
                  <a:pt x="0" y="0"/>
                </a:lnTo>
                <a:close/>
              </a:path>
            </a:pathLst>
          </a:custGeom>
          <a:blipFill>
            <a:blip r:embed="rId7" cstate="print"/>
            <a:stretch>
              <a:fillRect t="-16545" b="-16545"/>
            </a:stretch>
          </a:blipFill>
        </p:spPr>
      </p:sp>
      <p:pic>
        <p:nvPicPr>
          <p:cNvPr id="21" name="Picture 20"/>
          <p:cNvPicPr/>
          <p:nvPr/>
        </p:nvPicPr>
        <p:blipFill>
          <a:blip r:embed="rId8" cstate="print"/>
          <a:stretch>
            <a:fillRect/>
          </a:stretch>
        </p:blipFill>
        <p:spPr bwMode="auto">
          <a:xfrm>
            <a:off x="1756228" y="2061029"/>
            <a:ext cx="9056913" cy="3686628"/>
          </a:xfrm>
          <a:prstGeom prst="rect">
            <a:avLst/>
          </a:prstGeom>
          <a:noFill/>
          <a:ln>
            <a:noFill/>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360716"/>
            <a:ext cx="10198100" cy="954088"/>
          </a:xfrm>
        </p:spPr>
        <p:txBody>
          <a:bodyPr>
            <a:normAutofit/>
          </a:bodyPr>
          <a:lstStyle/>
          <a:p>
            <a:pPr algn="ctr"/>
            <a:r>
              <a:rPr lang="en-IN" sz="3000" b="1" dirty="0" smtClean="0">
                <a:latin typeface="Times New Roman" pitchFamily="18" charset="0"/>
                <a:cs typeface="Times New Roman" pitchFamily="18" charset="0"/>
              </a:rPr>
              <a:t>FUNCTIONAL REQUIRMENTS</a:t>
            </a:r>
            <a:endParaRPr lang="en-IN" sz="3000" b="1" dirty="0">
              <a:latin typeface="Times New Roman" pitchFamily="18" charset="0"/>
              <a:cs typeface="Times New Roman" pitchFamily="18" charset="0"/>
            </a:endParaRPr>
          </a:p>
        </p:txBody>
      </p:sp>
      <p:sp>
        <p:nvSpPr>
          <p:cNvPr id="3" name="Content Placeholder 2"/>
          <p:cNvSpPr>
            <a:spLocks noGrp="1"/>
          </p:cNvSpPr>
          <p:nvPr>
            <p:ph idx="1"/>
          </p:nvPr>
        </p:nvSpPr>
        <p:spPr>
          <a:xfrm>
            <a:off x="723900" y="2172840"/>
            <a:ext cx="10515600" cy="4351338"/>
          </a:xfrm>
        </p:spPr>
        <p:txBody>
          <a:bodyPr>
            <a:normAutofit/>
          </a:bodyPr>
          <a:lstStyle/>
          <a:p>
            <a:r>
              <a:rPr lang="en-US" sz="2400" dirty="0" smtClean="0">
                <a:latin typeface="Times New Roman" pitchFamily="18" charset="0"/>
                <a:cs typeface="Times New Roman" pitchFamily="18" charset="0"/>
              </a:rPr>
              <a:t>Collect the input dataset and Preprocessing the dataset</a:t>
            </a:r>
          </a:p>
          <a:p>
            <a:r>
              <a:rPr lang="en-US" sz="2400" dirty="0" smtClean="0">
                <a:latin typeface="Times New Roman" pitchFamily="18" charset="0"/>
                <a:cs typeface="Times New Roman" pitchFamily="18" charset="0"/>
              </a:rPr>
              <a:t>Applying </a:t>
            </a:r>
            <a:r>
              <a:rPr lang="en-US" sz="2400" dirty="0" smtClean="0">
                <a:latin typeface="Times New Roman" pitchFamily="18" charset="0"/>
                <a:cs typeface="Times New Roman" pitchFamily="18" charset="0"/>
              </a:rPr>
              <a:t>the SVM classifier </a:t>
            </a:r>
            <a:r>
              <a:rPr lang="en-US" sz="2400" dirty="0" smtClean="0">
                <a:latin typeface="Times New Roman" pitchFamily="18" charset="0"/>
                <a:cs typeface="Times New Roman" pitchFamily="18" charset="0"/>
              </a:rPr>
              <a:t>algorithms for retrieval of best algorithm for prediction. </a:t>
            </a:r>
          </a:p>
          <a:p>
            <a:r>
              <a:rPr lang="en-US" sz="2400" dirty="0" smtClean="0">
                <a:latin typeface="Times New Roman" pitchFamily="18" charset="0"/>
                <a:cs typeface="Times New Roman" pitchFamily="18" charset="0"/>
              </a:rPr>
              <a:t>The system should be able to communicate with the user with appropriate responses. </a:t>
            </a:r>
          </a:p>
          <a:p>
            <a:r>
              <a:rPr lang="en-US" sz="2400" dirty="0" smtClean="0">
                <a:latin typeface="Times New Roman" pitchFamily="18" charset="0"/>
                <a:cs typeface="Times New Roman" pitchFamily="18" charset="0"/>
              </a:rPr>
              <a:t>The system should be able to analyze the parameters and predict whether a patient has a podiatric disease or not</a:t>
            </a:r>
            <a:endParaRPr lang="en-IN" sz="2400" dirty="0">
              <a:latin typeface="Times New Roman" pitchFamily="18" charset="0"/>
              <a:cs typeface="Times New Roman" pitchFamily="18" charset="0"/>
            </a:endParaRPr>
          </a:p>
        </p:txBody>
      </p:sp>
      <p:grpSp>
        <p:nvGrpSpPr>
          <p:cNvPr id="4" name="Group 8"/>
          <p:cNvGrpSpPr/>
          <p:nvPr/>
        </p:nvGrpSpPr>
        <p:grpSpPr>
          <a:xfrm>
            <a:off x="0" y="-116112"/>
            <a:ext cx="12192000" cy="1654626"/>
            <a:chOff x="0" y="0"/>
            <a:chExt cx="24384240" cy="2250720"/>
          </a:xfrm>
        </p:grpSpPr>
        <p:sp>
          <p:nvSpPr>
            <p:cNvPr id="8" name="Freeform 9"/>
            <p:cNvSpPr/>
            <p:nvPr/>
          </p:nvSpPr>
          <p:spPr>
            <a:xfrm>
              <a:off x="0" y="0"/>
              <a:ext cx="24384254" cy="2249932"/>
            </a:xfrm>
            <a:custGeom>
              <a:avLst/>
              <a:gdLst/>
              <a:ahLst/>
              <a:cxnLst/>
              <a:rect l="l" t="t" r="r" b="b"/>
              <a:pathLst>
                <a:path w="24384254" h="2249932">
                  <a:moveTo>
                    <a:pt x="24384254" y="0"/>
                  </a:moveTo>
                  <a:lnTo>
                    <a:pt x="0" y="0"/>
                  </a:lnTo>
                  <a:lnTo>
                    <a:pt x="0" y="2249932"/>
                  </a:lnTo>
                  <a:lnTo>
                    <a:pt x="24384254" y="2249932"/>
                  </a:lnTo>
                  <a:lnTo>
                    <a:pt x="24384254" y="0"/>
                  </a:lnTo>
                  <a:close/>
                </a:path>
              </a:pathLst>
            </a:custGeom>
            <a:solidFill>
              <a:srgbClr val="006FC0"/>
            </a:solidFill>
          </p:spPr>
        </p:sp>
      </p:grpSp>
      <p:sp>
        <p:nvSpPr>
          <p:cNvPr id="9" name="TextBox 15"/>
          <p:cNvSpPr txBox="1"/>
          <p:nvPr/>
        </p:nvSpPr>
        <p:spPr>
          <a:xfrm>
            <a:off x="2554514" y="-66805"/>
            <a:ext cx="7419733" cy="1384995"/>
          </a:xfrm>
          <a:prstGeom prst="rect">
            <a:avLst/>
          </a:prstGeom>
        </p:spPr>
        <p:txBody>
          <a:bodyPr wrap="square" lIns="0" tIns="0" rIns="0" bIns="0" rtlCol="0" anchor="t">
            <a:spAutoFit/>
          </a:bodyPr>
          <a:lstStyle/>
          <a:p>
            <a:pPr algn="ctr">
              <a:lnSpc>
                <a:spcPts val="4197"/>
              </a:lnSpc>
            </a:pPr>
            <a:r>
              <a:rPr lang="en-US" sz="3600" spc="-1" dirty="0">
                <a:solidFill>
                  <a:srgbClr val="FFFFFF"/>
                </a:solidFill>
                <a:latin typeface="Times New Roman Bold"/>
              </a:rPr>
              <a:t>Bangalore Institute of Technology</a:t>
            </a:r>
          </a:p>
          <a:p>
            <a:pPr algn="ctr">
              <a:lnSpc>
                <a:spcPts val="2508"/>
              </a:lnSpc>
            </a:pPr>
            <a:r>
              <a:rPr lang="en-US" sz="2400" spc="-1" dirty="0">
                <a:solidFill>
                  <a:srgbClr val="FFFFFF"/>
                </a:solidFill>
                <a:latin typeface="Times New Roman"/>
              </a:rPr>
              <a:t>K.R. Road, V.V. </a:t>
            </a:r>
            <a:r>
              <a:rPr lang="en-US" sz="2400" spc="-1" dirty="0" err="1">
                <a:solidFill>
                  <a:srgbClr val="FFFFFF"/>
                </a:solidFill>
                <a:latin typeface="Times New Roman"/>
              </a:rPr>
              <a:t>Pura</a:t>
            </a:r>
            <a:r>
              <a:rPr lang="en-US" sz="2400" spc="-1" dirty="0">
                <a:solidFill>
                  <a:srgbClr val="FFFFFF"/>
                </a:solidFill>
                <a:latin typeface="Times New Roman"/>
              </a:rPr>
              <a:t>, Bengaluru.-560004.</a:t>
            </a:r>
          </a:p>
          <a:p>
            <a:pPr algn="ctr">
              <a:lnSpc>
                <a:spcPts val="4086"/>
              </a:lnSpc>
            </a:pPr>
            <a:r>
              <a:rPr lang="en-US" sz="2800" spc="-1" dirty="0">
                <a:solidFill>
                  <a:srgbClr val="FFFFFF"/>
                </a:solidFill>
                <a:latin typeface="Times New Roman Bold"/>
              </a:rPr>
              <a:t>Department of Computer Science &amp; Engineering</a:t>
            </a:r>
          </a:p>
        </p:txBody>
      </p:sp>
      <p:sp>
        <p:nvSpPr>
          <p:cNvPr id="10" name="object 6"/>
          <p:cNvSpPr/>
          <p:nvPr/>
        </p:nvSpPr>
        <p:spPr>
          <a:xfrm>
            <a:off x="10435772" y="56174"/>
            <a:ext cx="1659454" cy="1293655"/>
          </a:xfrm>
          <a:prstGeom prst="rect">
            <a:avLst/>
          </a:prstGeom>
          <a:blipFill>
            <a:blip r:embed="rId2" cstate="print"/>
            <a:stretch>
              <a:fillRect/>
            </a:stretch>
          </a:blipFill>
        </p:spPr>
        <p:txBody>
          <a:bodyPr wrap="square" lIns="0" tIns="0" rIns="0" bIns="0" rtlCol="0"/>
          <a:lstStyle/>
          <a:p>
            <a:endParaRPr/>
          </a:p>
        </p:txBody>
      </p:sp>
      <p:sp>
        <p:nvSpPr>
          <p:cNvPr id="11" name="object 5"/>
          <p:cNvSpPr/>
          <p:nvPr/>
        </p:nvSpPr>
        <p:spPr>
          <a:xfrm>
            <a:off x="203200" y="-14514"/>
            <a:ext cx="1814286" cy="1553029"/>
          </a:xfrm>
          <a:prstGeom prst="rect">
            <a:avLst/>
          </a:prstGeom>
          <a:blipFill>
            <a:blip r:embed="rId3" cstate="print"/>
            <a:stretch>
              <a:fillRect/>
            </a:stretch>
          </a:blipFill>
        </p:spPr>
        <p:txBody>
          <a:bodyPr wrap="square" lIns="0" tIns="0" rIns="0" bIns="0" rtlCol="0"/>
          <a:lstStyle/>
          <a:p>
            <a:endParaRPr/>
          </a:p>
        </p:txBody>
      </p:sp>
      <p:grpSp>
        <p:nvGrpSpPr>
          <p:cNvPr id="5" name="Group 2"/>
          <p:cNvGrpSpPr/>
          <p:nvPr/>
        </p:nvGrpSpPr>
        <p:grpSpPr>
          <a:xfrm>
            <a:off x="0" y="6095998"/>
            <a:ext cx="12192000" cy="791030"/>
            <a:chOff x="0" y="0"/>
            <a:chExt cx="24384240" cy="1549440"/>
          </a:xfrm>
        </p:grpSpPr>
        <p:sp>
          <p:nvSpPr>
            <p:cNvPr id="13" name="Freeform 3"/>
            <p:cNvSpPr/>
            <p:nvPr/>
          </p:nvSpPr>
          <p:spPr>
            <a:xfrm>
              <a:off x="0" y="0"/>
              <a:ext cx="24384254" cy="1548384"/>
            </a:xfrm>
            <a:custGeom>
              <a:avLst/>
              <a:gdLst/>
              <a:ahLst/>
              <a:cxnLst/>
              <a:rect l="l" t="t" r="r" b="b"/>
              <a:pathLst>
                <a:path w="24384254" h="1548384">
                  <a:moveTo>
                    <a:pt x="24384254" y="0"/>
                  </a:moveTo>
                  <a:lnTo>
                    <a:pt x="0" y="0"/>
                  </a:lnTo>
                  <a:lnTo>
                    <a:pt x="0" y="1548384"/>
                  </a:lnTo>
                  <a:lnTo>
                    <a:pt x="24384254" y="1548384"/>
                  </a:lnTo>
                  <a:lnTo>
                    <a:pt x="24384254" y="0"/>
                  </a:lnTo>
                  <a:close/>
                </a:path>
              </a:pathLst>
            </a:custGeom>
            <a:solidFill>
              <a:srgbClr val="006FC0"/>
            </a:solidFill>
          </p:spPr>
        </p:sp>
      </p:grpSp>
      <p:sp>
        <p:nvSpPr>
          <p:cNvPr id="14" name="Freeform 4"/>
          <p:cNvSpPr/>
          <p:nvPr/>
        </p:nvSpPr>
        <p:spPr>
          <a:xfrm>
            <a:off x="4441441" y="6094539"/>
            <a:ext cx="1306427" cy="763461"/>
          </a:xfrm>
          <a:custGeom>
            <a:avLst/>
            <a:gdLst/>
            <a:ahLst/>
            <a:cxnLst/>
            <a:rect l="l" t="t" r="r" b="b"/>
            <a:pathLst>
              <a:path w="1959660" h="1121580">
                <a:moveTo>
                  <a:pt x="0" y="0"/>
                </a:moveTo>
                <a:lnTo>
                  <a:pt x="1959660" y="0"/>
                </a:lnTo>
                <a:lnTo>
                  <a:pt x="1959660" y="1121580"/>
                </a:lnTo>
                <a:lnTo>
                  <a:pt x="0" y="1121580"/>
                </a:lnTo>
                <a:lnTo>
                  <a:pt x="0" y="0"/>
                </a:lnTo>
                <a:close/>
              </a:path>
            </a:pathLst>
          </a:custGeom>
          <a:blipFill>
            <a:blip r:embed="rId4" cstate="print"/>
            <a:stretch>
              <a:fillRect t="-11153" b="-11153"/>
            </a:stretch>
          </a:blipFill>
        </p:spPr>
      </p:sp>
      <p:sp>
        <p:nvSpPr>
          <p:cNvPr id="15" name="Freeform 5"/>
          <p:cNvSpPr/>
          <p:nvPr/>
        </p:nvSpPr>
        <p:spPr>
          <a:xfrm>
            <a:off x="1038420" y="6123566"/>
            <a:ext cx="1190508" cy="763461"/>
          </a:xfrm>
          <a:custGeom>
            <a:avLst/>
            <a:gdLst/>
            <a:ahLst/>
            <a:cxnLst/>
            <a:rect l="l" t="t" r="r" b="b"/>
            <a:pathLst>
              <a:path w="1785780" h="1121580">
                <a:moveTo>
                  <a:pt x="0" y="0"/>
                </a:moveTo>
                <a:lnTo>
                  <a:pt x="1785780" y="0"/>
                </a:lnTo>
                <a:lnTo>
                  <a:pt x="1785780" y="1121580"/>
                </a:lnTo>
                <a:lnTo>
                  <a:pt x="0" y="1121580"/>
                </a:lnTo>
                <a:lnTo>
                  <a:pt x="0" y="0"/>
                </a:lnTo>
                <a:close/>
              </a:path>
            </a:pathLst>
          </a:custGeom>
          <a:blipFill>
            <a:blip r:embed="rId5" cstate="print"/>
            <a:stretch>
              <a:fillRect t="-11034" b="-11034"/>
            </a:stretch>
          </a:blipFill>
        </p:spPr>
      </p:sp>
      <p:sp>
        <p:nvSpPr>
          <p:cNvPr id="16" name="Freeform 6"/>
          <p:cNvSpPr/>
          <p:nvPr/>
        </p:nvSpPr>
        <p:spPr>
          <a:xfrm>
            <a:off x="2395992" y="6094528"/>
            <a:ext cx="2217578" cy="792500"/>
          </a:xfrm>
          <a:custGeom>
            <a:avLst/>
            <a:gdLst/>
            <a:ahLst/>
            <a:cxnLst/>
            <a:rect l="l" t="t" r="r" b="b"/>
            <a:pathLst>
              <a:path w="3326400" h="1164240">
                <a:moveTo>
                  <a:pt x="0" y="0"/>
                </a:moveTo>
                <a:lnTo>
                  <a:pt x="3326400" y="0"/>
                </a:lnTo>
                <a:lnTo>
                  <a:pt x="3326400" y="1164240"/>
                </a:lnTo>
                <a:lnTo>
                  <a:pt x="0" y="1164240"/>
                </a:lnTo>
                <a:lnTo>
                  <a:pt x="0" y="0"/>
                </a:lnTo>
                <a:close/>
              </a:path>
            </a:pathLst>
          </a:custGeom>
          <a:blipFill>
            <a:blip r:embed="rId6" cstate="print"/>
            <a:stretch>
              <a:fillRect t="-23333" b="-23333"/>
            </a:stretch>
          </a:blipFill>
        </p:spPr>
      </p:sp>
      <p:sp>
        <p:nvSpPr>
          <p:cNvPr id="17" name="Freeform 7"/>
          <p:cNvSpPr/>
          <p:nvPr/>
        </p:nvSpPr>
        <p:spPr>
          <a:xfrm>
            <a:off x="6466487" y="6113831"/>
            <a:ext cx="1977820" cy="758683"/>
          </a:xfrm>
          <a:custGeom>
            <a:avLst/>
            <a:gdLst/>
            <a:ahLst/>
            <a:cxnLst/>
            <a:rect l="l" t="t" r="r" b="b"/>
            <a:pathLst>
              <a:path w="2966760" h="1114560">
                <a:moveTo>
                  <a:pt x="0" y="0"/>
                </a:moveTo>
                <a:lnTo>
                  <a:pt x="2966760" y="0"/>
                </a:lnTo>
                <a:lnTo>
                  <a:pt x="2966760" y="1114560"/>
                </a:lnTo>
                <a:lnTo>
                  <a:pt x="0" y="1114560"/>
                </a:lnTo>
                <a:lnTo>
                  <a:pt x="0" y="0"/>
                </a:lnTo>
                <a:close/>
              </a:path>
            </a:pathLst>
          </a:custGeom>
          <a:blipFill>
            <a:blip r:embed="rId7" cstate="print"/>
            <a:stretch>
              <a:fillRect t="-16545" b="-16545"/>
            </a:stretch>
          </a:blipFill>
        </p:spPr>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230090"/>
            <a:ext cx="10198100" cy="954088"/>
          </a:xfrm>
        </p:spPr>
        <p:txBody>
          <a:bodyPr>
            <a:normAutofit/>
          </a:bodyPr>
          <a:lstStyle/>
          <a:p>
            <a:pPr algn="ctr"/>
            <a:r>
              <a:rPr lang="en-IN" sz="3000" b="1" dirty="0" smtClean="0">
                <a:latin typeface="Times New Roman" pitchFamily="18" charset="0"/>
                <a:cs typeface="Times New Roman" pitchFamily="18" charset="0"/>
              </a:rPr>
              <a:t>NON-FUNCTIONAL REQUIRMENTS</a:t>
            </a:r>
            <a:endParaRPr lang="en-IN" sz="3000" b="1" dirty="0">
              <a:latin typeface="Times New Roman" pitchFamily="18" charset="0"/>
              <a:cs typeface="Times New Roman" pitchFamily="18" charset="0"/>
            </a:endParaRPr>
          </a:p>
        </p:txBody>
      </p:sp>
      <p:sp>
        <p:nvSpPr>
          <p:cNvPr id="3" name="Content Placeholder 2"/>
          <p:cNvSpPr>
            <a:spLocks noGrp="1"/>
          </p:cNvSpPr>
          <p:nvPr>
            <p:ph idx="1"/>
          </p:nvPr>
        </p:nvSpPr>
        <p:spPr>
          <a:xfrm>
            <a:off x="723900" y="2129298"/>
            <a:ext cx="10515600" cy="4351338"/>
          </a:xfrm>
        </p:spPr>
        <p:txBody>
          <a:bodyPr>
            <a:normAutofit/>
          </a:bodyPr>
          <a:lstStyle/>
          <a:p>
            <a:r>
              <a:rPr lang="en-US" sz="2400" dirty="0" smtClean="0">
                <a:latin typeface="Times New Roman" pitchFamily="18" charset="0"/>
                <a:cs typeface="Times New Roman" pitchFamily="18" charset="0"/>
              </a:rPr>
              <a:t>Reliability: The progressions made by the Programmer ought to be obvious both to the Project pioneer and in addition the Test design. </a:t>
            </a:r>
          </a:p>
          <a:p>
            <a:r>
              <a:rPr lang="en-US" sz="2400" dirty="0" smtClean="0">
                <a:latin typeface="Times New Roman" pitchFamily="18" charset="0"/>
                <a:cs typeface="Times New Roman" pitchFamily="18" charset="0"/>
              </a:rPr>
              <a:t>Uniformity: The system must perform uniformly on all inputs. </a:t>
            </a:r>
          </a:p>
          <a:p>
            <a:r>
              <a:rPr lang="en-US" sz="2400" dirty="0" smtClean="0">
                <a:latin typeface="Times New Roman" pitchFamily="18" charset="0"/>
                <a:cs typeface="Times New Roman" pitchFamily="18" charset="0"/>
              </a:rPr>
              <a:t>Maintainability: The system watching and upkeep should be fundamental and focus in its approach </a:t>
            </a:r>
          </a:p>
          <a:p>
            <a:r>
              <a:rPr lang="en-US" sz="2400" dirty="0" smtClean="0">
                <a:latin typeface="Times New Roman" pitchFamily="18" charset="0"/>
                <a:cs typeface="Times New Roman" pitchFamily="18" charset="0"/>
              </a:rPr>
              <a:t>Security: Counting bug following the framework must give important security and must secure the entire procedure from slamming. </a:t>
            </a:r>
          </a:p>
          <a:p>
            <a:r>
              <a:rPr lang="en-US" sz="2400" dirty="0" smtClean="0">
                <a:latin typeface="Times New Roman" pitchFamily="18" charset="0"/>
                <a:cs typeface="Times New Roman" pitchFamily="18" charset="0"/>
              </a:rPr>
              <a:t>Efficiency: The system is made to perform at the best possible efficiency</a:t>
            </a:r>
            <a:endParaRPr lang="en-IN" sz="2400" dirty="0">
              <a:latin typeface="Times New Roman" pitchFamily="18" charset="0"/>
              <a:cs typeface="Times New Roman" pitchFamily="18" charset="0"/>
            </a:endParaRPr>
          </a:p>
        </p:txBody>
      </p:sp>
      <p:grpSp>
        <p:nvGrpSpPr>
          <p:cNvPr id="4" name="Group 8"/>
          <p:cNvGrpSpPr/>
          <p:nvPr/>
        </p:nvGrpSpPr>
        <p:grpSpPr>
          <a:xfrm>
            <a:off x="0" y="-232230"/>
            <a:ext cx="12192000" cy="1582061"/>
            <a:chOff x="0" y="0"/>
            <a:chExt cx="24384240" cy="2250720"/>
          </a:xfrm>
        </p:grpSpPr>
        <p:sp>
          <p:nvSpPr>
            <p:cNvPr id="8" name="Freeform 9"/>
            <p:cNvSpPr/>
            <p:nvPr/>
          </p:nvSpPr>
          <p:spPr>
            <a:xfrm>
              <a:off x="0" y="0"/>
              <a:ext cx="24384254" cy="2249932"/>
            </a:xfrm>
            <a:custGeom>
              <a:avLst/>
              <a:gdLst/>
              <a:ahLst/>
              <a:cxnLst/>
              <a:rect l="l" t="t" r="r" b="b"/>
              <a:pathLst>
                <a:path w="24384254" h="2249932">
                  <a:moveTo>
                    <a:pt x="24384254" y="0"/>
                  </a:moveTo>
                  <a:lnTo>
                    <a:pt x="0" y="0"/>
                  </a:lnTo>
                  <a:lnTo>
                    <a:pt x="0" y="2249932"/>
                  </a:lnTo>
                  <a:lnTo>
                    <a:pt x="24384254" y="2249932"/>
                  </a:lnTo>
                  <a:lnTo>
                    <a:pt x="24384254" y="0"/>
                  </a:lnTo>
                  <a:close/>
                </a:path>
              </a:pathLst>
            </a:custGeom>
            <a:solidFill>
              <a:srgbClr val="006FC0"/>
            </a:solidFill>
          </p:spPr>
        </p:sp>
      </p:grpSp>
      <p:sp>
        <p:nvSpPr>
          <p:cNvPr id="9" name="TextBox 15"/>
          <p:cNvSpPr txBox="1"/>
          <p:nvPr/>
        </p:nvSpPr>
        <p:spPr>
          <a:xfrm>
            <a:off x="2554514" y="-66805"/>
            <a:ext cx="7419733" cy="1384995"/>
          </a:xfrm>
          <a:prstGeom prst="rect">
            <a:avLst/>
          </a:prstGeom>
        </p:spPr>
        <p:txBody>
          <a:bodyPr wrap="square" lIns="0" tIns="0" rIns="0" bIns="0" rtlCol="0" anchor="t">
            <a:spAutoFit/>
          </a:bodyPr>
          <a:lstStyle/>
          <a:p>
            <a:pPr algn="ctr">
              <a:lnSpc>
                <a:spcPts val="4197"/>
              </a:lnSpc>
            </a:pPr>
            <a:r>
              <a:rPr lang="en-US" sz="3600" spc="-1" dirty="0">
                <a:solidFill>
                  <a:srgbClr val="FFFFFF"/>
                </a:solidFill>
                <a:latin typeface="Times New Roman Bold"/>
              </a:rPr>
              <a:t>Bangalore Institute of Technology</a:t>
            </a:r>
          </a:p>
          <a:p>
            <a:pPr algn="ctr">
              <a:lnSpc>
                <a:spcPts val="2508"/>
              </a:lnSpc>
            </a:pPr>
            <a:r>
              <a:rPr lang="en-US" sz="2400" spc="-1" dirty="0">
                <a:solidFill>
                  <a:srgbClr val="FFFFFF"/>
                </a:solidFill>
                <a:latin typeface="Times New Roman"/>
              </a:rPr>
              <a:t>K.R. Road, V.V. </a:t>
            </a:r>
            <a:r>
              <a:rPr lang="en-US" sz="2400" spc="-1" dirty="0" err="1">
                <a:solidFill>
                  <a:srgbClr val="FFFFFF"/>
                </a:solidFill>
                <a:latin typeface="Times New Roman"/>
              </a:rPr>
              <a:t>Pura</a:t>
            </a:r>
            <a:r>
              <a:rPr lang="en-US" sz="2400" spc="-1" dirty="0">
                <a:solidFill>
                  <a:srgbClr val="FFFFFF"/>
                </a:solidFill>
                <a:latin typeface="Times New Roman"/>
              </a:rPr>
              <a:t>, Bengaluru.-560004.</a:t>
            </a:r>
          </a:p>
          <a:p>
            <a:pPr algn="ctr">
              <a:lnSpc>
                <a:spcPts val="4086"/>
              </a:lnSpc>
            </a:pPr>
            <a:r>
              <a:rPr lang="en-US" sz="2800" spc="-1" dirty="0">
                <a:solidFill>
                  <a:srgbClr val="FFFFFF"/>
                </a:solidFill>
                <a:latin typeface="Times New Roman Bold"/>
              </a:rPr>
              <a:t>Department of Computer Science &amp; Engineering</a:t>
            </a:r>
          </a:p>
        </p:txBody>
      </p:sp>
      <p:sp>
        <p:nvSpPr>
          <p:cNvPr id="10" name="object 6"/>
          <p:cNvSpPr/>
          <p:nvPr/>
        </p:nvSpPr>
        <p:spPr>
          <a:xfrm>
            <a:off x="10435772" y="56174"/>
            <a:ext cx="1659454" cy="1293655"/>
          </a:xfrm>
          <a:prstGeom prst="rect">
            <a:avLst/>
          </a:prstGeom>
          <a:blipFill>
            <a:blip r:embed="rId2" cstate="print"/>
            <a:stretch>
              <a:fillRect/>
            </a:stretch>
          </a:blipFill>
        </p:spPr>
        <p:txBody>
          <a:bodyPr wrap="square" lIns="0" tIns="0" rIns="0" bIns="0" rtlCol="0"/>
          <a:lstStyle/>
          <a:p>
            <a:endParaRPr/>
          </a:p>
        </p:txBody>
      </p:sp>
      <p:sp>
        <p:nvSpPr>
          <p:cNvPr id="11" name="object 5"/>
          <p:cNvSpPr/>
          <p:nvPr/>
        </p:nvSpPr>
        <p:spPr>
          <a:xfrm>
            <a:off x="203200" y="-14514"/>
            <a:ext cx="1814286" cy="1553029"/>
          </a:xfrm>
          <a:prstGeom prst="rect">
            <a:avLst/>
          </a:prstGeom>
          <a:blipFill>
            <a:blip r:embed="rId3" cstate="print"/>
            <a:stretch>
              <a:fillRect/>
            </a:stretch>
          </a:blipFill>
        </p:spPr>
        <p:txBody>
          <a:bodyPr wrap="square" lIns="0" tIns="0" rIns="0" bIns="0" rtlCol="0"/>
          <a:lstStyle/>
          <a:p>
            <a:endParaRPr/>
          </a:p>
        </p:txBody>
      </p:sp>
      <p:grpSp>
        <p:nvGrpSpPr>
          <p:cNvPr id="5" name="Group 2"/>
          <p:cNvGrpSpPr/>
          <p:nvPr/>
        </p:nvGrpSpPr>
        <p:grpSpPr>
          <a:xfrm>
            <a:off x="0" y="6095998"/>
            <a:ext cx="12192000" cy="791030"/>
            <a:chOff x="0" y="0"/>
            <a:chExt cx="24384240" cy="1549440"/>
          </a:xfrm>
        </p:grpSpPr>
        <p:sp>
          <p:nvSpPr>
            <p:cNvPr id="13" name="Freeform 3"/>
            <p:cNvSpPr/>
            <p:nvPr/>
          </p:nvSpPr>
          <p:spPr>
            <a:xfrm>
              <a:off x="0" y="0"/>
              <a:ext cx="24384254" cy="1548384"/>
            </a:xfrm>
            <a:custGeom>
              <a:avLst/>
              <a:gdLst/>
              <a:ahLst/>
              <a:cxnLst/>
              <a:rect l="l" t="t" r="r" b="b"/>
              <a:pathLst>
                <a:path w="24384254" h="1548384">
                  <a:moveTo>
                    <a:pt x="24384254" y="0"/>
                  </a:moveTo>
                  <a:lnTo>
                    <a:pt x="0" y="0"/>
                  </a:lnTo>
                  <a:lnTo>
                    <a:pt x="0" y="1548384"/>
                  </a:lnTo>
                  <a:lnTo>
                    <a:pt x="24384254" y="1548384"/>
                  </a:lnTo>
                  <a:lnTo>
                    <a:pt x="24384254" y="0"/>
                  </a:lnTo>
                  <a:close/>
                </a:path>
              </a:pathLst>
            </a:custGeom>
            <a:solidFill>
              <a:srgbClr val="006FC0"/>
            </a:solidFill>
          </p:spPr>
        </p:sp>
      </p:grpSp>
      <p:sp>
        <p:nvSpPr>
          <p:cNvPr id="14" name="Freeform 4"/>
          <p:cNvSpPr/>
          <p:nvPr/>
        </p:nvSpPr>
        <p:spPr>
          <a:xfrm>
            <a:off x="4441441" y="6094539"/>
            <a:ext cx="1306427" cy="763461"/>
          </a:xfrm>
          <a:custGeom>
            <a:avLst/>
            <a:gdLst/>
            <a:ahLst/>
            <a:cxnLst/>
            <a:rect l="l" t="t" r="r" b="b"/>
            <a:pathLst>
              <a:path w="1959660" h="1121580">
                <a:moveTo>
                  <a:pt x="0" y="0"/>
                </a:moveTo>
                <a:lnTo>
                  <a:pt x="1959660" y="0"/>
                </a:lnTo>
                <a:lnTo>
                  <a:pt x="1959660" y="1121580"/>
                </a:lnTo>
                <a:lnTo>
                  <a:pt x="0" y="1121580"/>
                </a:lnTo>
                <a:lnTo>
                  <a:pt x="0" y="0"/>
                </a:lnTo>
                <a:close/>
              </a:path>
            </a:pathLst>
          </a:custGeom>
          <a:blipFill>
            <a:blip r:embed="rId4" cstate="print"/>
            <a:stretch>
              <a:fillRect t="-11153" b="-11153"/>
            </a:stretch>
          </a:blipFill>
        </p:spPr>
      </p:sp>
      <p:sp>
        <p:nvSpPr>
          <p:cNvPr id="15" name="Freeform 5"/>
          <p:cNvSpPr/>
          <p:nvPr/>
        </p:nvSpPr>
        <p:spPr>
          <a:xfrm>
            <a:off x="1038420" y="6123566"/>
            <a:ext cx="1190508" cy="763461"/>
          </a:xfrm>
          <a:custGeom>
            <a:avLst/>
            <a:gdLst/>
            <a:ahLst/>
            <a:cxnLst/>
            <a:rect l="l" t="t" r="r" b="b"/>
            <a:pathLst>
              <a:path w="1785780" h="1121580">
                <a:moveTo>
                  <a:pt x="0" y="0"/>
                </a:moveTo>
                <a:lnTo>
                  <a:pt x="1785780" y="0"/>
                </a:lnTo>
                <a:lnTo>
                  <a:pt x="1785780" y="1121580"/>
                </a:lnTo>
                <a:lnTo>
                  <a:pt x="0" y="1121580"/>
                </a:lnTo>
                <a:lnTo>
                  <a:pt x="0" y="0"/>
                </a:lnTo>
                <a:close/>
              </a:path>
            </a:pathLst>
          </a:custGeom>
          <a:blipFill>
            <a:blip r:embed="rId5" cstate="print"/>
            <a:stretch>
              <a:fillRect t="-11034" b="-11034"/>
            </a:stretch>
          </a:blipFill>
        </p:spPr>
      </p:sp>
      <p:sp>
        <p:nvSpPr>
          <p:cNvPr id="16" name="Freeform 6"/>
          <p:cNvSpPr/>
          <p:nvPr/>
        </p:nvSpPr>
        <p:spPr>
          <a:xfrm>
            <a:off x="2395992" y="6094528"/>
            <a:ext cx="2217578" cy="792500"/>
          </a:xfrm>
          <a:custGeom>
            <a:avLst/>
            <a:gdLst/>
            <a:ahLst/>
            <a:cxnLst/>
            <a:rect l="l" t="t" r="r" b="b"/>
            <a:pathLst>
              <a:path w="3326400" h="1164240">
                <a:moveTo>
                  <a:pt x="0" y="0"/>
                </a:moveTo>
                <a:lnTo>
                  <a:pt x="3326400" y="0"/>
                </a:lnTo>
                <a:lnTo>
                  <a:pt x="3326400" y="1164240"/>
                </a:lnTo>
                <a:lnTo>
                  <a:pt x="0" y="1164240"/>
                </a:lnTo>
                <a:lnTo>
                  <a:pt x="0" y="0"/>
                </a:lnTo>
                <a:close/>
              </a:path>
            </a:pathLst>
          </a:custGeom>
          <a:blipFill>
            <a:blip r:embed="rId6" cstate="print"/>
            <a:stretch>
              <a:fillRect t="-23333" b="-23333"/>
            </a:stretch>
          </a:blipFill>
        </p:spPr>
      </p:sp>
      <p:sp>
        <p:nvSpPr>
          <p:cNvPr id="17" name="Freeform 7"/>
          <p:cNvSpPr/>
          <p:nvPr/>
        </p:nvSpPr>
        <p:spPr>
          <a:xfrm>
            <a:off x="6466487" y="6113831"/>
            <a:ext cx="1977820" cy="758683"/>
          </a:xfrm>
          <a:custGeom>
            <a:avLst/>
            <a:gdLst/>
            <a:ahLst/>
            <a:cxnLst/>
            <a:rect l="l" t="t" r="r" b="b"/>
            <a:pathLst>
              <a:path w="2966760" h="1114560">
                <a:moveTo>
                  <a:pt x="0" y="0"/>
                </a:moveTo>
                <a:lnTo>
                  <a:pt x="2966760" y="0"/>
                </a:lnTo>
                <a:lnTo>
                  <a:pt x="2966760" y="1114560"/>
                </a:lnTo>
                <a:lnTo>
                  <a:pt x="0" y="1114560"/>
                </a:lnTo>
                <a:lnTo>
                  <a:pt x="0" y="0"/>
                </a:lnTo>
                <a:close/>
              </a:path>
            </a:pathLst>
          </a:custGeom>
          <a:blipFill>
            <a:blip r:embed="rId7" cstate="print"/>
            <a:stretch>
              <a:fillRect t="-16545" b="-16545"/>
            </a:stretch>
          </a:blipFill>
        </p:spPr>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6"/>
          <p:cNvSpPr txBox="1"/>
          <p:nvPr/>
        </p:nvSpPr>
        <p:spPr>
          <a:xfrm>
            <a:off x="2788578" y="1266531"/>
            <a:ext cx="6181266" cy="566181"/>
          </a:xfrm>
          <a:prstGeom prst="rect">
            <a:avLst/>
          </a:prstGeom>
        </p:spPr>
        <p:txBody>
          <a:bodyPr vert="horz" wrap="square" lIns="0" tIns="12065" rIns="0" bIns="0" rtlCol="0">
            <a:spAutoFit/>
          </a:bodyPr>
          <a:lstStyle/>
          <a:p>
            <a:pPr marL="12700">
              <a:lnSpc>
                <a:spcPct val="100000"/>
              </a:lnSpc>
              <a:spcBef>
                <a:spcPts val="95"/>
              </a:spcBef>
            </a:pPr>
            <a:r>
              <a:rPr lang="en-IN" sz="3600" b="1" spc="-5" dirty="0" smtClean="0">
                <a:latin typeface="Times New Roman"/>
                <a:cs typeface="Times New Roman"/>
              </a:rPr>
              <a:t>ARCHITECTURAL DESIGN</a:t>
            </a:r>
            <a:endParaRPr sz="3600" dirty="0">
              <a:latin typeface="Times New Roman"/>
              <a:cs typeface="Times New Roman"/>
            </a:endParaRPr>
          </a:p>
        </p:txBody>
      </p:sp>
      <p:grpSp>
        <p:nvGrpSpPr>
          <p:cNvPr id="10" name="Group 8"/>
          <p:cNvGrpSpPr/>
          <p:nvPr/>
        </p:nvGrpSpPr>
        <p:grpSpPr>
          <a:xfrm>
            <a:off x="0" y="-261257"/>
            <a:ext cx="12192000" cy="1553031"/>
            <a:chOff x="0" y="0"/>
            <a:chExt cx="24384240" cy="2250720"/>
          </a:xfrm>
        </p:grpSpPr>
        <p:sp>
          <p:nvSpPr>
            <p:cNvPr id="11" name="Freeform 9"/>
            <p:cNvSpPr/>
            <p:nvPr/>
          </p:nvSpPr>
          <p:spPr>
            <a:xfrm>
              <a:off x="0" y="0"/>
              <a:ext cx="24384254" cy="2249932"/>
            </a:xfrm>
            <a:custGeom>
              <a:avLst/>
              <a:gdLst/>
              <a:ahLst/>
              <a:cxnLst/>
              <a:rect l="l" t="t" r="r" b="b"/>
              <a:pathLst>
                <a:path w="24384254" h="2249932">
                  <a:moveTo>
                    <a:pt x="24384254" y="0"/>
                  </a:moveTo>
                  <a:lnTo>
                    <a:pt x="0" y="0"/>
                  </a:lnTo>
                  <a:lnTo>
                    <a:pt x="0" y="2249932"/>
                  </a:lnTo>
                  <a:lnTo>
                    <a:pt x="24384254" y="2249932"/>
                  </a:lnTo>
                  <a:lnTo>
                    <a:pt x="24384254" y="0"/>
                  </a:lnTo>
                  <a:close/>
                </a:path>
              </a:pathLst>
            </a:custGeom>
            <a:solidFill>
              <a:srgbClr val="006FC0"/>
            </a:solidFill>
          </p:spPr>
        </p:sp>
      </p:grpSp>
      <p:sp>
        <p:nvSpPr>
          <p:cNvPr id="12" name="TextBox 15"/>
          <p:cNvSpPr txBox="1"/>
          <p:nvPr/>
        </p:nvSpPr>
        <p:spPr>
          <a:xfrm>
            <a:off x="2554514" y="-66805"/>
            <a:ext cx="7419733" cy="1384995"/>
          </a:xfrm>
          <a:prstGeom prst="rect">
            <a:avLst/>
          </a:prstGeom>
        </p:spPr>
        <p:txBody>
          <a:bodyPr wrap="square" lIns="0" tIns="0" rIns="0" bIns="0" rtlCol="0" anchor="t">
            <a:spAutoFit/>
          </a:bodyPr>
          <a:lstStyle/>
          <a:p>
            <a:pPr algn="ctr">
              <a:lnSpc>
                <a:spcPts val="4197"/>
              </a:lnSpc>
            </a:pPr>
            <a:r>
              <a:rPr lang="en-US" sz="3600" spc="-1" dirty="0">
                <a:solidFill>
                  <a:srgbClr val="FFFFFF"/>
                </a:solidFill>
                <a:latin typeface="Times New Roman Bold"/>
              </a:rPr>
              <a:t>Bangalore Institute of Technology</a:t>
            </a:r>
          </a:p>
          <a:p>
            <a:pPr algn="ctr">
              <a:lnSpc>
                <a:spcPts val="2508"/>
              </a:lnSpc>
            </a:pPr>
            <a:r>
              <a:rPr lang="en-US" sz="2400" spc="-1" dirty="0">
                <a:solidFill>
                  <a:srgbClr val="FFFFFF"/>
                </a:solidFill>
                <a:latin typeface="Times New Roman"/>
              </a:rPr>
              <a:t>K.R. Road, V.V. </a:t>
            </a:r>
            <a:r>
              <a:rPr lang="en-US" sz="2400" spc="-1" dirty="0" err="1">
                <a:solidFill>
                  <a:srgbClr val="FFFFFF"/>
                </a:solidFill>
                <a:latin typeface="Times New Roman"/>
              </a:rPr>
              <a:t>Pura</a:t>
            </a:r>
            <a:r>
              <a:rPr lang="en-US" sz="2400" spc="-1" dirty="0">
                <a:solidFill>
                  <a:srgbClr val="FFFFFF"/>
                </a:solidFill>
                <a:latin typeface="Times New Roman"/>
              </a:rPr>
              <a:t>, Bengaluru.-560004.</a:t>
            </a:r>
          </a:p>
          <a:p>
            <a:pPr algn="ctr">
              <a:lnSpc>
                <a:spcPts val="4086"/>
              </a:lnSpc>
            </a:pPr>
            <a:r>
              <a:rPr lang="en-US" sz="2800" spc="-1" dirty="0">
                <a:solidFill>
                  <a:srgbClr val="FFFFFF"/>
                </a:solidFill>
                <a:latin typeface="Times New Roman Bold"/>
              </a:rPr>
              <a:t>Department of Computer Science &amp; Engineering</a:t>
            </a:r>
          </a:p>
        </p:txBody>
      </p:sp>
      <p:sp>
        <p:nvSpPr>
          <p:cNvPr id="13" name="object 6"/>
          <p:cNvSpPr/>
          <p:nvPr/>
        </p:nvSpPr>
        <p:spPr>
          <a:xfrm>
            <a:off x="10435772" y="-132508"/>
            <a:ext cx="1659454" cy="1293655"/>
          </a:xfrm>
          <a:prstGeom prst="rect">
            <a:avLst/>
          </a:prstGeom>
          <a:blipFill>
            <a:blip r:embed="rId2" cstate="print"/>
            <a:stretch>
              <a:fillRect/>
            </a:stretch>
          </a:blipFill>
        </p:spPr>
        <p:txBody>
          <a:bodyPr wrap="square" lIns="0" tIns="0" rIns="0" bIns="0" rtlCol="0"/>
          <a:lstStyle/>
          <a:p>
            <a:endParaRPr/>
          </a:p>
        </p:txBody>
      </p:sp>
      <p:sp>
        <p:nvSpPr>
          <p:cNvPr id="14" name="object 5"/>
          <p:cNvSpPr/>
          <p:nvPr/>
        </p:nvSpPr>
        <p:spPr>
          <a:xfrm>
            <a:off x="203200" y="-246738"/>
            <a:ext cx="1814286" cy="1553029"/>
          </a:xfrm>
          <a:prstGeom prst="rect">
            <a:avLst/>
          </a:prstGeom>
          <a:blipFill>
            <a:blip r:embed="rId3" cstate="print"/>
            <a:stretch>
              <a:fillRect/>
            </a:stretch>
          </a:blipFill>
        </p:spPr>
        <p:txBody>
          <a:bodyPr wrap="square" lIns="0" tIns="0" rIns="0" bIns="0" rtlCol="0"/>
          <a:lstStyle/>
          <a:p>
            <a:endParaRPr/>
          </a:p>
        </p:txBody>
      </p:sp>
      <p:grpSp>
        <p:nvGrpSpPr>
          <p:cNvPr id="15" name="Group 2"/>
          <p:cNvGrpSpPr/>
          <p:nvPr/>
        </p:nvGrpSpPr>
        <p:grpSpPr>
          <a:xfrm>
            <a:off x="0" y="6095998"/>
            <a:ext cx="12192000" cy="791030"/>
            <a:chOff x="0" y="0"/>
            <a:chExt cx="24384240" cy="1549440"/>
          </a:xfrm>
        </p:grpSpPr>
        <p:sp>
          <p:nvSpPr>
            <p:cNvPr id="16" name="Freeform 3"/>
            <p:cNvSpPr/>
            <p:nvPr/>
          </p:nvSpPr>
          <p:spPr>
            <a:xfrm>
              <a:off x="0" y="0"/>
              <a:ext cx="24384254" cy="1548384"/>
            </a:xfrm>
            <a:custGeom>
              <a:avLst/>
              <a:gdLst/>
              <a:ahLst/>
              <a:cxnLst/>
              <a:rect l="l" t="t" r="r" b="b"/>
              <a:pathLst>
                <a:path w="24384254" h="1548384">
                  <a:moveTo>
                    <a:pt x="24384254" y="0"/>
                  </a:moveTo>
                  <a:lnTo>
                    <a:pt x="0" y="0"/>
                  </a:lnTo>
                  <a:lnTo>
                    <a:pt x="0" y="1548384"/>
                  </a:lnTo>
                  <a:lnTo>
                    <a:pt x="24384254" y="1548384"/>
                  </a:lnTo>
                  <a:lnTo>
                    <a:pt x="24384254" y="0"/>
                  </a:lnTo>
                  <a:close/>
                </a:path>
              </a:pathLst>
            </a:custGeom>
            <a:solidFill>
              <a:srgbClr val="006FC0"/>
            </a:solidFill>
          </p:spPr>
        </p:sp>
      </p:grpSp>
      <p:sp>
        <p:nvSpPr>
          <p:cNvPr id="17" name="Freeform 4"/>
          <p:cNvSpPr/>
          <p:nvPr/>
        </p:nvSpPr>
        <p:spPr>
          <a:xfrm>
            <a:off x="4441441" y="6094539"/>
            <a:ext cx="1306427" cy="763461"/>
          </a:xfrm>
          <a:custGeom>
            <a:avLst/>
            <a:gdLst/>
            <a:ahLst/>
            <a:cxnLst/>
            <a:rect l="l" t="t" r="r" b="b"/>
            <a:pathLst>
              <a:path w="1959660" h="1121580">
                <a:moveTo>
                  <a:pt x="0" y="0"/>
                </a:moveTo>
                <a:lnTo>
                  <a:pt x="1959660" y="0"/>
                </a:lnTo>
                <a:lnTo>
                  <a:pt x="1959660" y="1121580"/>
                </a:lnTo>
                <a:lnTo>
                  <a:pt x="0" y="1121580"/>
                </a:lnTo>
                <a:lnTo>
                  <a:pt x="0" y="0"/>
                </a:lnTo>
                <a:close/>
              </a:path>
            </a:pathLst>
          </a:custGeom>
          <a:blipFill>
            <a:blip r:embed="rId4" cstate="print"/>
            <a:stretch>
              <a:fillRect t="-11153" b="-11153"/>
            </a:stretch>
          </a:blipFill>
        </p:spPr>
      </p:sp>
      <p:sp>
        <p:nvSpPr>
          <p:cNvPr id="18" name="Freeform 5"/>
          <p:cNvSpPr/>
          <p:nvPr/>
        </p:nvSpPr>
        <p:spPr>
          <a:xfrm>
            <a:off x="1038420" y="6123566"/>
            <a:ext cx="1190508" cy="763461"/>
          </a:xfrm>
          <a:custGeom>
            <a:avLst/>
            <a:gdLst/>
            <a:ahLst/>
            <a:cxnLst/>
            <a:rect l="l" t="t" r="r" b="b"/>
            <a:pathLst>
              <a:path w="1785780" h="1121580">
                <a:moveTo>
                  <a:pt x="0" y="0"/>
                </a:moveTo>
                <a:lnTo>
                  <a:pt x="1785780" y="0"/>
                </a:lnTo>
                <a:lnTo>
                  <a:pt x="1785780" y="1121580"/>
                </a:lnTo>
                <a:lnTo>
                  <a:pt x="0" y="1121580"/>
                </a:lnTo>
                <a:lnTo>
                  <a:pt x="0" y="0"/>
                </a:lnTo>
                <a:close/>
              </a:path>
            </a:pathLst>
          </a:custGeom>
          <a:blipFill>
            <a:blip r:embed="rId5" cstate="print"/>
            <a:stretch>
              <a:fillRect t="-11034" b="-11034"/>
            </a:stretch>
          </a:blipFill>
        </p:spPr>
      </p:sp>
      <p:sp>
        <p:nvSpPr>
          <p:cNvPr id="19" name="Freeform 6"/>
          <p:cNvSpPr/>
          <p:nvPr/>
        </p:nvSpPr>
        <p:spPr>
          <a:xfrm>
            <a:off x="2395992" y="6094528"/>
            <a:ext cx="2217578" cy="792500"/>
          </a:xfrm>
          <a:custGeom>
            <a:avLst/>
            <a:gdLst/>
            <a:ahLst/>
            <a:cxnLst/>
            <a:rect l="l" t="t" r="r" b="b"/>
            <a:pathLst>
              <a:path w="3326400" h="1164240">
                <a:moveTo>
                  <a:pt x="0" y="0"/>
                </a:moveTo>
                <a:lnTo>
                  <a:pt x="3326400" y="0"/>
                </a:lnTo>
                <a:lnTo>
                  <a:pt x="3326400" y="1164240"/>
                </a:lnTo>
                <a:lnTo>
                  <a:pt x="0" y="1164240"/>
                </a:lnTo>
                <a:lnTo>
                  <a:pt x="0" y="0"/>
                </a:lnTo>
                <a:close/>
              </a:path>
            </a:pathLst>
          </a:custGeom>
          <a:blipFill>
            <a:blip r:embed="rId6" cstate="print"/>
            <a:stretch>
              <a:fillRect t="-23333" b="-23333"/>
            </a:stretch>
          </a:blipFill>
        </p:spPr>
      </p:sp>
      <p:sp>
        <p:nvSpPr>
          <p:cNvPr id="20" name="Freeform 7"/>
          <p:cNvSpPr/>
          <p:nvPr/>
        </p:nvSpPr>
        <p:spPr>
          <a:xfrm>
            <a:off x="6466487" y="6113831"/>
            <a:ext cx="1977820" cy="758683"/>
          </a:xfrm>
          <a:custGeom>
            <a:avLst/>
            <a:gdLst/>
            <a:ahLst/>
            <a:cxnLst/>
            <a:rect l="l" t="t" r="r" b="b"/>
            <a:pathLst>
              <a:path w="2966760" h="1114560">
                <a:moveTo>
                  <a:pt x="0" y="0"/>
                </a:moveTo>
                <a:lnTo>
                  <a:pt x="2966760" y="0"/>
                </a:lnTo>
                <a:lnTo>
                  <a:pt x="2966760" y="1114560"/>
                </a:lnTo>
                <a:lnTo>
                  <a:pt x="0" y="1114560"/>
                </a:lnTo>
                <a:lnTo>
                  <a:pt x="0" y="0"/>
                </a:lnTo>
                <a:close/>
              </a:path>
            </a:pathLst>
          </a:custGeom>
          <a:blipFill>
            <a:blip r:embed="rId7" cstate="print"/>
            <a:stretch>
              <a:fillRect t="-16545" b="-16545"/>
            </a:stretch>
          </a:blipFill>
        </p:spPr>
      </p:sp>
      <p:pic>
        <p:nvPicPr>
          <p:cNvPr id="21" name="Picture 20"/>
          <p:cNvPicPr>
            <a:picLocks noChangeAspect="1"/>
          </p:cNvPicPr>
          <p:nvPr/>
        </p:nvPicPr>
        <p:blipFill>
          <a:blip r:embed="rId8" cstate="print"/>
          <a:stretch>
            <a:fillRect/>
          </a:stretch>
        </p:blipFill>
        <p:spPr>
          <a:xfrm>
            <a:off x="2427629" y="1778006"/>
            <a:ext cx="7046456" cy="4252364"/>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6"/>
          <p:cNvSpPr txBox="1"/>
          <p:nvPr/>
        </p:nvSpPr>
        <p:spPr>
          <a:xfrm>
            <a:off x="2788578" y="1266531"/>
            <a:ext cx="6181266" cy="566181"/>
          </a:xfrm>
          <a:prstGeom prst="rect">
            <a:avLst/>
          </a:prstGeom>
        </p:spPr>
        <p:txBody>
          <a:bodyPr vert="horz" wrap="square" lIns="0" tIns="12065" rIns="0" bIns="0" rtlCol="0">
            <a:spAutoFit/>
          </a:bodyPr>
          <a:lstStyle/>
          <a:p>
            <a:pPr marL="12700" algn="ctr">
              <a:lnSpc>
                <a:spcPct val="100000"/>
              </a:lnSpc>
              <a:spcBef>
                <a:spcPts val="95"/>
              </a:spcBef>
            </a:pPr>
            <a:r>
              <a:rPr lang="en-IN" sz="3600" b="1" spc="-5" dirty="0" smtClean="0">
                <a:latin typeface="Times New Roman"/>
                <a:cs typeface="Times New Roman"/>
              </a:rPr>
              <a:t>INTERFACE DESIGN</a:t>
            </a:r>
            <a:endParaRPr sz="3600" dirty="0">
              <a:latin typeface="Times New Roman"/>
              <a:cs typeface="Times New Roman"/>
            </a:endParaRPr>
          </a:p>
        </p:txBody>
      </p:sp>
      <p:grpSp>
        <p:nvGrpSpPr>
          <p:cNvPr id="2" name="Group 8"/>
          <p:cNvGrpSpPr/>
          <p:nvPr/>
        </p:nvGrpSpPr>
        <p:grpSpPr>
          <a:xfrm>
            <a:off x="0" y="-261257"/>
            <a:ext cx="12192000" cy="1553031"/>
            <a:chOff x="0" y="0"/>
            <a:chExt cx="24384240" cy="2250720"/>
          </a:xfrm>
        </p:grpSpPr>
        <p:sp>
          <p:nvSpPr>
            <p:cNvPr id="11" name="Freeform 9"/>
            <p:cNvSpPr/>
            <p:nvPr/>
          </p:nvSpPr>
          <p:spPr>
            <a:xfrm>
              <a:off x="0" y="0"/>
              <a:ext cx="24384254" cy="2249932"/>
            </a:xfrm>
            <a:custGeom>
              <a:avLst/>
              <a:gdLst/>
              <a:ahLst/>
              <a:cxnLst/>
              <a:rect l="l" t="t" r="r" b="b"/>
              <a:pathLst>
                <a:path w="24384254" h="2249932">
                  <a:moveTo>
                    <a:pt x="24384254" y="0"/>
                  </a:moveTo>
                  <a:lnTo>
                    <a:pt x="0" y="0"/>
                  </a:lnTo>
                  <a:lnTo>
                    <a:pt x="0" y="2249932"/>
                  </a:lnTo>
                  <a:lnTo>
                    <a:pt x="24384254" y="2249932"/>
                  </a:lnTo>
                  <a:lnTo>
                    <a:pt x="24384254" y="0"/>
                  </a:lnTo>
                  <a:close/>
                </a:path>
              </a:pathLst>
            </a:custGeom>
            <a:solidFill>
              <a:srgbClr val="006FC0"/>
            </a:solidFill>
          </p:spPr>
        </p:sp>
      </p:grpSp>
      <p:sp>
        <p:nvSpPr>
          <p:cNvPr id="12" name="TextBox 15"/>
          <p:cNvSpPr txBox="1"/>
          <p:nvPr/>
        </p:nvSpPr>
        <p:spPr>
          <a:xfrm>
            <a:off x="2554514" y="-66805"/>
            <a:ext cx="7419733" cy="1384995"/>
          </a:xfrm>
          <a:prstGeom prst="rect">
            <a:avLst/>
          </a:prstGeom>
        </p:spPr>
        <p:txBody>
          <a:bodyPr wrap="square" lIns="0" tIns="0" rIns="0" bIns="0" rtlCol="0" anchor="t">
            <a:spAutoFit/>
          </a:bodyPr>
          <a:lstStyle/>
          <a:p>
            <a:pPr algn="ctr">
              <a:lnSpc>
                <a:spcPts val="4197"/>
              </a:lnSpc>
            </a:pPr>
            <a:r>
              <a:rPr lang="en-US" sz="3600" spc="-1" dirty="0">
                <a:solidFill>
                  <a:srgbClr val="FFFFFF"/>
                </a:solidFill>
                <a:latin typeface="Times New Roman Bold"/>
              </a:rPr>
              <a:t>Bangalore Institute of Technology</a:t>
            </a:r>
          </a:p>
          <a:p>
            <a:pPr algn="ctr">
              <a:lnSpc>
                <a:spcPts val="2508"/>
              </a:lnSpc>
            </a:pPr>
            <a:r>
              <a:rPr lang="en-US" sz="2400" spc="-1" dirty="0">
                <a:solidFill>
                  <a:srgbClr val="FFFFFF"/>
                </a:solidFill>
                <a:latin typeface="Times New Roman"/>
              </a:rPr>
              <a:t>K.R. Road, V.V. </a:t>
            </a:r>
            <a:r>
              <a:rPr lang="en-US" sz="2400" spc="-1" dirty="0" err="1">
                <a:solidFill>
                  <a:srgbClr val="FFFFFF"/>
                </a:solidFill>
                <a:latin typeface="Times New Roman"/>
              </a:rPr>
              <a:t>Pura</a:t>
            </a:r>
            <a:r>
              <a:rPr lang="en-US" sz="2400" spc="-1" dirty="0">
                <a:solidFill>
                  <a:srgbClr val="FFFFFF"/>
                </a:solidFill>
                <a:latin typeface="Times New Roman"/>
              </a:rPr>
              <a:t>, Bengaluru.-560004.</a:t>
            </a:r>
          </a:p>
          <a:p>
            <a:pPr algn="ctr">
              <a:lnSpc>
                <a:spcPts val="4086"/>
              </a:lnSpc>
            </a:pPr>
            <a:r>
              <a:rPr lang="en-US" sz="2800" spc="-1" dirty="0">
                <a:solidFill>
                  <a:srgbClr val="FFFFFF"/>
                </a:solidFill>
                <a:latin typeface="Times New Roman Bold"/>
              </a:rPr>
              <a:t>Department of Computer Science &amp; Engineering</a:t>
            </a:r>
          </a:p>
        </p:txBody>
      </p:sp>
      <p:sp>
        <p:nvSpPr>
          <p:cNvPr id="13" name="object 6"/>
          <p:cNvSpPr/>
          <p:nvPr/>
        </p:nvSpPr>
        <p:spPr>
          <a:xfrm>
            <a:off x="10435772" y="-132508"/>
            <a:ext cx="1659454" cy="1293655"/>
          </a:xfrm>
          <a:prstGeom prst="rect">
            <a:avLst/>
          </a:prstGeom>
          <a:blipFill>
            <a:blip r:embed="rId2" cstate="print"/>
            <a:stretch>
              <a:fillRect/>
            </a:stretch>
          </a:blipFill>
        </p:spPr>
        <p:txBody>
          <a:bodyPr wrap="square" lIns="0" tIns="0" rIns="0" bIns="0" rtlCol="0"/>
          <a:lstStyle/>
          <a:p>
            <a:endParaRPr/>
          </a:p>
        </p:txBody>
      </p:sp>
      <p:sp>
        <p:nvSpPr>
          <p:cNvPr id="14" name="object 5"/>
          <p:cNvSpPr/>
          <p:nvPr/>
        </p:nvSpPr>
        <p:spPr>
          <a:xfrm>
            <a:off x="203200" y="-246738"/>
            <a:ext cx="1814286" cy="1553029"/>
          </a:xfrm>
          <a:prstGeom prst="rect">
            <a:avLst/>
          </a:prstGeom>
          <a:blipFill>
            <a:blip r:embed="rId3" cstate="print"/>
            <a:stretch>
              <a:fillRect/>
            </a:stretch>
          </a:blipFill>
        </p:spPr>
        <p:txBody>
          <a:bodyPr wrap="square" lIns="0" tIns="0" rIns="0" bIns="0" rtlCol="0"/>
          <a:lstStyle/>
          <a:p>
            <a:endParaRPr/>
          </a:p>
        </p:txBody>
      </p:sp>
      <p:grpSp>
        <p:nvGrpSpPr>
          <p:cNvPr id="3" name="Group 2"/>
          <p:cNvGrpSpPr/>
          <p:nvPr/>
        </p:nvGrpSpPr>
        <p:grpSpPr>
          <a:xfrm>
            <a:off x="0" y="6095998"/>
            <a:ext cx="12192000" cy="791030"/>
            <a:chOff x="0" y="0"/>
            <a:chExt cx="24384240" cy="1549440"/>
          </a:xfrm>
        </p:grpSpPr>
        <p:sp>
          <p:nvSpPr>
            <p:cNvPr id="16" name="Freeform 3"/>
            <p:cNvSpPr/>
            <p:nvPr/>
          </p:nvSpPr>
          <p:spPr>
            <a:xfrm>
              <a:off x="0" y="0"/>
              <a:ext cx="24384254" cy="1548384"/>
            </a:xfrm>
            <a:custGeom>
              <a:avLst/>
              <a:gdLst/>
              <a:ahLst/>
              <a:cxnLst/>
              <a:rect l="l" t="t" r="r" b="b"/>
              <a:pathLst>
                <a:path w="24384254" h="1548384">
                  <a:moveTo>
                    <a:pt x="24384254" y="0"/>
                  </a:moveTo>
                  <a:lnTo>
                    <a:pt x="0" y="0"/>
                  </a:lnTo>
                  <a:lnTo>
                    <a:pt x="0" y="1548384"/>
                  </a:lnTo>
                  <a:lnTo>
                    <a:pt x="24384254" y="1548384"/>
                  </a:lnTo>
                  <a:lnTo>
                    <a:pt x="24384254" y="0"/>
                  </a:lnTo>
                  <a:close/>
                </a:path>
              </a:pathLst>
            </a:custGeom>
            <a:solidFill>
              <a:srgbClr val="006FC0"/>
            </a:solidFill>
          </p:spPr>
        </p:sp>
      </p:grpSp>
      <p:sp>
        <p:nvSpPr>
          <p:cNvPr id="17" name="Freeform 4"/>
          <p:cNvSpPr/>
          <p:nvPr/>
        </p:nvSpPr>
        <p:spPr>
          <a:xfrm>
            <a:off x="4441441" y="6094539"/>
            <a:ext cx="1306427" cy="763461"/>
          </a:xfrm>
          <a:custGeom>
            <a:avLst/>
            <a:gdLst/>
            <a:ahLst/>
            <a:cxnLst/>
            <a:rect l="l" t="t" r="r" b="b"/>
            <a:pathLst>
              <a:path w="1959660" h="1121580">
                <a:moveTo>
                  <a:pt x="0" y="0"/>
                </a:moveTo>
                <a:lnTo>
                  <a:pt x="1959660" y="0"/>
                </a:lnTo>
                <a:lnTo>
                  <a:pt x="1959660" y="1121580"/>
                </a:lnTo>
                <a:lnTo>
                  <a:pt x="0" y="1121580"/>
                </a:lnTo>
                <a:lnTo>
                  <a:pt x="0" y="0"/>
                </a:lnTo>
                <a:close/>
              </a:path>
            </a:pathLst>
          </a:custGeom>
          <a:blipFill>
            <a:blip r:embed="rId4" cstate="print"/>
            <a:stretch>
              <a:fillRect t="-11153" b="-11153"/>
            </a:stretch>
          </a:blipFill>
        </p:spPr>
      </p:sp>
      <p:sp>
        <p:nvSpPr>
          <p:cNvPr id="18" name="Freeform 5"/>
          <p:cNvSpPr/>
          <p:nvPr/>
        </p:nvSpPr>
        <p:spPr>
          <a:xfrm>
            <a:off x="1038420" y="6123566"/>
            <a:ext cx="1190508" cy="763461"/>
          </a:xfrm>
          <a:custGeom>
            <a:avLst/>
            <a:gdLst/>
            <a:ahLst/>
            <a:cxnLst/>
            <a:rect l="l" t="t" r="r" b="b"/>
            <a:pathLst>
              <a:path w="1785780" h="1121580">
                <a:moveTo>
                  <a:pt x="0" y="0"/>
                </a:moveTo>
                <a:lnTo>
                  <a:pt x="1785780" y="0"/>
                </a:lnTo>
                <a:lnTo>
                  <a:pt x="1785780" y="1121580"/>
                </a:lnTo>
                <a:lnTo>
                  <a:pt x="0" y="1121580"/>
                </a:lnTo>
                <a:lnTo>
                  <a:pt x="0" y="0"/>
                </a:lnTo>
                <a:close/>
              </a:path>
            </a:pathLst>
          </a:custGeom>
          <a:blipFill>
            <a:blip r:embed="rId5" cstate="print"/>
            <a:stretch>
              <a:fillRect t="-11034" b="-11034"/>
            </a:stretch>
          </a:blipFill>
        </p:spPr>
      </p:sp>
      <p:sp>
        <p:nvSpPr>
          <p:cNvPr id="19" name="Freeform 6"/>
          <p:cNvSpPr/>
          <p:nvPr/>
        </p:nvSpPr>
        <p:spPr>
          <a:xfrm>
            <a:off x="2395992" y="6094528"/>
            <a:ext cx="2217578" cy="792500"/>
          </a:xfrm>
          <a:custGeom>
            <a:avLst/>
            <a:gdLst/>
            <a:ahLst/>
            <a:cxnLst/>
            <a:rect l="l" t="t" r="r" b="b"/>
            <a:pathLst>
              <a:path w="3326400" h="1164240">
                <a:moveTo>
                  <a:pt x="0" y="0"/>
                </a:moveTo>
                <a:lnTo>
                  <a:pt x="3326400" y="0"/>
                </a:lnTo>
                <a:lnTo>
                  <a:pt x="3326400" y="1164240"/>
                </a:lnTo>
                <a:lnTo>
                  <a:pt x="0" y="1164240"/>
                </a:lnTo>
                <a:lnTo>
                  <a:pt x="0" y="0"/>
                </a:lnTo>
                <a:close/>
              </a:path>
            </a:pathLst>
          </a:custGeom>
          <a:blipFill>
            <a:blip r:embed="rId6" cstate="print"/>
            <a:stretch>
              <a:fillRect t="-23333" b="-23333"/>
            </a:stretch>
          </a:blipFill>
        </p:spPr>
      </p:sp>
      <p:sp>
        <p:nvSpPr>
          <p:cNvPr id="20" name="Freeform 7"/>
          <p:cNvSpPr/>
          <p:nvPr/>
        </p:nvSpPr>
        <p:spPr>
          <a:xfrm>
            <a:off x="6466487" y="6113831"/>
            <a:ext cx="1977820" cy="758683"/>
          </a:xfrm>
          <a:custGeom>
            <a:avLst/>
            <a:gdLst/>
            <a:ahLst/>
            <a:cxnLst/>
            <a:rect l="l" t="t" r="r" b="b"/>
            <a:pathLst>
              <a:path w="2966760" h="1114560">
                <a:moveTo>
                  <a:pt x="0" y="0"/>
                </a:moveTo>
                <a:lnTo>
                  <a:pt x="2966760" y="0"/>
                </a:lnTo>
                <a:lnTo>
                  <a:pt x="2966760" y="1114560"/>
                </a:lnTo>
                <a:lnTo>
                  <a:pt x="0" y="1114560"/>
                </a:lnTo>
                <a:lnTo>
                  <a:pt x="0" y="0"/>
                </a:lnTo>
                <a:close/>
              </a:path>
            </a:pathLst>
          </a:custGeom>
          <a:blipFill>
            <a:blip r:embed="rId7" cstate="print"/>
            <a:stretch>
              <a:fillRect t="-16545" b="-16545"/>
            </a:stretch>
          </a:blipFill>
        </p:spPr>
      </p:sp>
      <p:pic>
        <p:nvPicPr>
          <p:cNvPr id="22" name="Picture 21" descr="Screenshot (5).png"/>
          <p:cNvPicPr>
            <a:picLocks noChangeAspect="1"/>
          </p:cNvPicPr>
          <p:nvPr/>
        </p:nvPicPr>
        <p:blipFill>
          <a:blip r:embed="rId8" cstate="print"/>
          <a:stretch>
            <a:fillRect/>
          </a:stretch>
        </p:blipFill>
        <p:spPr>
          <a:xfrm>
            <a:off x="740229" y="2810568"/>
            <a:ext cx="2931885" cy="1436161"/>
          </a:xfrm>
          <a:prstGeom prst="rect">
            <a:avLst/>
          </a:prstGeom>
        </p:spPr>
      </p:pic>
      <p:pic>
        <p:nvPicPr>
          <p:cNvPr id="25" name="Picture 24" descr="Screenshot (71).png"/>
          <p:cNvPicPr>
            <a:picLocks noChangeAspect="1"/>
          </p:cNvPicPr>
          <p:nvPr/>
        </p:nvPicPr>
        <p:blipFill>
          <a:blip r:embed="rId9" cstate="print"/>
          <a:stretch>
            <a:fillRect/>
          </a:stretch>
        </p:blipFill>
        <p:spPr>
          <a:xfrm>
            <a:off x="8017036" y="2162628"/>
            <a:ext cx="3920656" cy="2960913"/>
          </a:xfrm>
          <a:prstGeom prst="rect">
            <a:avLst/>
          </a:prstGeom>
        </p:spPr>
      </p:pic>
      <p:pic>
        <p:nvPicPr>
          <p:cNvPr id="23" name="Picture 22" descr="Screenshot (67).png"/>
          <p:cNvPicPr>
            <a:picLocks noChangeAspect="1"/>
          </p:cNvPicPr>
          <p:nvPr/>
        </p:nvPicPr>
        <p:blipFill>
          <a:blip r:embed="rId10" cstate="print"/>
          <a:stretch>
            <a:fillRect/>
          </a:stretch>
        </p:blipFill>
        <p:spPr>
          <a:xfrm>
            <a:off x="4107543" y="2099853"/>
            <a:ext cx="3284792" cy="3531690"/>
          </a:xfrm>
          <a:prstGeom prst="rect">
            <a:avLst/>
          </a:prstGeom>
        </p:spPr>
      </p:pic>
      <p:cxnSp>
        <p:nvCxnSpPr>
          <p:cNvPr id="28" name="Straight Arrow Connector 27"/>
          <p:cNvCxnSpPr/>
          <p:nvPr/>
        </p:nvCxnSpPr>
        <p:spPr>
          <a:xfrm flipV="1">
            <a:off x="3614058" y="3526971"/>
            <a:ext cx="609600" cy="16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V="1">
            <a:off x="7366000" y="3751942"/>
            <a:ext cx="609600" cy="16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9390743" y="5109029"/>
            <a:ext cx="14514" cy="667657"/>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2061029" y="5747657"/>
            <a:ext cx="7344228" cy="29029"/>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2032000" y="4151086"/>
            <a:ext cx="0" cy="16110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6"/>
          <p:cNvSpPr txBox="1"/>
          <p:nvPr/>
        </p:nvSpPr>
        <p:spPr>
          <a:xfrm>
            <a:off x="2788578" y="1266531"/>
            <a:ext cx="6181266" cy="566181"/>
          </a:xfrm>
          <a:prstGeom prst="rect">
            <a:avLst/>
          </a:prstGeom>
        </p:spPr>
        <p:txBody>
          <a:bodyPr vert="horz" wrap="square" lIns="0" tIns="12065" rIns="0" bIns="0" rtlCol="0">
            <a:spAutoFit/>
          </a:bodyPr>
          <a:lstStyle/>
          <a:p>
            <a:pPr marL="12700" algn="ctr">
              <a:lnSpc>
                <a:spcPct val="100000"/>
              </a:lnSpc>
              <a:spcBef>
                <a:spcPts val="95"/>
              </a:spcBef>
            </a:pPr>
            <a:r>
              <a:rPr lang="en-IN" sz="3600" b="1" spc="-5" dirty="0" smtClean="0">
                <a:latin typeface="Times New Roman"/>
                <a:cs typeface="Times New Roman"/>
              </a:rPr>
              <a:t>COMPONENT DESIGN</a:t>
            </a:r>
            <a:endParaRPr sz="3600" dirty="0">
              <a:latin typeface="Times New Roman"/>
              <a:cs typeface="Times New Roman"/>
            </a:endParaRPr>
          </a:p>
        </p:txBody>
      </p:sp>
      <p:grpSp>
        <p:nvGrpSpPr>
          <p:cNvPr id="2" name="Group 8"/>
          <p:cNvGrpSpPr/>
          <p:nvPr/>
        </p:nvGrpSpPr>
        <p:grpSpPr>
          <a:xfrm>
            <a:off x="0" y="-261257"/>
            <a:ext cx="12192000" cy="1553031"/>
            <a:chOff x="0" y="0"/>
            <a:chExt cx="24384240" cy="2250720"/>
          </a:xfrm>
        </p:grpSpPr>
        <p:sp>
          <p:nvSpPr>
            <p:cNvPr id="11" name="Freeform 9"/>
            <p:cNvSpPr/>
            <p:nvPr/>
          </p:nvSpPr>
          <p:spPr>
            <a:xfrm>
              <a:off x="0" y="0"/>
              <a:ext cx="24384254" cy="2249932"/>
            </a:xfrm>
            <a:custGeom>
              <a:avLst/>
              <a:gdLst/>
              <a:ahLst/>
              <a:cxnLst/>
              <a:rect l="l" t="t" r="r" b="b"/>
              <a:pathLst>
                <a:path w="24384254" h="2249932">
                  <a:moveTo>
                    <a:pt x="24384254" y="0"/>
                  </a:moveTo>
                  <a:lnTo>
                    <a:pt x="0" y="0"/>
                  </a:lnTo>
                  <a:lnTo>
                    <a:pt x="0" y="2249932"/>
                  </a:lnTo>
                  <a:lnTo>
                    <a:pt x="24384254" y="2249932"/>
                  </a:lnTo>
                  <a:lnTo>
                    <a:pt x="24384254" y="0"/>
                  </a:lnTo>
                  <a:close/>
                </a:path>
              </a:pathLst>
            </a:custGeom>
            <a:solidFill>
              <a:srgbClr val="006FC0"/>
            </a:solidFill>
          </p:spPr>
        </p:sp>
      </p:grpSp>
      <p:sp>
        <p:nvSpPr>
          <p:cNvPr id="12" name="TextBox 15"/>
          <p:cNvSpPr txBox="1"/>
          <p:nvPr/>
        </p:nvSpPr>
        <p:spPr>
          <a:xfrm>
            <a:off x="2554514" y="-66805"/>
            <a:ext cx="7419733" cy="1384995"/>
          </a:xfrm>
          <a:prstGeom prst="rect">
            <a:avLst/>
          </a:prstGeom>
        </p:spPr>
        <p:txBody>
          <a:bodyPr wrap="square" lIns="0" tIns="0" rIns="0" bIns="0" rtlCol="0" anchor="t">
            <a:spAutoFit/>
          </a:bodyPr>
          <a:lstStyle/>
          <a:p>
            <a:pPr algn="ctr">
              <a:lnSpc>
                <a:spcPts val="4197"/>
              </a:lnSpc>
            </a:pPr>
            <a:r>
              <a:rPr lang="en-US" sz="3600" spc="-1" dirty="0">
                <a:solidFill>
                  <a:srgbClr val="FFFFFF"/>
                </a:solidFill>
                <a:latin typeface="Times New Roman Bold"/>
              </a:rPr>
              <a:t>Bangalore Institute of Technology</a:t>
            </a:r>
          </a:p>
          <a:p>
            <a:pPr algn="ctr">
              <a:lnSpc>
                <a:spcPts val="2508"/>
              </a:lnSpc>
            </a:pPr>
            <a:r>
              <a:rPr lang="en-US" sz="2400" spc="-1" dirty="0">
                <a:solidFill>
                  <a:srgbClr val="FFFFFF"/>
                </a:solidFill>
                <a:latin typeface="Times New Roman"/>
              </a:rPr>
              <a:t>K.R. Road, V.V. </a:t>
            </a:r>
            <a:r>
              <a:rPr lang="en-US" sz="2400" spc="-1" dirty="0" err="1">
                <a:solidFill>
                  <a:srgbClr val="FFFFFF"/>
                </a:solidFill>
                <a:latin typeface="Times New Roman"/>
              </a:rPr>
              <a:t>Pura</a:t>
            </a:r>
            <a:r>
              <a:rPr lang="en-US" sz="2400" spc="-1" dirty="0">
                <a:solidFill>
                  <a:srgbClr val="FFFFFF"/>
                </a:solidFill>
                <a:latin typeface="Times New Roman"/>
              </a:rPr>
              <a:t>, Bengaluru.-560004.</a:t>
            </a:r>
          </a:p>
          <a:p>
            <a:pPr algn="ctr">
              <a:lnSpc>
                <a:spcPts val="4086"/>
              </a:lnSpc>
            </a:pPr>
            <a:r>
              <a:rPr lang="en-US" sz="2800" spc="-1" dirty="0">
                <a:solidFill>
                  <a:srgbClr val="FFFFFF"/>
                </a:solidFill>
                <a:latin typeface="Times New Roman Bold"/>
              </a:rPr>
              <a:t>Department of Computer Science &amp; Engineering</a:t>
            </a:r>
          </a:p>
        </p:txBody>
      </p:sp>
      <p:sp>
        <p:nvSpPr>
          <p:cNvPr id="13" name="object 6"/>
          <p:cNvSpPr/>
          <p:nvPr/>
        </p:nvSpPr>
        <p:spPr>
          <a:xfrm>
            <a:off x="10435772" y="-132508"/>
            <a:ext cx="1659454" cy="1293655"/>
          </a:xfrm>
          <a:prstGeom prst="rect">
            <a:avLst/>
          </a:prstGeom>
          <a:blipFill>
            <a:blip r:embed="rId2" cstate="print"/>
            <a:stretch>
              <a:fillRect/>
            </a:stretch>
          </a:blipFill>
        </p:spPr>
        <p:txBody>
          <a:bodyPr wrap="square" lIns="0" tIns="0" rIns="0" bIns="0" rtlCol="0"/>
          <a:lstStyle/>
          <a:p>
            <a:endParaRPr/>
          </a:p>
        </p:txBody>
      </p:sp>
      <p:sp>
        <p:nvSpPr>
          <p:cNvPr id="14" name="object 5"/>
          <p:cNvSpPr/>
          <p:nvPr/>
        </p:nvSpPr>
        <p:spPr>
          <a:xfrm>
            <a:off x="203200" y="-246738"/>
            <a:ext cx="1814286" cy="1553029"/>
          </a:xfrm>
          <a:prstGeom prst="rect">
            <a:avLst/>
          </a:prstGeom>
          <a:blipFill>
            <a:blip r:embed="rId3" cstate="print"/>
            <a:stretch>
              <a:fillRect/>
            </a:stretch>
          </a:blipFill>
        </p:spPr>
        <p:txBody>
          <a:bodyPr wrap="square" lIns="0" tIns="0" rIns="0" bIns="0" rtlCol="0"/>
          <a:lstStyle/>
          <a:p>
            <a:endParaRPr/>
          </a:p>
        </p:txBody>
      </p:sp>
      <p:grpSp>
        <p:nvGrpSpPr>
          <p:cNvPr id="3" name="Group 2"/>
          <p:cNvGrpSpPr/>
          <p:nvPr/>
        </p:nvGrpSpPr>
        <p:grpSpPr>
          <a:xfrm>
            <a:off x="0" y="6095998"/>
            <a:ext cx="12192000" cy="791030"/>
            <a:chOff x="0" y="0"/>
            <a:chExt cx="24384240" cy="1549440"/>
          </a:xfrm>
        </p:grpSpPr>
        <p:sp>
          <p:nvSpPr>
            <p:cNvPr id="16" name="Freeform 3"/>
            <p:cNvSpPr/>
            <p:nvPr/>
          </p:nvSpPr>
          <p:spPr>
            <a:xfrm>
              <a:off x="0" y="0"/>
              <a:ext cx="24384254" cy="1548384"/>
            </a:xfrm>
            <a:custGeom>
              <a:avLst/>
              <a:gdLst/>
              <a:ahLst/>
              <a:cxnLst/>
              <a:rect l="l" t="t" r="r" b="b"/>
              <a:pathLst>
                <a:path w="24384254" h="1548384">
                  <a:moveTo>
                    <a:pt x="24384254" y="0"/>
                  </a:moveTo>
                  <a:lnTo>
                    <a:pt x="0" y="0"/>
                  </a:lnTo>
                  <a:lnTo>
                    <a:pt x="0" y="1548384"/>
                  </a:lnTo>
                  <a:lnTo>
                    <a:pt x="24384254" y="1548384"/>
                  </a:lnTo>
                  <a:lnTo>
                    <a:pt x="24384254" y="0"/>
                  </a:lnTo>
                  <a:close/>
                </a:path>
              </a:pathLst>
            </a:custGeom>
            <a:solidFill>
              <a:srgbClr val="006FC0"/>
            </a:solidFill>
          </p:spPr>
        </p:sp>
      </p:grpSp>
      <p:sp>
        <p:nvSpPr>
          <p:cNvPr id="17" name="Freeform 4"/>
          <p:cNvSpPr/>
          <p:nvPr/>
        </p:nvSpPr>
        <p:spPr>
          <a:xfrm>
            <a:off x="4441441" y="6094539"/>
            <a:ext cx="1306427" cy="763461"/>
          </a:xfrm>
          <a:custGeom>
            <a:avLst/>
            <a:gdLst/>
            <a:ahLst/>
            <a:cxnLst/>
            <a:rect l="l" t="t" r="r" b="b"/>
            <a:pathLst>
              <a:path w="1959660" h="1121580">
                <a:moveTo>
                  <a:pt x="0" y="0"/>
                </a:moveTo>
                <a:lnTo>
                  <a:pt x="1959660" y="0"/>
                </a:lnTo>
                <a:lnTo>
                  <a:pt x="1959660" y="1121580"/>
                </a:lnTo>
                <a:lnTo>
                  <a:pt x="0" y="1121580"/>
                </a:lnTo>
                <a:lnTo>
                  <a:pt x="0" y="0"/>
                </a:lnTo>
                <a:close/>
              </a:path>
            </a:pathLst>
          </a:custGeom>
          <a:blipFill>
            <a:blip r:embed="rId4" cstate="print"/>
            <a:stretch>
              <a:fillRect t="-11153" b="-11153"/>
            </a:stretch>
          </a:blipFill>
        </p:spPr>
      </p:sp>
      <p:sp>
        <p:nvSpPr>
          <p:cNvPr id="18" name="Freeform 5"/>
          <p:cNvSpPr/>
          <p:nvPr/>
        </p:nvSpPr>
        <p:spPr>
          <a:xfrm>
            <a:off x="1038420" y="6123566"/>
            <a:ext cx="1190508" cy="763461"/>
          </a:xfrm>
          <a:custGeom>
            <a:avLst/>
            <a:gdLst/>
            <a:ahLst/>
            <a:cxnLst/>
            <a:rect l="l" t="t" r="r" b="b"/>
            <a:pathLst>
              <a:path w="1785780" h="1121580">
                <a:moveTo>
                  <a:pt x="0" y="0"/>
                </a:moveTo>
                <a:lnTo>
                  <a:pt x="1785780" y="0"/>
                </a:lnTo>
                <a:lnTo>
                  <a:pt x="1785780" y="1121580"/>
                </a:lnTo>
                <a:lnTo>
                  <a:pt x="0" y="1121580"/>
                </a:lnTo>
                <a:lnTo>
                  <a:pt x="0" y="0"/>
                </a:lnTo>
                <a:close/>
              </a:path>
            </a:pathLst>
          </a:custGeom>
          <a:blipFill>
            <a:blip r:embed="rId5" cstate="print"/>
            <a:stretch>
              <a:fillRect t="-11034" b="-11034"/>
            </a:stretch>
          </a:blipFill>
        </p:spPr>
      </p:sp>
      <p:sp>
        <p:nvSpPr>
          <p:cNvPr id="19" name="Freeform 6"/>
          <p:cNvSpPr/>
          <p:nvPr/>
        </p:nvSpPr>
        <p:spPr>
          <a:xfrm>
            <a:off x="2395992" y="6094528"/>
            <a:ext cx="2217578" cy="792500"/>
          </a:xfrm>
          <a:custGeom>
            <a:avLst/>
            <a:gdLst/>
            <a:ahLst/>
            <a:cxnLst/>
            <a:rect l="l" t="t" r="r" b="b"/>
            <a:pathLst>
              <a:path w="3326400" h="1164240">
                <a:moveTo>
                  <a:pt x="0" y="0"/>
                </a:moveTo>
                <a:lnTo>
                  <a:pt x="3326400" y="0"/>
                </a:lnTo>
                <a:lnTo>
                  <a:pt x="3326400" y="1164240"/>
                </a:lnTo>
                <a:lnTo>
                  <a:pt x="0" y="1164240"/>
                </a:lnTo>
                <a:lnTo>
                  <a:pt x="0" y="0"/>
                </a:lnTo>
                <a:close/>
              </a:path>
            </a:pathLst>
          </a:custGeom>
          <a:blipFill>
            <a:blip r:embed="rId6" cstate="print"/>
            <a:stretch>
              <a:fillRect t="-23333" b="-23333"/>
            </a:stretch>
          </a:blipFill>
        </p:spPr>
      </p:sp>
      <p:sp>
        <p:nvSpPr>
          <p:cNvPr id="20" name="Freeform 7"/>
          <p:cNvSpPr/>
          <p:nvPr/>
        </p:nvSpPr>
        <p:spPr>
          <a:xfrm>
            <a:off x="6466487" y="6113831"/>
            <a:ext cx="1977820" cy="758683"/>
          </a:xfrm>
          <a:custGeom>
            <a:avLst/>
            <a:gdLst/>
            <a:ahLst/>
            <a:cxnLst/>
            <a:rect l="l" t="t" r="r" b="b"/>
            <a:pathLst>
              <a:path w="2966760" h="1114560">
                <a:moveTo>
                  <a:pt x="0" y="0"/>
                </a:moveTo>
                <a:lnTo>
                  <a:pt x="2966760" y="0"/>
                </a:lnTo>
                <a:lnTo>
                  <a:pt x="2966760" y="1114560"/>
                </a:lnTo>
                <a:lnTo>
                  <a:pt x="0" y="1114560"/>
                </a:lnTo>
                <a:lnTo>
                  <a:pt x="0" y="0"/>
                </a:lnTo>
                <a:close/>
              </a:path>
            </a:pathLst>
          </a:custGeom>
          <a:blipFill>
            <a:blip r:embed="rId7" cstate="print"/>
            <a:stretch>
              <a:fillRect t="-16545" b="-16545"/>
            </a:stretch>
          </a:blipFill>
        </p:spPr>
      </p:sp>
      <p:pic>
        <p:nvPicPr>
          <p:cNvPr id="21" name="Picture 20" descr="Untitled Diagram.drawio (5).png"/>
          <p:cNvPicPr>
            <a:picLocks noChangeAspect="1"/>
          </p:cNvPicPr>
          <p:nvPr/>
        </p:nvPicPr>
        <p:blipFill>
          <a:blip r:embed="rId8" cstate="print"/>
          <a:stretch>
            <a:fillRect/>
          </a:stretch>
        </p:blipFill>
        <p:spPr>
          <a:xfrm>
            <a:off x="434912" y="1900197"/>
            <a:ext cx="11374956" cy="3680133"/>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6"/>
          <p:cNvSpPr txBox="1"/>
          <p:nvPr/>
        </p:nvSpPr>
        <p:spPr>
          <a:xfrm>
            <a:off x="2788578" y="1266531"/>
            <a:ext cx="6181266" cy="566181"/>
          </a:xfrm>
          <a:prstGeom prst="rect">
            <a:avLst/>
          </a:prstGeom>
        </p:spPr>
        <p:txBody>
          <a:bodyPr vert="horz" wrap="square" lIns="0" tIns="12065" rIns="0" bIns="0" rtlCol="0">
            <a:spAutoFit/>
          </a:bodyPr>
          <a:lstStyle/>
          <a:p>
            <a:pPr marL="12700" algn="ctr">
              <a:lnSpc>
                <a:spcPct val="100000"/>
              </a:lnSpc>
              <a:spcBef>
                <a:spcPts val="95"/>
              </a:spcBef>
            </a:pPr>
            <a:r>
              <a:rPr lang="en-IN" sz="3600" b="1" spc="-5" dirty="0" smtClean="0">
                <a:latin typeface="Times New Roman"/>
                <a:cs typeface="Times New Roman"/>
              </a:rPr>
              <a:t>DATA STRUCTURE DESIGN</a:t>
            </a:r>
            <a:endParaRPr sz="3600" dirty="0">
              <a:latin typeface="Times New Roman"/>
              <a:cs typeface="Times New Roman"/>
            </a:endParaRPr>
          </a:p>
        </p:txBody>
      </p:sp>
      <p:grpSp>
        <p:nvGrpSpPr>
          <p:cNvPr id="2" name="Group 8"/>
          <p:cNvGrpSpPr/>
          <p:nvPr/>
        </p:nvGrpSpPr>
        <p:grpSpPr>
          <a:xfrm>
            <a:off x="0" y="-261257"/>
            <a:ext cx="12192000" cy="1553031"/>
            <a:chOff x="0" y="0"/>
            <a:chExt cx="24384240" cy="2250720"/>
          </a:xfrm>
        </p:grpSpPr>
        <p:sp>
          <p:nvSpPr>
            <p:cNvPr id="11" name="Freeform 9"/>
            <p:cNvSpPr/>
            <p:nvPr/>
          </p:nvSpPr>
          <p:spPr>
            <a:xfrm>
              <a:off x="0" y="0"/>
              <a:ext cx="24384254" cy="2249932"/>
            </a:xfrm>
            <a:custGeom>
              <a:avLst/>
              <a:gdLst/>
              <a:ahLst/>
              <a:cxnLst/>
              <a:rect l="l" t="t" r="r" b="b"/>
              <a:pathLst>
                <a:path w="24384254" h="2249932">
                  <a:moveTo>
                    <a:pt x="24384254" y="0"/>
                  </a:moveTo>
                  <a:lnTo>
                    <a:pt x="0" y="0"/>
                  </a:lnTo>
                  <a:lnTo>
                    <a:pt x="0" y="2249932"/>
                  </a:lnTo>
                  <a:lnTo>
                    <a:pt x="24384254" y="2249932"/>
                  </a:lnTo>
                  <a:lnTo>
                    <a:pt x="24384254" y="0"/>
                  </a:lnTo>
                  <a:close/>
                </a:path>
              </a:pathLst>
            </a:custGeom>
            <a:solidFill>
              <a:srgbClr val="006FC0"/>
            </a:solidFill>
          </p:spPr>
        </p:sp>
      </p:grpSp>
      <p:sp>
        <p:nvSpPr>
          <p:cNvPr id="12" name="TextBox 15"/>
          <p:cNvSpPr txBox="1"/>
          <p:nvPr/>
        </p:nvSpPr>
        <p:spPr>
          <a:xfrm>
            <a:off x="2554514" y="-66805"/>
            <a:ext cx="7419733" cy="1384995"/>
          </a:xfrm>
          <a:prstGeom prst="rect">
            <a:avLst/>
          </a:prstGeom>
        </p:spPr>
        <p:txBody>
          <a:bodyPr wrap="square" lIns="0" tIns="0" rIns="0" bIns="0" rtlCol="0" anchor="t">
            <a:spAutoFit/>
          </a:bodyPr>
          <a:lstStyle/>
          <a:p>
            <a:pPr algn="ctr">
              <a:lnSpc>
                <a:spcPts val="4197"/>
              </a:lnSpc>
            </a:pPr>
            <a:r>
              <a:rPr lang="en-US" sz="3600" spc="-1" dirty="0">
                <a:solidFill>
                  <a:srgbClr val="FFFFFF"/>
                </a:solidFill>
                <a:latin typeface="Times New Roman Bold"/>
              </a:rPr>
              <a:t>Bangalore Institute of Technology</a:t>
            </a:r>
          </a:p>
          <a:p>
            <a:pPr algn="ctr">
              <a:lnSpc>
                <a:spcPts val="2508"/>
              </a:lnSpc>
            </a:pPr>
            <a:r>
              <a:rPr lang="en-US" sz="2400" spc="-1" dirty="0">
                <a:solidFill>
                  <a:srgbClr val="FFFFFF"/>
                </a:solidFill>
                <a:latin typeface="Times New Roman"/>
              </a:rPr>
              <a:t>K.R. Road, V.V. </a:t>
            </a:r>
            <a:r>
              <a:rPr lang="en-US" sz="2400" spc="-1" dirty="0" err="1">
                <a:solidFill>
                  <a:srgbClr val="FFFFFF"/>
                </a:solidFill>
                <a:latin typeface="Times New Roman"/>
              </a:rPr>
              <a:t>Pura</a:t>
            </a:r>
            <a:r>
              <a:rPr lang="en-US" sz="2400" spc="-1" dirty="0">
                <a:solidFill>
                  <a:srgbClr val="FFFFFF"/>
                </a:solidFill>
                <a:latin typeface="Times New Roman"/>
              </a:rPr>
              <a:t>, Bengaluru.-560004.</a:t>
            </a:r>
          </a:p>
          <a:p>
            <a:pPr algn="ctr">
              <a:lnSpc>
                <a:spcPts val="4086"/>
              </a:lnSpc>
            </a:pPr>
            <a:r>
              <a:rPr lang="en-US" sz="2800" spc="-1" dirty="0">
                <a:solidFill>
                  <a:srgbClr val="FFFFFF"/>
                </a:solidFill>
                <a:latin typeface="Times New Roman Bold"/>
              </a:rPr>
              <a:t>Department of Computer Science &amp; Engineering</a:t>
            </a:r>
          </a:p>
        </p:txBody>
      </p:sp>
      <p:sp>
        <p:nvSpPr>
          <p:cNvPr id="13" name="object 6"/>
          <p:cNvSpPr/>
          <p:nvPr/>
        </p:nvSpPr>
        <p:spPr>
          <a:xfrm>
            <a:off x="10435772" y="-132508"/>
            <a:ext cx="1659454" cy="1293655"/>
          </a:xfrm>
          <a:prstGeom prst="rect">
            <a:avLst/>
          </a:prstGeom>
          <a:blipFill>
            <a:blip r:embed="rId2" cstate="print"/>
            <a:stretch>
              <a:fillRect/>
            </a:stretch>
          </a:blipFill>
        </p:spPr>
        <p:txBody>
          <a:bodyPr wrap="square" lIns="0" tIns="0" rIns="0" bIns="0" rtlCol="0"/>
          <a:lstStyle/>
          <a:p>
            <a:endParaRPr/>
          </a:p>
        </p:txBody>
      </p:sp>
      <p:sp>
        <p:nvSpPr>
          <p:cNvPr id="14" name="object 5"/>
          <p:cNvSpPr/>
          <p:nvPr/>
        </p:nvSpPr>
        <p:spPr>
          <a:xfrm>
            <a:off x="203200" y="-246738"/>
            <a:ext cx="1814286" cy="1553029"/>
          </a:xfrm>
          <a:prstGeom prst="rect">
            <a:avLst/>
          </a:prstGeom>
          <a:blipFill>
            <a:blip r:embed="rId3" cstate="print"/>
            <a:stretch>
              <a:fillRect/>
            </a:stretch>
          </a:blipFill>
        </p:spPr>
        <p:txBody>
          <a:bodyPr wrap="square" lIns="0" tIns="0" rIns="0" bIns="0" rtlCol="0"/>
          <a:lstStyle/>
          <a:p>
            <a:endParaRPr/>
          </a:p>
        </p:txBody>
      </p:sp>
      <p:grpSp>
        <p:nvGrpSpPr>
          <p:cNvPr id="3" name="Group 2"/>
          <p:cNvGrpSpPr/>
          <p:nvPr/>
        </p:nvGrpSpPr>
        <p:grpSpPr>
          <a:xfrm>
            <a:off x="0" y="6095998"/>
            <a:ext cx="12192000" cy="791030"/>
            <a:chOff x="0" y="0"/>
            <a:chExt cx="24384240" cy="1549440"/>
          </a:xfrm>
        </p:grpSpPr>
        <p:sp>
          <p:nvSpPr>
            <p:cNvPr id="16" name="Freeform 3"/>
            <p:cNvSpPr/>
            <p:nvPr/>
          </p:nvSpPr>
          <p:spPr>
            <a:xfrm>
              <a:off x="0" y="0"/>
              <a:ext cx="24384254" cy="1548384"/>
            </a:xfrm>
            <a:custGeom>
              <a:avLst/>
              <a:gdLst/>
              <a:ahLst/>
              <a:cxnLst/>
              <a:rect l="l" t="t" r="r" b="b"/>
              <a:pathLst>
                <a:path w="24384254" h="1548384">
                  <a:moveTo>
                    <a:pt x="24384254" y="0"/>
                  </a:moveTo>
                  <a:lnTo>
                    <a:pt x="0" y="0"/>
                  </a:lnTo>
                  <a:lnTo>
                    <a:pt x="0" y="1548384"/>
                  </a:lnTo>
                  <a:lnTo>
                    <a:pt x="24384254" y="1548384"/>
                  </a:lnTo>
                  <a:lnTo>
                    <a:pt x="24384254" y="0"/>
                  </a:lnTo>
                  <a:close/>
                </a:path>
              </a:pathLst>
            </a:custGeom>
            <a:solidFill>
              <a:srgbClr val="006FC0"/>
            </a:solidFill>
          </p:spPr>
        </p:sp>
      </p:grpSp>
      <p:sp>
        <p:nvSpPr>
          <p:cNvPr id="17" name="Freeform 4"/>
          <p:cNvSpPr/>
          <p:nvPr/>
        </p:nvSpPr>
        <p:spPr>
          <a:xfrm>
            <a:off x="4441441" y="6094539"/>
            <a:ext cx="1306427" cy="763461"/>
          </a:xfrm>
          <a:custGeom>
            <a:avLst/>
            <a:gdLst/>
            <a:ahLst/>
            <a:cxnLst/>
            <a:rect l="l" t="t" r="r" b="b"/>
            <a:pathLst>
              <a:path w="1959660" h="1121580">
                <a:moveTo>
                  <a:pt x="0" y="0"/>
                </a:moveTo>
                <a:lnTo>
                  <a:pt x="1959660" y="0"/>
                </a:lnTo>
                <a:lnTo>
                  <a:pt x="1959660" y="1121580"/>
                </a:lnTo>
                <a:lnTo>
                  <a:pt x="0" y="1121580"/>
                </a:lnTo>
                <a:lnTo>
                  <a:pt x="0" y="0"/>
                </a:lnTo>
                <a:close/>
              </a:path>
            </a:pathLst>
          </a:custGeom>
          <a:blipFill>
            <a:blip r:embed="rId4" cstate="print"/>
            <a:stretch>
              <a:fillRect t="-11153" b="-11153"/>
            </a:stretch>
          </a:blipFill>
        </p:spPr>
      </p:sp>
      <p:sp>
        <p:nvSpPr>
          <p:cNvPr id="18" name="Freeform 5"/>
          <p:cNvSpPr/>
          <p:nvPr/>
        </p:nvSpPr>
        <p:spPr>
          <a:xfrm>
            <a:off x="1038420" y="6123566"/>
            <a:ext cx="1190508" cy="763461"/>
          </a:xfrm>
          <a:custGeom>
            <a:avLst/>
            <a:gdLst/>
            <a:ahLst/>
            <a:cxnLst/>
            <a:rect l="l" t="t" r="r" b="b"/>
            <a:pathLst>
              <a:path w="1785780" h="1121580">
                <a:moveTo>
                  <a:pt x="0" y="0"/>
                </a:moveTo>
                <a:lnTo>
                  <a:pt x="1785780" y="0"/>
                </a:lnTo>
                <a:lnTo>
                  <a:pt x="1785780" y="1121580"/>
                </a:lnTo>
                <a:lnTo>
                  <a:pt x="0" y="1121580"/>
                </a:lnTo>
                <a:lnTo>
                  <a:pt x="0" y="0"/>
                </a:lnTo>
                <a:close/>
              </a:path>
            </a:pathLst>
          </a:custGeom>
          <a:blipFill>
            <a:blip r:embed="rId5" cstate="print"/>
            <a:stretch>
              <a:fillRect t="-11034" b="-11034"/>
            </a:stretch>
          </a:blipFill>
        </p:spPr>
      </p:sp>
      <p:sp>
        <p:nvSpPr>
          <p:cNvPr id="19" name="Freeform 6"/>
          <p:cNvSpPr/>
          <p:nvPr/>
        </p:nvSpPr>
        <p:spPr>
          <a:xfrm>
            <a:off x="2395992" y="6094528"/>
            <a:ext cx="2217578" cy="792500"/>
          </a:xfrm>
          <a:custGeom>
            <a:avLst/>
            <a:gdLst/>
            <a:ahLst/>
            <a:cxnLst/>
            <a:rect l="l" t="t" r="r" b="b"/>
            <a:pathLst>
              <a:path w="3326400" h="1164240">
                <a:moveTo>
                  <a:pt x="0" y="0"/>
                </a:moveTo>
                <a:lnTo>
                  <a:pt x="3326400" y="0"/>
                </a:lnTo>
                <a:lnTo>
                  <a:pt x="3326400" y="1164240"/>
                </a:lnTo>
                <a:lnTo>
                  <a:pt x="0" y="1164240"/>
                </a:lnTo>
                <a:lnTo>
                  <a:pt x="0" y="0"/>
                </a:lnTo>
                <a:close/>
              </a:path>
            </a:pathLst>
          </a:custGeom>
          <a:blipFill>
            <a:blip r:embed="rId6" cstate="print"/>
            <a:stretch>
              <a:fillRect t="-23333" b="-23333"/>
            </a:stretch>
          </a:blipFill>
        </p:spPr>
      </p:sp>
      <p:sp>
        <p:nvSpPr>
          <p:cNvPr id="20" name="Freeform 7"/>
          <p:cNvSpPr/>
          <p:nvPr/>
        </p:nvSpPr>
        <p:spPr>
          <a:xfrm>
            <a:off x="6466487" y="6113831"/>
            <a:ext cx="1977820" cy="758683"/>
          </a:xfrm>
          <a:custGeom>
            <a:avLst/>
            <a:gdLst/>
            <a:ahLst/>
            <a:cxnLst/>
            <a:rect l="l" t="t" r="r" b="b"/>
            <a:pathLst>
              <a:path w="2966760" h="1114560">
                <a:moveTo>
                  <a:pt x="0" y="0"/>
                </a:moveTo>
                <a:lnTo>
                  <a:pt x="2966760" y="0"/>
                </a:lnTo>
                <a:lnTo>
                  <a:pt x="2966760" y="1114560"/>
                </a:lnTo>
                <a:lnTo>
                  <a:pt x="0" y="1114560"/>
                </a:lnTo>
                <a:lnTo>
                  <a:pt x="0" y="0"/>
                </a:lnTo>
                <a:close/>
              </a:path>
            </a:pathLst>
          </a:custGeom>
          <a:blipFill>
            <a:blip r:embed="rId7" cstate="print"/>
            <a:stretch>
              <a:fillRect t="-16545" b="-16545"/>
            </a:stretch>
          </a:blipFill>
        </p:spPr>
      </p:sp>
      <p:sp>
        <p:nvSpPr>
          <p:cNvPr id="15" name="Rectangle 14"/>
          <p:cNvSpPr/>
          <p:nvPr/>
        </p:nvSpPr>
        <p:spPr>
          <a:xfrm>
            <a:off x="391887" y="1691597"/>
            <a:ext cx="11422742" cy="3970318"/>
          </a:xfrm>
          <a:prstGeom prst="rect">
            <a:avLst/>
          </a:prstGeom>
        </p:spPr>
        <p:txBody>
          <a:bodyPr wrap="square">
            <a:spAutoFit/>
          </a:bodyPr>
          <a:lstStyle/>
          <a:p>
            <a:pPr>
              <a:lnSpc>
                <a:spcPct val="150000"/>
              </a:lnSpc>
              <a:buFont typeface="Arial" pitchFamily="34" charset="0"/>
              <a:buChar char="•"/>
            </a:pPr>
            <a:r>
              <a:rPr lang="en-IN" sz="2400" b="1" dirty="0" err="1" smtClean="0">
                <a:latin typeface="Times New Roman" pitchFamily="18" charset="0"/>
                <a:cs typeface="Times New Roman" pitchFamily="18" charset="0"/>
              </a:rPr>
              <a:t>Arduino</a:t>
            </a:r>
            <a:r>
              <a:rPr lang="en-IN" sz="2400" b="1" dirty="0" smtClean="0">
                <a:latin typeface="Times New Roman" pitchFamily="18" charset="0"/>
                <a:cs typeface="Times New Roman" pitchFamily="18" charset="0"/>
              </a:rPr>
              <a:t> Data Structure</a:t>
            </a:r>
            <a:r>
              <a:rPr lang="en-IN" sz="2400" dirty="0" smtClean="0">
                <a:latin typeface="Times New Roman" pitchFamily="18" charset="0"/>
                <a:cs typeface="Times New Roman" pitchFamily="18" charset="0"/>
              </a:rPr>
              <a:t>: Each sensor reading from the </a:t>
            </a:r>
            <a:r>
              <a:rPr lang="en-IN" sz="2400" dirty="0" err="1" smtClean="0">
                <a:latin typeface="Times New Roman" pitchFamily="18" charset="0"/>
                <a:cs typeface="Times New Roman" pitchFamily="18" charset="0"/>
              </a:rPr>
              <a:t>Arduino</a:t>
            </a:r>
            <a:r>
              <a:rPr lang="en-IN" sz="2400" dirty="0" smtClean="0">
                <a:latin typeface="Times New Roman" pitchFamily="18" charset="0"/>
                <a:cs typeface="Times New Roman" pitchFamily="18" charset="0"/>
              </a:rPr>
              <a:t> can be represented as a </a:t>
            </a:r>
            <a:r>
              <a:rPr lang="en-IN" sz="2400" dirty="0" err="1" smtClean="0">
                <a:latin typeface="Times New Roman" pitchFamily="18" charset="0"/>
                <a:cs typeface="Times New Roman" pitchFamily="18" charset="0"/>
              </a:rPr>
              <a:t>tuple</a:t>
            </a:r>
            <a:r>
              <a:rPr lang="en-IN" sz="2400" dirty="0" smtClean="0">
                <a:latin typeface="Times New Roman" pitchFamily="18" charset="0"/>
                <a:cs typeface="Times New Roman" pitchFamily="18" charset="0"/>
              </a:rPr>
              <a:t> or list containing pressure values from individual sensors.</a:t>
            </a:r>
          </a:p>
          <a:p>
            <a:pPr lvl="1">
              <a:lnSpc>
                <a:spcPct val="150000"/>
              </a:lnSpc>
              <a:buFont typeface="Arial" pitchFamily="34" charset="0"/>
              <a:buChar char="•"/>
            </a:pPr>
            <a:r>
              <a:rPr lang="en-IN" sz="2400" dirty="0" smtClean="0">
                <a:latin typeface="Times New Roman" pitchFamily="18" charset="0"/>
                <a:cs typeface="Times New Roman" pitchFamily="18" charset="0"/>
              </a:rPr>
              <a:t>The </a:t>
            </a:r>
            <a:r>
              <a:rPr lang="en-IN" sz="2400" dirty="0" err="1" smtClean="0">
                <a:latin typeface="Times New Roman" pitchFamily="18" charset="0"/>
                <a:cs typeface="Times New Roman" pitchFamily="18" charset="0"/>
              </a:rPr>
              <a:t>Arduino</a:t>
            </a:r>
            <a:r>
              <a:rPr lang="en-IN" sz="2400" dirty="0" smtClean="0">
                <a:latin typeface="Times New Roman" pitchFamily="18" charset="0"/>
                <a:cs typeface="Times New Roman" pitchFamily="18" charset="0"/>
              </a:rPr>
              <a:t> should send this data over serial communication to the connected computer.</a:t>
            </a:r>
          </a:p>
          <a:p>
            <a:pPr>
              <a:lnSpc>
                <a:spcPct val="150000"/>
              </a:lnSpc>
              <a:buFont typeface="Arial" pitchFamily="34" charset="0"/>
              <a:buChar char="•"/>
            </a:pPr>
            <a:r>
              <a:rPr lang="en-IN" sz="2400" b="1" dirty="0" smtClean="0">
                <a:latin typeface="Times New Roman" pitchFamily="18" charset="0"/>
                <a:cs typeface="Times New Roman" pitchFamily="18" charset="0"/>
              </a:rPr>
              <a:t>Machine Learning Model Input</a:t>
            </a:r>
            <a:r>
              <a:rPr lang="en-IN" sz="2400" dirty="0" smtClean="0">
                <a:latin typeface="Times New Roman" pitchFamily="18" charset="0"/>
                <a:cs typeface="Times New Roman" pitchFamily="18" charset="0"/>
              </a:rPr>
              <a:t>: The input to your machine learning model will be the sensor readings obtained from the </a:t>
            </a:r>
            <a:r>
              <a:rPr lang="en-IN" sz="2400" dirty="0" err="1" smtClean="0">
                <a:latin typeface="Times New Roman" pitchFamily="18" charset="0"/>
                <a:cs typeface="Times New Roman" pitchFamily="18" charset="0"/>
              </a:rPr>
              <a:t>Arduino</a:t>
            </a:r>
            <a:r>
              <a:rPr lang="en-IN" sz="2400" dirty="0" smtClean="0">
                <a:latin typeface="Times New Roman" pitchFamily="18" charset="0"/>
                <a:cs typeface="Times New Roman" pitchFamily="18" charset="0"/>
              </a:rPr>
              <a:t>. Ensure that the format of the input data matches the input requirements of your model (e.g., a </a:t>
            </a:r>
            <a:r>
              <a:rPr lang="en-IN" sz="2400" dirty="0" err="1" smtClean="0">
                <a:latin typeface="Times New Roman" pitchFamily="18" charset="0"/>
                <a:cs typeface="Times New Roman" pitchFamily="18" charset="0"/>
              </a:rPr>
              <a:t>NumPy</a:t>
            </a:r>
            <a:r>
              <a:rPr lang="en-IN" sz="2400" dirty="0" smtClean="0">
                <a:latin typeface="Times New Roman" pitchFamily="18" charset="0"/>
                <a:cs typeface="Times New Roman" pitchFamily="18" charset="0"/>
              </a:rPr>
              <a:t> array or a pandas </a:t>
            </a:r>
            <a:r>
              <a:rPr lang="en-IN" sz="2400" dirty="0" err="1" smtClean="0">
                <a:latin typeface="Times New Roman" pitchFamily="18" charset="0"/>
                <a:cs typeface="Times New Roman" pitchFamily="18" charset="0"/>
              </a:rPr>
              <a:t>DataFrame</a:t>
            </a:r>
            <a:r>
              <a:rPr lang="en-IN" sz="2400" dirty="0" smtClean="0">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6"/>
          <p:cNvSpPr txBox="1"/>
          <p:nvPr/>
        </p:nvSpPr>
        <p:spPr>
          <a:xfrm>
            <a:off x="2788578" y="1266531"/>
            <a:ext cx="6181266" cy="566181"/>
          </a:xfrm>
          <a:prstGeom prst="rect">
            <a:avLst/>
          </a:prstGeom>
        </p:spPr>
        <p:txBody>
          <a:bodyPr vert="horz" wrap="square" lIns="0" tIns="12065" rIns="0" bIns="0" rtlCol="0">
            <a:spAutoFit/>
          </a:bodyPr>
          <a:lstStyle/>
          <a:p>
            <a:pPr marL="12700" algn="ctr">
              <a:lnSpc>
                <a:spcPct val="100000"/>
              </a:lnSpc>
              <a:spcBef>
                <a:spcPts val="95"/>
              </a:spcBef>
            </a:pPr>
            <a:r>
              <a:rPr lang="en-IN" sz="3600" b="1" spc="-5" dirty="0" smtClean="0">
                <a:latin typeface="Times New Roman"/>
                <a:cs typeface="Times New Roman"/>
              </a:rPr>
              <a:t>DATA STRUCTURE DESIGN</a:t>
            </a:r>
            <a:endParaRPr sz="3600" dirty="0">
              <a:latin typeface="Times New Roman"/>
              <a:cs typeface="Times New Roman"/>
            </a:endParaRPr>
          </a:p>
        </p:txBody>
      </p:sp>
      <p:grpSp>
        <p:nvGrpSpPr>
          <p:cNvPr id="2" name="Group 8"/>
          <p:cNvGrpSpPr/>
          <p:nvPr/>
        </p:nvGrpSpPr>
        <p:grpSpPr>
          <a:xfrm>
            <a:off x="0" y="-261257"/>
            <a:ext cx="12192000" cy="1553031"/>
            <a:chOff x="0" y="0"/>
            <a:chExt cx="24384240" cy="2250720"/>
          </a:xfrm>
        </p:grpSpPr>
        <p:sp>
          <p:nvSpPr>
            <p:cNvPr id="11" name="Freeform 9"/>
            <p:cNvSpPr/>
            <p:nvPr/>
          </p:nvSpPr>
          <p:spPr>
            <a:xfrm>
              <a:off x="0" y="0"/>
              <a:ext cx="24384254" cy="2249932"/>
            </a:xfrm>
            <a:custGeom>
              <a:avLst/>
              <a:gdLst/>
              <a:ahLst/>
              <a:cxnLst/>
              <a:rect l="l" t="t" r="r" b="b"/>
              <a:pathLst>
                <a:path w="24384254" h="2249932">
                  <a:moveTo>
                    <a:pt x="24384254" y="0"/>
                  </a:moveTo>
                  <a:lnTo>
                    <a:pt x="0" y="0"/>
                  </a:lnTo>
                  <a:lnTo>
                    <a:pt x="0" y="2249932"/>
                  </a:lnTo>
                  <a:lnTo>
                    <a:pt x="24384254" y="2249932"/>
                  </a:lnTo>
                  <a:lnTo>
                    <a:pt x="24384254" y="0"/>
                  </a:lnTo>
                  <a:close/>
                </a:path>
              </a:pathLst>
            </a:custGeom>
            <a:solidFill>
              <a:srgbClr val="006FC0"/>
            </a:solidFill>
          </p:spPr>
        </p:sp>
      </p:grpSp>
      <p:sp>
        <p:nvSpPr>
          <p:cNvPr id="12" name="TextBox 15"/>
          <p:cNvSpPr txBox="1"/>
          <p:nvPr/>
        </p:nvSpPr>
        <p:spPr>
          <a:xfrm>
            <a:off x="2554514" y="-66805"/>
            <a:ext cx="7419733" cy="1384995"/>
          </a:xfrm>
          <a:prstGeom prst="rect">
            <a:avLst/>
          </a:prstGeom>
        </p:spPr>
        <p:txBody>
          <a:bodyPr wrap="square" lIns="0" tIns="0" rIns="0" bIns="0" rtlCol="0" anchor="t">
            <a:spAutoFit/>
          </a:bodyPr>
          <a:lstStyle/>
          <a:p>
            <a:pPr algn="ctr">
              <a:lnSpc>
                <a:spcPts val="4197"/>
              </a:lnSpc>
            </a:pPr>
            <a:r>
              <a:rPr lang="en-US" sz="3600" spc="-1" dirty="0">
                <a:solidFill>
                  <a:srgbClr val="FFFFFF"/>
                </a:solidFill>
                <a:latin typeface="Times New Roman Bold"/>
              </a:rPr>
              <a:t>Bangalore Institute of Technology</a:t>
            </a:r>
          </a:p>
          <a:p>
            <a:pPr algn="ctr">
              <a:lnSpc>
                <a:spcPts val="2508"/>
              </a:lnSpc>
            </a:pPr>
            <a:r>
              <a:rPr lang="en-US" sz="2400" spc="-1" dirty="0">
                <a:solidFill>
                  <a:srgbClr val="FFFFFF"/>
                </a:solidFill>
                <a:latin typeface="Times New Roman"/>
              </a:rPr>
              <a:t>K.R. Road, V.V. </a:t>
            </a:r>
            <a:r>
              <a:rPr lang="en-US" sz="2400" spc="-1" dirty="0" err="1">
                <a:solidFill>
                  <a:srgbClr val="FFFFFF"/>
                </a:solidFill>
                <a:latin typeface="Times New Roman"/>
              </a:rPr>
              <a:t>Pura</a:t>
            </a:r>
            <a:r>
              <a:rPr lang="en-US" sz="2400" spc="-1" dirty="0">
                <a:solidFill>
                  <a:srgbClr val="FFFFFF"/>
                </a:solidFill>
                <a:latin typeface="Times New Roman"/>
              </a:rPr>
              <a:t>, Bengaluru.-560004.</a:t>
            </a:r>
          </a:p>
          <a:p>
            <a:pPr algn="ctr">
              <a:lnSpc>
                <a:spcPts val="4086"/>
              </a:lnSpc>
            </a:pPr>
            <a:r>
              <a:rPr lang="en-US" sz="2800" spc="-1" dirty="0">
                <a:solidFill>
                  <a:srgbClr val="FFFFFF"/>
                </a:solidFill>
                <a:latin typeface="Times New Roman Bold"/>
              </a:rPr>
              <a:t>Department of Computer Science &amp; Engineering</a:t>
            </a:r>
          </a:p>
        </p:txBody>
      </p:sp>
      <p:sp>
        <p:nvSpPr>
          <p:cNvPr id="13" name="object 6"/>
          <p:cNvSpPr/>
          <p:nvPr/>
        </p:nvSpPr>
        <p:spPr>
          <a:xfrm>
            <a:off x="10435772" y="-132508"/>
            <a:ext cx="1659454" cy="1293655"/>
          </a:xfrm>
          <a:prstGeom prst="rect">
            <a:avLst/>
          </a:prstGeom>
          <a:blipFill>
            <a:blip r:embed="rId2" cstate="print"/>
            <a:stretch>
              <a:fillRect/>
            </a:stretch>
          </a:blipFill>
        </p:spPr>
        <p:txBody>
          <a:bodyPr wrap="square" lIns="0" tIns="0" rIns="0" bIns="0" rtlCol="0"/>
          <a:lstStyle/>
          <a:p>
            <a:endParaRPr/>
          </a:p>
        </p:txBody>
      </p:sp>
      <p:sp>
        <p:nvSpPr>
          <p:cNvPr id="14" name="object 5"/>
          <p:cNvSpPr/>
          <p:nvPr/>
        </p:nvSpPr>
        <p:spPr>
          <a:xfrm>
            <a:off x="203200" y="-246738"/>
            <a:ext cx="1814286" cy="1553029"/>
          </a:xfrm>
          <a:prstGeom prst="rect">
            <a:avLst/>
          </a:prstGeom>
          <a:blipFill>
            <a:blip r:embed="rId3" cstate="print"/>
            <a:stretch>
              <a:fillRect/>
            </a:stretch>
          </a:blipFill>
        </p:spPr>
        <p:txBody>
          <a:bodyPr wrap="square" lIns="0" tIns="0" rIns="0" bIns="0" rtlCol="0"/>
          <a:lstStyle/>
          <a:p>
            <a:endParaRPr/>
          </a:p>
        </p:txBody>
      </p:sp>
      <p:grpSp>
        <p:nvGrpSpPr>
          <p:cNvPr id="3" name="Group 2"/>
          <p:cNvGrpSpPr/>
          <p:nvPr/>
        </p:nvGrpSpPr>
        <p:grpSpPr>
          <a:xfrm>
            <a:off x="0" y="6095998"/>
            <a:ext cx="12192000" cy="791030"/>
            <a:chOff x="0" y="0"/>
            <a:chExt cx="24384240" cy="1549440"/>
          </a:xfrm>
        </p:grpSpPr>
        <p:sp>
          <p:nvSpPr>
            <p:cNvPr id="16" name="Freeform 3"/>
            <p:cNvSpPr/>
            <p:nvPr/>
          </p:nvSpPr>
          <p:spPr>
            <a:xfrm>
              <a:off x="0" y="0"/>
              <a:ext cx="24384254" cy="1548384"/>
            </a:xfrm>
            <a:custGeom>
              <a:avLst/>
              <a:gdLst/>
              <a:ahLst/>
              <a:cxnLst/>
              <a:rect l="l" t="t" r="r" b="b"/>
              <a:pathLst>
                <a:path w="24384254" h="1548384">
                  <a:moveTo>
                    <a:pt x="24384254" y="0"/>
                  </a:moveTo>
                  <a:lnTo>
                    <a:pt x="0" y="0"/>
                  </a:lnTo>
                  <a:lnTo>
                    <a:pt x="0" y="1548384"/>
                  </a:lnTo>
                  <a:lnTo>
                    <a:pt x="24384254" y="1548384"/>
                  </a:lnTo>
                  <a:lnTo>
                    <a:pt x="24384254" y="0"/>
                  </a:lnTo>
                  <a:close/>
                </a:path>
              </a:pathLst>
            </a:custGeom>
            <a:solidFill>
              <a:srgbClr val="006FC0"/>
            </a:solidFill>
          </p:spPr>
        </p:sp>
      </p:grpSp>
      <p:sp>
        <p:nvSpPr>
          <p:cNvPr id="17" name="Freeform 4"/>
          <p:cNvSpPr/>
          <p:nvPr/>
        </p:nvSpPr>
        <p:spPr>
          <a:xfrm>
            <a:off x="4441441" y="6094539"/>
            <a:ext cx="1306427" cy="763461"/>
          </a:xfrm>
          <a:custGeom>
            <a:avLst/>
            <a:gdLst/>
            <a:ahLst/>
            <a:cxnLst/>
            <a:rect l="l" t="t" r="r" b="b"/>
            <a:pathLst>
              <a:path w="1959660" h="1121580">
                <a:moveTo>
                  <a:pt x="0" y="0"/>
                </a:moveTo>
                <a:lnTo>
                  <a:pt x="1959660" y="0"/>
                </a:lnTo>
                <a:lnTo>
                  <a:pt x="1959660" y="1121580"/>
                </a:lnTo>
                <a:lnTo>
                  <a:pt x="0" y="1121580"/>
                </a:lnTo>
                <a:lnTo>
                  <a:pt x="0" y="0"/>
                </a:lnTo>
                <a:close/>
              </a:path>
            </a:pathLst>
          </a:custGeom>
          <a:blipFill>
            <a:blip r:embed="rId4" cstate="print"/>
            <a:stretch>
              <a:fillRect t="-11153" b="-11153"/>
            </a:stretch>
          </a:blipFill>
        </p:spPr>
      </p:sp>
      <p:sp>
        <p:nvSpPr>
          <p:cNvPr id="18" name="Freeform 5"/>
          <p:cNvSpPr/>
          <p:nvPr/>
        </p:nvSpPr>
        <p:spPr>
          <a:xfrm>
            <a:off x="1038420" y="6123566"/>
            <a:ext cx="1190508" cy="763461"/>
          </a:xfrm>
          <a:custGeom>
            <a:avLst/>
            <a:gdLst/>
            <a:ahLst/>
            <a:cxnLst/>
            <a:rect l="l" t="t" r="r" b="b"/>
            <a:pathLst>
              <a:path w="1785780" h="1121580">
                <a:moveTo>
                  <a:pt x="0" y="0"/>
                </a:moveTo>
                <a:lnTo>
                  <a:pt x="1785780" y="0"/>
                </a:lnTo>
                <a:lnTo>
                  <a:pt x="1785780" y="1121580"/>
                </a:lnTo>
                <a:lnTo>
                  <a:pt x="0" y="1121580"/>
                </a:lnTo>
                <a:lnTo>
                  <a:pt x="0" y="0"/>
                </a:lnTo>
                <a:close/>
              </a:path>
            </a:pathLst>
          </a:custGeom>
          <a:blipFill>
            <a:blip r:embed="rId5" cstate="print"/>
            <a:stretch>
              <a:fillRect t="-11034" b="-11034"/>
            </a:stretch>
          </a:blipFill>
        </p:spPr>
      </p:sp>
      <p:sp>
        <p:nvSpPr>
          <p:cNvPr id="19" name="Freeform 6"/>
          <p:cNvSpPr/>
          <p:nvPr/>
        </p:nvSpPr>
        <p:spPr>
          <a:xfrm>
            <a:off x="2395992" y="6094528"/>
            <a:ext cx="2217578" cy="792500"/>
          </a:xfrm>
          <a:custGeom>
            <a:avLst/>
            <a:gdLst/>
            <a:ahLst/>
            <a:cxnLst/>
            <a:rect l="l" t="t" r="r" b="b"/>
            <a:pathLst>
              <a:path w="3326400" h="1164240">
                <a:moveTo>
                  <a:pt x="0" y="0"/>
                </a:moveTo>
                <a:lnTo>
                  <a:pt x="3326400" y="0"/>
                </a:lnTo>
                <a:lnTo>
                  <a:pt x="3326400" y="1164240"/>
                </a:lnTo>
                <a:lnTo>
                  <a:pt x="0" y="1164240"/>
                </a:lnTo>
                <a:lnTo>
                  <a:pt x="0" y="0"/>
                </a:lnTo>
                <a:close/>
              </a:path>
            </a:pathLst>
          </a:custGeom>
          <a:blipFill>
            <a:blip r:embed="rId6" cstate="print"/>
            <a:stretch>
              <a:fillRect t="-23333" b="-23333"/>
            </a:stretch>
          </a:blipFill>
        </p:spPr>
      </p:sp>
      <p:sp>
        <p:nvSpPr>
          <p:cNvPr id="20" name="Freeform 7"/>
          <p:cNvSpPr/>
          <p:nvPr/>
        </p:nvSpPr>
        <p:spPr>
          <a:xfrm>
            <a:off x="6466487" y="6113831"/>
            <a:ext cx="1977820" cy="758683"/>
          </a:xfrm>
          <a:custGeom>
            <a:avLst/>
            <a:gdLst/>
            <a:ahLst/>
            <a:cxnLst/>
            <a:rect l="l" t="t" r="r" b="b"/>
            <a:pathLst>
              <a:path w="2966760" h="1114560">
                <a:moveTo>
                  <a:pt x="0" y="0"/>
                </a:moveTo>
                <a:lnTo>
                  <a:pt x="2966760" y="0"/>
                </a:lnTo>
                <a:lnTo>
                  <a:pt x="2966760" y="1114560"/>
                </a:lnTo>
                <a:lnTo>
                  <a:pt x="0" y="1114560"/>
                </a:lnTo>
                <a:lnTo>
                  <a:pt x="0" y="0"/>
                </a:lnTo>
                <a:close/>
              </a:path>
            </a:pathLst>
          </a:custGeom>
          <a:blipFill>
            <a:blip r:embed="rId7" cstate="print"/>
            <a:stretch>
              <a:fillRect t="-16545" b="-16545"/>
            </a:stretch>
          </a:blipFill>
        </p:spPr>
      </p:sp>
      <p:sp>
        <p:nvSpPr>
          <p:cNvPr id="15" name="Rectangle 14"/>
          <p:cNvSpPr/>
          <p:nvPr/>
        </p:nvSpPr>
        <p:spPr>
          <a:xfrm>
            <a:off x="420915" y="1677083"/>
            <a:ext cx="11422742" cy="5078313"/>
          </a:xfrm>
          <a:prstGeom prst="rect">
            <a:avLst/>
          </a:prstGeom>
        </p:spPr>
        <p:txBody>
          <a:bodyPr wrap="square">
            <a:spAutoFit/>
          </a:bodyPr>
          <a:lstStyle/>
          <a:p>
            <a:pPr>
              <a:lnSpc>
                <a:spcPct val="150000"/>
              </a:lnSpc>
              <a:buFont typeface="Arial" pitchFamily="34" charset="0"/>
              <a:buChar char="•"/>
            </a:pPr>
            <a:r>
              <a:rPr lang="en-IN" sz="2400" b="1" dirty="0" smtClean="0">
                <a:latin typeface="Times New Roman" pitchFamily="18" charset="0"/>
                <a:cs typeface="Times New Roman" pitchFamily="18" charset="0"/>
              </a:rPr>
              <a:t>Machine Learning Model Output</a:t>
            </a:r>
            <a:r>
              <a:rPr lang="en-IN" sz="2400" dirty="0" smtClean="0">
                <a:latin typeface="Times New Roman" pitchFamily="18" charset="0"/>
                <a:cs typeface="Times New Roman" pitchFamily="18" charset="0"/>
              </a:rPr>
              <a:t>: The output of machine learning model will be a prediction indicating whether the patient has abnormal foot pressure or not. This prediction can be stored as a binary value (0 or 1) or as a descriptive label.</a:t>
            </a:r>
          </a:p>
          <a:p>
            <a:pPr>
              <a:lnSpc>
                <a:spcPct val="150000"/>
              </a:lnSpc>
              <a:buFont typeface="Arial" pitchFamily="34" charset="0"/>
              <a:buChar char="•"/>
            </a:pPr>
            <a:r>
              <a:rPr lang="en-IN" sz="2400" b="1" dirty="0" smtClean="0">
                <a:latin typeface="Times New Roman" pitchFamily="18" charset="0"/>
                <a:cs typeface="Times New Roman" pitchFamily="18" charset="0"/>
              </a:rPr>
              <a:t>Database Structure</a:t>
            </a:r>
            <a:r>
              <a:rPr lang="en-IN" sz="2400" dirty="0" smtClean="0">
                <a:latin typeface="Times New Roman" pitchFamily="18" charset="0"/>
                <a:cs typeface="Times New Roman" pitchFamily="18" charset="0"/>
              </a:rPr>
              <a:t>: For storing data in a database, we need to design tables to store sensor readings, predictions, and timestamps. </a:t>
            </a:r>
          </a:p>
          <a:p>
            <a:pPr>
              <a:lnSpc>
                <a:spcPct val="150000"/>
              </a:lnSpc>
              <a:buFont typeface="Arial" pitchFamily="34" charset="0"/>
              <a:buChar char="•"/>
            </a:pPr>
            <a:r>
              <a:rPr lang="en-IN" sz="2400" b="1" dirty="0" smtClean="0">
                <a:latin typeface="Times New Roman" pitchFamily="18" charset="0"/>
                <a:cs typeface="Times New Roman" pitchFamily="18" charset="0"/>
              </a:rPr>
              <a:t>User Authentication Data Structure</a:t>
            </a:r>
            <a:r>
              <a:rPr lang="en-IN" sz="2400" dirty="0" smtClean="0">
                <a:latin typeface="Times New Roman" pitchFamily="18" charset="0"/>
                <a:cs typeface="Times New Roman" pitchFamily="18" charset="0"/>
              </a:rPr>
              <a:t>: For User authentication for accessing the system, we need to store user credentials securely. This can be done using a separate table in the database or using a dedicated authentication service.</a:t>
            </a:r>
          </a:p>
          <a:p>
            <a:pPr>
              <a:lnSpc>
                <a:spcPct val="150000"/>
              </a:lnSpc>
              <a:buFont typeface="Arial" pitchFamily="34" charset="0"/>
              <a:buChar char="•"/>
            </a:pPr>
            <a:endParaRPr lang="en-IN" sz="24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6"/>
          <p:cNvSpPr txBox="1"/>
          <p:nvPr/>
        </p:nvSpPr>
        <p:spPr>
          <a:xfrm>
            <a:off x="2788578" y="1266531"/>
            <a:ext cx="6181266" cy="566181"/>
          </a:xfrm>
          <a:prstGeom prst="rect">
            <a:avLst/>
          </a:prstGeom>
        </p:spPr>
        <p:txBody>
          <a:bodyPr vert="horz" wrap="square" lIns="0" tIns="12065" rIns="0" bIns="0" rtlCol="0">
            <a:spAutoFit/>
          </a:bodyPr>
          <a:lstStyle/>
          <a:p>
            <a:pPr marL="12700" algn="ctr">
              <a:lnSpc>
                <a:spcPct val="100000"/>
              </a:lnSpc>
              <a:spcBef>
                <a:spcPts val="95"/>
              </a:spcBef>
            </a:pPr>
            <a:r>
              <a:rPr lang="en-IN" sz="3600" b="1" spc="-5" dirty="0" smtClean="0">
                <a:latin typeface="Times New Roman"/>
                <a:cs typeface="Times New Roman"/>
              </a:rPr>
              <a:t>DATA STRUCTURE DESIGN</a:t>
            </a:r>
            <a:endParaRPr sz="3600" dirty="0">
              <a:latin typeface="Times New Roman"/>
              <a:cs typeface="Times New Roman"/>
            </a:endParaRPr>
          </a:p>
        </p:txBody>
      </p:sp>
      <p:grpSp>
        <p:nvGrpSpPr>
          <p:cNvPr id="2" name="Group 8"/>
          <p:cNvGrpSpPr/>
          <p:nvPr/>
        </p:nvGrpSpPr>
        <p:grpSpPr>
          <a:xfrm>
            <a:off x="0" y="-261257"/>
            <a:ext cx="12192000" cy="1553031"/>
            <a:chOff x="0" y="0"/>
            <a:chExt cx="24384240" cy="2250720"/>
          </a:xfrm>
        </p:grpSpPr>
        <p:sp>
          <p:nvSpPr>
            <p:cNvPr id="11" name="Freeform 9"/>
            <p:cNvSpPr/>
            <p:nvPr/>
          </p:nvSpPr>
          <p:spPr>
            <a:xfrm>
              <a:off x="0" y="0"/>
              <a:ext cx="24384254" cy="2249932"/>
            </a:xfrm>
            <a:custGeom>
              <a:avLst/>
              <a:gdLst/>
              <a:ahLst/>
              <a:cxnLst/>
              <a:rect l="l" t="t" r="r" b="b"/>
              <a:pathLst>
                <a:path w="24384254" h="2249932">
                  <a:moveTo>
                    <a:pt x="24384254" y="0"/>
                  </a:moveTo>
                  <a:lnTo>
                    <a:pt x="0" y="0"/>
                  </a:lnTo>
                  <a:lnTo>
                    <a:pt x="0" y="2249932"/>
                  </a:lnTo>
                  <a:lnTo>
                    <a:pt x="24384254" y="2249932"/>
                  </a:lnTo>
                  <a:lnTo>
                    <a:pt x="24384254" y="0"/>
                  </a:lnTo>
                  <a:close/>
                </a:path>
              </a:pathLst>
            </a:custGeom>
            <a:solidFill>
              <a:srgbClr val="006FC0"/>
            </a:solidFill>
          </p:spPr>
        </p:sp>
      </p:grpSp>
      <p:sp>
        <p:nvSpPr>
          <p:cNvPr id="12" name="TextBox 15"/>
          <p:cNvSpPr txBox="1"/>
          <p:nvPr/>
        </p:nvSpPr>
        <p:spPr>
          <a:xfrm>
            <a:off x="2554514" y="-66805"/>
            <a:ext cx="7419733" cy="1384995"/>
          </a:xfrm>
          <a:prstGeom prst="rect">
            <a:avLst/>
          </a:prstGeom>
        </p:spPr>
        <p:txBody>
          <a:bodyPr wrap="square" lIns="0" tIns="0" rIns="0" bIns="0" rtlCol="0" anchor="t">
            <a:spAutoFit/>
          </a:bodyPr>
          <a:lstStyle/>
          <a:p>
            <a:pPr algn="ctr">
              <a:lnSpc>
                <a:spcPts val="4197"/>
              </a:lnSpc>
            </a:pPr>
            <a:r>
              <a:rPr lang="en-US" sz="3600" spc="-1" dirty="0">
                <a:solidFill>
                  <a:srgbClr val="FFFFFF"/>
                </a:solidFill>
                <a:latin typeface="Times New Roman Bold"/>
              </a:rPr>
              <a:t>Bangalore Institute of Technology</a:t>
            </a:r>
          </a:p>
          <a:p>
            <a:pPr algn="ctr">
              <a:lnSpc>
                <a:spcPts val="2508"/>
              </a:lnSpc>
            </a:pPr>
            <a:r>
              <a:rPr lang="en-US" sz="2400" spc="-1" dirty="0">
                <a:solidFill>
                  <a:srgbClr val="FFFFFF"/>
                </a:solidFill>
                <a:latin typeface="Times New Roman"/>
              </a:rPr>
              <a:t>K.R. Road, V.V. </a:t>
            </a:r>
            <a:r>
              <a:rPr lang="en-US" sz="2400" spc="-1" dirty="0" err="1">
                <a:solidFill>
                  <a:srgbClr val="FFFFFF"/>
                </a:solidFill>
                <a:latin typeface="Times New Roman"/>
              </a:rPr>
              <a:t>Pura</a:t>
            </a:r>
            <a:r>
              <a:rPr lang="en-US" sz="2400" spc="-1" dirty="0">
                <a:solidFill>
                  <a:srgbClr val="FFFFFF"/>
                </a:solidFill>
                <a:latin typeface="Times New Roman"/>
              </a:rPr>
              <a:t>, Bengaluru.-560004.</a:t>
            </a:r>
          </a:p>
          <a:p>
            <a:pPr algn="ctr">
              <a:lnSpc>
                <a:spcPts val="4086"/>
              </a:lnSpc>
            </a:pPr>
            <a:r>
              <a:rPr lang="en-US" sz="2800" spc="-1" dirty="0">
                <a:solidFill>
                  <a:srgbClr val="FFFFFF"/>
                </a:solidFill>
                <a:latin typeface="Times New Roman Bold"/>
              </a:rPr>
              <a:t>Department of Computer Science &amp; Engineering</a:t>
            </a:r>
          </a:p>
        </p:txBody>
      </p:sp>
      <p:sp>
        <p:nvSpPr>
          <p:cNvPr id="13" name="object 6"/>
          <p:cNvSpPr/>
          <p:nvPr/>
        </p:nvSpPr>
        <p:spPr>
          <a:xfrm>
            <a:off x="10435772" y="-132508"/>
            <a:ext cx="1659454" cy="1293655"/>
          </a:xfrm>
          <a:prstGeom prst="rect">
            <a:avLst/>
          </a:prstGeom>
          <a:blipFill>
            <a:blip r:embed="rId2" cstate="print"/>
            <a:stretch>
              <a:fillRect/>
            </a:stretch>
          </a:blipFill>
        </p:spPr>
        <p:txBody>
          <a:bodyPr wrap="square" lIns="0" tIns="0" rIns="0" bIns="0" rtlCol="0"/>
          <a:lstStyle/>
          <a:p>
            <a:endParaRPr/>
          </a:p>
        </p:txBody>
      </p:sp>
      <p:sp>
        <p:nvSpPr>
          <p:cNvPr id="14" name="object 5"/>
          <p:cNvSpPr/>
          <p:nvPr/>
        </p:nvSpPr>
        <p:spPr>
          <a:xfrm>
            <a:off x="203200" y="-246738"/>
            <a:ext cx="1814286" cy="1553029"/>
          </a:xfrm>
          <a:prstGeom prst="rect">
            <a:avLst/>
          </a:prstGeom>
          <a:blipFill>
            <a:blip r:embed="rId3" cstate="print"/>
            <a:stretch>
              <a:fillRect/>
            </a:stretch>
          </a:blipFill>
        </p:spPr>
        <p:txBody>
          <a:bodyPr wrap="square" lIns="0" tIns="0" rIns="0" bIns="0" rtlCol="0"/>
          <a:lstStyle/>
          <a:p>
            <a:endParaRPr/>
          </a:p>
        </p:txBody>
      </p:sp>
      <p:grpSp>
        <p:nvGrpSpPr>
          <p:cNvPr id="3" name="Group 2"/>
          <p:cNvGrpSpPr/>
          <p:nvPr/>
        </p:nvGrpSpPr>
        <p:grpSpPr>
          <a:xfrm>
            <a:off x="0" y="6095998"/>
            <a:ext cx="12192000" cy="791030"/>
            <a:chOff x="0" y="0"/>
            <a:chExt cx="24384240" cy="1549440"/>
          </a:xfrm>
        </p:grpSpPr>
        <p:sp>
          <p:nvSpPr>
            <p:cNvPr id="16" name="Freeform 3"/>
            <p:cNvSpPr/>
            <p:nvPr/>
          </p:nvSpPr>
          <p:spPr>
            <a:xfrm>
              <a:off x="0" y="0"/>
              <a:ext cx="24384254" cy="1548384"/>
            </a:xfrm>
            <a:custGeom>
              <a:avLst/>
              <a:gdLst/>
              <a:ahLst/>
              <a:cxnLst/>
              <a:rect l="l" t="t" r="r" b="b"/>
              <a:pathLst>
                <a:path w="24384254" h="1548384">
                  <a:moveTo>
                    <a:pt x="24384254" y="0"/>
                  </a:moveTo>
                  <a:lnTo>
                    <a:pt x="0" y="0"/>
                  </a:lnTo>
                  <a:lnTo>
                    <a:pt x="0" y="1548384"/>
                  </a:lnTo>
                  <a:lnTo>
                    <a:pt x="24384254" y="1548384"/>
                  </a:lnTo>
                  <a:lnTo>
                    <a:pt x="24384254" y="0"/>
                  </a:lnTo>
                  <a:close/>
                </a:path>
              </a:pathLst>
            </a:custGeom>
            <a:solidFill>
              <a:srgbClr val="006FC0"/>
            </a:solidFill>
          </p:spPr>
        </p:sp>
      </p:grpSp>
      <p:sp>
        <p:nvSpPr>
          <p:cNvPr id="17" name="Freeform 4"/>
          <p:cNvSpPr/>
          <p:nvPr/>
        </p:nvSpPr>
        <p:spPr>
          <a:xfrm>
            <a:off x="4441441" y="6094539"/>
            <a:ext cx="1306427" cy="763461"/>
          </a:xfrm>
          <a:custGeom>
            <a:avLst/>
            <a:gdLst/>
            <a:ahLst/>
            <a:cxnLst/>
            <a:rect l="l" t="t" r="r" b="b"/>
            <a:pathLst>
              <a:path w="1959660" h="1121580">
                <a:moveTo>
                  <a:pt x="0" y="0"/>
                </a:moveTo>
                <a:lnTo>
                  <a:pt x="1959660" y="0"/>
                </a:lnTo>
                <a:lnTo>
                  <a:pt x="1959660" y="1121580"/>
                </a:lnTo>
                <a:lnTo>
                  <a:pt x="0" y="1121580"/>
                </a:lnTo>
                <a:lnTo>
                  <a:pt x="0" y="0"/>
                </a:lnTo>
                <a:close/>
              </a:path>
            </a:pathLst>
          </a:custGeom>
          <a:blipFill>
            <a:blip r:embed="rId4" cstate="print"/>
            <a:stretch>
              <a:fillRect t="-11153" b="-11153"/>
            </a:stretch>
          </a:blipFill>
        </p:spPr>
      </p:sp>
      <p:sp>
        <p:nvSpPr>
          <p:cNvPr id="18" name="Freeform 5"/>
          <p:cNvSpPr/>
          <p:nvPr/>
        </p:nvSpPr>
        <p:spPr>
          <a:xfrm>
            <a:off x="1038420" y="6123566"/>
            <a:ext cx="1190508" cy="763461"/>
          </a:xfrm>
          <a:custGeom>
            <a:avLst/>
            <a:gdLst/>
            <a:ahLst/>
            <a:cxnLst/>
            <a:rect l="l" t="t" r="r" b="b"/>
            <a:pathLst>
              <a:path w="1785780" h="1121580">
                <a:moveTo>
                  <a:pt x="0" y="0"/>
                </a:moveTo>
                <a:lnTo>
                  <a:pt x="1785780" y="0"/>
                </a:lnTo>
                <a:lnTo>
                  <a:pt x="1785780" y="1121580"/>
                </a:lnTo>
                <a:lnTo>
                  <a:pt x="0" y="1121580"/>
                </a:lnTo>
                <a:lnTo>
                  <a:pt x="0" y="0"/>
                </a:lnTo>
                <a:close/>
              </a:path>
            </a:pathLst>
          </a:custGeom>
          <a:blipFill>
            <a:blip r:embed="rId5" cstate="print"/>
            <a:stretch>
              <a:fillRect t="-11034" b="-11034"/>
            </a:stretch>
          </a:blipFill>
        </p:spPr>
      </p:sp>
      <p:sp>
        <p:nvSpPr>
          <p:cNvPr id="19" name="Freeform 6"/>
          <p:cNvSpPr/>
          <p:nvPr/>
        </p:nvSpPr>
        <p:spPr>
          <a:xfrm>
            <a:off x="2395992" y="6094528"/>
            <a:ext cx="2217578" cy="792500"/>
          </a:xfrm>
          <a:custGeom>
            <a:avLst/>
            <a:gdLst/>
            <a:ahLst/>
            <a:cxnLst/>
            <a:rect l="l" t="t" r="r" b="b"/>
            <a:pathLst>
              <a:path w="3326400" h="1164240">
                <a:moveTo>
                  <a:pt x="0" y="0"/>
                </a:moveTo>
                <a:lnTo>
                  <a:pt x="3326400" y="0"/>
                </a:lnTo>
                <a:lnTo>
                  <a:pt x="3326400" y="1164240"/>
                </a:lnTo>
                <a:lnTo>
                  <a:pt x="0" y="1164240"/>
                </a:lnTo>
                <a:lnTo>
                  <a:pt x="0" y="0"/>
                </a:lnTo>
                <a:close/>
              </a:path>
            </a:pathLst>
          </a:custGeom>
          <a:blipFill>
            <a:blip r:embed="rId6" cstate="print"/>
            <a:stretch>
              <a:fillRect t="-23333" b="-23333"/>
            </a:stretch>
          </a:blipFill>
        </p:spPr>
      </p:sp>
      <p:sp>
        <p:nvSpPr>
          <p:cNvPr id="20" name="Freeform 7"/>
          <p:cNvSpPr/>
          <p:nvPr/>
        </p:nvSpPr>
        <p:spPr>
          <a:xfrm>
            <a:off x="6466487" y="6113831"/>
            <a:ext cx="1977820" cy="758683"/>
          </a:xfrm>
          <a:custGeom>
            <a:avLst/>
            <a:gdLst/>
            <a:ahLst/>
            <a:cxnLst/>
            <a:rect l="l" t="t" r="r" b="b"/>
            <a:pathLst>
              <a:path w="2966760" h="1114560">
                <a:moveTo>
                  <a:pt x="0" y="0"/>
                </a:moveTo>
                <a:lnTo>
                  <a:pt x="2966760" y="0"/>
                </a:lnTo>
                <a:lnTo>
                  <a:pt x="2966760" y="1114560"/>
                </a:lnTo>
                <a:lnTo>
                  <a:pt x="0" y="1114560"/>
                </a:lnTo>
                <a:lnTo>
                  <a:pt x="0" y="0"/>
                </a:lnTo>
                <a:close/>
              </a:path>
            </a:pathLst>
          </a:custGeom>
          <a:blipFill>
            <a:blip r:embed="rId7" cstate="print"/>
            <a:stretch>
              <a:fillRect t="-16545" b="-16545"/>
            </a:stretch>
          </a:blipFill>
        </p:spPr>
      </p:sp>
      <p:sp>
        <p:nvSpPr>
          <p:cNvPr id="15" name="Rectangle 14"/>
          <p:cNvSpPr/>
          <p:nvPr/>
        </p:nvSpPr>
        <p:spPr>
          <a:xfrm>
            <a:off x="420915" y="1706111"/>
            <a:ext cx="11422742" cy="3416320"/>
          </a:xfrm>
          <a:prstGeom prst="rect">
            <a:avLst/>
          </a:prstGeom>
        </p:spPr>
        <p:txBody>
          <a:bodyPr wrap="square">
            <a:spAutoFit/>
          </a:bodyPr>
          <a:lstStyle/>
          <a:p>
            <a:pPr>
              <a:lnSpc>
                <a:spcPct val="150000"/>
              </a:lnSpc>
              <a:buFont typeface="Arial" pitchFamily="34" charset="0"/>
              <a:buChar char="•"/>
            </a:pPr>
            <a:r>
              <a:rPr lang="en-IN" sz="2400" b="1" dirty="0" smtClean="0">
                <a:latin typeface="Times New Roman" pitchFamily="18" charset="0"/>
                <a:cs typeface="Times New Roman" pitchFamily="18" charset="0"/>
              </a:rPr>
              <a:t>Logging Data Structure</a:t>
            </a:r>
            <a:r>
              <a:rPr lang="en-IN" sz="2400" dirty="0" smtClean="0">
                <a:latin typeface="Times New Roman" pitchFamily="18" charset="0"/>
                <a:cs typeface="Times New Roman" pitchFamily="18" charset="0"/>
              </a:rPr>
              <a:t>: If you're logging data for analysis or debugging purposes, we need to define the structure of log entries. Log entries may include timestamps, sensor readings, prediction results, and other relevant information.</a:t>
            </a:r>
          </a:p>
          <a:p>
            <a:pPr>
              <a:lnSpc>
                <a:spcPct val="150000"/>
              </a:lnSpc>
              <a:buFont typeface="Arial" pitchFamily="34" charset="0"/>
              <a:buChar char="•"/>
            </a:pPr>
            <a:r>
              <a:rPr lang="en-IN" sz="2400" b="1" dirty="0" smtClean="0">
                <a:latin typeface="Times New Roman" pitchFamily="18" charset="0"/>
                <a:cs typeface="Times New Roman" pitchFamily="18" charset="0"/>
              </a:rPr>
              <a:t>GUI Interaction Data Structure</a:t>
            </a:r>
            <a:r>
              <a:rPr lang="en-IN" sz="2400" dirty="0" smtClean="0">
                <a:latin typeface="Times New Roman" pitchFamily="18" charset="0"/>
                <a:cs typeface="Times New Roman" pitchFamily="18" charset="0"/>
              </a:rPr>
              <a:t>: System includes a graphical user interface (GUI), we need to define data structures for handling user inputs and displaying results. This may involve defining data models for GUI components and managing their state.</a:t>
            </a:r>
            <a:endParaRPr lang="en-IN"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6"/>
          <p:cNvSpPr txBox="1"/>
          <p:nvPr/>
        </p:nvSpPr>
        <p:spPr>
          <a:xfrm>
            <a:off x="1055701" y="1519617"/>
            <a:ext cx="7514590" cy="473848"/>
          </a:xfrm>
          <a:prstGeom prst="rect">
            <a:avLst/>
          </a:prstGeom>
        </p:spPr>
        <p:txBody>
          <a:bodyPr vert="horz" wrap="square" lIns="0" tIns="12065" rIns="0" bIns="0" rtlCol="0">
            <a:spAutoFit/>
          </a:bodyPr>
          <a:lstStyle/>
          <a:p>
            <a:pPr marL="3438525" algn="ctr">
              <a:lnSpc>
                <a:spcPct val="100000"/>
              </a:lnSpc>
              <a:spcBef>
                <a:spcPts val="5"/>
              </a:spcBef>
            </a:pPr>
            <a:r>
              <a:rPr lang="en-IN" sz="3000" b="1" spc="-10" dirty="0" smtClean="0">
                <a:latin typeface="Times New Roman"/>
                <a:cs typeface="Times New Roman"/>
              </a:rPr>
              <a:t>ALGORITHM DESIGN</a:t>
            </a:r>
            <a:endParaRPr sz="3000" dirty="0">
              <a:latin typeface="Times New Roman"/>
              <a:cs typeface="Times New Roman"/>
            </a:endParaRPr>
          </a:p>
        </p:txBody>
      </p:sp>
      <p:grpSp>
        <p:nvGrpSpPr>
          <p:cNvPr id="9" name="Group 8"/>
          <p:cNvGrpSpPr/>
          <p:nvPr/>
        </p:nvGrpSpPr>
        <p:grpSpPr>
          <a:xfrm>
            <a:off x="0" y="-116113"/>
            <a:ext cx="12192000" cy="1582055"/>
            <a:chOff x="0" y="0"/>
            <a:chExt cx="24384240" cy="2250720"/>
          </a:xfrm>
        </p:grpSpPr>
        <p:sp>
          <p:nvSpPr>
            <p:cNvPr id="10" name="Freeform 9"/>
            <p:cNvSpPr/>
            <p:nvPr/>
          </p:nvSpPr>
          <p:spPr>
            <a:xfrm>
              <a:off x="0" y="0"/>
              <a:ext cx="24384254" cy="2249932"/>
            </a:xfrm>
            <a:custGeom>
              <a:avLst/>
              <a:gdLst/>
              <a:ahLst/>
              <a:cxnLst/>
              <a:rect l="l" t="t" r="r" b="b"/>
              <a:pathLst>
                <a:path w="24384254" h="2249932">
                  <a:moveTo>
                    <a:pt x="24384254" y="0"/>
                  </a:moveTo>
                  <a:lnTo>
                    <a:pt x="0" y="0"/>
                  </a:lnTo>
                  <a:lnTo>
                    <a:pt x="0" y="2249932"/>
                  </a:lnTo>
                  <a:lnTo>
                    <a:pt x="24384254" y="2249932"/>
                  </a:lnTo>
                  <a:lnTo>
                    <a:pt x="24384254" y="0"/>
                  </a:lnTo>
                  <a:close/>
                </a:path>
              </a:pathLst>
            </a:custGeom>
            <a:solidFill>
              <a:srgbClr val="006FC0"/>
            </a:solidFill>
          </p:spPr>
        </p:sp>
      </p:grpSp>
      <p:sp>
        <p:nvSpPr>
          <p:cNvPr id="11" name="TextBox 15"/>
          <p:cNvSpPr txBox="1"/>
          <p:nvPr/>
        </p:nvSpPr>
        <p:spPr>
          <a:xfrm>
            <a:off x="2554514" y="-66805"/>
            <a:ext cx="7419733" cy="1384995"/>
          </a:xfrm>
          <a:prstGeom prst="rect">
            <a:avLst/>
          </a:prstGeom>
        </p:spPr>
        <p:txBody>
          <a:bodyPr wrap="square" lIns="0" tIns="0" rIns="0" bIns="0" rtlCol="0" anchor="t">
            <a:spAutoFit/>
          </a:bodyPr>
          <a:lstStyle/>
          <a:p>
            <a:pPr algn="ctr">
              <a:lnSpc>
                <a:spcPts val="4197"/>
              </a:lnSpc>
            </a:pPr>
            <a:r>
              <a:rPr lang="en-US" sz="3600" spc="-1" dirty="0">
                <a:solidFill>
                  <a:srgbClr val="FFFFFF"/>
                </a:solidFill>
                <a:latin typeface="Times New Roman Bold"/>
              </a:rPr>
              <a:t>Bangalore Institute of Technology</a:t>
            </a:r>
          </a:p>
          <a:p>
            <a:pPr algn="ctr">
              <a:lnSpc>
                <a:spcPts val="2508"/>
              </a:lnSpc>
            </a:pPr>
            <a:r>
              <a:rPr lang="en-US" sz="2400" spc="-1" dirty="0">
                <a:solidFill>
                  <a:srgbClr val="FFFFFF"/>
                </a:solidFill>
                <a:latin typeface="Times New Roman"/>
              </a:rPr>
              <a:t>K.R. Road, V.V. </a:t>
            </a:r>
            <a:r>
              <a:rPr lang="en-US" sz="2400" spc="-1" dirty="0" err="1">
                <a:solidFill>
                  <a:srgbClr val="FFFFFF"/>
                </a:solidFill>
                <a:latin typeface="Times New Roman"/>
              </a:rPr>
              <a:t>Pura</a:t>
            </a:r>
            <a:r>
              <a:rPr lang="en-US" sz="2400" spc="-1" dirty="0">
                <a:solidFill>
                  <a:srgbClr val="FFFFFF"/>
                </a:solidFill>
                <a:latin typeface="Times New Roman"/>
              </a:rPr>
              <a:t>, Bengaluru.-560004.</a:t>
            </a:r>
          </a:p>
          <a:p>
            <a:pPr algn="ctr">
              <a:lnSpc>
                <a:spcPts val="4086"/>
              </a:lnSpc>
            </a:pPr>
            <a:r>
              <a:rPr lang="en-US" sz="2800" spc="-1" dirty="0">
                <a:solidFill>
                  <a:srgbClr val="FFFFFF"/>
                </a:solidFill>
                <a:latin typeface="Times New Roman Bold"/>
              </a:rPr>
              <a:t>Department of Computer Science &amp; Engineering</a:t>
            </a:r>
          </a:p>
        </p:txBody>
      </p:sp>
      <p:sp>
        <p:nvSpPr>
          <p:cNvPr id="12" name="object 6"/>
          <p:cNvSpPr/>
          <p:nvPr/>
        </p:nvSpPr>
        <p:spPr>
          <a:xfrm>
            <a:off x="10435772" y="56174"/>
            <a:ext cx="1659454" cy="1293655"/>
          </a:xfrm>
          <a:prstGeom prst="rect">
            <a:avLst/>
          </a:prstGeom>
          <a:blipFill>
            <a:blip r:embed="rId2" cstate="print"/>
            <a:stretch>
              <a:fillRect/>
            </a:stretch>
          </a:blipFill>
        </p:spPr>
        <p:txBody>
          <a:bodyPr wrap="square" lIns="0" tIns="0" rIns="0" bIns="0" rtlCol="0"/>
          <a:lstStyle/>
          <a:p>
            <a:endParaRPr/>
          </a:p>
        </p:txBody>
      </p:sp>
      <p:sp>
        <p:nvSpPr>
          <p:cNvPr id="13" name="object 5"/>
          <p:cNvSpPr/>
          <p:nvPr/>
        </p:nvSpPr>
        <p:spPr>
          <a:xfrm>
            <a:off x="203200" y="-14514"/>
            <a:ext cx="1814286" cy="1553029"/>
          </a:xfrm>
          <a:prstGeom prst="rect">
            <a:avLst/>
          </a:prstGeom>
          <a:blipFill>
            <a:blip r:embed="rId3" cstate="print"/>
            <a:stretch>
              <a:fillRect/>
            </a:stretch>
          </a:blipFill>
        </p:spPr>
        <p:txBody>
          <a:bodyPr wrap="square" lIns="0" tIns="0" rIns="0" bIns="0" rtlCol="0"/>
          <a:lstStyle/>
          <a:p>
            <a:endParaRPr/>
          </a:p>
        </p:txBody>
      </p:sp>
      <p:grpSp>
        <p:nvGrpSpPr>
          <p:cNvPr id="14" name="Group 2"/>
          <p:cNvGrpSpPr/>
          <p:nvPr/>
        </p:nvGrpSpPr>
        <p:grpSpPr>
          <a:xfrm>
            <a:off x="0" y="6095998"/>
            <a:ext cx="12192000" cy="791030"/>
            <a:chOff x="0" y="0"/>
            <a:chExt cx="24384240" cy="1549440"/>
          </a:xfrm>
        </p:grpSpPr>
        <p:sp>
          <p:nvSpPr>
            <p:cNvPr id="15" name="Freeform 3"/>
            <p:cNvSpPr/>
            <p:nvPr/>
          </p:nvSpPr>
          <p:spPr>
            <a:xfrm>
              <a:off x="0" y="0"/>
              <a:ext cx="24384254" cy="1548384"/>
            </a:xfrm>
            <a:custGeom>
              <a:avLst/>
              <a:gdLst/>
              <a:ahLst/>
              <a:cxnLst/>
              <a:rect l="l" t="t" r="r" b="b"/>
              <a:pathLst>
                <a:path w="24384254" h="1548384">
                  <a:moveTo>
                    <a:pt x="24384254" y="0"/>
                  </a:moveTo>
                  <a:lnTo>
                    <a:pt x="0" y="0"/>
                  </a:lnTo>
                  <a:lnTo>
                    <a:pt x="0" y="1548384"/>
                  </a:lnTo>
                  <a:lnTo>
                    <a:pt x="24384254" y="1548384"/>
                  </a:lnTo>
                  <a:lnTo>
                    <a:pt x="24384254" y="0"/>
                  </a:lnTo>
                  <a:close/>
                </a:path>
              </a:pathLst>
            </a:custGeom>
            <a:solidFill>
              <a:srgbClr val="006FC0"/>
            </a:solidFill>
          </p:spPr>
        </p:sp>
      </p:grpSp>
      <p:sp>
        <p:nvSpPr>
          <p:cNvPr id="16" name="Freeform 4"/>
          <p:cNvSpPr/>
          <p:nvPr/>
        </p:nvSpPr>
        <p:spPr>
          <a:xfrm>
            <a:off x="4441441" y="6094539"/>
            <a:ext cx="1306427" cy="763461"/>
          </a:xfrm>
          <a:custGeom>
            <a:avLst/>
            <a:gdLst/>
            <a:ahLst/>
            <a:cxnLst/>
            <a:rect l="l" t="t" r="r" b="b"/>
            <a:pathLst>
              <a:path w="1959660" h="1121580">
                <a:moveTo>
                  <a:pt x="0" y="0"/>
                </a:moveTo>
                <a:lnTo>
                  <a:pt x="1959660" y="0"/>
                </a:lnTo>
                <a:lnTo>
                  <a:pt x="1959660" y="1121580"/>
                </a:lnTo>
                <a:lnTo>
                  <a:pt x="0" y="1121580"/>
                </a:lnTo>
                <a:lnTo>
                  <a:pt x="0" y="0"/>
                </a:lnTo>
                <a:close/>
              </a:path>
            </a:pathLst>
          </a:custGeom>
          <a:blipFill>
            <a:blip r:embed="rId4" cstate="print"/>
            <a:stretch>
              <a:fillRect t="-11153" b="-11153"/>
            </a:stretch>
          </a:blipFill>
        </p:spPr>
      </p:sp>
      <p:sp>
        <p:nvSpPr>
          <p:cNvPr id="17" name="Freeform 5"/>
          <p:cNvSpPr/>
          <p:nvPr/>
        </p:nvSpPr>
        <p:spPr>
          <a:xfrm>
            <a:off x="1038420" y="6123566"/>
            <a:ext cx="1190508" cy="763461"/>
          </a:xfrm>
          <a:custGeom>
            <a:avLst/>
            <a:gdLst/>
            <a:ahLst/>
            <a:cxnLst/>
            <a:rect l="l" t="t" r="r" b="b"/>
            <a:pathLst>
              <a:path w="1785780" h="1121580">
                <a:moveTo>
                  <a:pt x="0" y="0"/>
                </a:moveTo>
                <a:lnTo>
                  <a:pt x="1785780" y="0"/>
                </a:lnTo>
                <a:lnTo>
                  <a:pt x="1785780" y="1121580"/>
                </a:lnTo>
                <a:lnTo>
                  <a:pt x="0" y="1121580"/>
                </a:lnTo>
                <a:lnTo>
                  <a:pt x="0" y="0"/>
                </a:lnTo>
                <a:close/>
              </a:path>
            </a:pathLst>
          </a:custGeom>
          <a:blipFill>
            <a:blip r:embed="rId5" cstate="print"/>
            <a:stretch>
              <a:fillRect t="-11034" b="-11034"/>
            </a:stretch>
          </a:blipFill>
        </p:spPr>
      </p:sp>
      <p:sp>
        <p:nvSpPr>
          <p:cNvPr id="18" name="Freeform 6"/>
          <p:cNvSpPr/>
          <p:nvPr/>
        </p:nvSpPr>
        <p:spPr>
          <a:xfrm>
            <a:off x="2395992" y="6094528"/>
            <a:ext cx="2217578" cy="792500"/>
          </a:xfrm>
          <a:custGeom>
            <a:avLst/>
            <a:gdLst/>
            <a:ahLst/>
            <a:cxnLst/>
            <a:rect l="l" t="t" r="r" b="b"/>
            <a:pathLst>
              <a:path w="3326400" h="1164240">
                <a:moveTo>
                  <a:pt x="0" y="0"/>
                </a:moveTo>
                <a:lnTo>
                  <a:pt x="3326400" y="0"/>
                </a:lnTo>
                <a:lnTo>
                  <a:pt x="3326400" y="1164240"/>
                </a:lnTo>
                <a:lnTo>
                  <a:pt x="0" y="1164240"/>
                </a:lnTo>
                <a:lnTo>
                  <a:pt x="0" y="0"/>
                </a:lnTo>
                <a:close/>
              </a:path>
            </a:pathLst>
          </a:custGeom>
          <a:blipFill>
            <a:blip r:embed="rId6" cstate="print"/>
            <a:stretch>
              <a:fillRect t="-23333" b="-23333"/>
            </a:stretch>
          </a:blipFill>
        </p:spPr>
      </p:sp>
      <p:sp>
        <p:nvSpPr>
          <p:cNvPr id="19" name="Freeform 7"/>
          <p:cNvSpPr/>
          <p:nvPr/>
        </p:nvSpPr>
        <p:spPr>
          <a:xfrm>
            <a:off x="6466487" y="6113831"/>
            <a:ext cx="1977820" cy="758683"/>
          </a:xfrm>
          <a:custGeom>
            <a:avLst/>
            <a:gdLst/>
            <a:ahLst/>
            <a:cxnLst/>
            <a:rect l="l" t="t" r="r" b="b"/>
            <a:pathLst>
              <a:path w="2966760" h="1114560">
                <a:moveTo>
                  <a:pt x="0" y="0"/>
                </a:moveTo>
                <a:lnTo>
                  <a:pt x="2966760" y="0"/>
                </a:lnTo>
                <a:lnTo>
                  <a:pt x="2966760" y="1114560"/>
                </a:lnTo>
                <a:lnTo>
                  <a:pt x="0" y="1114560"/>
                </a:lnTo>
                <a:lnTo>
                  <a:pt x="0" y="0"/>
                </a:lnTo>
                <a:close/>
              </a:path>
            </a:pathLst>
          </a:custGeom>
          <a:blipFill>
            <a:blip r:embed="rId7" cstate="print"/>
            <a:stretch>
              <a:fillRect t="-16545" b="-16545"/>
            </a:stretch>
          </a:blipFill>
        </p:spPr>
      </p:sp>
      <p:sp>
        <p:nvSpPr>
          <p:cNvPr id="20" name="Rectangle 19"/>
          <p:cNvSpPr/>
          <p:nvPr/>
        </p:nvSpPr>
        <p:spPr>
          <a:xfrm>
            <a:off x="420914" y="1987588"/>
            <a:ext cx="11480800" cy="3785652"/>
          </a:xfrm>
          <a:prstGeom prst="rect">
            <a:avLst/>
          </a:prstGeom>
        </p:spPr>
        <p:txBody>
          <a:bodyPr wrap="square">
            <a:spAutoFit/>
          </a:bodyPr>
          <a:lstStyle/>
          <a:p>
            <a:pPr>
              <a:buFont typeface="Arial" pitchFamily="34" charset="0"/>
              <a:buChar char="•"/>
            </a:pPr>
            <a:r>
              <a:rPr lang="en-IN" sz="2400" b="1" dirty="0" smtClean="0">
                <a:latin typeface="Times New Roman" pitchFamily="18" charset="0"/>
                <a:cs typeface="Times New Roman" pitchFamily="18" charset="0"/>
              </a:rPr>
              <a:t> </a:t>
            </a:r>
            <a:r>
              <a:rPr lang="en-IN" sz="2400" b="1" dirty="0" err="1" smtClean="0">
                <a:latin typeface="Times New Roman" pitchFamily="18" charset="0"/>
                <a:cs typeface="Times New Roman" pitchFamily="18" charset="0"/>
              </a:rPr>
              <a:t>Arduino</a:t>
            </a:r>
            <a:r>
              <a:rPr lang="en-IN" sz="2400" b="1" dirty="0" smtClean="0">
                <a:latin typeface="Times New Roman" pitchFamily="18" charset="0"/>
                <a:cs typeface="Times New Roman" pitchFamily="18" charset="0"/>
              </a:rPr>
              <a:t> Code Algorithm Design:</a:t>
            </a:r>
          </a:p>
          <a:p>
            <a:r>
              <a:rPr lang="en-IN" dirty="0" smtClean="0">
                <a:latin typeface="Times New Roman" pitchFamily="18" charset="0"/>
                <a:cs typeface="Times New Roman" pitchFamily="18" charset="0"/>
              </a:rPr>
              <a:t>1. Setup: </a:t>
            </a:r>
          </a:p>
          <a:p>
            <a:r>
              <a:rPr lang="en-IN" dirty="0" smtClean="0">
                <a:latin typeface="Times New Roman" pitchFamily="18" charset="0"/>
                <a:cs typeface="Times New Roman" pitchFamily="18" charset="0"/>
              </a:rPr>
              <a:t>   - Initialize serial communication with a baud rate of 9600.</a:t>
            </a:r>
          </a:p>
          <a:p>
            <a:r>
              <a:rPr lang="en-IN" dirty="0" smtClean="0">
                <a:latin typeface="Times New Roman" pitchFamily="18" charset="0"/>
                <a:cs typeface="Times New Roman" pitchFamily="18" charset="0"/>
              </a:rPr>
              <a:t>   - Define pin numbers for LEDs and the buzzer.</a:t>
            </a:r>
          </a:p>
          <a:p>
            <a:r>
              <a:rPr lang="en-IN" dirty="0" smtClean="0">
                <a:latin typeface="Times New Roman" pitchFamily="18" charset="0"/>
                <a:cs typeface="Times New Roman" pitchFamily="18" charset="0"/>
              </a:rPr>
              <a:t>   - Set pin modes for LEDs and the buzzer.</a:t>
            </a:r>
          </a:p>
          <a:p>
            <a:r>
              <a:rPr lang="en-IN" dirty="0" smtClean="0">
                <a:latin typeface="Times New Roman" pitchFamily="18" charset="0"/>
                <a:cs typeface="Times New Roman" pitchFamily="18" charset="0"/>
              </a:rPr>
              <a:t>   - Print initial messages to clear Excel sheet and label data for MS-Excel.</a:t>
            </a:r>
          </a:p>
          <a:p>
            <a:r>
              <a:rPr lang="en-IN" dirty="0" smtClean="0">
                <a:latin typeface="Times New Roman" pitchFamily="18" charset="0"/>
                <a:cs typeface="Times New Roman" pitchFamily="18" charset="0"/>
              </a:rPr>
              <a:t>2. Loop:</a:t>
            </a:r>
          </a:p>
          <a:p>
            <a:r>
              <a:rPr lang="en-IN" dirty="0" smtClean="0">
                <a:latin typeface="Times New Roman" pitchFamily="18" charset="0"/>
                <a:cs typeface="Times New Roman" pitchFamily="18" charset="0"/>
              </a:rPr>
              <a:t>   - Read </a:t>
            </a:r>
            <a:r>
              <a:rPr lang="en-IN" dirty="0" err="1" smtClean="0">
                <a:latin typeface="Times New Roman" pitchFamily="18" charset="0"/>
                <a:cs typeface="Times New Roman" pitchFamily="18" charset="0"/>
              </a:rPr>
              <a:t>analog</a:t>
            </a:r>
            <a:r>
              <a:rPr lang="en-IN" dirty="0" smtClean="0">
                <a:latin typeface="Times New Roman" pitchFamily="18" charset="0"/>
                <a:cs typeface="Times New Roman" pitchFamily="18" charset="0"/>
              </a:rPr>
              <a:t> sensor values from four different </a:t>
            </a:r>
            <a:r>
              <a:rPr lang="en-IN" dirty="0" err="1" smtClean="0">
                <a:latin typeface="Times New Roman" pitchFamily="18" charset="0"/>
                <a:cs typeface="Times New Roman" pitchFamily="18" charset="0"/>
              </a:rPr>
              <a:t>analog</a:t>
            </a:r>
            <a:r>
              <a:rPr lang="en-IN" dirty="0" smtClean="0">
                <a:latin typeface="Times New Roman" pitchFamily="18" charset="0"/>
                <a:cs typeface="Times New Roman" pitchFamily="18" charset="0"/>
              </a:rPr>
              <a:t> pins (A0, A1, A2, A3).</a:t>
            </a:r>
          </a:p>
          <a:p>
            <a:r>
              <a:rPr lang="en-IN" dirty="0" smtClean="0">
                <a:latin typeface="Times New Roman" pitchFamily="18" charset="0"/>
                <a:cs typeface="Times New Roman" pitchFamily="18" charset="0"/>
              </a:rPr>
              <a:t>   - Invert the sensor readings (1023 - sensor reading) and store them in variables.</a:t>
            </a:r>
          </a:p>
          <a:p>
            <a:r>
              <a:rPr lang="en-IN" dirty="0" smtClean="0">
                <a:latin typeface="Times New Roman" pitchFamily="18" charset="0"/>
                <a:cs typeface="Times New Roman" pitchFamily="18" charset="0"/>
              </a:rPr>
              <a:t>   - Based on certain thresholds, turn on/off the buzzer and LEDs corresponding to each sensor reading.</a:t>
            </a:r>
          </a:p>
          <a:p>
            <a:r>
              <a:rPr lang="en-IN" dirty="0" smtClean="0">
                <a:latin typeface="Times New Roman" pitchFamily="18" charset="0"/>
                <a:cs typeface="Times New Roman" pitchFamily="18" charset="0"/>
              </a:rPr>
              <a:t>   - Print inverted sensor readings and current time to the serial monitor in a format suitable for Excel.</a:t>
            </a:r>
          </a:p>
          <a:p>
            <a:r>
              <a:rPr lang="en-IN" dirty="0" smtClean="0">
                <a:latin typeface="Times New Roman" pitchFamily="18" charset="0"/>
                <a:cs typeface="Times New Roman" pitchFamily="18" charset="0"/>
              </a:rPr>
              <a:t>   - Delay for a specified time.</a:t>
            </a:r>
          </a:p>
          <a:p>
            <a:endParaRPr lang="en-IN"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10" name="Content Placeholder 9"/>
          <p:cNvSpPr>
            <a:spLocks noGrp="1"/>
          </p:cNvSpPr>
          <p:nvPr>
            <p:ph idx="1"/>
          </p:nvPr>
        </p:nvSpPr>
        <p:spPr>
          <a:xfrm>
            <a:off x="756557" y="1874155"/>
            <a:ext cx="10782300" cy="4292600"/>
          </a:xfrm>
        </p:spPr>
        <p:txBody>
          <a:bodyPr>
            <a:noAutofit/>
          </a:bodyPr>
          <a:lstStyle/>
          <a:p>
            <a:pPr>
              <a:lnSpc>
                <a:spcPct val="150000"/>
              </a:lnSpc>
            </a:pPr>
            <a:r>
              <a:rPr lang="en-IN" sz="2400" dirty="0" smtClean="0">
                <a:latin typeface="Times New Roman" pitchFamily="18" charset="0"/>
                <a:cs typeface="Times New Roman" pitchFamily="18" charset="0"/>
              </a:rPr>
              <a:t>The project centres around the development of a foot health monitoring system</a:t>
            </a:r>
          </a:p>
          <a:p>
            <a:pPr>
              <a:lnSpc>
                <a:spcPct val="150000"/>
              </a:lnSpc>
            </a:pPr>
            <a:r>
              <a:rPr lang="en-IN" sz="2400" dirty="0" smtClean="0">
                <a:latin typeface="Times New Roman" pitchFamily="18" charset="0"/>
                <a:cs typeface="Times New Roman" pitchFamily="18" charset="0"/>
              </a:rPr>
              <a:t>It is crucial for early detection and intervention, particularly in diabetic patients who are prone to foot-related complications.</a:t>
            </a:r>
          </a:p>
          <a:p>
            <a:pPr>
              <a:lnSpc>
                <a:spcPct val="150000"/>
              </a:lnSpc>
            </a:pPr>
            <a:r>
              <a:rPr lang="en-IN" sz="2400" dirty="0" smtClean="0">
                <a:latin typeface="Times New Roman" pitchFamily="18" charset="0"/>
                <a:cs typeface="Times New Roman" pitchFamily="18" charset="0"/>
              </a:rPr>
              <a:t>By employing pressure sensors integrated with an </a:t>
            </a:r>
            <a:r>
              <a:rPr lang="en-IN" sz="2400" dirty="0" err="1" smtClean="0">
                <a:latin typeface="Times New Roman" pitchFamily="18" charset="0"/>
                <a:cs typeface="Times New Roman" pitchFamily="18" charset="0"/>
              </a:rPr>
              <a:t>Arduino</a:t>
            </a:r>
            <a:r>
              <a:rPr lang="en-IN" sz="2400" dirty="0" smtClean="0">
                <a:latin typeface="Times New Roman" pitchFamily="18" charset="0"/>
                <a:cs typeface="Times New Roman" pitchFamily="18" charset="0"/>
              </a:rPr>
              <a:t> microcontroller, the system captures real-time data reflecting variations in foot pressure distribution.</a:t>
            </a:r>
          </a:p>
          <a:p>
            <a:pPr>
              <a:lnSpc>
                <a:spcPct val="150000"/>
              </a:lnSpc>
            </a:pPr>
            <a:r>
              <a:rPr lang="en-IN" sz="2400" dirty="0" smtClean="0">
                <a:latin typeface="Times New Roman" pitchFamily="18" charset="0"/>
                <a:cs typeface="Times New Roman" pitchFamily="18" charset="0"/>
              </a:rPr>
              <a:t>Leveraging machine learning techniques, the collected pressure data is analyzed to discern patterns indicative of abnormal foot pressure.</a:t>
            </a:r>
          </a:p>
        </p:txBody>
      </p:sp>
      <p:sp>
        <p:nvSpPr>
          <p:cNvPr id="12" name="TextBox 11"/>
          <p:cNvSpPr txBox="1"/>
          <p:nvPr/>
        </p:nvSpPr>
        <p:spPr>
          <a:xfrm>
            <a:off x="4713510" y="1464128"/>
            <a:ext cx="2497800" cy="584775"/>
          </a:xfrm>
          <a:prstGeom prst="rect">
            <a:avLst/>
          </a:prstGeom>
          <a:noFill/>
        </p:spPr>
        <p:txBody>
          <a:bodyPr wrap="none" rtlCol="0">
            <a:spAutoFit/>
          </a:bodyPr>
          <a:lstStyle/>
          <a:p>
            <a:r>
              <a:rPr lang="en-US" sz="3200" b="1" dirty="0" smtClean="0">
                <a:solidFill>
                  <a:schemeClr val="dk1"/>
                </a:solidFill>
                <a:latin typeface="Times New Roman" panose="02020603050405020304" pitchFamily="18" charset="0"/>
                <a:cs typeface="Times New Roman" panose="02020603050405020304" pitchFamily="18" charset="0"/>
              </a:rPr>
              <a:t>OVERVIEW</a:t>
            </a:r>
            <a:endParaRPr lang="en-IN" sz="3200" dirty="0"/>
          </a:p>
        </p:txBody>
      </p:sp>
      <p:grpSp>
        <p:nvGrpSpPr>
          <p:cNvPr id="2" name="Group 8"/>
          <p:cNvGrpSpPr/>
          <p:nvPr/>
        </p:nvGrpSpPr>
        <p:grpSpPr>
          <a:xfrm>
            <a:off x="0" y="-116112"/>
            <a:ext cx="12192000" cy="1654626"/>
            <a:chOff x="0" y="0"/>
            <a:chExt cx="24384240" cy="2250720"/>
          </a:xfrm>
        </p:grpSpPr>
        <p:sp>
          <p:nvSpPr>
            <p:cNvPr id="8" name="Freeform 9"/>
            <p:cNvSpPr/>
            <p:nvPr/>
          </p:nvSpPr>
          <p:spPr>
            <a:xfrm>
              <a:off x="0" y="0"/>
              <a:ext cx="24384254" cy="2249932"/>
            </a:xfrm>
            <a:custGeom>
              <a:avLst/>
              <a:gdLst/>
              <a:ahLst/>
              <a:cxnLst/>
              <a:rect l="l" t="t" r="r" b="b"/>
              <a:pathLst>
                <a:path w="24384254" h="2249932">
                  <a:moveTo>
                    <a:pt x="24384254" y="0"/>
                  </a:moveTo>
                  <a:lnTo>
                    <a:pt x="0" y="0"/>
                  </a:lnTo>
                  <a:lnTo>
                    <a:pt x="0" y="2249932"/>
                  </a:lnTo>
                  <a:lnTo>
                    <a:pt x="24384254" y="2249932"/>
                  </a:lnTo>
                  <a:lnTo>
                    <a:pt x="24384254" y="0"/>
                  </a:lnTo>
                  <a:close/>
                </a:path>
              </a:pathLst>
            </a:custGeom>
            <a:solidFill>
              <a:srgbClr val="006FC0"/>
            </a:solidFill>
          </p:spPr>
        </p:sp>
      </p:grpSp>
      <p:sp>
        <p:nvSpPr>
          <p:cNvPr id="9" name="TextBox 15"/>
          <p:cNvSpPr txBox="1"/>
          <p:nvPr/>
        </p:nvSpPr>
        <p:spPr>
          <a:xfrm>
            <a:off x="2554514" y="-66805"/>
            <a:ext cx="7419733" cy="1384995"/>
          </a:xfrm>
          <a:prstGeom prst="rect">
            <a:avLst/>
          </a:prstGeom>
        </p:spPr>
        <p:txBody>
          <a:bodyPr wrap="square" lIns="0" tIns="0" rIns="0" bIns="0" rtlCol="0" anchor="t">
            <a:spAutoFit/>
          </a:bodyPr>
          <a:lstStyle/>
          <a:p>
            <a:pPr algn="ctr">
              <a:lnSpc>
                <a:spcPts val="4197"/>
              </a:lnSpc>
            </a:pPr>
            <a:r>
              <a:rPr lang="en-US" sz="3600" spc="-1" dirty="0">
                <a:solidFill>
                  <a:srgbClr val="FFFFFF"/>
                </a:solidFill>
                <a:latin typeface="Times New Roman Bold"/>
              </a:rPr>
              <a:t>Bangalore Institute of Technology</a:t>
            </a:r>
          </a:p>
          <a:p>
            <a:pPr algn="ctr">
              <a:lnSpc>
                <a:spcPts val="2508"/>
              </a:lnSpc>
            </a:pPr>
            <a:r>
              <a:rPr lang="en-US" sz="2400" spc="-1" dirty="0">
                <a:solidFill>
                  <a:srgbClr val="FFFFFF"/>
                </a:solidFill>
                <a:latin typeface="Times New Roman"/>
              </a:rPr>
              <a:t>K.R. Road, V.V. </a:t>
            </a:r>
            <a:r>
              <a:rPr lang="en-US" sz="2400" spc="-1" dirty="0" err="1">
                <a:solidFill>
                  <a:srgbClr val="FFFFFF"/>
                </a:solidFill>
                <a:latin typeface="Times New Roman"/>
              </a:rPr>
              <a:t>Pura</a:t>
            </a:r>
            <a:r>
              <a:rPr lang="en-US" sz="2400" spc="-1" dirty="0">
                <a:solidFill>
                  <a:srgbClr val="FFFFFF"/>
                </a:solidFill>
                <a:latin typeface="Times New Roman"/>
              </a:rPr>
              <a:t>, Bengaluru.-560004.</a:t>
            </a:r>
          </a:p>
          <a:p>
            <a:pPr algn="ctr">
              <a:lnSpc>
                <a:spcPts val="4086"/>
              </a:lnSpc>
            </a:pPr>
            <a:r>
              <a:rPr lang="en-US" sz="2800" spc="-1" dirty="0">
                <a:solidFill>
                  <a:srgbClr val="FFFFFF"/>
                </a:solidFill>
                <a:latin typeface="Times New Roman Bold"/>
              </a:rPr>
              <a:t>Department of Computer Science &amp; Engineering</a:t>
            </a:r>
          </a:p>
        </p:txBody>
      </p:sp>
      <p:sp>
        <p:nvSpPr>
          <p:cNvPr id="11" name="object 6"/>
          <p:cNvSpPr/>
          <p:nvPr/>
        </p:nvSpPr>
        <p:spPr>
          <a:xfrm>
            <a:off x="10435772" y="56174"/>
            <a:ext cx="1659454" cy="1293655"/>
          </a:xfrm>
          <a:prstGeom prst="rect">
            <a:avLst/>
          </a:prstGeom>
          <a:blipFill>
            <a:blip r:embed="rId3" cstate="print"/>
            <a:stretch>
              <a:fillRect/>
            </a:stretch>
          </a:blipFill>
        </p:spPr>
        <p:txBody>
          <a:bodyPr wrap="square" lIns="0" tIns="0" rIns="0" bIns="0" rtlCol="0"/>
          <a:lstStyle/>
          <a:p>
            <a:endParaRPr/>
          </a:p>
        </p:txBody>
      </p:sp>
      <p:sp>
        <p:nvSpPr>
          <p:cNvPr id="13" name="object 5"/>
          <p:cNvSpPr/>
          <p:nvPr/>
        </p:nvSpPr>
        <p:spPr>
          <a:xfrm>
            <a:off x="203200" y="-14514"/>
            <a:ext cx="1814286" cy="1553029"/>
          </a:xfrm>
          <a:prstGeom prst="rect">
            <a:avLst/>
          </a:prstGeom>
          <a:blipFill>
            <a:blip r:embed="rId4" cstate="print"/>
            <a:stretch>
              <a:fillRect/>
            </a:stretch>
          </a:blipFill>
        </p:spPr>
        <p:txBody>
          <a:bodyPr wrap="square" lIns="0" tIns="0" rIns="0" bIns="0" rtlCol="0"/>
          <a:lstStyle/>
          <a:p>
            <a:endParaRPr/>
          </a:p>
        </p:txBody>
      </p:sp>
      <p:grpSp>
        <p:nvGrpSpPr>
          <p:cNvPr id="3" name="Group 2"/>
          <p:cNvGrpSpPr/>
          <p:nvPr/>
        </p:nvGrpSpPr>
        <p:grpSpPr>
          <a:xfrm>
            <a:off x="0" y="6095998"/>
            <a:ext cx="12192000" cy="791030"/>
            <a:chOff x="0" y="0"/>
            <a:chExt cx="24384240" cy="1549440"/>
          </a:xfrm>
        </p:grpSpPr>
        <p:sp>
          <p:nvSpPr>
            <p:cNvPr id="15" name="Freeform 3"/>
            <p:cNvSpPr/>
            <p:nvPr/>
          </p:nvSpPr>
          <p:spPr>
            <a:xfrm>
              <a:off x="0" y="0"/>
              <a:ext cx="24384254" cy="1548384"/>
            </a:xfrm>
            <a:custGeom>
              <a:avLst/>
              <a:gdLst/>
              <a:ahLst/>
              <a:cxnLst/>
              <a:rect l="l" t="t" r="r" b="b"/>
              <a:pathLst>
                <a:path w="24384254" h="1548384">
                  <a:moveTo>
                    <a:pt x="24384254" y="0"/>
                  </a:moveTo>
                  <a:lnTo>
                    <a:pt x="0" y="0"/>
                  </a:lnTo>
                  <a:lnTo>
                    <a:pt x="0" y="1548384"/>
                  </a:lnTo>
                  <a:lnTo>
                    <a:pt x="24384254" y="1548384"/>
                  </a:lnTo>
                  <a:lnTo>
                    <a:pt x="24384254" y="0"/>
                  </a:lnTo>
                  <a:close/>
                </a:path>
              </a:pathLst>
            </a:custGeom>
            <a:solidFill>
              <a:srgbClr val="006FC0"/>
            </a:solidFill>
          </p:spPr>
        </p:sp>
      </p:grpSp>
      <p:sp>
        <p:nvSpPr>
          <p:cNvPr id="16" name="Freeform 4"/>
          <p:cNvSpPr/>
          <p:nvPr/>
        </p:nvSpPr>
        <p:spPr>
          <a:xfrm>
            <a:off x="4441441" y="6094539"/>
            <a:ext cx="1306427" cy="763461"/>
          </a:xfrm>
          <a:custGeom>
            <a:avLst/>
            <a:gdLst/>
            <a:ahLst/>
            <a:cxnLst/>
            <a:rect l="l" t="t" r="r" b="b"/>
            <a:pathLst>
              <a:path w="1959660" h="1121580">
                <a:moveTo>
                  <a:pt x="0" y="0"/>
                </a:moveTo>
                <a:lnTo>
                  <a:pt x="1959660" y="0"/>
                </a:lnTo>
                <a:lnTo>
                  <a:pt x="1959660" y="1121580"/>
                </a:lnTo>
                <a:lnTo>
                  <a:pt x="0" y="1121580"/>
                </a:lnTo>
                <a:lnTo>
                  <a:pt x="0" y="0"/>
                </a:lnTo>
                <a:close/>
              </a:path>
            </a:pathLst>
          </a:custGeom>
          <a:blipFill>
            <a:blip r:embed="rId5" cstate="print"/>
            <a:stretch>
              <a:fillRect t="-11153" b="-11153"/>
            </a:stretch>
          </a:blipFill>
        </p:spPr>
      </p:sp>
      <p:sp>
        <p:nvSpPr>
          <p:cNvPr id="17" name="Freeform 5"/>
          <p:cNvSpPr/>
          <p:nvPr/>
        </p:nvSpPr>
        <p:spPr>
          <a:xfrm>
            <a:off x="1038420" y="6123566"/>
            <a:ext cx="1190508" cy="763461"/>
          </a:xfrm>
          <a:custGeom>
            <a:avLst/>
            <a:gdLst/>
            <a:ahLst/>
            <a:cxnLst/>
            <a:rect l="l" t="t" r="r" b="b"/>
            <a:pathLst>
              <a:path w="1785780" h="1121580">
                <a:moveTo>
                  <a:pt x="0" y="0"/>
                </a:moveTo>
                <a:lnTo>
                  <a:pt x="1785780" y="0"/>
                </a:lnTo>
                <a:lnTo>
                  <a:pt x="1785780" y="1121580"/>
                </a:lnTo>
                <a:lnTo>
                  <a:pt x="0" y="1121580"/>
                </a:lnTo>
                <a:lnTo>
                  <a:pt x="0" y="0"/>
                </a:lnTo>
                <a:close/>
              </a:path>
            </a:pathLst>
          </a:custGeom>
          <a:blipFill>
            <a:blip r:embed="rId6" cstate="print"/>
            <a:stretch>
              <a:fillRect t="-11034" b="-11034"/>
            </a:stretch>
          </a:blipFill>
        </p:spPr>
      </p:sp>
      <p:sp>
        <p:nvSpPr>
          <p:cNvPr id="18" name="Freeform 6"/>
          <p:cNvSpPr/>
          <p:nvPr/>
        </p:nvSpPr>
        <p:spPr>
          <a:xfrm>
            <a:off x="2395992" y="6094528"/>
            <a:ext cx="2217578" cy="792500"/>
          </a:xfrm>
          <a:custGeom>
            <a:avLst/>
            <a:gdLst/>
            <a:ahLst/>
            <a:cxnLst/>
            <a:rect l="l" t="t" r="r" b="b"/>
            <a:pathLst>
              <a:path w="3326400" h="1164240">
                <a:moveTo>
                  <a:pt x="0" y="0"/>
                </a:moveTo>
                <a:lnTo>
                  <a:pt x="3326400" y="0"/>
                </a:lnTo>
                <a:lnTo>
                  <a:pt x="3326400" y="1164240"/>
                </a:lnTo>
                <a:lnTo>
                  <a:pt x="0" y="1164240"/>
                </a:lnTo>
                <a:lnTo>
                  <a:pt x="0" y="0"/>
                </a:lnTo>
                <a:close/>
              </a:path>
            </a:pathLst>
          </a:custGeom>
          <a:blipFill>
            <a:blip r:embed="rId7" cstate="print"/>
            <a:stretch>
              <a:fillRect t="-23333" b="-23333"/>
            </a:stretch>
          </a:blipFill>
        </p:spPr>
      </p:sp>
      <p:sp>
        <p:nvSpPr>
          <p:cNvPr id="19" name="Freeform 7"/>
          <p:cNvSpPr/>
          <p:nvPr/>
        </p:nvSpPr>
        <p:spPr>
          <a:xfrm>
            <a:off x="6466487" y="6113831"/>
            <a:ext cx="1977820" cy="758683"/>
          </a:xfrm>
          <a:custGeom>
            <a:avLst/>
            <a:gdLst/>
            <a:ahLst/>
            <a:cxnLst/>
            <a:rect l="l" t="t" r="r" b="b"/>
            <a:pathLst>
              <a:path w="2966760" h="1114560">
                <a:moveTo>
                  <a:pt x="0" y="0"/>
                </a:moveTo>
                <a:lnTo>
                  <a:pt x="2966760" y="0"/>
                </a:lnTo>
                <a:lnTo>
                  <a:pt x="2966760" y="1114560"/>
                </a:lnTo>
                <a:lnTo>
                  <a:pt x="0" y="1114560"/>
                </a:lnTo>
                <a:lnTo>
                  <a:pt x="0" y="0"/>
                </a:lnTo>
                <a:close/>
              </a:path>
            </a:pathLst>
          </a:custGeom>
          <a:blipFill>
            <a:blip r:embed="rId8" cstate="print"/>
            <a:stretch>
              <a:fillRect t="-16545" b="-16545"/>
            </a:stretch>
          </a:blipFill>
        </p:spPr>
      </p:sp>
    </p:spTree>
  </p:cSld>
  <p:clrMapOvr>
    <a:masterClrMapping/>
  </p:clrMapOvr>
  <p:transition spd="slow">
    <p:fade thruBlk="1"/>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6"/>
          <p:cNvSpPr txBox="1"/>
          <p:nvPr/>
        </p:nvSpPr>
        <p:spPr>
          <a:xfrm>
            <a:off x="1055701" y="1519617"/>
            <a:ext cx="7514590" cy="473848"/>
          </a:xfrm>
          <a:prstGeom prst="rect">
            <a:avLst/>
          </a:prstGeom>
        </p:spPr>
        <p:txBody>
          <a:bodyPr vert="horz" wrap="square" lIns="0" tIns="12065" rIns="0" bIns="0" rtlCol="0">
            <a:spAutoFit/>
          </a:bodyPr>
          <a:lstStyle/>
          <a:p>
            <a:pPr marL="3438525" algn="ctr">
              <a:lnSpc>
                <a:spcPct val="100000"/>
              </a:lnSpc>
              <a:spcBef>
                <a:spcPts val="5"/>
              </a:spcBef>
            </a:pPr>
            <a:r>
              <a:rPr lang="en-IN" sz="3000" b="1" spc="-10" dirty="0" smtClean="0">
                <a:latin typeface="Times New Roman"/>
                <a:cs typeface="Times New Roman"/>
              </a:rPr>
              <a:t>ALGORITHM DESIGN</a:t>
            </a:r>
            <a:endParaRPr sz="3000" dirty="0">
              <a:latin typeface="Times New Roman"/>
              <a:cs typeface="Times New Roman"/>
            </a:endParaRPr>
          </a:p>
        </p:txBody>
      </p:sp>
      <p:grpSp>
        <p:nvGrpSpPr>
          <p:cNvPr id="2" name="Group 8"/>
          <p:cNvGrpSpPr/>
          <p:nvPr/>
        </p:nvGrpSpPr>
        <p:grpSpPr>
          <a:xfrm>
            <a:off x="0" y="-116113"/>
            <a:ext cx="12192000" cy="1582055"/>
            <a:chOff x="0" y="0"/>
            <a:chExt cx="24384240" cy="2250720"/>
          </a:xfrm>
        </p:grpSpPr>
        <p:sp>
          <p:nvSpPr>
            <p:cNvPr id="10" name="Freeform 9"/>
            <p:cNvSpPr/>
            <p:nvPr/>
          </p:nvSpPr>
          <p:spPr>
            <a:xfrm>
              <a:off x="0" y="0"/>
              <a:ext cx="24384254" cy="2249932"/>
            </a:xfrm>
            <a:custGeom>
              <a:avLst/>
              <a:gdLst/>
              <a:ahLst/>
              <a:cxnLst/>
              <a:rect l="l" t="t" r="r" b="b"/>
              <a:pathLst>
                <a:path w="24384254" h="2249932">
                  <a:moveTo>
                    <a:pt x="24384254" y="0"/>
                  </a:moveTo>
                  <a:lnTo>
                    <a:pt x="0" y="0"/>
                  </a:lnTo>
                  <a:lnTo>
                    <a:pt x="0" y="2249932"/>
                  </a:lnTo>
                  <a:lnTo>
                    <a:pt x="24384254" y="2249932"/>
                  </a:lnTo>
                  <a:lnTo>
                    <a:pt x="24384254" y="0"/>
                  </a:lnTo>
                  <a:close/>
                </a:path>
              </a:pathLst>
            </a:custGeom>
            <a:solidFill>
              <a:srgbClr val="006FC0"/>
            </a:solidFill>
          </p:spPr>
        </p:sp>
      </p:grpSp>
      <p:sp>
        <p:nvSpPr>
          <p:cNvPr id="11" name="TextBox 15"/>
          <p:cNvSpPr txBox="1"/>
          <p:nvPr/>
        </p:nvSpPr>
        <p:spPr>
          <a:xfrm>
            <a:off x="2554514" y="-66805"/>
            <a:ext cx="7419733" cy="1384995"/>
          </a:xfrm>
          <a:prstGeom prst="rect">
            <a:avLst/>
          </a:prstGeom>
        </p:spPr>
        <p:txBody>
          <a:bodyPr wrap="square" lIns="0" tIns="0" rIns="0" bIns="0" rtlCol="0" anchor="t">
            <a:spAutoFit/>
          </a:bodyPr>
          <a:lstStyle/>
          <a:p>
            <a:pPr algn="ctr">
              <a:lnSpc>
                <a:spcPts val="4197"/>
              </a:lnSpc>
            </a:pPr>
            <a:r>
              <a:rPr lang="en-US" sz="3600" spc="-1" dirty="0">
                <a:solidFill>
                  <a:srgbClr val="FFFFFF"/>
                </a:solidFill>
                <a:latin typeface="Times New Roman Bold"/>
              </a:rPr>
              <a:t>Bangalore Institute of Technology</a:t>
            </a:r>
          </a:p>
          <a:p>
            <a:pPr algn="ctr">
              <a:lnSpc>
                <a:spcPts val="2508"/>
              </a:lnSpc>
            </a:pPr>
            <a:r>
              <a:rPr lang="en-US" sz="2400" spc="-1" dirty="0">
                <a:solidFill>
                  <a:srgbClr val="FFFFFF"/>
                </a:solidFill>
                <a:latin typeface="Times New Roman"/>
              </a:rPr>
              <a:t>K.R. Road, V.V. </a:t>
            </a:r>
            <a:r>
              <a:rPr lang="en-US" sz="2400" spc="-1" dirty="0" err="1">
                <a:solidFill>
                  <a:srgbClr val="FFFFFF"/>
                </a:solidFill>
                <a:latin typeface="Times New Roman"/>
              </a:rPr>
              <a:t>Pura</a:t>
            </a:r>
            <a:r>
              <a:rPr lang="en-US" sz="2400" spc="-1" dirty="0">
                <a:solidFill>
                  <a:srgbClr val="FFFFFF"/>
                </a:solidFill>
                <a:latin typeface="Times New Roman"/>
              </a:rPr>
              <a:t>, Bengaluru.-560004.</a:t>
            </a:r>
          </a:p>
          <a:p>
            <a:pPr algn="ctr">
              <a:lnSpc>
                <a:spcPts val="4086"/>
              </a:lnSpc>
            </a:pPr>
            <a:r>
              <a:rPr lang="en-US" sz="2800" spc="-1" dirty="0">
                <a:solidFill>
                  <a:srgbClr val="FFFFFF"/>
                </a:solidFill>
                <a:latin typeface="Times New Roman Bold"/>
              </a:rPr>
              <a:t>Department of Computer Science &amp; Engineering</a:t>
            </a:r>
          </a:p>
        </p:txBody>
      </p:sp>
      <p:sp>
        <p:nvSpPr>
          <p:cNvPr id="12" name="object 6"/>
          <p:cNvSpPr/>
          <p:nvPr/>
        </p:nvSpPr>
        <p:spPr>
          <a:xfrm>
            <a:off x="10435772" y="56174"/>
            <a:ext cx="1659454" cy="1293655"/>
          </a:xfrm>
          <a:prstGeom prst="rect">
            <a:avLst/>
          </a:prstGeom>
          <a:blipFill>
            <a:blip r:embed="rId2" cstate="print"/>
            <a:stretch>
              <a:fillRect/>
            </a:stretch>
          </a:blipFill>
        </p:spPr>
        <p:txBody>
          <a:bodyPr wrap="square" lIns="0" tIns="0" rIns="0" bIns="0" rtlCol="0"/>
          <a:lstStyle/>
          <a:p>
            <a:endParaRPr/>
          </a:p>
        </p:txBody>
      </p:sp>
      <p:sp>
        <p:nvSpPr>
          <p:cNvPr id="13" name="object 5"/>
          <p:cNvSpPr/>
          <p:nvPr/>
        </p:nvSpPr>
        <p:spPr>
          <a:xfrm>
            <a:off x="203200" y="-14514"/>
            <a:ext cx="1814286" cy="1553029"/>
          </a:xfrm>
          <a:prstGeom prst="rect">
            <a:avLst/>
          </a:prstGeom>
          <a:blipFill>
            <a:blip r:embed="rId3" cstate="print"/>
            <a:stretch>
              <a:fillRect/>
            </a:stretch>
          </a:blipFill>
        </p:spPr>
        <p:txBody>
          <a:bodyPr wrap="square" lIns="0" tIns="0" rIns="0" bIns="0" rtlCol="0"/>
          <a:lstStyle/>
          <a:p>
            <a:endParaRPr/>
          </a:p>
        </p:txBody>
      </p:sp>
      <p:grpSp>
        <p:nvGrpSpPr>
          <p:cNvPr id="3" name="Group 2"/>
          <p:cNvGrpSpPr/>
          <p:nvPr/>
        </p:nvGrpSpPr>
        <p:grpSpPr>
          <a:xfrm>
            <a:off x="0" y="6095998"/>
            <a:ext cx="12192000" cy="791030"/>
            <a:chOff x="0" y="0"/>
            <a:chExt cx="24384240" cy="1549440"/>
          </a:xfrm>
        </p:grpSpPr>
        <p:sp>
          <p:nvSpPr>
            <p:cNvPr id="15" name="Freeform 3"/>
            <p:cNvSpPr/>
            <p:nvPr/>
          </p:nvSpPr>
          <p:spPr>
            <a:xfrm>
              <a:off x="0" y="0"/>
              <a:ext cx="24384254" cy="1548384"/>
            </a:xfrm>
            <a:custGeom>
              <a:avLst/>
              <a:gdLst/>
              <a:ahLst/>
              <a:cxnLst/>
              <a:rect l="l" t="t" r="r" b="b"/>
              <a:pathLst>
                <a:path w="24384254" h="1548384">
                  <a:moveTo>
                    <a:pt x="24384254" y="0"/>
                  </a:moveTo>
                  <a:lnTo>
                    <a:pt x="0" y="0"/>
                  </a:lnTo>
                  <a:lnTo>
                    <a:pt x="0" y="1548384"/>
                  </a:lnTo>
                  <a:lnTo>
                    <a:pt x="24384254" y="1548384"/>
                  </a:lnTo>
                  <a:lnTo>
                    <a:pt x="24384254" y="0"/>
                  </a:lnTo>
                  <a:close/>
                </a:path>
              </a:pathLst>
            </a:custGeom>
            <a:solidFill>
              <a:srgbClr val="006FC0"/>
            </a:solidFill>
          </p:spPr>
        </p:sp>
      </p:grpSp>
      <p:sp>
        <p:nvSpPr>
          <p:cNvPr id="16" name="Freeform 4"/>
          <p:cNvSpPr/>
          <p:nvPr/>
        </p:nvSpPr>
        <p:spPr>
          <a:xfrm>
            <a:off x="4441441" y="6094539"/>
            <a:ext cx="1306427" cy="763461"/>
          </a:xfrm>
          <a:custGeom>
            <a:avLst/>
            <a:gdLst/>
            <a:ahLst/>
            <a:cxnLst/>
            <a:rect l="l" t="t" r="r" b="b"/>
            <a:pathLst>
              <a:path w="1959660" h="1121580">
                <a:moveTo>
                  <a:pt x="0" y="0"/>
                </a:moveTo>
                <a:lnTo>
                  <a:pt x="1959660" y="0"/>
                </a:lnTo>
                <a:lnTo>
                  <a:pt x="1959660" y="1121580"/>
                </a:lnTo>
                <a:lnTo>
                  <a:pt x="0" y="1121580"/>
                </a:lnTo>
                <a:lnTo>
                  <a:pt x="0" y="0"/>
                </a:lnTo>
                <a:close/>
              </a:path>
            </a:pathLst>
          </a:custGeom>
          <a:blipFill>
            <a:blip r:embed="rId4" cstate="print"/>
            <a:stretch>
              <a:fillRect t="-11153" b="-11153"/>
            </a:stretch>
          </a:blipFill>
        </p:spPr>
      </p:sp>
      <p:sp>
        <p:nvSpPr>
          <p:cNvPr id="17" name="Freeform 5"/>
          <p:cNvSpPr/>
          <p:nvPr/>
        </p:nvSpPr>
        <p:spPr>
          <a:xfrm>
            <a:off x="1038420" y="6123566"/>
            <a:ext cx="1190508" cy="763461"/>
          </a:xfrm>
          <a:custGeom>
            <a:avLst/>
            <a:gdLst/>
            <a:ahLst/>
            <a:cxnLst/>
            <a:rect l="l" t="t" r="r" b="b"/>
            <a:pathLst>
              <a:path w="1785780" h="1121580">
                <a:moveTo>
                  <a:pt x="0" y="0"/>
                </a:moveTo>
                <a:lnTo>
                  <a:pt x="1785780" y="0"/>
                </a:lnTo>
                <a:lnTo>
                  <a:pt x="1785780" y="1121580"/>
                </a:lnTo>
                <a:lnTo>
                  <a:pt x="0" y="1121580"/>
                </a:lnTo>
                <a:lnTo>
                  <a:pt x="0" y="0"/>
                </a:lnTo>
                <a:close/>
              </a:path>
            </a:pathLst>
          </a:custGeom>
          <a:blipFill>
            <a:blip r:embed="rId5" cstate="print"/>
            <a:stretch>
              <a:fillRect t="-11034" b="-11034"/>
            </a:stretch>
          </a:blipFill>
        </p:spPr>
      </p:sp>
      <p:sp>
        <p:nvSpPr>
          <p:cNvPr id="18" name="Freeform 6"/>
          <p:cNvSpPr/>
          <p:nvPr/>
        </p:nvSpPr>
        <p:spPr>
          <a:xfrm>
            <a:off x="2395992" y="6094528"/>
            <a:ext cx="2217578" cy="792500"/>
          </a:xfrm>
          <a:custGeom>
            <a:avLst/>
            <a:gdLst/>
            <a:ahLst/>
            <a:cxnLst/>
            <a:rect l="l" t="t" r="r" b="b"/>
            <a:pathLst>
              <a:path w="3326400" h="1164240">
                <a:moveTo>
                  <a:pt x="0" y="0"/>
                </a:moveTo>
                <a:lnTo>
                  <a:pt x="3326400" y="0"/>
                </a:lnTo>
                <a:lnTo>
                  <a:pt x="3326400" y="1164240"/>
                </a:lnTo>
                <a:lnTo>
                  <a:pt x="0" y="1164240"/>
                </a:lnTo>
                <a:lnTo>
                  <a:pt x="0" y="0"/>
                </a:lnTo>
                <a:close/>
              </a:path>
            </a:pathLst>
          </a:custGeom>
          <a:blipFill>
            <a:blip r:embed="rId6" cstate="print"/>
            <a:stretch>
              <a:fillRect t="-23333" b="-23333"/>
            </a:stretch>
          </a:blipFill>
        </p:spPr>
      </p:sp>
      <p:sp>
        <p:nvSpPr>
          <p:cNvPr id="19" name="Freeform 7"/>
          <p:cNvSpPr/>
          <p:nvPr/>
        </p:nvSpPr>
        <p:spPr>
          <a:xfrm>
            <a:off x="6466487" y="6113831"/>
            <a:ext cx="1977820" cy="758683"/>
          </a:xfrm>
          <a:custGeom>
            <a:avLst/>
            <a:gdLst/>
            <a:ahLst/>
            <a:cxnLst/>
            <a:rect l="l" t="t" r="r" b="b"/>
            <a:pathLst>
              <a:path w="2966760" h="1114560">
                <a:moveTo>
                  <a:pt x="0" y="0"/>
                </a:moveTo>
                <a:lnTo>
                  <a:pt x="2966760" y="0"/>
                </a:lnTo>
                <a:lnTo>
                  <a:pt x="2966760" y="1114560"/>
                </a:lnTo>
                <a:lnTo>
                  <a:pt x="0" y="1114560"/>
                </a:lnTo>
                <a:lnTo>
                  <a:pt x="0" y="0"/>
                </a:lnTo>
                <a:close/>
              </a:path>
            </a:pathLst>
          </a:custGeom>
          <a:blipFill>
            <a:blip r:embed="rId7" cstate="print"/>
            <a:stretch>
              <a:fillRect t="-16545" b="-16545"/>
            </a:stretch>
          </a:blipFill>
        </p:spPr>
      </p:sp>
      <p:sp>
        <p:nvSpPr>
          <p:cNvPr id="20" name="Rectangle 19"/>
          <p:cNvSpPr/>
          <p:nvPr/>
        </p:nvSpPr>
        <p:spPr>
          <a:xfrm>
            <a:off x="420914" y="1915018"/>
            <a:ext cx="11480800" cy="4062651"/>
          </a:xfrm>
          <a:prstGeom prst="rect">
            <a:avLst/>
          </a:prstGeom>
        </p:spPr>
        <p:txBody>
          <a:bodyPr wrap="square">
            <a:spAutoFit/>
          </a:bodyPr>
          <a:lstStyle/>
          <a:p>
            <a:pPr>
              <a:buFont typeface="Arial" pitchFamily="34" charset="0"/>
              <a:buChar char="•"/>
            </a:pPr>
            <a:r>
              <a:rPr lang="en-IN" sz="2400" b="1" dirty="0" smtClean="0">
                <a:latin typeface="Times New Roman" pitchFamily="18" charset="0"/>
                <a:cs typeface="Times New Roman" pitchFamily="18" charset="0"/>
              </a:rPr>
              <a:t>Machine Learning Code Algorithm Design:</a:t>
            </a:r>
          </a:p>
          <a:p>
            <a:r>
              <a:rPr lang="en-IN" dirty="0" smtClean="0">
                <a:latin typeface="Times New Roman" pitchFamily="18" charset="0"/>
                <a:cs typeface="Times New Roman" pitchFamily="18" charset="0"/>
              </a:rPr>
              <a:t>1. Data Loading and </a:t>
            </a:r>
            <a:r>
              <a:rPr lang="en-IN" dirty="0" err="1" smtClean="0">
                <a:latin typeface="Times New Roman" pitchFamily="18" charset="0"/>
                <a:cs typeface="Times New Roman" pitchFamily="18" charset="0"/>
              </a:rPr>
              <a:t>Preprocessing</a:t>
            </a:r>
            <a:r>
              <a:rPr lang="en-IN" dirty="0" smtClean="0">
                <a:latin typeface="Times New Roman" pitchFamily="18" charset="0"/>
                <a:cs typeface="Times New Roman" pitchFamily="18" charset="0"/>
              </a:rPr>
              <a:t>:</a:t>
            </a:r>
          </a:p>
          <a:p>
            <a:r>
              <a:rPr lang="en-IN" dirty="0" smtClean="0">
                <a:latin typeface="Times New Roman" pitchFamily="18" charset="0"/>
                <a:cs typeface="Times New Roman" pitchFamily="18" charset="0"/>
              </a:rPr>
              <a:t>   - Load the diabetes dataset from a CSV file.</a:t>
            </a:r>
          </a:p>
          <a:p>
            <a:r>
              <a:rPr lang="en-IN" dirty="0" smtClean="0">
                <a:latin typeface="Times New Roman" pitchFamily="18" charset="0"/>
                <a:cs typeface="Times New Roman" pitchFamily="18" charset="0"/>
              </a:rPr>
              <a:t>   - Explore and </a:t>
            </a:r>
            <a:r>
              <a:rPr lang="en-IN" dirty="0" err="1" smtClean="0">
                <a:latin typeface="Times New Roman" pitchFamily="18" charset="0"/>
                <a:cs typeface="Times New Roman" pitchFamily="18" charset="0"/>
              </a:rPr>
              <a:t>preprocess</a:t>
            </a:r>
            <a:r>
              <a:rPr lang="en-IN" dirty="0" smtClean="0">
                <a:latin typeface="Times New Roman" pitchFamily="18" charset="0"/>
                <a:cs typeface="Times New Roman" pitchFamily="18" charset="0"/>
              </a:rPr>
              <a:t> the dataset if necessary, such as handling missing values or scaling features using </a:t>
            </a:r>
            <a:r>
              <a:rPr lang="en-IN" dirty="0" err="1" smtClean="0">
                <a:latin typeface="Times New Roman" pitchFamily="18" charset="0"/>
                <a:cs typeface="Times New Roman" pitchFamily="18" charset="0"/>
              </a:rPr>
              <a:t>StandardScaler</a:t>
            </a:r>
            <a:r>
              <a:rPr lang="en-IN" dirty="0" smtClean="0">
                <a:latin typeface="Times New Roman" pitchFamily="18" charset="0"/>
                <a:cs typeface="Times New Roman" pitchFamily="18" charset="0"/>
              </a:rPr>
              <a:t>.</a:t>
            </a:r>
          </a:p>
          <a:p>
            <a:r>
              <a:rPr lang="en-IN" dirty="0" smtClean="0">
                <a:latin typeface="Times New Roman" pitchFamily="18" charset="0"/>
                <a:cs typeface="Times New Roman" pitchFamily="18" charset="0"/>
              </a:rPr>
              <a:t>2. Model Training:</a:t>
            </a:r>
          </a:p>
          <a:p>
            <a:r>
              <a:rPr lang="en-IN" dirty="0" smtClean="0">
                <a:latin typeface="Times New Roman" pitchFamily="18" charset="0"/>
                <a:cs typeface="Times New Roman" pitchFamily="18" charset="0"/>
              </a:rPr>
              <a:t>   - Split the dataset into training and testing sets using </a:t>
            </a:r>
            <a:r>
              <a:rPr lang="en-IN" dirty="0" err="1" smtClean="0">
                <a:latin typeface="Times New Roman" pitchFamily="18" charset="0"/>
                <a:cs typeface="Times New Roman" pitchFamily="18" charset="0"/>
              </a:rPr>
              <a:t>train_test_split</a:t>
            </a:r>
            <a:r>
              <a:rPr lang="en-IN" dirty="0" smtClean="0">
                <a:latin typeface="Times New Roman" pitchFamily="18" charset="0"/>
                <a:cs typeface="Times New Roman" pitchFamily="18" charset="0"/>
              </a:rPr>
              <a:t>.</a:t>
            </a:r>
          </a:p>
          <a:p>
            <a:r>
              <a:rPr lang="en-IN" dirty="0" smtClean="0">
                <a:latin typeface="Times New Roman" pitchFamily="18" charset="0"/>
                <a:cs typeface="Times New Roman" pitchFamily="18" charset="0"/>
              </a:rPr>
              <a:t>   - Train a Support Vector Machine (SVM) classifier using the training data.</a:t>
            </a:r>
          </a:p>
          <a:p>
            <a:r>
              <a:rPr lang="en-IN" dirty="0" smtClean="0">
                <a:latin typeface="Times New Roman" pitchFamily="18" charset="0"/>
                <a:cs typeface="Times New Roman" pitchFamily="18" charset="0"/>
              </a:rPr>
              <a:t>   - Evaluate the trained model's performance on the testing set.</a:t>
            </a:r>
          </a:p>
          <a:p>
            <a:r>
              <a:rPr lang="en-IN" dirty="0" smtClean="0">
                <a:latin typeface="Times New Roman" pitchFamily="18" charset="0"/>
                <a:cs typeface="Times New Roman" pitchFamily="18" charset="0"/>
              </a:rPr>
              <a:t>3. GUI Construction:</a:t>
            </a:r>
          </a:p>
          <a:p>
            <a:r>
              <a:rPr lang="en-IN" dirty="0" smtClean="0">
                <a:latin typeface="Times New Roman" pitchFamily="18" charset="0"/>
                <a:cs typeface="Times New Roman" pitchFamily="18" charset="0"/>
              </a:rPr>
              <a:t>   - Use </a:t>
            </a:r>
            <a:r>
              <a:rPr lang="en-IN" dirty="0" err="1" smtClean="0">
                <a:latin typeface="Times New Roman" pitchFamily="18" charset="0"/>
                <a:cs typeface="Times New Roman" pitchFamily="18" charset="0"/>
              </a:rPr>
              <a:t>Tkinter</a:t>
            </a:r>
            <a:r>
              <a:rPr lang="en-IN" dirty="0" smtClean="0">
                <a:latin typeface="Times New Roman" pitchFamily="18" charset="0"/>
                <a:cs typeface="Times New Roman" pitchFamily="18" charset="0"/>
              </a:rPr>
              <a:t> to create a graphical user interface (GUI) for user interaction.</a:t>
            </a:r>
          </a:p>
          <a:p>
            <a:r>
              <a:rPr lang="en-IN" dirty="0" smtClean="0">
                <a:latin typeface="Times New Roman" pitchFamily="18" charset="0"/>
                <a:cs typeface="Times New Roman" pitchFamily="18" charset="0"/>
              </a:rPr>
              <a:t>   - Design the GUI layout with entry fields for users to manually input foot pressure data.</a:t>
            </a:r>
          </a:p>
          <a:p>
            <a:r>
              <a:rPr lang="en-IN" dirty="0" smtClean="0">
                <a:latin typeface="Times New Roman" pitchFamily="18" charset="0"/>
                <a:cs typeface="Times New Roman" pitchFamily="18" charset="0"/>
              </a:rPr>
              <a:t>   - Add buttons for clearing entries and making predictions.</a:t>
            </a:r>
          </a:p>
          <a:p>
            <a:r>
              <a:rPr lang="en-IN" dirty="0" smtClean="0">
                <a:latin typeface="Times New Roman" pitchFamily="18" charset="0"/>
                <a:cs typeface="Times New Roman" pitchFamily="18" charset="0"/>
              </a:rPr>
              <a:t>   - Use labels to display descriptive text and prediction results.</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6"/>
          <p:cNvSpPr txBox="1"/>
          <p:nvPr/>
        </p:nvSpPr>
        <p:spPr>
          <a:xfrm>
            <a:off x="1055701" y="1519617"/>
            <a:ext cx="7514590" cy="473848"/>
          </a:xfrm>
          <a:prstGeom prst="rect">
            <a:avLst/>
          </a:prstGeom>
        </p:spPr>
        <p:txBody>
          <a:bodyPr vert="horz" wrap="square" lIns="0" tIns="12065" rIns="0" bIns="0" rtlCol="0">
            <a:spAutoFit/>
          </a:bodyPr>
          <a:lstStyle/>
          <a:p>
            <a:pPr marL="3438525" algn="ctr">
              <a:lnSpc>
                <a:spcPct val="100000"/>
              </a:lnSpc>
              <a:spcBef>
                <a:spcPts val="5"/>
              </a:spcBef>
            </a:pPr>
            <a:r>
              <a:rPr lang="en-IN" sz="3000" b="1" spc="-10" dirty="0" smtClean="0">
                <a:latin typeface="Times New Roman"/>
                <a:cs typeface="Times New Roman"/>
              </a:rPr>
              <a:t>ALGORITHM DESIGN</a:t>
            </a:r>
            <a:endParaRPr sz="3000" dirty="0">
              <a:latin typeface="Times New Roman"/>
              <a:cs typeface="Times New Roman"/>
            </a:endParaRPr>
          </a:p>
        </p:txBody>
      </p:sp>
      <p:grpSp>
        <p:nvGrpSpPr>
          <p:cNvPr id="2" name="Group 8"/>
          <p:cNvGrpSpPr/>
          <p:nvPr/>
        </p:nvGrpSpPr>
        <p:grpSpPr>
          <a:xfrm>
            <a:off x="0" y="-116113"/>
            <a:ext cx="12192000" cy="1582055"/>
            <a:chOff x="0" y="0"/>
            <a:chExt cx="24384240" cy="2250720"/>
          </a:xfrm>
        </p:grpSpPr>
        <p:sp>
          <p:nvSpPr>
            <p:cNvPr id="10" name="Freeform 9"/>
            <p:cNvSpPr/>
            <p:nvPr/>
          </p:nvSpPr>
          <p:spPr>
            <a:xfrm>
              <a:off x="0" y="0"/>
              <a:ext cx="24384254" cy="2249932"/>
            </a:xfrm>
            <a:custGeom>
              <a:avLst/>
              <a:gdLst/>
              <a:ahLst/>
              <a:cxnLst/>
              <a:rect l="l" t="t" r="r" b="b"/>
              <a:pathLst>
                <a:path w="24384254" h="2249932">
                  <a:moveTo>
                    <a:pt x="24384254" y="0"/>
                  </a:moveTo>
                  <a:lnTo>
                    <a:pt x="0" y="0"/>
                  </a:lnTo>
                  <a:lnTo>
                    <a:pt x="0" y="2249932"/>
                  </a:lnTo>
                  <a:lnTo>
                    <a:pt x="24384254" y="2249932"/>
                  </a:lnTo>
                  <a:lnTo>
                    <a:pt x="24384254" y="0"/>
                  </a:lnTo>
                  <a:close/>
                </a:path>
              </a:pathLst>
            </a:custGeom>
            <a:solidFill>
              <a:srgbClr val="006FC0"/>
            </a:solidFill>
          </p:spPr>
        </p:sp>
      </p:grpSp>
      <p:sp>
        <p:nvSpPr>
          <p:cNvPr id="11" name="TextBox 15"/>
          <p:cNvSpPr txBox="1"/>
          <p:nvPr/>
        </p:nvSpPr>
        <p:spPr>
          <a:xfrm>
            <a:off x="2554514" y="-66805"/>
            <a:ext cx="7419733" cy="1384995"/>
          </a:xfrm>
          <a:prstGeom prst="rect">
            <a:avLst/>
          </a:prstGeom>
        </p:spPr>
        <p:txBody>
          <a:bodyPr wrap="square" lIns="0" tIns="0" rIns="0" bIns="0" rtlCol="0" anchor="t">
            <a:spAutoFit/>
          </a:bodyPr>
          <a:lstStyle/>
          <a:p>
            <a:pPr algn="ctr">
              <a:lnSpc>
                <a:spcPts val="4197"/>
              </a:lnSpc>
            </a:pPr>
            <a:r>
              <a:rPr lang="en-US" sz="3600" spc="-1" dirty="0">
                <a:solidFill>
                  <a:srgbClr val="FFFFFF"/>
                </a:solidFill>
                <a:latin typeface="Times New Roman Bold"/>
              </a:rPr>
              <a:t>Bangalore Institute of Technology</a:t>
            </a:r>
          </a:p>
          <a:p>
            <a:pPr algn="ctr">
              <a:lnSpc>
                <a:spcPts val="2508"/>
              </a:lnSpc>
            </a:pPr>
            <a:r>
              <a:rPr lang="en-US" sz="2400" spc="-1" dirty="0">
                <a:solidFill>
                  <a:srgbClr val="FFFFFF"/>
                </a:solidFill>
                <a:latin typeface="Times New Roman"/>
              </a:rPr>
              <a:t>K.R. Road, V.V. </a:t>
            </a:r>
            <a:r>
              <a:rPr lang="en-US" sz="2400" spc="-1" dirty="0" err="1">
                <a:solidFill>
                  <a:srgbClr val="FFFFFF"/>
                </a:solidFill>
                <a:latin typeface="Times New Roman"/>
              </a:rPr>
              <a:t>Pura</a:t>
            </a:r>
            <a:r>
              <a:rPr lang="en-US" sz="2400" spc="-1" dirty="0">
                <a:solidFill>
                  <a:srgbClr val="FFFFFF"/>
                </a:solidFill>
                <a:latin typeface="Times New Roman"/>
              </a:rPr>
              <a:t>, Bengaluru.-560004.</a:t>
            </a:r>
          </a:p>
          <a:p>
            <a:pPr algn="ctr">
              <a:lnSpc>
                <a:spcPts val="4086"/>
              </a:lnSpc>
            </a:pPr>
            <a:r>
              <a:rPr lang="en-US" sz="2800" spc="-1" dirty="0">
                <a:solidFill>
                  <a:srgbClr val="FFFFFF"/>
                </a:solidFill>
                <a:latin typeface="Times New Roman Bold"/>
              </a:rPr>
              <a:t>Department of Computer Science &amp; Engineering</a:t>
            </a:r>
          </a:p>
        </p:txBody>
      </p:sp>
      <p:sp>
        <p:nvSpPr>
          <p:cNvPr id="12" name="object 6"/>
          <p:cNvSpPr/>
          <p:nvPr/>
        </p:nvSpPr>
        <p:spPr>
          <a:xfrm>
            <a:off x="10435772" y="56174"/>
            <a:ext cx="1659454" cy="1293655"/>
          </a:xfrm>
          <a:prstGeom prst="rect">
            <a:avLst/>
          </a:prstGeom>
          <a:blipFill>
            <a:blip r:embed="rId2" cstate="print"/>
            <a:stretch>
              <a:fillRect/>
            </a:stretch>
          </a:blipFill>
        </p:spPr>
        <p:txBody>
          <a:bodyPr wrap="square" lIns="0" tIns="0" rIns="0" bIns="0" rtlCol="0"/>
          <a:lstStyle/>
          <a:p>
            <a:endParaRPr/>
          </a:p>
        </p:txBody>
      </p:sp>
      <p:sp>
        <p:nvSpPr>
          <p:cNvPr id="13" name="object 5"/>
          <p:cNvSpPr/>
          <p:nvPr/>
        </p:nvSpPr>
        <p:spPr>
          <a:xfrm>
            <a:off x="203200" y="-14514"/>
            <a:ext cx="1814286" cy="1553029"/>
          </a:xfrm>
          <a:prstGeom prst="rect">
            <a:avLst/>
          </a:prstGeom>
          <a:blipFill>
            <a:blip r:embed="rId3" cstate="print"/>
            <a:stretch>
              <a:fillRect/>
            </a:stretch>
          </a:blipFill>
        </p:spPr>
        <p:txBody>
          <a:bodyPr wrap="square" lIns="0" tIns="0" rIns="0" bIns="0" rtlCol="0"/>
          <a:lstStyle/>
          <a:p>
            <a:endParaRPr/>
          </a:p>
        </p:txBody>
      </p:sp>
      <p:grpSp>
        <p:nvGrpSpPr>
          <p:cNvPr id="3" name="Group 2"/>
          <p:cNvGrpSpPr/>
          <p:nvPr/>
        </p:nvGrpSpPr>
        <p:grpSpPr>
          <a:xfrm>
            <a:off x="0" y="6095998"/>
            <a:ext cx="12192000" cy="791030"/>
            <a:chOff x="0" y="0"/>
            <a:chExt cx="24384240" cy="1549440"/>
          </a:xfrm>
        </p:grpSpPr>
        <p:sp>
          <p:nvSpPr>
            <p:cNvPr id="15" name="Freeform 3"/>
            <p:cNvSpPr/>
            <p:nvPr/>
          </p:nvSpPr>
          <p:spPr>
            <a:xfrm>
              <a:off x="0" y="0"/>
              <a:ext cx="24384254" cy="1548384"/>
            </a:xfrm>
            <a:custGeom>
              <a:avLst/>
              <a:gdLst/>
              <a:ahLst/>
              <a:cxnLst/>
              <a:rect l="l" t="t" r="r" b="b"/>
              <a:pathLst>
                <a:path w="24384254" h="1548384">
                  <a:moveTo>
                    <a:pt x="24384254" y="0"/>
                  </a:moveTo>
                  <a:lnTo>
                    <a:pt x="0" y="0"/>
                  </a:lnTo>
                  <a:lnTo>
                    <a:pt x="0" y="1548384"/>
                  </a:lnTo>
                  <a:lnTo>
                    <a:pt x="24384254" y="1548384"/>
                  </a:lnTo>
                  <a:lnTo>
                    <a:pt x="24384254" y="0"/>
                  </a:lnTo>
                  <a:close/>
                </a:path>
              </a:pathLst>
            </a:custGeom>
            <a:solidFill>
              <a:srgbClr val="006FC0"/>
            </a:solidFill>
          </p:spPr>
        </p:sp>
      </p:grpSp>
      <p:sp>
        <p:nvSpPr>
          <p:cNvPr id="16" name="Freeform 4"/>
          <p:cNvSpPr/>
          <p:nvPr/>
        </p:nvSpPr>
        <p:spPr>
          <a:xfrm>
            <a:off x="4441441" y="6094539"/>
            <a:ext cx="1306427" cy="763461"/>
          </a:xfrm>
          <a:custGeom>
            <a:avLst/>
            <a:gdLst/>
            <a:ahLst/>
            <a:cxnLst/>
            <a:rect l="l" t="t" r="r" b="b"/>
            <a:pathLst>
              <a:path w="1959660" h="1121580">
                <a:moveTo>
                  <a:pt x="0" y="0"/>
                </a:moveTo>
                <a:lnTo>
                  <a:pt x="1959660" y="0"/>
                </a:lnTo>
                <a:lnTo>
                  <a:pt x="1959660" y="1121580"/>
                </a:lnTo>
                <a:lnTo>
                  <a:pt x="0" y="1121580"/>
                </a:lnTo>
                <a:lnTo>
                  <a:pt x="0" y="0"/>
                </a:lnTo>
                <a:close/>
              </a:path>
            </a:pathLst>
          </a:custGeom>
          <a:blipFill>
            <a:blip r:embed="rId4" cstate="print"/>
            <a:stretch>
              <a:fillRect t="-11153" b="-11153"/>
            </a:stretch>
          </a:blipFill>
        </p:spPr>
      </p:sp>
      <p:sp>
        <p:nvSpPr>
          <p:cNvPr id="17" name="Freeform 5"/>
          <p:cNvSpPr/>
          <p:nvPr/>
        </p:nvSpPr>
        <p:spPr>
          <a:xfrm>
            <a:off x="1038420" y="6123566"/>
            <a:ext cx="1190508" cy="763461"/>
          </a:xfrm>
          <a:custGeom>
            <a:avLst/>
            <a:gdLst/>
            <a:ahLst/>
            <a:cxnLst/>
            <a:rect l="l" t="t" r="r" b="b"/>
            <a:pathLst>
              <a:path w="1785780" h="1121580">
                <a:moveTo>
                  <a:pt x="0" y="0"/>
                </a:moveTo>
                <a:lnTo>
                  <a:pt x="1785780" y="0"/>
                </a:lnTo>
                <a:lnTo>
                  <a:pt x="1785780" y="1121580"/>
                </a:lnTo>
                <a:lnTo>
                  <a:pt x="0" y="1121580"/>
                </a:lnTo>
                <a:lnTo>
                  <a:pt x="0" y="0"/>
                </a:lnTo>
                <a:close/>
              </a:path>
            </a:pathLst>
          </a:custGeom>
          <a:blipFill>
            <a:blip r:embed="rId5" cstate="print"/>
            <a:stretch>
              <a:fillRect t="-11034" b="-11034"/>
            </a:stretch>
          </a:blipFill>
        </p:spPr>
      </p:sp>
      <p:sp>
        <p:nvSpPr>
          <p:cNvPr id="18" name="Freeform 6"/>
          <p:cNvSpPr/>
          <p:nvPr/>
        </p:nvSpPr>
        <p:spPr>
          <a:xfrm>
            <a:off x="2395992" y="6094528"/>
            <a:ext cx="2217578" cy="792500"/>
          </a:xfrm>
          <a:custGeom>
            <a:avLst/>
            <a:gdLst/>
            <a:ahLst/>
            <a:cxnLst/>
            <a:rect l="l" t="t" r="r" b="b"/>
            <a:pathLst>
              <a:path w="3326400" h="1164240">
                <a:moveTo>
                  <a:pt x="0" y="0"/>
                </a:moveTo>
                <a:lnTo>
                  <a:pt x="3326400" y="0"/>
                </a:lnTo>
                <a:lnTo>
                  <a:pt x="3326400" y="1164240"/>
                </a:lnTo>
                <a:lnTo>
                  <a:pt x="0" y="1164240"/>
                </a:lnTo>
                <a:lnTo>
                  <a:pt x="0" y="0"/>
                </a:lnTo>
                <a:close/>
              </a:path>
            </a:pathLst>
          </a:custGeom>
          <a:blipFill>
            <a:blip r:embed="rId6" cstate="print"/>
            <a:stretch>
              <a:fillRect t="-23333" b="-23333"/>
            </a:stretch>
          </a:blipFill>
        </p:spPr>
      </p:sp>
      <p:sp>
        <p:nvSpPr>
          <p:cNvPr id="19" name="Freeform 7"/>
          <p:cNvSpPr/>
          <p:nvPr/>
        </p:nvSpPr>
        <p:spPr>
          <a:xfrm>
            <a:off x="6466487" y="6113831"/>
            <a:ext cx="1977820" cy="758683"/>
          </a:xfrm>
          <a:custGeom>
            <a:avLst/>
            <a:gdLst/>
            <a:ahLst/>
            <a:cxnLst/>
            <a:rect l="l" t="t" r="r" b="b"/>
            <a:pathLst>
              <a:path w="2966760" h="1114560">
                <a:moveTo>
                  <a:pt x="0" y="0"/>
                </a:moveTo>
                <a:lnTo>
                  <a:pt x="2966760" y="0"/>
                </a:lnTo>
                <a:lnTo>
                  <a:pt x="2966760" y="1114560"/>
                </a:lnTo>
                <a:lnTo>
                  <a:pt x="0" y="1114560"/>
                </a:lnTo>
                <a:lnTo>
                  <a:pt x="0" y="0"/>
                </a:lnTo>
                <a:close/>
              </a:path>
            </a:pathLst>
          </a:custGeom>
          <a:blipFill>
            <a:blip r:embed="rId7" cstate="print"/>
            <a:stretch>
              <a:fillRect t="-16545" b="-16545"/>
            </a:stretch>
          </a:blipFill>
        </p:spPr>
      </p:sp>
      <p:sp>
        <p:nvSpPr>
          <p:cNvPr id="20" name="Rectangle 19"/>
          <p:cNvSpPr/>
          <p:nvPr/>
        </p:nvSpPr>
        <p:spPr>
          <a:xfrm>
            <a:off x="420914" y="1987588"/>
            <a:ext cx="11480800" cy="3416320"/>
          </a:xfrm>
          <a:prstGeom prst="rect">
            <a:avLst/>
          </a:prstGeom>
        </p:spPr>
        <p:txBody>
          <a:bodyPr wrap="square">
            <a:spAutoFit/>
          </a:bodyPr>
          <a:lstStyle/>
          <a:p>
            <a:r>
              <a:rPr lang="en-IN" dirty="0" smtClean="0">
                <a:latin typeface="Times New Roman" pitchFamily="18" charset="0"/>
                <a:cs typeface="Times New Roman" pitchFamily="18" charset="0"/>
              </a:rPr>
              <a:t>4. Prediction Function:</a:t>
            </a:r>
          </a:p>
          <a:p>
            <a:r>
              <a:rPr lang="en-IN" dirty="0" smtClean="0">
                <a:latin typeface="Times New Roman" pitchFamily="18" charset="0"/>
                <a:cs typeface="Times New Roman" pitchFamily="18" charset="0"/>
              </a:rPr>
              <a:t>   - Define a function to gather input data from the GUI entry fields.</a:t>
            </a:r>
          </a:p>
          <a:p>
            <a:r>
              <a:rPr lang="en-IN" dirty="0" smtClean="0">
                <a:latin typeface="Times New Roman" pitchFamily="18" charset="0"/>
                <a:cs typeface="Times New Roman" pitchFamily="18" charset="0"/>
              </a:rPr>
              <a:t>   - </a:t>
            </a:r>
            <a:r>
              <a:rPr lang="en-IN" dirty="0" err="1" smtClean="0">
                <a:latin typeface="Times New Roman" pitchFamily="18" charset="0"/>
                <a:cs typeface="Times New Roman" pitchFamily="18" charset="0"/>
              </a:rPr>
              <a:t>Preprocess</a:t>
            </a:r>
            <a:r>
              <a:rPr lang="en-IN" dirty="0" smtClean="0">
                <a:latin typeface="Times New Roman" pitchFamily="18" charset="0"/>
                <a:cs typeface="Times New Roman" pitchFamily="18" charset="0"/>
              </a:rPr>
              <a:t> the input data using the same </a:t>
            </a:r>
            <a:r>
              <a:rPr lang="en-IN" dirty="0" err="1" smtClean="0">
                <a:latin typeface="Times New Roman" pitchFamily="18" charset="0"/>
                <a:cs typeface="Times New Roman" pitchFamily="18" charset="0"/>
              </a:rPr>
              <a:t>preprocessing</a:t>
            </a:r>
            <a:r>
              <a:rPr lang="en-IN" dirty="0" smtClean="0">
                <a:latin typeface="Times New Roman" pitchFamily="18" charset="0"/>
                <a:cs typeface="Times New Roman" pitchFamily="18" charset="0"/>
              </a:rPr>
              <a:t> steps applied during model training.</a:t>
            </a:r>
          </a:p>
          <a:p>
            <a:r>
              <a:rPr lang="en-IN" dirty="0" smtClean="0">
                <a:latin typeface="Times New Roman" pitchFamily="18" charset="0"/>
                <a:cs typeface="Times New Roman" pitchFamily="18" charset="0"/>
              </a:rPr>
              <a:t>   - Use the trained SVM model to predict the outcome (normal or abnormal foot pressure) based on the input data.</a:t>
            </a:r>
          </a:p>
          <a:p>
            <a:r>
              <a:rPr lang="en-IN" dirty="0" smtClean="0">
                <a:latin typeface="Times New Roman" pitchFamily="18" charset="0"/>
                <a:cs typeface="Times New Roman" pitchFamily="18" charset="0"/>
              </a:rPr>
              <a:t>   - Display the prediction result on the GUI.</a:t>
            </a:r>
          </a:p>
          <a:p>
            <a:r>
              <a:rPr lang="en-IN" dirty="0" smtClean="0">
                <a:latin typeface="Times New Roman" pitchFamily="18" charset="0"/>
                <a:cs typeface="Times New Roman" pitchFamily="18" charset="0"/>
              </a:rPr>
              <a:t>5. User Interaction:</a:t>
            </a:r>
          </a:p>
          <a:p>
            <a:r>
              <a:rPr lang="en-IN" dirty="0" smtClean="0">
                <a:latin typeface="Times New Roman" pitchFamily="18" charset="0"/>
                <a:cs typeface="Times New Roman" pitchFamily="18" charset="0"/>
              </a:rPr>
              <a:t>   - Users manually enter foot pressure data into the GUI entry fields after observing the </a:t>
            </a:r>
            <a:r>
              <a:rPr lang="en-IN" dirty="0" err="1" smtClean="0">
                <a:latin typeface="Times New Roman" pitchFamily="18" charset="0"/>
                <a:cs typeface="Times New Roman" pitchFamily="18" charset="0"/>
              </a:rPr>
              <a:t>Arduino</a:t>
            </a:r>
            <a:r>
              <a:rPr lang="en-IN" dirty="0" smtClean="0">
                <a:latin typeface="Times New Roman" pitchFamily="18" charset="0"/>
                <a:cs typeface="Times New Roman" pitchFamily="18" charset="0"/>
              </a:rPr>
              <a:t> output.</a:t>
            </a:r>
          </a:p>
          <a:p>
            <a:r>
              <a:rPr lang="en-IN" dirty="0" smtClean="0">
                <a:latin typeface="Times New Roman" pitchFamily="18" charset="0"/>
                <a:cs typeface="Times New Roman" pitchFamily="18" charset="0"/>
              </a:rPr>
              <a:t>   - Click the "Check" button to initiate prediction based on the entered data.</a:t>
            </a:r>
          </a:p>
          <a:p>
            <a:r>
              <a:rPr lang="en-IN" dirty="0" smtClean="0">
                <a:latin typeface="Times New Roman" pitchFamily="18" charset="0"/>
                <a:cs typeface="Times New Roman" pitchFamily="18" charset="0"/>
              </a:rPr>
              <a:t>   - The GUI displays the prediction result as either "Patient has abnormal foot pressure" or "Patient is normal."</a:t>
            </a:r>
          </a:p>
          <a:p>
            <a:r>
              <a:rPr lang="en-IN" dirty="0" smtClean="0">
                <a:latin typeface="Times New Roman" pitchFamily="18" charset="0"/>
                <a:cs typeface="Times New Roman" pitchFamily="18" charset="0"/>
              </a:rPr>
              <a:t>6. Integration:</a:t>
            </a:r>
          </a:p>
          <a:p>
            <a:r>
              <a:rPr lang="en-IN" dirty="0" smtClean="0">
                <a:latin typeface="Times New Roman" pitchFamily="18" charset="0"/>
                <a:cs typeface="Times New Roman" pitchFamily="18" charset="0"/>
              </a:rPr>
              <a:t>   - The </a:t>
            </a:r>
            <a:r>
              <a:rPr lang="en-IN" dirty="0" err="1" smtClean="0">
                <a:latin typeface="Times New Roman" pitchFamily="18" charset="0"/>
                <a:cs typeface="Times New Roman" pitchFamily="18" charset="0"/>
              </a:rPr>
              <a:t>Arduino</a:t>
            </a:r>
            <a:r>
              <a:rPr lang="en-IN" dirty="0" smtClean="0">
                <a:latin typeface="Times New Roman" pitchFamily="18" charset="0"/>
                <a:cs typeface="Times New Roman" pitchFamily="18" charset="0"/>
              </a:rPr>
              <a:t> code and the ML code are part of the same project but operate independently.</a:t>
            </a:r>
          </a:p>
          <a:p>
            <a:r>
              <a:rPr lang="en-IN" dirty="0" smtClean="0">
                <a:latin typeface="Times New Roman" pitchFamily="18" charset="0"/>
                <a:cs typeface="Times New Roman" pitchFamily="18" charset="0"/>
              </a:rPr>
              <a:t>   - Users manually transfer the observed sensor readings from the </a:t>
            </a:r>
            <a:r>
              <a:rPr lang="en-IN" dirty="0" err="1" smtClean="0">
                <a:latin typeface="Times New Roman" pitchFamily="18" charset="0"/>
                <a:cs typeface="Times New Roman" pitchFamily="18" charset="0"/>
              </a:rPr>
              <a:t>Arduino</a:t>
            </a:r>
            <a:r>
              <a:rPr lang="en-IN" dirty="0" smtClean="0">
                <a:latin typeface="Times New Roman" pitchFamily="18" charset="0"/>
                <a:cs typeface="Times New Roman" pitchFamily="18" charset="0"/>
              </a:rPr>
              <a:t> serial monitor to the ML GUI for prediction.</a:t>
            </a:r>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6"/>
          <p:cNvSpPr txBox="1"/>
          <p:nvPr/>
        </p:nvSpPr>
        <p:spPr>
          <a:xfrm>
            <a:off x="1055701" y="1432533"/>
            <a:ext cx="9031728" cy="504625"/>
          </a:xfrm>
          <a:prstGeom prst="rect">
            <a:avLst/>
          </a:prstGeom>
        </p:spPr>
        <p:txBody>
          <a:bodyPr vert="horz" wrap="square" lIns="0" tIns="12065" rIns="0" bIns="0" rtlCol="0">
            <a:spAutoFit/>
          </a:bodyPr>
          <a:lstStyle/>
          <a:p>
            <a:pPr marL="3438525">
              <a:lnSpc>
                <a:spcPct val="100000"/>
              </a:lnSpc>
              <a:spcBef>
                <a:spcPts val="5"/>
              </a:spcBef>
            </a:pPr>
            <a:r>
              <a:rPr lang="en-IN" sz="3200" dirty="0" smtClean="0">
                <a:latin typeface="Times New Roman" pitchFamily="18" charset="0"/>
                <a:cs typeface="Times New Roman" pitchFamily="18" charset="0"/>
              </a:rPr>
              <a:t>SVM Algorithm</a:t>
            </a:r>
            <a:endParaRPr sz="3000" dirty="0">
              <a:latin typeface="Times New Roman" pitchFamily="18" charset="0"/>
              <a:cs typeface="Times New Roman" pitchFamily="18" charset="0"/>
            </a:endParaRPr>
          </a:p>
        </p:txBody>
      </p:sp>
      <p:sp>
        <p:nvSpPr>
          <p:cNvPr id="8" name="Rectangle 7">
            <a:extLst>
              <a:ext uri="{FF2B5EF4-FFF2-40B4-BE49-F238E27FC236}">
                <a16:creationId xmlns="" xmlns:a16="http://schemas.microsoft.com/office/drawing/2014/main" id="{E543AD79-59E9-4C8B-8127-D9908A66750E}"/>
              </a:ext>
            </a:extLst>
          </p:cNvPr>
          <p:cNvSpPr/>
          <p:nvPr/>
        </p:nvSpPr>
        <p:spPr>
          <a:xfrm>
            <a:off x="542145" y="1896738"/>
            <a:ext cx="10820400" cy="3785652"/>
          </a:xfrm>
          <a:prstGeom prst="rect">
            <a:avLst/>
          </a:prstGeom>
        </p:spPr>
        <p:txBody>
          <a:bodyPr wrap="square">
            <a:spAutoFit/>
          </a:bodyPr>
          <a:lstStyle/>
          <a:p>
            <a:pPr>
              <a:buFont typeface="Arial" pitchFamily="34" charset="0"/>
              <a:buChar char="•"/>
            </a:pPr>
            <a:r>
              <a:rPr lang="en-IN" sz="2400" b="1" dirty="0" smtClean="0">
                <a:latin typeface="Times New Roman" pitchFamily="18" charset="0"/>
                <a:cs typeface="Times New Roman" pitchFamily="18" charset="0"/>
              </a:rPr>
              <a:t>Linear Binary Classifier:</a:t>
            </a:r>
            <a:r>
              <a:rPr lang="en-IN" sz="2400" dirty="0" smtClean="0">
                <a:latin typeface="Times New Roman" pitchFamily="18" charset="0"/>
                <a:cs typeface="Times New Roman" pitchFamily="18" charset="0"/>
              </a:rPr>
              <a:t> SVM is a mathematical and machine learning technique used to build a linear binary classifier.</a:t>
            </a:r>
          </a:p>
          <a:p>
            <a:pPr lvl="1">
              <a:buFont typeface="Arial" pitchFamily="34" charset="0"/>
              <a:buChar char="•"/>
            </a:pPr>
            <a:r>
              <a:rPr lang="en-IN" sz="2400" dirty="0" smtClean="0">
                <a:latin typeface="Times New Roman" pitchFamily="18" charset="0"/>
                <a:cs typeface="Times New Roman" pitchFamily="18" charset="0"/>
              </a:rPr>
              <a:t>It establishes a </a:t>
            </a:r>
            <a:r>
              <a:rPr lang="en-IN" sz="2400" dirty="0" err="1" smtClean="0">
                <a:latin typeface="Times New Roman" pitchFamily="18" charset="0"/>
                <a:cs typeface="Times New Roman" pitchFamily="18" charset="0"/>
              </a:rPr>
              <a:t>hyperplane</a:t>
            </a:r>
            <a:r>
              <a:rPr lang="en-IN" sz="2400" dirty="0" smtClean="0">
                <a:latin typeface="Times New Roman" pitchFamily="18" charset="0"/>
                <a:cs typeface="Times New Roman" pitchFamily="18" charset="0"/>
              </a:rPr>
              <a:t> in a high-dimensional space to separate a dataset into two segments, corresponding to the desired objective.</a:t>
            </a:r>
          </a:p>
          <a:p>
            <a:pPr>
              <a:buFont typeface="Arial" pitchFamily="34" charset="0"/>
              <a:buChar char="•"/>
            </a:pPr>
            <a:r>
              <a:rPr lang="en-IN" sz="2400" b="1" dirty="0" err="1" smtClean="0">
                <a:latin typeface="Times New Roman" pitchFamily="18" charset="0"/>
                <a:cs typeface="Times New Roman" pitchFamily="18" charset="0"/>
              </a:rPr>
              <a:t>Hyperplane</a:t>
            </a:r>
            <a:r>
              <a:rPr lang="en-IN" sz="2400" b="1" dirty="0" smtClean="0">
                <a:latin typeface="Times New Roman" pitchFamily="18" charset="0"/>
                <a:cs typeface="Times New Roman" pitchFamily="18" charset="0"/>
              </a:rPr>
              <a:t> and Decision Boundary:</a:t>
            </a:r>
            <a:r>
              <a:rPr lang="en-IN" sz="2400" dirty="0" smtClean="0">
                <a:latin typeface="Times New Roman" pitchFamily="18" charset="0"/>
                <a:cs typeface="Times New Roman" pitchFamily="18" charset="0"/>
              </a:rPr>
              <a:t> The SVM classifier defines a </a:t>
            </a:r>
            <a:r>
              <a:rPr lang="en-IN" sz="2400" dirty="0" err="1" smtClean="0">
                <a:latin typeface="Times New Roman" pitchFamily="18" charset="0"/>
                <a:cs typeface="Times New Roman" pitchFamily="18" charset="0"/>
              </a:rPr>
              <a:t>hyperplane</a:t>
            </a:r>
            <a:r>
              <a:rPr lang="en-IN" sz="2400" dirty="0" smtClean="0">
                <a:latin typeface="Times New Roman" pitchFamily="18" charset="0"/>
                <a:cs typeface="Times New Roman" pitchFamily="18" charset="0"/>
              </a:rPr>
              <a:t> in the high-dimensional space that acts as the decision boundary between two classes.</a:t>
            </a:r>
          </a:p>
          <a:p>
            <a:pPr>
              <a:buFont typeface="Arial" pitchFamily="34" charset="0"/>
              <a:buChar char="•"/>
            </a:pPr>
            <a:r>
              <a:rPr lang="en-IN" sz="2400" b="1" dirty="0" smtClean="0">
                <a:latin typeface="Times New Roman" pitchFamily="18" charset="0"/>
                <a:cs typeface="Times New Roman" pitchFamily="18" charset="0"/>
              </a:rPr>
              <a:t>Support Vectors:</a:t>
            </a:r>
            <a:r>
              <a:rPr lang="en-IN" sz="2400" dirty="0" smtClean="0">
                <a:latin typeface="Times New Roman" pitchFamily="18" charset="0"/>
                <a:cs typeface="Times New Roman" pitchFamily="18" charset="0"/>
              </a:rPr>
              <a:t> Support vectors are crucial data points that define the "gutters" or boundary conditions on either side of the </a:t>
            </a:r>
            <a:r>
              <a:rPr lang="en-IN" sz="2400" dirty="0" err="1" smtClean="0">
                <a:latin typeface="Times New Roman" pitchFamily="18" charset="0"/>
                <a:cs typeface="Times New Roman" pitchFamily="18" charset="0"/>
              </a:rPr>
              <a:t>hyperplane</a:t>
            </a:r>
            <a:r>
              <a:rPr lang="en-IN" sz="2400" dirty="0" smtClean="0">
                <a:latin typeface="Times New Roman" pitchFamily="18" charset="0"/>
                <a:cs typeface="Times New Roman" pitchFamily="18" charset="0"/>
              </a:rPr>
              <a:t> for each of the two classes.</a:t>
            </a:r>
          </a:p>
          <a:p>
            <a:pPr>
              <a:buFont typeface="Arial" pitchFamily="34" charset="0"/>
              <a:buChar char="•"/>
            </a:pPr>
            <a:r>
              <a:rPr lang="en-IN" sz="2400" b="1" dirty="0" smtClean="0">
                <a:latin typeface="Times New Roman" pitchFamily="18" charset="0"/>
                <a:cs typeface="Times New Roman" pitchFamily="18" charset="0"/>
              </a:rPr>
              <a:t>Widest Street Approach : </a:t>
            </a:r>
            <a:r>
              <a:rPr lang="en-IN" sz="2400" dirty="0" smtClean="0">
                <a:latin typeface="Times New Roman" pitchFamily="18" charset="0"/>
                <a:cs typeface="Times New Roman" pitchFamily="18" charset="0"/>
              </a:rPr>
              <a:t>SVM adopts a "widest street" approach, aiming to create the </a:t>
            </a:r>
            <a:r>
              <a:rPr lang="en-IN" sz="2400" dirty="0" err="1" smtClean="0">
                <a:latin typeface="Times New Roman" pitchFamily="18" charset="0"/>
                <a:cs typeface="Times New Roman" pitchFamily="18" charset="0"/>
              </a:rPr>
              <a:t>hyperplane</a:t>
            </a:r>
            <a:r>
              <a:rPr lang="en-IN" sz="2400" dirty="0" smtClean="0">
                <a:latin typeface="Times New Roman" pitchFamily="18" charset="0"/>
                <a:cs typeface="Times New Roman" pitchFamily="18" charset="0"/>
              </a:rPr>
              <a:t> with the maximum margin between the two classes.</a:t>
            </a:r>
            <a:endParaRPr lang="en-IN" sz="2400" dirty="0">
              <a:latin typeface="Times New Roman" pitchFamily="18" charset="0"/>
              <a:cs typeface="Times New Roman" pitchFamily="18" charset="0"/>
            </a:endParaRPr>
          </a:p>
        </p:txBody>
      </p:sp>
      <p:grpSp>
        <p:nvGrpSpPr>
          <p:cNvPr id="2" name="Group 8"/>
          <p:cNvGrpSpPr/>
          <p:nvPr/>
        </p:nvGrpSpPr>
        <p:grpSpPr>
          <a:xfrm>
            <a:off x="0" y="-116113"/>
            <a:ext cx="12192000" cy="1582055"/>
            <a:chOff x="0" y="0"/>
            <a:chExt cx="24384240" cy="2250720"/>
          </a:xfrm>
        </p:grpSpPr>
        <p:sp>
          <p:nvSpPr>
            <p:cNvPr id="10" name="Freeform 9"/>
            <p:cNvSpPr/>
            <p:nvPr/>
          </p:nvSpPr>
          <p:spPr>
            <a:xfrm>
              <a:off x="0" y="0"/>
              <a:ext cx="24384254" cy="2249932"/>
            </a:xfrm>
            <a:custGeom>
              <a:avLst/>
              <a:gdLst/>
              <a:ahLst/>
              <a:cxnLst/>
              <a:rect l="l" t="t" r="r" b="b"/>
              <a:pathLst>
                <a:path w="24384254" h="2249932">
                  <a:moveTo>
                    <a:pt x="24384254" y="0"/>
                  </a:moveTo>
                  <a:lnTo>
                    <a:pt x="0" y="0"/>
                  </a:lnTo>
                  <a:lnTo>
                    <a:pt x="0" y="2249932"/>
                  </a:lnTo>
                  <a:lnTo>
                    <a:pt x="24384254" y="2249932"/>
                  </a:lnTo>
                  <a:lnTo>
                    <a:pt x="24384254" y="0"/>
                  </a:lnTo>
                  <a:close/>
                </a:path>
              </a:pathLst>
            </a:custGeom>
            <a:solidFill>
              <a:srgbClr val="006FC0"/>
            </a:solidFill>
          </p:spPr>
        </p:sp>
      </p:grpSp>
      <p:sp>
        <p:nvSpPr>
          <p:cNvPr id="11" name="TextBox 15"/>
          <p:cNvSpPr txBox="1"/>
          <p:nvPr/>
        </p:nvSpPr>
        <p:spPr>
          <a:xfrm>
            <a:off x="2554514" y="-66805"/>
            <a:ext cx="7419733" cy="1384995"/>
          </a:xfrm>
          <a:prstGeom prst="rect">
            <a:avLst/>
          </a:prstGeom>
        </p:spPr>
        <p:txBody>
          <a:bodyPr wrap="square" lIns="0" tIns="0" rIns="0" bIns="0" rtlCol="0" anchor="t">
            <a:spAutoFit/>
          </a:bodyPr>
          <a:lstStyle/>
          <a:p>
            <a:pPr algn="ctr">
              <a:lnSpc>
                <a:spcPts val="4197"/>
              </a:lnSpc>
            </a:pPr>
            <a:r>
              <a:rPr lang="en-US" sz="3600" spc="-1" dirty="0">
                <a:solidFill>
                  <a:srgbClr val="FFFFFF"/>
                </a:solidFill>
                <a:latin typeface="Times New Roman Bold"/>
              </a:rPr>
              <a:t>Bangalore Institute of Technology</a:t>
            </a:r>
          </a:p>
          <a:p>
            <a:pPr algn="ctr">
              <a:lnSpc>
                <a:spcPts val="2508"/>
              </a:lnSpc>
            </a:pPr>
            <a:r>
              <a:rPr lang="en-US" sz="2400" spc="-1" dirty="0">
                <a:solidFill>
                  <a:srgbClr val="FFFFFF"/>
                </a:solidFill>
                <a:latin typeface="Times New Roman"/>
              </a:rPr>
              <a:t>K.R. Road, V.V. </a:t>
            </a:r>
            <a:r>
              <a:rPr lang="en-US" sz="2400" spc="-1" dirty="0" err="1">
                <a:solidFill>
                  <a:srgbClr val="FFFFFF"/>
                </a:solidFill>
                <a:latin typeface="Times New Roman"/>
              </a:rPr>
              <a:t>Pura</a:t>
            </a:r>
            <a:r>
              <a:rPr lang="en-US" sz="2400" spc="-1" dirty="0">
                <a:solidFill>
                  <a:srgbClr val="FFFFFF"/>
                </a:solidFill>
                <a:latin typeface="Times New Roman"/>
              </a:rPr>
              <a:t>, Bengaluru.-560004.</a:t>
            </a:r>
          </a:p>
          <a:p>
            <a:pPr algn="ctr">
              <a:lnSpc>
                <a:spcPts val="4086"/>
              </a:lnSpc>
            </a:pPr>
            <a:r>
              <a:rPr lang="en-US" sz="2800" spc="-1" dirty="0">
                <a:solidFill>
                  <a:srgbClr val="FFFFFF"/>
                </a:solidFill>
                <a:latin typeface="Times New Roman Bold"/>
              </a:rPr>
              <a:t>Department of Computer Science &amp; Engineering</a:t>
            </a:r>
          </a:p>
        </p:txBody>
      </p:sp>
      <p:sp>
        <p:nvSpPr>
          <p:cNvPr id="12" name="object 6"/>
          <p:cNvSpPr/>
          <p:nvPr/>
        </p:nvSpPr>
        <p:spPr>
          <a:xfrm>
            <a:off x="10435772" y="56174"/>
            <a:ext cx="1659454" cy="1293655"/>
          </a:xfrm>
          <a:prstGeom prst="rect">
            <a:avLst/>
          </a:prstGeom>
          <a:blipFill>
            <a:blip r:embed="rId2" cstate="print"/>
            <a:stretch>
              <a:fillRect/>
            </a:stretch>
          </a:blipFill>
        </p:spPr>
        <p:txBody>
          <a:bodyPr wrap="square" lIns="0" tIns="0" rIns="0" bIns="0" rtlCol="0"/>
          <a:lstStyle/>
          <a:p>
            <a:endParaRPr/>
          </a:p>
        </p:txBody>
      </p:sp>
      <p:sp>
        <p:nvSpPr>
          <p:cNvPr id="13" name="object 5"/>
          <p:cNvSpPr/>
          <p:nvPr/>
        </p:nvSpPr>
        <p:spPr>
          <a:xfrm>
            <a:off x="203200" y="-14514"/>
            <a:ext cx="1814286" cy="1553029"/>
          </a:xfrm>
          <a:prstGeom prst="rect">
            <a:avLst/>
          </a:prstGeom>
          <a:blipFill>
            <a:blip r:embed="rId3" cstate="print"/>
            <a:stretch>
              <a:fillRect/>
            </a:stretch>
          </a:blipFill>
        </p:spPr>
        <p:txBody>
          <a:bodyPr wrap="square" lIns="0" tIns="0" rIns="0" bIns="0" rtlCol="0"/>
          <a:lstStyle/>
          <a:p>
            <a:endParaRPr/>
          </a:p>
        </p:txBody>
      </p:sp>
      <p:grpSp>
        <p:nvGrpSpPr>
          <p:cNvPr id="3" name="Group 2"/>
          <p:cNvGrpSpPr/>
          <p:nvPr/>
        </p:nvGrpSpPr>
        <p:grpSpPr>
          <a:xfrm>
            <a:off x="0" y="6095998"/>
            <a:ext cx="12192000" cy="791030"/>
            <a:chOff x="0" y="0"/>
            <a:chExt cx="24384240" cy="1549440"/>
          </a:xfrm>
        </p:grpSpPr>
        <p:sp>
          <p:nvSpPr>
            <p:cNvPr id="15" name="Freeform 3"/>
            <p:cNvSpPr/>
            <p:nvPr/>
          </p:nvSpPr>
          <p:spPr>
            <a:xfrm>
              <a:off x="0" y="0"/>
              <a:ext cx="24384254" cy="1548384"/>
            </a:xfrm>
            <a:custGeom>
              <a:avLst/>
              <a:gdLst/>
              <a:ahLst/>
              <a:cxnLst/>
              <a:rect l="l" t="t" r="r" b="b"/>
              <a:pathLst>
                <a:path w="24384254" h="1548384">
                  <a:moveTo>
                    <a:pt x="24384254" y="0"/>
                  </a:moveTo>
                  <a:lnTo>
                    <a:pt x="0" y="0"/>
                  </a:lnTo>
                  <a:lnTo>
                    <a:pt x="0" y="1548384"/>
                  </a:lnTo>
                  <a:lnTo>
                    <a:pt x="24384254" y="1548384"/>
                  </a:lnTo>
                  <a:lnTo>
                    <a:pt x="24384254" y="0"/>
                  </a:lnTo>
                  <a:close/>
                </a:path>
              </a:pathLst>
            </a:custGeom>
            <a:solidFill>
              <a:srgbClr val="006FC0"/>
            </a:solidFill>
          </p:spPr>
        </p:sp>
      </p:grpSp>
      <p:sp>
        <p:nvSpPr>
          <p:cNvPr id="16" name="Freeform 4"/>
          <p:cNvSpPr/>
          <p:nvPr/>
        </p:nvSpPr>
        <p:spPr>
          <a:xfrm>
            <a:off x="4441441" y="6094539"/>
            <a:ext cx="1306427" cy="763461"/>
          </a:xfrm>
          <a:custGeom>
            <a:avLst/>
            <a:gdLst/>
            <a:ahLst/>
            <a:cxnLst/>
            <a:rect l="l" t="t" r="r" b="b"/>
            <a:pathLst>
              <a:path w="1959660" h="1121580">
                <a:moveTo>
                  <a:pt x="0" y="0"/>
                </a:moveTo>
                <a:lnTo>
                  <a:pt x="1959660" y="0"/>
                </a:lnTo>
                <a:lnTo>
                  <a:pt x="1959660" y="1121580"/>
                </a:lnTo>
                <a:lnTo>
                  <a:pt x="0" y="1121580"/>
                </a:lnTo>
                <a:lnTo>
                  <a:pt x="0" y="0"/>
                </a:lnTo>
                <a:close/>
              </a:path>
            </a:pathLst>
          </a:custGeom>
          <a:blipFill>
            <a:blip r:embed="rId4" cstate="print"/>
            <a:stretch>
              <a:fillRect t="-11153" b="-11153"/>
            </a:stretch>
          </a:blipFill>
        </p:spPr>
      </p:sp>
      <p:sp>
        <p:nvSpPr>
          <p:cNvPr id="17" name="Freeform 5"/>
          <p:cNvSpPr/>
          <p:nvPr/>
        </p:nvSpPr>
        <p:spPr>
          <a:xfrm>
            <a:off x="1038420" y="6123566"/>
            <a:ext cx="1190508" cy="763461"/>
          </a:xfrm>
          <a:custGeom>
            <a:avLst/>
            <a:gdLst/>
            <a:ahLst/>
            <a:cxnLst/>
            <a:rect l="l" t="t" r="r" b="b"/>
            <a:pathLst>
              <a:path w="1785780" h="1121580">
                <a:moveTo>
                  <a:pt x="0" y="0"/>
                </a:moveTo>
                <a:lnTo>
                  <a:pt x="1785780" y="0"/>
                </a:lnTo>
                <a:lnTo>
                  <a:pt x="1785780" y="1121580"/>
                </a:lnTo>
                <a:lnTo>
                  <a:pt x="0" y="1121580"/>
                </a:lnTo>
                <a:lnTo>
                  <a:pt x="0" y="0"/>
                </a:lnTo>
                <a:close/>
              </a:path>
            </a:pathLst>
          </a:custGeom>
          <a:blipFill>
            <a:blip r:embed="rId5" cstate="print"/>
            <a:stretch>
              <a:fillRect t="-11034" b="-11034"/>
            </a:stretch>
          </a:blipFill>
        </p:spPr>
      </p:sp>
      <p:sp>
        <p:nvSpPr>
          <p:cNvPr id="18" name="Freeform 6"/>
          <p:cNvSpPr/>
          <p:nvPr/>
        </p:nvSpPr>
        <p:spPr>
          <a:xfrm>
            <a:off x="2395992" y="6094528"/>
            <a:ext cx="2217578" cy="792500"/>
          </a:xfrm>
          <a:custGeom>
            <a:avLst/>
            <a:gdLst/>
            <a:ahLst/>
            <a:cxnLst/>
            <a:rect l="l" t="t" r="r" b="b"/>
            <a:pathLst>
              <a:path w="3326400" h="1164240">
                <a:moveTo>
                  <a:pt x="0" y="0"/>
                </a:moveTo>
                <a:lnTo>
                  <a:pt x="3326400" y="0"/>
                </a:lnTo>
                <a:lnTo>
                  <a:pt x="3326400" y="1164240"/>
                </a:lnTo>
                <a:lnTo>
                  <a:pt x="0" y="1164240"/>
                </a:lnTo>
                <a:lnTo>
                  <a:pt x="0" y="0"/>
                </a:lnTo>
                <a:close/>
              </a:path>
            </a:pathLst>
          </a:custGeom>
          <a:blipFill>
            <a:blip r:embed="rId6" cstate="print"/>
            <a:stretch>
              <a:fillRect t="-23333" b="-23333"/>
            </a:stretch>
          </a:blipFill>
        </p:spPr>
      </p:sp>
      <p:sp>
        <p:nvSpPr>
          <p:cNvPr id="19" name="Freeform 7"/>
          <p:cNvSpPr/>
          <p:nvPr/>
        </p:nvSpPr>
        <p:spPr>
          <a:xfrm>
            <a:off x="6466487" y="6113831"/>
            <a:ext cx="1977820" cy="758683"/>
          </a:xfrm>
          <a:custGeom>
            <a:avLst/>
            <a:gdLst/>
            <a:ahLst/>
            <a:cxnLst/>
            <a:rect l="l" t="t" r="r" b="b"/>
            <a:pathLst>
              <a:path w="2966760" h="1114560">
                <a:moveTo>
                  <a:pt x="0" y="0"/>
                </a:moveTo>
                <a:lnTo>
                  <a:pt x="2966760" y="0"/>
                </a:lnTo>
                <a:lnTo>
                  <a:pt x="2966760" y="1114560"/>
                </a:lnTo>
                <a:lnTo>
                  <a:pt x="0" y="1114560"/>
                </a:lnTo>
                <a:lnTo>
                  <a:pt x="0" y="0"/>
                </a:lnTo>
                <a:close/>
              </a:path>
            </a:pathLst>
          </a:custGeom>
          <a:blipFill>
            <a:blip r:embed="rId7" cstate="print"/>
            <a:stretch>
              <a:fillRect t="-16545" b="-16545"/>
            </a:stretch>
          </a:blipFill>
        </p:spPr>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6"/>
          <p:cNvSpPr txBox="1"/>
          <p:nvPr/>
        </p:nvSpPr>
        <p:spPr>
          <a:xfrm>
            <a:off x="678337" y="1243851"/>
            <a:ext cx="9031728" cy="504625"/>
          </a:xfrm>
          <a:prstGeom prst="rect">
            <a:avLst/>
          </a:prstGeom>
        </p:spPr>
        <p:txBody>
          <a:bodyPr vert="horz" wrap="square" lIns="0" tIns="12065" rIns="0" bIns="0" rtlCol="0">
            <a:spAutoFit/>
          </a:bodyPr>
          <a:lstStyle/>
          <a:p>
            <a:pPr marL="3438525">
              <a:lnSpc>
                <a:spcPct val="100000"/>
              </a:lnSpc>
              <a:spcBef>
                <a:spcPts val="5"/>
              </a:spcBef>
            </a:pPr>
            <a:r>
              <a:rPr lang="en-IN" sz="3200" dirty="0" smtClean="0">
                <a:latin typeface="Times New Roman" pitchFamily="18" charset="0"/>
                <a:cs typeface="Times New Roman" pitchFamily="18" charset="0"/>
              </a:rPr>
              <a:t>IMPLEMENTATION</a:t>
            </a:r>
            <a:endParaRPr sz="3000" dirty="0">
              <a:latin typeface="Times New Roman" pitchFamily="18" charset="0"/>
              <a:cs typeface="Times New Roman" pitchFamily="18" charset="0"/>
            </a:endParaRPr>
          </a:p>
        </p:txBody>
      </p:sp>
      <p:grpSp>
        <p:nvGrpSpPr>
          <p:cNvPr id="2" name="Group 8"/>
          <p:cNvGrpSpPr/>
          <p:nvPr/>
        </p:nvGrpSpPr>
        <p:grpSpPr>
          <a:xfrm>
            <a:off x="0" y="-116113"/>
            <a:ext cx="12192000" cy="1451427"/>
            <a:chOff x="0" y="0"/>
            <a:chExt cx="24384240" cy="2250720"/>
          </a:xfrm>
        </p:grpSpPr>
        <p:sp>
          <p:nvSpPr>
            <p:cNvPr id="10" name="Freeform 9"/>
            <p:cNvSpPr/>
            <p:nvPr/>
          </p:nvSpPr>
          <p:spPr>
            <a:xfrm>
              <a:off x="0" y="0"/>
              <a:ext cx="24384254" cy="2249932"/>
            </a:xfrm>
            <a:custGeom>
              <a:avLst/>
              <a:gdLst/>
              <a:ahLst/>
              <a:cxnLst/>
              <a:rect l="l" t="t" r="r" b="b"/>
              <a:pathLst>
                <a:path w="24384254" h="2249932">
                  <a:moveTo>
                    <a:pt x="24384254" y="0"/>
                  </a:moveTo>
                  <a:lnTo>
                    <a:pt x="0" y="0"/>
                  </a:lnTo>
                  <a:lnTo>
                    <a:pt x="0" y="2249932"/>
                  </a:lnTo>
                  <a:lnTo>
                    <a:pt x="24384254" y="2249932"/>
                  </a:lnTo>
                  <a:lnTo>
                    <a:pt x="24384254" y="0"/>
                  </a:lnTo>
                  <a:close/>
                </a:path>
              </a:pathLst>
            </a:custGeom>
            <a:solidFill>
              <a:srgbClr val="006FC0"/>
            </a:solidFill>
          </p:spPr>
        </p:sp>
      </p:grpSp>
      <p:sp>
        <p:nvSpPr>
          <p:cNvPr id="11" name="TextBox 15"/>
          <p:cNvSpPr txBox="1"/>
          <p:nvPr/>
        </p:nvSpPr>
        <p:spPr>
          <a:xfrm>
            <a:off x="2554514" y="-66805"/>
            <a:ext cx="7419733" cy="1384995"/>
          </a:xfrm>
          <a:prstGeom prst="rect">
            <a:avLst/>
          </a:prstGeom>
        </p:spPr>
        <p:txBody>
          <a:bodyPr wrap="square" lIns="0" tIns="0" rIns="0" bIns="0" rtlCol="0" anchor="t">
            <a:spAutoFit/>
          </a:bodyPr>
          <a:lstStyle/>
          <a:p>
            <a:pPr algn="ctr">
              <a:lnSpc>
                <a:spcPts val="4197"/>
              </a:lnSpc>
            </a:pPr>
            <a:r>
              <a:rPr lang="en-US" sz="3600" spc="-1" dirty="0">
                <a:solidFill>
                  <a:srgbClr val="FFFFFF"/>
                </a:solidFill>
                <a:latin typeface="Times New Roman Bold"/>
              </a:rPr>
              <a:t>Bangalore Institute of Technology</a:t>
            </a:r>
          </a:p>
          <a:p>
            <a:pPr algn="ctr">
              <a:lnSpc>
                <a:spcPts val="2508"/>
              </a:lnSpc>
            </a:pPr>
            <a:r>
              <a:rPr lang="en-US" sz="2400" spc="-1" dirty="0">
                <a:solidFill>
                  <a:srgbClr val="FFFFFF"/>
                </a:solidFill>
                <a:latin typeface="Times New Roman"/>
              </a:rPr>
              <a:t>K.R. Road, V.V. </a:t>
            </a:r>
            <a:r>
              <a:rPr lang="en-US" sz="2400" spc="-1" dirty="0" err="1">
                <a:solidFill>
                  <a:srgbClr val="FFFFFF"/>
                </a:solidFill>
                <a:latin typeface="Times New Roman"/>
              </a:rPr>
              <a:t>Pura</a:t>
            </a:r>
            <a:r>
              <a:rPr lang="en-US" sz="2400" spc="-1" dirty="0">
                <a:solidFill>
                  <a:srgbClr val="FFFFFF"/>
                </a:solidFill>
                <a:latin typeface="Times New Roman"/>
              </a:rPr>
              <a:t>, Bengaluru.-560004.</a:t>
            </a:r>
          </a:p>
          <a:p>
            <a:pPr algn="ctr">
              <a:lnSpc>
                <a:spcPts val="4086"/>
              </a:lnSpc>
            </a:pPr>
            <a:r>
              <a:rPr lang="en-US" sz="2800" spc="-1" dirty="0">
                <a:solidFill>
                  <a:srgbClr val="FFFFFF"/>
                </a:solidFill>
                <a:latin typeface="Times New Roman Bold"/>
              </a:rPr>
              <a:t>Department of Computer Science &amp; Engineering</a:t>
            </a:r>
          </a:p>
        </p:txBody>
      </p:sp>
      <p:sp>
        <p:nvSpPr>
          <p:cNvPr id="12" name="object 6"/>
          <p:cNvSpPr/>
          <p:nvPr/>
        </p:nvSpPr>
        <p:spPr>
          <a:xfrm>
            <a:off x="10435772" y="-45424"/>
            <a:ext cx="1659454" cy="1293655"/>
          </a:xfrm>
          <a:prstGeom prst="rect">
            <a:avLst/>
          </a:prstGeom>
          <a:blipFill>
            <a:blip r:embed="rId2" cstate="print"/>
            <a:stretch>
              <a:fillRect/>
            </a:stretch>
          </a:blipFill>
        </p:spPr>
        <p:txBody>
          <a:bodyPr wrap="square" lIns="0" tIns="0" rIns="0" bIns="0" rtlCol="0"/>
          <a:lstStyle/>
          <a:p>
            <a:endParaRPr/>
          </a:p>
        </p:txBody>
      </p:sp>
      <p:sp>
        <p:nvSpPr>
          <p:cNvPr id="13" name="object 5"/>
          <p:cNvSpPr/>
          <p:nvPr/>
        </p:nvSpPr>
        <p:spPr>
          <a:xfrm>
            <a:off x="203200" y="-145140"/>
            <a:ext cx="1814286" cy="1553029"/>
          </a:xfrm>
          <a:prstGeom prst="rect">
            <a:avLst/>
          </a:prstGeom>
          <a:blipFill>
            <a:blip r:embed="rId3" cstate="print"/>
            <a:stretch>
              <a:fillRect/>
            </a:stretch>
          </a:blipFill>
        </p:spPr>
        <p:txBody>
          <a:bodyPr wrap="square" lIns="0" tIns="0" rIns="0" bIns="0" rtlCol="0"/>
          <a:lstStyle/>
          <a:p>
            <a:endParaRPr/>
          </a:p>
        </p:txBody>
      </p:sp>
      <p:grpSp>
        <p:nvGrpSpPr>
          <p:cNvPr id="3" name="Group 2"/>
          <p:cNvGrpSpPr/>
          <p:nvPr/>
        </p:nvGrpSpPr>
        <p:grpSpPr>
          <a:xfrm>
            <a:off x="0" y="6095998"/>
            <a:ext cx="12192000" cy="791030"/>
            <a:chOff x="0" y="0"/>
            <a:chExt cx="24384240" cy="1549440"/>
          </a:xfrm>
        </p:grpSpPr>
        <p:sp>
          <p:nvSpPr>
            <p:cNvPr id="15" name="Freeform 3"/>
            <p:cNvSpPr/>
            <p:nvPr/>
          </p:nvSpPr>
          <p:spPr>
            <a:xfrm>
              <a:off x="0" y="0"/>
              <a:ext cx="24384254" cy="1548384"/>
            </a:xfrm>
            <a:custGeom>
              <a:avLst/>
              <a:gdLst/>
              <a:ahLst/>
              <a:cxnLst/>
              <a:rect l="l" t="t" r="r" b="b"/>
              <a:pathLst>
                <a:path w="24384254" h="1548384">
                  <a:moveTo>
                    <a:pt x="24384254" y="0"/>
                  </a:moveTo>
                  <a:lnTo>
                    <a:pt x="0" y="0"/>
                  </a:lnTo>
                  <a:lnTo>
                    <a:pt x="0" y="1548384"/>
                  </a:lnTo>
                  <a:lnTo>
                    <a:pt x="24384254" y="1548384"/>
                  </a:lnTo>
                  <a:lnTo>
                    <a:pt x="24384254" y="0"/>
                  </a:lnTo>
                  <a:close/>
                </a:path>
              </a:pathLst>
            </a:custGeom>
            <a:solidFill>
              <a:srgbClr val="006FC0"/>
            </a:solidFill>
          </p:spPr>
        </p:sp>
      </p:grpSp>
      <p:sp>
        <p:nvSpPr>
          <p:cNvPr id="16" name="Freeform 4"/>
          <p:cNvSpPr/>
          <p:nvPr/>
        </p:nvSpPr>
        <p:spPr>
          <a:xfrm>
            <a:off x="4441441" y="6094539"/>
            <a:ext cx="1306427" cy="763461"/>
          </a:xfrm>
          <a:custGeom>
            <a:avLst/>
            <a:gdLst/>
            <a:ahLst/>
            <a:cxnLst/>
            <a:rect l="l" t="t" r="r" b="b"/>
            <a:pathLst>
              <a:path w="1959660" h="1121580">
                <a:moveTo>
                  <a:pt x="0" y="0"/>
                </a:moveTo>
                <a:lnTo>
                  <a:pt x="1959660" y="0"/>
                </a:lnTo>
                <a:lnTo>
                  <a:pt x="1959660" y="1121580"/>
                </a:lnTo>
                <a:lnTo>
                  <a:pt x="0" y="1121580"/>
                </a:lnTo>
                <a:lnTo>
                  <a:pt x="0" y="0"/>
                </a:lnTo>
                <a:close/>
              </a:path>
            </a:pathLst>
          </a:custGeom>
          <a:blipFill>
            <a:blip r:embed="rId4" cstate="print"/>
            <a:stretch>
              <a:fillRect t="-11153" b="-11153"/>
            </a:stretch>
          </a:blipFill>
        </p:spPr>
      </p:sp>
      <p:sp>
        <p:nvSpPr>
          <p:cNvPr id="17" name="Freeform 5"/>
          <p:cNvSpPr/>
          <p:nvPr/>
        </p:nvSpPr>
        <p:spPr>
          <a:xfrm>
            <a:off x="1038420" y="6123566"/>
            <a:ext cx="1190508" cy="763461"/>
          </a:xfrm>
          <a:custGeom>
            <a:avLst/>
            <a:gdLst/>
            <a:ahLst/>
            <a:cxnLst/>
            <a:rect l="l" t="t" r="r" b="b"/>
            <a:pathLst>
              <a:path w="1785780" h="1121580">
                <a:moveTo>
                  <a:pt x="0" y="0"/>
                </a:moveTo>
                <a:lnTo>
                  <a:pt x="1785780" y="0"/>
                </a:lnTo>
                <a:lnTo>
                  <a:pt x="1785780" y="1121580"/>
                </a:lnTo>
                <a:lnTo>
                  <a:pt x="0" y="1121580"/>
                </a:lnTo>
                <a:lnTo>
                  <a:pt x="0" y="0"/>
                </a:lnTo>
                <a:close/>
              </a:path>
            </a:pathLst>
          </a:custGeom>
          <a:blipFill>
            <a:blip r:embed="rId5" cstate="print"/>
            <a:stretch>
              <a:fillRect t="-11034" b="-11034"/>
            </a:stretch>
          </a:blipFill>
        </p:spPr>
      </p:sp>
      <p:sp>
        <p:nvSpPr>
          <p:cNvPr id="18" name="Freeform 6"/>
          <p:cNvSpPr/>
          <p:nvPr/>
        </p:nvSpPr>
        <p:spPr>
          <a:xfrm>
            <a:off x="2395992" y="6094528"/>
            <a:ext cx="2217578" cy="792500"/>
          </a:xfrm>
          <a:custGeom>
            <a:avLst/>
            <a:gdLst/>
            <a:ahLst/>
            <a:cxnLst/>
            <a:rect l="l" t="t" r="r" b="b"/>
            <a:pathLst>
              <a:path w="3326400" h="1164240">
                <a:moveTo>
                  <a:pt x="0" y="0"/>
                </a:moveTo>
                <a:lnTo>
                  <a:pt x="3326400" y="0"/>
                </a:lnTo>
                <a:lnTo>
                  <a:pt x="3326400" y="1164240"/>
                </a:lnTo>
                <a:lnTo>
                  <a:pt x="0" y="1164240"/>
                </a:lnTo>
                <a:lnTo>
                  <a:pt x="0" y="0"/>
                </a:lnTo>
                <a:close/>
              </a:path>
            </a:pathLst>
          </a:custGeom>
          <a:blipFill>
            <a:blip r:embed="rId6" cstate="print"/>
            <a:stretch>
              <a:fillRect t="-23333" b="-23333"/>
            </a:stretch>
          </a:blipFill>
        </p:spPr>
      </p:sp>
      <p:sp>
        <p:nvSpPr>
          <p:cNvPr id="19" name="Freeform 7"/>
          <p:cNvSpPr/>
          <p:nvPr/>
        </p:nvSpPr>
        <p:spPr>
          <a:xfrm>
            <a:off x="6466487" y="6113831"/>
            <a:ext cx="1977820" cy="758683"/>
          </a:xfrm>
          <a:custGeom>
            <a:avLst/>
            <a:gdLst/>
            <a:ahLst/>
            <a:cxnLst/>
            <a:rect l="l" t="t" r="r" b="b"/>
            <a:pathLst>
              <a:path w="2966760" h="1114560">
                <a:moveTo>
                  <a:pt x="0" y="0"/>
                </a:moveTo>
                <a:lnTo>
                  <a:pt x="2966760" y="0"/>
                </a:lnTo>
                <a:lnTo>
                  <a:pt x="2966760" y="1114560"/>
                </a:lnTo>
                <a:lnTo>
                  <a:pt x="0" y="1114560"/>
                </a:lnTo>
                <a:lnTo>
                  <a:pt x="0" y="0"/>
                </a:lnTo>
                <a:close/>
              </a:path>
            </a:pathLst>
          </a:custGeom>
          <a:blipFill>
            <a:blip r:embed="rId7" cstate="print"/>
            <a:stretch>
              <a:fillRect t="-16545" b="-16545"/>
            </a:stretch>
          </a:blipFill>
        </p:spPr>
      </p:sp>
      <p:pic>
        <p:nvPicPr>
          <p:cNvPr id="14" name="Picture 13" descr="Screenshot (51).png"/>
          <p:cNvPicPr>
            <a:picLocks noChangeAspect="1"/>
          </p:cNvPicPr>
          <p:nvPr/>
        </p:nvPicPr>
        <p:blipFill>
          <a:blip r:embed="rId8" cstate="print"/>
          <a:stretch>
            <a:fillRect/>
          </a:stretch>
        </p:blipFill>
        <p:spPr>
          <a:xfrm>
            <a:off x="1" y="2392559"/>
            <a:ext cx="5878286" cy="3746984"/>
          </a:xfrm>
          <a:prstGeom prst="rect">
            <a:avLst/>
          </a:prstGeom>
        </p:spPr>
      </p:pic>
      <p:pic>
        <p:nvPicPr>
          <p:cNvPr id="20" name="Picture 19" descr="Screenshot (52).png"/>
          <p:cNvPicPr>
            <a:picLocks noChangeAspect="1"/>
          </p:cNvPicPr>
          <p:nvPr/>
        </p:nvPicPr>
        <p:blipFill>
          <a:blip r:embed="rId9" cstate="print"/>
          <a:stretch>
            <a:fillRect/>
          </a:stretch>
        </p:blipFill>
        <p:spPr>
          <a:xfrm>
            <a:off x="5820229" y="2270776"/>
            <a:ext cx="6371771" cy="3796195"/>
          </a:xfrm>
          <a:prstGeom prst="rect">
            <a:avLst/>
          </a:prstGeom>
        </p:spPr>
      </p:pic>
      <p:sp>
        <p:nvSpPr>
          <p:cNvPr id="23" name="Rectangle 22">
            <a:extLst>
              <a:ext uri="{FF2B5EF4-FFF2-40B4-BE49-F238E27FC236}">
                <a16:creationId xmlns="" xmlns:a16="http://schemas.microsoft.com/office/drawing/2014/main" id="{E543AD79-59E9-4C8B-8127-D9908A66750E}"/>
              </a:ext>
            </a:extLst>
          </p:cNvPr>
          <p:cNvSpPr/>
          <p:nvPr/>
        </p:nvSpPr>
        <p:spPr>
          <a:xfrm>
            <a:off x="0" y="1911252"/>
            <a:ext cx="10820400" cy="338554"/>
          </a:xfrm>
          <a:prstGeom prst="rect">
            <a:avLst/>
          </a:prstGeom>
        </p:spPr>
        <p:txBody>
          <a:bodyPr wrap="square">
            <a:spAutoFit/>
          </a:bodyPr>
          <a:lstStyle/>
          <a:p>
            <a:pPr>
              <a:buFont typeface="Arial" pitchFamily="34" charset="0"/>
              <a:buChar char="•"/>
            </a:pPr>
            <a:r>
              <a:rPr lang="en-IN" sz="1600" dirty="0" smtClean="0">
                <a:latin typeface="Times New Roman" pitchFamily="18" charset="0"/>
                <a:cs typeface="Times New Roman" pitchFamily="18" charset="0"/>
              </a:rPr>
              <a:t>Assigning the input sensors variables and ports to LEDs and buzzers</a:t>
            </a:r>
            <a:endParaRPr lang="en-IN" sz="1600" dirty="0">
              <a:latin typeface="Times New Roman" pitchFamily="18" charset="0"/>
              <a:cs typeface="Times New Roman" pitchFamily="18" charset="0"/>
            </a:endParaRPr>
          </a:p>
        </p:txBody>
      </p:sp>
      <p:sp>
        <p:nvSpPr>
          <p:cNvPr id="24" name="Rectangle 23">
            <a:extLst>
              <a:ext uri="{FF2B5EF4-FFF2-40B4-BE49-F238E27FC236}">
                <a16:creationId xmlns="" xmlns:a16="http://schemas.microsoft.com/office/drawing/2014/main" id="{E543AD79-59E9-4C8B-8127-D9908A66750E}"/>
              </a:ext>
            </a:extLst>
          </p:cNvPr>
          <p:cNvSpPr/>
          <p:nvPr/>
        </p:nvSpPr>
        <p:spPr>
          <a:xfrm>
            <a:off x="5871028" y="1845938"/>
            <a:ext cx="10820400" cy="338554"/>
          </a:xfrm>
          <a:prstGeom prst="rect">
            <a:avLst/>
          </a:prstGeom>
        </p:spPr>
        <p:txBody>
          <a:bodyPr wrap="square">
            <a:spAutoFit/>
          </a:bodyPr>
          <a:lstStyle/>
          <a:p>
            <a:pPr>
              <a:buFont typeface="Arial" pitchFamily="34" charset="0"/>
              <a:buChar char="•"/>
            </a:pPr>
            <a:r>
              <a:rPr lang="en-IN" sz="1600" dirty="0" smtClean="0">
                <a:latin typeface="Times New Roman" pitchFamily="18" charset="0"/>
                <a:cs typeface="Times New Roman" pitchFamily="18" charset="0"/>
              </a:rPr>
              <a:t>Printing the output on the Excel Sheet</a:t>
            </a:r>
            <a:endParaRPr lang="en-IN" sz="1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6"/>
          <p:cNvSpPr txBox="1"/>
          <p:nvPr/>
        </p:nvSpPr>
        <p:spPr>
          <a:xfrm>
            <a:off x="678337" y="1243851"/>
            <a:ext cx="9031728" cy="504625"/>
          </a:xfrm>
          <a:prstGeom prst="rect">
            <a:avLst/>
          </a:prstGeom>
        </p:spPr>
        <p:txBody>
          <a:bodyPr vert="horz" wrap="square" lIns="0" tIns="12065" rIns="0" bIns="0" rtlCol="0">
            <a:spAutoFit/>
          </a:bodyPr>
          <a:lstStyle/>
          <a:p>
            <a:pPr marL="3438525">
              <a:lnSpc>
                <a:spcPct val="100000"/>
              </a:lnSpc>
              <a:spcBef>
                <a:spcPts val="5"/>
              </a:spcBef>
            </a:pPr>
            <a:r>
              <a:rPr lang="en-IN" sz="3200" dirty="0" smtClean="0">
                <a:latin typeface="Times New Roman" pitchFamily="18" charset="0"/>
                <a:cs typeface="Times New Roman" pitchFamily="18" charset="0"/>
              </a:rPr>
              <a:t>IMPLEMENTATION</a:t>
            </a:r>
            <a:endParaRPr sz="3000" dirty="0">
              <a:latin typeface="Times New Roman" pitchFamily="18" charset="0"/>
              <a:cs typeface="Times New Roman" pitchFamily="18" charset="0"/>
            </a:endParaRPr>
          </a:p>
        </p:txBody>
      </p:sp>
      <p:grpSp>
        <p:nvGrpSpPr>
          <p:cNvPr id="2" name="Group 8"/>
          <p:cNvGrpSpPr/>
          <p:nvPr/>
        </p:nvGrpSpPr>
        <p:grpSpPr>
          <a:xfrm>
            <a:off x="0" y="-116113"/>
            <a:ext cx="12192000" cy="1451427"/>
            <a:chOff x="0" y="0"/>
            <a:chExt cx="24384240" cy="2250720"/>
          </a:xfrm>
        </p:grpSpPr>
        <p:sp>
          <p:nvSpPr>
            <p:cNvPr id="10" name="Freeform 9"/>
            <p:cNvSpPr/>
            <p:nvPr/>
          </p:nvSpPr>
          <p:spPr>
            <a:xfrm>
              <a:off x="0" y="0"/>
              <a:ext cx="24384254" cy="2249932"/>
            </a:xfrm>
            <a:custGeom>
              <a:avLst/>
              <a:gdLst/>
              <a:ahLst/>
              <a:cxnLst/>
              <a:rect l="l" t="t" r="r" b="b"/>
              <a:pathLst>
                <a:path w="24384254" h="2249932">
                  <a:moveTo>
                    <a:pt x="24384254" y="0"/>
                  </a:moveTo>
                  <a:lnTo>
                    <a:pt x="0" y="0"/>
                  </a:lnTo>
                  <a:lnTo>
                    <a:pt x="0" y="2249932"/>
                  </a:lnTo>
                  <a:lnTo>
                    <a:pt x="24384254" y="2249932"/>
                  </a:lnTo>
                  <a:lnTo>
                    <a:pt x="24384254" y="0"/>
                  </a:lnTo>
                  <a:close/>
                </a:path>
              </a:pathLst>
            </a:custGeom>
            <a:solidFill>
              <a:srgbClr val="006FC0"/>
            </a:solidFill>
          </p:spPr>
        </p:sp>
      </p:grpSp>
      <p:sp>
        <p:nvSpPr>
          <p:cNvPr id="11" name="TextBox 15"/>
          <p:cNvSpPr txBox="1"/>
          <p:nvPr/>
        </p:nvSpPr>
        <p:spPr>
          <a:xfrm>
            <a:off x="2554514" y="-66805"/>
            <a:ext cx="7419733" cy="1384995"/>
          </a:xfrm>
          <a:prstGeom prst="rect">
            <a:avLst/>
          </a:prstGeom>
        </p:spPr>
        <p:txBody>
          <a:bodyPr wrap="square" lIns="0" tIns="0" rIns="0" bIns="0" rtlCol="0" anchor="t">
            <a:spAutoFit/>
          </a:bodyPr>
          <a:lstStyle/>
          <a:p>
            <a:pPr algn="ctr">
              <a:lnSpc>
                <a:spcPts val="4197"/>
              </a:lnSpc>
            </a:pPr>
            <a:r>
              <a:rPr lang="en-US" sz="3600" spc="-1" dirty="0">
                <a:solidFill>
                  <a:srgbClr val="FFFFFF"/>
                </a:solidFill>
                <a:latin typeface="Times New Roman Bold"/>
              </a:rPr>
              <a:t>Bangalore Institute of Technology</a:t>
            </a:r>
          </a:p>
          <a:p>
            <a:pPr algn="ctr">
              <a:lnSpc>
                <a:spcPts val="2508"/>
              </a:lnSpc>
            </a:pPr>
            <a:r>
              <a:rPr lang="en-US" sz="2400" spc="-1" dirty="0">
                <a:solidFill>
                  <a:srgbClr val="FFFFFF"/>
                </a:solidFill>
                <a:latin typeface="Times New Roman"/>
              </a:rPr>
              <a:t>K.R. Road, V.V. </a:t>
            </a:r>
            <a:r>
              <a:rPr lang="en-US" sz="2400" spc="-1" dirty="0" err="1">
                <a:solidFill>
                  <a:srgbClr val="FFFFFF"/>
                </a:solidFill>
                <a:latin typeface="Times New Roman"/>
              </a:rPr>
              <a:t>Pura</a:t>
            </a:r>
            <a:r>
              <a:rPr lang="en-US" sz="2400" spc="-1" dirty="0">
                <a:solidFill>
                  <a:srgbClr val="FFFFFF"/>
                </a:solidFill>
                <a:latin typeface="Times New Roman"/>
              </a:rPr>
              <a:t>, Bengaluru.-560004.</a:t>
            </a:r>
          </a:p>
          <a:p>
            <a:pPr algn="ctr">
              <a:lnSpc>
                <a:spcPts val="4086"/>
              </a:lnSpc>
            </a:pPr>
            <a:r>
              <a:rPr lang="en-US" sz="2800" spc="-1" dirty="0">
                <a:solidFill>
                  <a:srgbClr val="FFFFFF"/>
                </a:solidFill>
                <a:latin typeface="Times New Roman Bold"/>
              </a:rPr>
              <a:t>Department of Computer Science &amp; Engineering</a:t>
            </a:r>
          </a:p>
        </p:txBody>
      </p:sp>
      <p:sp>
        <p:nvSpPr>
          <p:cNvPr id="12" name="object 6"/>
          <p:cNvSpPr/>
          <p:nvPr/>
        </p:nvSpPr>
        <p:spPr>
          <a:xfrm>
            <a:off x="10435772" y="-45424"/>
            <a:ext cx="1659454" cy="1293655"/>
          </a:xfrm>
          <a:prstGeom prst="rect">
            <a:avLst/>
          </a:prstGeom>
          <a:blipFill>
            <a:blip r:embed="rId2" cstate="print"/>
            <a:stretch>
              <a:fillRect/>
            </a:stretch>
          </a:blipFill>
        </p:spPr>
        <p:txBody>
          <a:bodyPr wrap="square" lIns="0" tIns="0" rIns="0" bIns="0" rtlCol="0"/>
          <a:lstStyle/>
          <a:p>
            <a:endParaRPr/>
          </a:p>
        </p:txBody>
      </p:sp>
      <p:sp>
        <p:nvSpPr>
          <p:cNvPr id="13" name="object 5"/>
          <p:cNvSpPr/>
          <p:nvPr/>
        </p:nvSpPr>
        <p:spPr>
          <a:xfrm>
            <a:off x="203200" y="-145140"/>
            <a:ext cx="1814286" cy="1553029"/>
          </a:xfrm>
          <a:prstGeom prst="rect">
            <a:avLst/>
          </a:prstGeom>
          <a:blipFill>
            <a:blip r:embed="rId3" cstate="print"/>
            <a:stretch>
              <a:fillRect/>
            </a:stretch>
          </a:blipFill>
        </p:spPr>
        <p:txBody>
          <a:bodyPr wrap="square" lIns="0" tIns="0" rIns="0" bIns="0" rtlCol="0"/>
          <a:lstStyle/>
          <a:p>
            <a:endParaRPr/>
          </a:p>
        </p:txBody>
      </p:sp>
      <p:grpSp>
        <p:nvGrpSpPr>
          <p:cNvPr id="3" name="Group 2"/>
          <p:cNvGrpSpPr/>
          <p:nvPr/>
        </p:nvGrpSpPr>
        <p:grpSpPr>
          <a:xfrm>
            <a:off x="0" y="6095998"/>
            <a:ext cx="12192000" cy="791030"/>
            <a:chOff x="0" y="0"/>
            <a:chExt cx="24384240" cy="1549440"/>
          </a:xfrm>
        </p:grpSpPr>
        <p:sp>
          <p:nvSpPr>
            <p:cNvPr id="15" name="Freeform 3"/>
            <p:cNvSpPr/>
            <p:nvPr/>
          </p:nvSpPr>
          <p:spPr>
            <a:xfrm>
              <a:off x="0" y="0"/>
              <a:ext cx="24384254" cy="1548384"/>
            </a:xfrm>
            <a:custGeom>
              <a:avLst/>
              <a:gdLst/>
              <a:ahLst/>
              <a:cxnLst/>
              <a:rect l="l" t="t" r="r" b="b"/>
              <a:pathLst>
                <a:path w="24384254" h="1548384">
                  <a:moveTo>
                    <a:pt x="24384254" y="0"/>
                  </a:moveTo>
                  <a:lnTo>
                    <a:pt x="0" y="0"/>
                  </a:lnTo>
                  <a:lnTo>
                    <a:pt x="0" y="1548384"/>
                  </a:lnTo>
                  <a:lnTo>
                    <a:pt x="24384254" y="1548384"/>
                  </a:lnTo>
                  <a:lnTo>
                    <a:pt x="24384254" y="0"/>
                  </a:lnTo>
                  <a:close/>
                </a:path>
              </a:pathLst>
            </a:custGeom>
            <a:solidFill>
              <a:srgbClr val="006FC0"/>
            </a:solidFill>
          </p:spPr>
        </p:sp>
      </p:grpSp>
      <p:sp>
        <p:nvSpPr>
          <p:cNvPr id="16" name="Freeform 4"/>
          <p:cNvSpPr/>
          <p:nvPr/>
        </p:nvSpPr>
        <p:spPr>
          <a:xfrm>
            <a:off x="4441441" y="6094539"/>
            <a:ext cx="1306427" cy="763461"/>
          </a:xfrm>
          <a:custGeom>
            <a:avLst/>
            <a:gdLst/>
            <a:ahLst/>
            <a:cxnLst/>
            <a:rect l="l" t="t" r="r" b="b"/>
            <a:pathLst>
              <a:path w="1959660" h="1121580">
                <a:moveTo>
                  <a:pt x="0" y="0"/>
                </a:moveTo>
                <a:lnTo>
                  <a:pt x="1959660" y="0"/>
                </a:lnTo>
                <a:lnTo>
                  <a:pt x="1959660" y="1121580"/>
                </a:lnTo>
                <a:lnTo>
                  <a:pt x="0" y="1121580"/>
                </a:lnTo>
                <a:lnTo>
                  <a:pt x="0" y="0"/>
                </a:lnTo>
                <a:close/>
              </a:path>
            </a:pathLst>
          </a:custGeom>
          <a:blipFill>
            <a:blip r:embed="rId4" cstate="print"/>
            <a:stretch>
              <a:fillRect t="-11153" b="-11153"/>
            </a:stretch>
          </a:blipFill>
        </p:spPr>
      </p:sp>
      <p:sp>
        <p:nvSpPr>
          <p:cNvPr id="17" name="Freeform 5"/>
          <p:cNvSpPr/>
          <p:nvPr/>
        </p:nvSpPr>
        <p:spPr>
          <a:xfrm>
            <a:off x="1038420" y="6123566"/>
            <a:ext cx="1190508" cy="763461"/>
          </a:xfrm>
          <a:custGeom>
            <a:avLst/>
            <a:gdLst/>
            <a:ahLst/>
            <a:cxnLst/>
            <a:rect l="l" t="t" r="r" b="b"/>
            <a:pathLst>
              <a:path w="1785780" h="1121580">
                <a:moveTo>
                  <a:pt x="0" y="0"/>
                </a:moveTo>
                <a:lnTo>
                  <a:pt x="1785780" y="0"/>
                </a:lnTo>
                <a:lnTo>
                  <a:pt x="1785780" y="1121580"/>
                </a:lnTo>
                <a:lnTo>
                  <a:pt x="0" y="1121580"/>
                </a:lnTo>
                <a:lnTo>
                  <a:pt x="0" y="0"/>
                </a:lnTo>
                <a:close/>
              </a:path>
            </a:pathLst>
          </a:custGeom>
          <a:blipFill>
            <a:blip r:embed="rId5" cstate="print"/>
            <a:stretch>
              <a:fillRect t="-11034" b="-11034"/>
            </a:stretch>
          </a:blipFill>
        </p:spPr>
      </p:sp>
      <p:sp>
        <p:nvSpPr>
          <p:cNvPr id="18" name="Freeform 6"/>
          <p:cNvSpPr/>
          <p:nvPr/>
        </p:nvSpPr>
        <p:spPr>
          <a:xfrm>
            <a:off x="2395992" y="6094528"/>
            <a:ext cx="2217578" cy="792500"/>
          </a:xfrm>
          <a:custGeom>
            <a:avLst/>
            <a:gdLst/>
            <a:ahLst/>
            <a:cxnLst/>
            <a:rect l="l" t="t" r="r" b="b"/>
            <a:pathLst>
              <a:path w="3326400" h="1164240">
                <a:moveTo>
                  <a:pt x="0" y="0"/>
                </a:moveTo>
                <a:lnTo>
                  <a:pt x="3326400" y="0"/>
                </a:lnTo>
                <a:lnTo>
                  <a:pt x="3326400" y="1164240"/>
                </a:lnTo>
                <a:lnTo>
                  <a:pt x="0" y="1164240"/>
                </a:lnTo>
                <a:lnTo>
                  <a:pt x="0" y="0"/>
                </a:lnTo>
                <a:close/>
              </a:path>
            </a:pathLst>
          </a:custGeom>
          <a:blipFill>
            <a:blip r:embed="rId6" cstate="print"/>
            <a:stretch>
              <a:fillRect t="-23333" b="-23333"/>
            </a:stretch>
          </a:blipFill>
        </p:spPr>
      </p:sp>
      <p:sp>
        <p:nvSpPr>
          <p:cNvPr id="19" name="Freeform 7"/>
          <p:cNvSpPr/>
          <p:nvPr/>
        </p:nvSpPr>
        <p:spPr>
          <a:xfrm>
            <a:off x="6466487" y="6113831"/>
            <a:ext cx="1977820" cy="758683"/>
          </a:xfrm>
          <a:custGeom>
            <a:avLst/>
            <a:gdLst/>
            <a:ahLst/>
            <a:cxnLst/>
            <a:rect l="l" t="t" r="r" b="b"/>
            <a:pathLst>
              <a:path w="2966760" h="1114560">
                <a:moveTo>
                  <a:pt x="0" y="0"/>
                </a:moveTo>
                <a:lnTo>
                  <a:pt x="2966760" y="0"/>
                </a:lnTo>
                <a:lnTo>
                  <a:pt x="2966760" y="1114560"/>
                </a:lnTo>
                <a:lnTo>
                  <a:pt x="0" y="1114560"/>
                </a:lnTo>
                <a:lnTo>
                  <a:pt x="0" y="0"/>
                </a:lnTo>
                <a:close/>
              </a:path>
            </a:pathLst>
          </a:custGeom>
          <a:blipFill>
            <a:blip r:embed="rId7" cstate="print"/>
            <a:stretch>
              <a:fillRect t="-16545" b="-16545"/>
            </a:stretch>
          </a:blipFill>
        </p:spPr>
      </p:sp>
      <p:pic>
        <p:nvPicPr>
          <p:cNvPr id="14" name="Picture 13" descr="Screenshot (51).png"/>
          <p:cNvPicPr>
            <a:picLocks noChangeAspect="1"/>
          </p:cNvPicPr>
          <p:nvPr/>
        </p:nvPicPr>
        <p:blipFill>
          <a:blip r:embed="rId8" cstate="print"/>
          <a:stretch>
            <a:fillRect/>
          </a:stretch>
        </p:blipFill>
        <p:spPr>
          <a:xfrm>
            <a:off x="1" y="1814287"/>
            <a:ext cx="5878286" cy="4461468"/>
          </a:xfrm>
          <a:prstGeom prst="rect">
            <a:avLst/>
          </a:prstGeom>
        </p:spPr>
      </p:pic>
      <p:pic>
        <p:nvPicPr>
          <p:cNvPr id="20" name="Picture 19" descr="Screenshot (52).png"/>
          <p:cNvPicPr>
            <a:picLocks noChangeAspect="1"/>
          </p:cNvPicPr>
          <p:nvPr/>
        </p:nvPicPr>
        <p:blipFill>
          <a:blip r:embed="rId9" cstate="print"/>
          <a:stretch>
            <a:fillRect/>
          </a:stretch>
        </p:blipFill>
        <p:spPr>
          <a:xfrm>
            <a:off x="5820229" y="1814286"/>
            <a:ext cx="6371771" cy="4495351"/>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6"/>
          <p:cNvSpPr txBox="1"/>
          <p:nvPr/>
        </p:nvSpPr>
        <p:spPr>
          <a:xfrm>
            <a:off x="678337" y="1243851"/>
            <a:ext cx="9031728" cy="504625"/>
          </a:xfrm>
          <a:prstGeom prst="rect">
            <a:avLst/>
          </a:prstGeom>
        </p:spPr>
        <p:txBody>
          <a:bodyPr vert="horz" wrap="square" lIns="0" tIns="12065" rIns="0" bIns="0" rtlCol="0">
            <a:spAutoFit/>
          </a:bodyPr>
          <a:lstStyle/>
          <a:p>
            <a:pPr marL="3438525">
              <a:lnSpc>
                <a:spcPct val="100000"/>
              </a:lnSpc>
              <a:spcBef>
                <a:spcPts val="5"/>
              </a:spcBef>
            </a:pPr>
            <a:r>
              <a:rPr lang="en-IN" sz="3200" dirty="0" smtClean="0">
                <a:latin typeface="Times New Roman" pitchFamily="18" charset="0"/>
                <a:cs typeface="Times New Roman" pitchFamily="18" charset="0"/>
              </a:rPr>
              <a:t>IMPLEMENTATION</a:t>
            </a:r>
            <a:endParaRPr sz="3000" dirty="0">
              <a:latin typeface="Times New Roman" pitchFamily="18" charset="0"/>
              <a:cs typeface="Times New Roman" pitchFamily="18" charset="0"/>
            </a:endParaRPr>
          </a:p>
        </p:txBody>
      </p:sp>
      <p:grpSp>
        <p:nvGrpSpPr>
          <p:cNvPr id="2" name="Group 8"/>
          <p:cNvGrpSpPr/>
          <p:nvPr/>
        </p:nvGrpSpPr>
        <p:grpSpPr>
          <a:xfrm>
            <a:off x="0" y="-116113"/>
            <a:ext cx="12192000" cy="1451427"/>
            <a:chOff x="0" y="0"/>
            <a:chExt cx="24384240" cy="2250720"/>
          </a:xfrm>
        </p:grpSpPr>
        <p:sp>
          <p:nvSpPr>
            <p:cNvPr id="10" name="Freeform 9"/>
            <p:cNvSpPr/>
            <p:nvPr/>
          </p:nvSpPr>
          <p:spPr>
            <a:xfrm>
              <a:off x="0" y="0"/>
              <a:ext cx="24384254" cy="2249932"/>
            </a:xfrm>
            <a:custGeom>
              <a:avLst/>
              <a:gdLst/>
              <a:ahLst/>
              <a:cxnLst/>
              <a:rect l="l" t="t" r="r" b="b"/>
              <a:pathLst>
                <a:path w="24384254" h="2249932">
                  <a:moveTo>
                    <a:pt x="24384254" y="0"/>
                  </a:moveTo>
                  <a:lnTo>
                    <a:pt x="0" y="0"/>
                  </a:lnTo>
                  <a:lnTo>
                    <a:pt x="0" y="2249932"/>
                  </a:lnTo>
                  <a:lnTo>
                    <a:pt x="24384254" y="2249932"/>
                  </a:lnTo>
                  <a:lnTo>
                    <a:pt x="24384254" y="0"/>
                  </a:lnTo>
                  <a:close/>
                </a:path>
              </a:pathLst>
            </a:custGeom>
            <a:solidFill>
              <a:srgbClr val="006FC0"/>
            </a:solidFill>
          </p:spPr>
        </p:sp>
      </p:grpSp>
      <p:sp>
        <p:nvSpPr>
          <p:cNvPr id="11" name="TextBox 15"/>
          <p:cNvSpPr txBox="1"/>
          <p:nvPr/>
        </p:nvSpPr>
        <p:spPr>
          <a:xfrm>
            <a:off x="2554514" y="-66805"/>
            <a:ext cx="7419733" cy="1384995"/>
          </a:xfrm>
          <a:prstGeom prst="rect">
            <a:avLst/>
          </a:prstGeom>
        </p:spPr>
        <p:txBody>
          <a:bodyPr wrap="square" lIns="0" tIns="0" rIns="0" bIns="0" rtlCol="0" anchor="t">
            <a:spAutoFit/>
          </a:bodyPr>
          <a:lstStyle/>
          <a:p>
            <a:pPr algn="ctr">
              <a:lnSpc>
                <a:spcPts val="4197"/>
              </a:lnSpc>
            </a:pPr>
            <a:r>
              <a:rPr lang="en-US" sz="3600" spc="-1" dirty="0">
                <a:solidFill>
                  <a:srgbClr val="FFFFFF"/>
                </a:solidFill>
                <a:latin typeface="Times New Roman Bold"/>
              </a:rPr>
              <a:t>Bangalore Institute of Technology</a:t>
            </a:r>
          </a:p>
          <a:p>
            <a:pPr algn="ctr">
              <a:lnSpc>
                <a:spcPts val="2508"/>
              </a:lnSpc>
            </a:pPr>
            <a:r>
              <a:rPr lang="en-US" sz="2400" spc="-1" dirty="0">
                <a:solidFill>
                  <a:srgbClr val="FFFFFF"/>
                </a:solidFill>
                <a:latin typeface="Times New Roman"/>
              </a:rPr>
              <a:t>K.R. Road, V.V. </a:t>
            </a:r>
            <a:r>
              <a:rPr lang="en-US" sz="2400" spc="-1" dirty="0" err="1">
                <a:solidFill>
                  <a:srgbClr val="FFFFFF"/>
                </a:solidFill>
                <a:latin typeface="Times New Roman"/>
              </a:rPr>
              <a:t>Pura</a:t>
            </a:r>
            <a:r>
              <a:rPr lang="en-US" sz="2400" spc="-1" dirty="0">
                <a:solidFill>
                  <a:srgbClr val="FFFFFF"/>
                </a:solidFill>
                <a:latin typeface="Times New Roman"/>
              </a:rPr>
              <a:t>, Bengaluru.-560004.</a:t>
            </a:r>
          </a:p>
          <a:p>
            <a:pPr algn="ctr">
              <a:lnSpc>
                <a:spcPts val="4086"/>
              </a:lnSpc>
            </a:pPr>
            <a:r>
              <a:rPr lang="en-US" sz="2800" spc="-1" dirty="0">
                <a:solidFill>
                  <a:srgbClr val="FFFFFF"/>
                </a:solidFill>
                <a:latin typeface="Times New Roman Bold"/>
              </a:rPr>
              <a:t>Department of Computer Science &amp; Engineering</a:t>
            </a:r>
          </a:p>
        </p:txBody>
      </p:sp>
      <p:sp>
        <p:nvSpPr>
          <p:cNvPr id="12" name="object 6"/>
          <p:cNvSpPr/>
          <p:nvPr/>
        </p:nvSpPr>
        <p:spPr>
          <a:xfrm>
            <a:off x="10435772" y="-45424"/>
            <a:ext cx="1659454" cy="1293655"/>
          </a:xfrm>
          <a:prstGeom prst="rect">
            <a:avLst/>
          </a:prstGeom>
          <a:blipFill>
            <a:blip r:embed="rId2" cstate="print"/>
            <a:stretch>
              <a:fillRect/>
            </a:stretch>
          </a:blipFill>
        </p:spPr>
        <p:txBody>
          <a:bodyPr wrap="square" lIns="0" tIns="0" rIns="0" bIns="0" rtlCol="0"/>
          <a:lstStyle/>
          <a:p>
            <a:endParaRPr/>
          </a:p>
        </p:txBody>
      </p:sp>
      <p:sp>
        <p:nvSpPr>
          <p:cNvPr id="13" name="object 5"/>
          <p:cNvSpPr/>
          <p:nvPr/>
        </p:nvSpPr>
        <p:spPr>
          <a:xfrm>
            <a:off x="203200" y="-145140"/>
            <a:ext cx="1814286" cy="1553029"/>
          </a:xfrm>
          <a:prstGeom prst="rect">
            <a:avLst/>
          </a:prstGeom>
          <a:blipFill>
            <a:blip r:embed="rId3" cstate="print"/>
            <a:stretch>
              <a:fillRect/>
            </a:stretch>
          </a:blipFill>
        </p:spPr>
        <p:txBody>
          <a:bodyPr wrap="square" lIns="0" tIns="0" rIns="0" bIns="0" rtlCol="0"/>
          <a:lstStyle/>
          <a:p>
            <a:endParaRPr/>
          </a:p>
        </p:txBody>
      </p:sp>
      <p:grpSp>
        <p:nvGrpSpPr>
          <p:cNvPr id="3" name="Group 2"/>
          <p:cNvGrpSpPr/>
          <p:nvPr/>
        </p:nvGrpSpPr>
        <p:grpSpPr>
          <a:xfrm>
            <a:off x="0" y="6095998"/>
            <a:ext cx="12192000" cy="791030"/>
            <a:chOff x="0" y="0"/>
            <a:chExt cx="24384240" cy="1549440"/>
          </a:xfrm>
        </p:grpSpPr>
        <p:sp>
          <p:nvSpPr>
            <p:cNvPr id="15" name="Freeform 3"/>
            <p:cNvSpPr/>
            <p:nvPr/>
          </p:nvSpPr>
          <p:spPr>
            <a:xfrm>
              <a:off x="0" y="0"/>
              <a:ext cx="24384254" cy="1548384"/>
            </a:xfrm>
            <a:custGeom>
              <a:avLst/>
              <a:gdLst/>
              <a:ahLst/>
              <a:cxnLst/>
              <a:rect l="l" t="t" r="r" b="b"/>
              <a:pathLst>
                <a:path w="24384254" h="1548384">
                  <a:moveTo>
                    <a:pt x="24384254" y="0"/>
                  </a:moveTo>
                  <a:lnTo>
                    <a:pt x="0" y="0"/>
                  </a:lnTo>
                  <a:lnTo>
                    <a:pt x="0" y="1548384"/>
                  </a:lnTo>
                  <a:lnTo>
                    <a:pt x="24384254" y="1548384"/>
                  </a:lnTo>
                  <a:lnTo>
                    <a:pt x="24384254" y="0"/>
                  </a:lnTo>
                  <a:close/>
                </a:path>
              </a:pathLst>
            </a:custGeom>
            <a:solidFill>
              <a:srgbClr val="006FC0"/>
            </a:solidFill>
          </p:spPr>
        </p:sp>
      </p:grpSp>
      <p:sp>
        <p:nvSpPr>
          <p:cNvPr id="16" name="Freeform 4"/>
          <p:cNvSpPr/>
          <p:nvPr/>
        </p:nvSpPr>
        <p:spPr>
          <a:xfrm>
            <a:off x="4441441" y="6094539"/>
            <a:ext cx="1306427" cy="763461"/>
          </a:xfrm>
          <a:custGeom>
            <a:avLst/>
            <a:gdLst/>
            <a:ahLst/>
            <a:cxnLst/>
            <a:rect l="l" t="t" r="r" b="b"/>
            <a:pathLst>
              <a:path w="1959660" h="1121580">
                <a:moveTo>
                  <a:pt x="0" y="0"/>
                </a:moveTo>
                <a:lnTo>
                  <a:pt x="1959660" y="0"/>
                </a:lnTo>
                <a:lnTo>
                  <a:pt x="1959660" y="1121580"/>
                </a:lnTo>
                <a:lnTo>
                  <a:pt x="0" y="1121580"/>
                </a:lnTo>
                <a:lnTo>
                  <a:pt x="0" y="0"/>
                </a:lnTo>
                <a:close/>
              </a:path>
            </a:pathLst>
          </a:custGeom>
          <a:blipFill>
            <a:blip r:embed="rId4" cstate="print"/>
            <a:stretch>
              <a:fillRect t="-11153" b="-11153"/>
            </a:stretch>
          </a:blipFill>
        </p:spPr>
      </p:sp>
      <p:sp>
        <p:nvSpPr>
          <p:cNvPr id="17" name="Freeform 5"/>
          <p:cNvSpPr/>
          <p:nvPr/>
        </p:nvSpPr>
        <p:spPr>
          <a:xfrm>
            <a:off x="1038420" y="6123566"/>
            <a:ext cx="1190508" cy="763461"/>
          </a:xfrm>
          <a:custGeom>
            <a:avLst/>
            <a:gdLst/>
            <a:ahLst/>
            <a:cxnLst/>
            <a:rect l="l" t="t" r="r" b="b"/>
            <a:pathLst>
              <a:path w="1785780" h="1121580">
                <a:moveTo>
                  <a:pt x="0" y="0"/>
                </a:moveTo>
                <a:lnTo>
                  <a:pt x="1785780" y="0"/>
                </a:lnTo>
                <a:lnTo>
                  <a:pt x="1785780" y="1121580"/>
                </a:lnTo>
                <a:lnTo>
                  <a:pt x="0" y="1121580"/>
                </a:lnTo>
                <a:lnTo>
                  <a:pt x="0" y="0"/>
                </a:lnTo>
                <a:close/>
              </a:path>
            </a:pathLst>
          </a:custGeom>
          <a:blipFill>
            <a:blip r:embed="rId5" cstate="print"/>
            <a:stretch>
              <a:fillRect t="-11034" b="-11034"/>
            </a:stretch>
          </a:blipFill>
        </p:spPr>
      </p:sp>
      <p:sp>
        <p:nvSpPr>
          <p:cNvPr id="18" name="Freeform 6"/>
          <p:cNvSpPr/>
          <p:nvPr/>
        </p:nvSpPr>
        <p:spPr>
          <a:xfrm>
            <a:off x="2395992" y="6094528"/>
            <a:ext cx="2217578" cy="792500"/>
          </a:xfrm>
          <a:custGeom>
            <a:avLst/>
            <a:gdLst/>
            <a:ahLst/>
            <a:cxnLst/>
            <a:rect l="l" t="t" r="r" b="b"/>
            <a:pathLst>
              <a:path w="3326400" h="1164240">
                <a:moveTo>
                  <a:pt x="0" y="0"/>
                </a:moveTo>
                <a:lnTo>
                  <a:pt x="3326400" y="0"/>
                </a:lnTo>
                <a:lnTo>
                  <a:pt x="3326400" y="1164240"/>
                </a:lnTo>
                <a:lnTo>
                  <a:pt x="0" y="1164240"/>
                </a:lnTo>
                <a:lnTo>
                  <a:pt x="0" y="0"/>
                </a:lnTo>
                <a:close/>
              </a:path>
            </a:pathLst>
          </a:custGeom>
          <a:blipFill>
            <a:blip r:embed="rId6" cstate="print"/>
            <a:stretch>
              <a:fillRect t="-23333" b="-23333"/>
            </a:stretch>
          </a:blipFill>
        </p:spPr>
      </p:sp>
      <p:sp>
        <p:nvSpPr>
          <p:cNvPr id="19" name="Freeform 7"/>
          <p:cNvSpPr/>
          <p:nvPr/>
        </p:nvSpPr>
        <p:spPr>
          <a:xfrm>
            <a:off x="6466487" y="6113831"/>
            <a:ext cx="1977820" cy="758683"/>
          </a:xfrm>
          <a:custGeom>
            <a:avLst/>
            <a:gdLst/>
            <a:ahLst/>
            <a:cxnLst/>
            <a:rect l="l" t="t" r="r" b="b"/>
            <a:pathLst>
              <a:path w="2966760" h="1114560">
                <a:moveTo>
                  <a:pt x="0" y="0"/>
                </a:moveTo>
                <a:lnTo>
                  <a:pt x="2966760" y="0"/>
                </a:lnTo>
                <a:lnTo>
                  <a:pt x="2966760" y="1114560"/>
                </a:lnTo>
                <a:lnTo>
                  <a:pt x="0" y="1114560"/>
                </a:lnTo>
                <a:lnTo>
                  <a:pt x="0" y="0"/>
                </a:lnTo>
                <a:close/>
              </a:path>
            </a:pathLst>
          </a:custGeom>
          <a:blipFill>
            <a:blip r:embed="rId7" cstate="print"/>
            <a:stretch>
              <a:fillRect t="-16545" b="-16545"/>
            </a:stretch>
          </a:blipFill>
        </p:spPr>
      </p:sp>
      <p:pic>
        <p:nvPicPr>
          <p:cNvPr id="21" name="Picture 20" descr="Screenshot (53).png"/>
          <p:cNvPicPr>
            <a:picLocks noChangeAspect="1"/>
          </p:cNvPicPr>
          <p:nvPr/>
        </p:nvPicPr>
        <p:blipFill>
          <a:blip r:embed="rId8" cstate="print"/>
          <a:stretch>
            <a:fillRect/>
          </a:stretch>
        </p:blipFill>
        <p:spPr>
          <a:xfrm>
            <a:off x="1" y="2061028"/>
            <a:ext cx="5965370" cy="4034971"/>
          </a:xfrm>
          <a:prstGeom prst="rect">
            <a:avLst/>
          </a:prstGeom>
        </p:spPr>
      </p:pic>
      <p:pic>
        <p:nvPicPr>
          <p:cNvPr id="22" name="Picture 21" descr="Screenshot (54).png"/>
          <p:cNvPicPr>
            <a:picLocks noChangeAspect="1"/>
          </p:cNvPicPr>
          <p:nvPr/>
        </p:nvPicPr>
        <p:blipFill>
          <a:blip r:embed="rId9" cstate="print"/>
          <a:stretch>
            <a:fillRect/>
          </a:stretch>
        </p:blipFill>
        <p:spPr>
          <a:xfrm>
            <a:off x="5965371" y="2090058"/>
            <a:ext cx="6226629" cy="3998686"/>
          </a:xfrm>
          <a:prstGeom prst="rect">
            <a:avLst/>
          </a:prstGeom>
        </p:spPr>
      </p:pic>
      <p:sp>
        <p:nvSpPr>
          <p:cNvPr id="23" name="Rectangle 22">
            <a:extLst>
              <a:ext uri="{FF2B5EF4-FFF2-40B4-BE49-F238E27FC236}">
                <a16:creationId xmlns="" xmlns:a16="http://schemas.microsoft.com/office/drawing/2014/main" id="{E543AD79-59E9-4C8B-8127-D9908A66750E}"/>
              </a:ext>
            </a:extLst>
          </p:cNvPr>
          <p:cNvSpPr/>
          <p:nvPr/>
        </p:nvSpPr>
        <p:spPr>
          <a:xfrm>
            <a:off x="0" y="1679023"/>
            <a:ext cx="10820400" cy="338554"/>
          </a:xfrm>
          <a:prstGeom prst="rect">
            <a:avLst/>
          </a:prstGeom>
        </p:spPr>
        <p:txBody>
          <a:bodyPr wrap="square">
            <a:spAutoFit/>
          </a:bodyPr>
          <a:lstStyle/>
          <a:p>
            <a:pPr>
              <a:buFont typeface="Arial" pitchFamily="34" charset="0"/>
              <a:buChar char="•"/>
            </a:pPr>
            <a:r>
              <a:rPr lang="en-IN" sz="1600" dirty="0" smtClean="0">
                <a:latin typeface="Times New Roman" pitchFamily="18" charset="0"/>
                <a:cs typeface="Times New Roman" pitchFamily="18" charset="0"/>
              </a:rPr>
              <a:t>Assigning the variables for each input</a:t>
            </a:r>
            <a:endParaRPr lang="en-IN" sz="1600" dirty="0">
              <a:latin typeface="Times New Roman" pitchFamily="18" charset="0"/>
              <a:cs typeface="Times New Roman" pitchFamily="18" charset="0"/>
            </a:endParaRPr>
          </a:p>
        </p:txBody>
      </p:sp>
      <p:sp>
        <p:nvSpPr>
          <p:cNvPr id="24" name="Rectangle 23">
            <a:extLst>
              <a:ext uri="{FF2B5EF4-FFF2-40B4-BE49-F238E27FC236}">
                <a16:creationId xmlns="" xmlns:a16="http://schemas.microsoft.com/office/drawing/2014/main" id="{E543AD79-59E9-4C8B-8127-D9908A66750E}"/>
              </a:ext>
            </a:extLst>
          </p:cNvPr>
          <p:cNvSpPr/>
          <p:nvPr/>
        </p:nvSpPr>
        <p:spPr>
          <a:xfrm>
            <a:off x="5994400" y="1664508"/>
            <a:ext cx="10820400" cy="338554"/>
          </a:xfrm>
          <a:prstGeom prst="rect">
            <a:avLst/>
          </a:prstGeom>
        </p:spPr>
        <p:txBody>
          <a:bodyPr wrap="square">
            <a:spAutoFit/>
          </a:bodyPr>
          <a:lstStyle/>
          <a:p>
            <a:pPr>
              <a:buFont typeface="Arial" pitchFamily="34" charset="0"/>
              <a:buChar char="•"/>
            </a:pPr>
            <a:r>
              <a:rPr lang="en-IN" sz="1600" dirty="0" smtClean="0">
                <a:latin typeface="Times New Roman" pitchFamily="18" charset="0"/>
                <a:cs typeface="Times New Roman" pitchFamily="18" charset="0"/>
              </a:rPr>
              <a:t>Creating the UI for adding space to enter input and a button</a:t>
            </a:r>
            <a:endParaRPr lang="en-IN" sz="1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6"/>
          <p:cNvSpPr txBox="1"/>
          <p:nvPr/>
        </p:nvSpPr>
        <p:spPr>
          <a:xfrm>
            <a:off x="2336799" y="1258367"/>
            <a:ext cx="5326744" cy="504625"/>
          </a:xfrm>
          <a:prstGeom prst="rect">
            <a:avLst/>
          </a:prstGeom>
        </p:spPr>
        <p:txBody>
          <a:bodyPr vert="horz" wrap="square" lIns="0" tIns="12065" rIns="0" bIns="0" rtlCol="0">
            <a:spAutoFit/>
          </a:bodyPr>
          <a:lstStyle/>
          <a:p>
            <a:pPr marL="3438525">
              <a:lnSpc>
                <a:spcPct val="100000"/>
              </a:lnSpc>
              <a:spcBef>
                <a:spcPts val="5"/>
              </a:spcBef>
            </a:pPr>
            <a:r>
              <a:rPr lang="en-IN" sz="3200" dirty="0" smtClean="0">
                <a:latin typeface="Times New Roman" pitchFamily="18" charset="0"/>
                <a:cs typeface="Times New Roman" pitchFamily="18" charset="0"/>
              </a:rPr>
              <a:t>TESTING</a:t>
            </a:r>
            <a:endParaRPr sz="3000" dirty="0">
              <a:latin typeface="Times New Roman" pitchFamily="18" charset="0"/>
              <a:cs typeface="Times New Roman" pitchFamily="18" charset="0"/>
            </a:endParaRPr>
          </a:p>
        </p:txBody>
      </p:sp>
      <p:grpSp>
        <p:nvGrpSpPr>
          <p:cNvPr id="2" name="Group 8"/>
          <p:cNvGrpSpPr/>
          <p:nvPr/>
        </p:nvGrpSpPr>
        <p:grpSpPr>
          <a:xfrm>
            <a:off x="0" y="-116113"/>
            <a:ext cx="12192000" cy="1451427"/>
            <a:chOff x="0" y="0"/>
            <a:chExt cx="24384240" cy="2250720"/>
          </a:xfrm>
        </p:grpSpPr>
        <p:sp>
          <p:nvSpPr>
            <p:cNvPr id="10" name="Freeform 9"/>
            <p:cNvSpPr/>
            <p:nvPr/>
          </p:nvSpPr>
          <p:spPr>
            <a:xfrm>
              <a:off x="0" y="0"/>
              <a:ext cx="24384254" cy="2249932"/>
            </a:xfrm>
            <a:custGeom>
              <a:avLst/>
              <a:gdLst/>
              <a:ahLst/>
              <a:cxnLst/>
              <a:rect l="l" t="t" r="r" b="b"/>
              <a:pathLst>
                <a:path w="24384254" h="2249932">
                  <a:moveTo>
                    <a:pt x="24384254" y="0"/>
                  </a:moveTo>
                  <a:lnTo>
                    <a:pt x="0" y="0"/>
                  </a:lnTo>
                  <a:lnTo>
                    <a:pt x="0" y="2249932"/>
                  </a:lnTo>
                  <a:lnTo>
                    <a:pt x="24384254" y="2249932"/>
                  </a:lnTo>
                  <a:lnTo>
                    <a:pt x="24384254" y="0"/>
                  </a:lnTo>
                  <a:close/>
                </a:path>
              </a:pathLst>
            </a:custGeom>
            <a:solidFill>
              <a:srgbClr val="006FC0"/>
            </a:solidFill>
          </p:spPr>
        </p:sp>
      </p:grpSp>
      <p:sp>
        <p:nvSpPr>
          <p:cNvPr id="11" name="TextBox 15"/>
          <p:cNvSpPr txBox="1"/>
          <p:nvPr/>
        </p:nvSpPr>
        <p:spPr>
          <a:xfrm>
            <a:off x="2554514" y="-66805"/>
            <a:ext cx="7419733" cy="1384995"/>
          </a:xfrm>
          <a:prstGeom prst="rect">
            <a:avLst/>
          </a:prstGeom>
        </p:spPr>
        <p:txBody>
          <a:bodyPr wrap="square" lIns="0" tIns="0" rIns="0" bIns="0" rtlCol="0" anchor="t">
            <a:spAutoFit/>
          </a:bodyPr>
          <a:lstStyle/>
          <a:p>
            <a:pPr algn="ctr">
              <a:lnSpc>
                <a:spcPts val="4197"/>
              </a:lnSpc>
            </a:pPr>
            <a:r>
              <a:rPr lang="en-US" sz="3600" spc="-1" dirty="0">
                <a:solidFill>
                  <a:srgbClr val="FFFFFF"/>
                </a:solidFill>
                <a:latin typeface="Times New Roman Bold"/>
              </a:rPr>
              <a:t>Bangalore Institute of Technology</a:t>
            </a:r>
          </a:p>
          <a:p>
            <a:pPr algn="ctr">
              <a:lnSpc>
                <a:spcPts val="2508"/>
              </a:lnSpc>
            </a:pPr>
            <a:r>
              <a:rPr lang="en-US" sz="2400" spc="-1" dirty="0">
                <a:solidFill>
                  <a:srgbClr val="FFFFFF"/>
                </a:solidFill>
                <a:latin typeface="Times New Roman"/>
              </a:rPr>
              <a:t>K.R. Road, V.V. </a:t>
            </a:r>
            <a:r>
              <a:rPr lang="en-US" sz="2400" spc="-1" dirty="0" err="1">
                <a:solidFill>
                  <a:srgbClr val="FFFFFF"/>
                </a:solidFill>
                <a:latin typeface="Times New Roman"/>
              </a:rPr>
              <a:t>Pura</a:t>
            </a:r>
            <a:r>
              <a:rPr lang="en-US" sz="2400" spc="-1" dirty="0">
                <a:solidFill>
                  <a:srgbClr val="FFFFFF"/>
                </a:solidFill>
                <a:latin typeface="Times New Roman"/>
              </a:rPr>
              <a:t>, Bengaluru.-560004.</a:t>
            </a:r>
          </a:p>
          <a:p>
            <a:pPr algn="ctr">
              <a:lnSpc>
                <a:spcPts val="4086"/>
              </a:lnSpc>
            </a:pPr>
            <a:r>
              <a:rPr lang="en-US" sz="2800" spc="-1" dirty="0">
                <a:solidFill>
                  <a:srgbClr val="FFFFFF"/>
                </a:solidFill>
                <a:latin typeface="Times New Roman Bold"/>
              </a:rPr>
              <a:t>Department of Computer Science &amp; Engineering</a:t>
            </a:r>
          </a:p>
        </p:txBody>
      </p:sp>
      <p:sp>
        <p:nvSpPr>
          <p:cNvPr id="12" name="object 6"/>
          <p:cNvSpPr/>
          <p:nvPr/>
        </p:nvSpPr>
        <p:spPr>
          <a:xfrm>
            <a:off x="10435772" y="-45424"/>
            <a:ext cx="1659454" cy="1293655"/>
          </a:xfrm>
          <a:prstGeom prst="rect">
            <a:avLst/>
          </a:prstGeom>
          <a:blipFill>
            <a:blip r:embed="rId2" cstate="print"/>
            <a:stretch>
              <a:fillRect/>
            </a:stretch>
          </a:blipFill>
        </p:spPr>
        <p:txBody>
          <a:bodyPr wrap="square" lIns="0" tIns="0" rIns="0" bIns="0" rtlCol="0"/>
          <a:lstStyle/>
          <a:p>
            <a:endParaRPr/>
          </a:p>
        </p:txBody>
      </p:sp>
      <p:sp>
        <p:nvSpPr>
          <p:cNvPr id="13" name="object 5"/>
          <p:cNvSpPr/>
          <p:nvPr/>
        </p:nvSpPr>
        <p:spPr>
          <a:xfrm>
            <a:off x="203200" y="-145140"/>
            <a:ext cx="1814286" cy="1553029"/>
          </a:xfrm>
          <a:prstGeom prst="rect">
            <a:avLst/>
          </a:prstGeom>
          <a:blipFill>
            <a:blip r:embed="rId3" cstate="print"/>
            <a:stretch>
              <a:fillRect/>
            </a:stretch>
          </a:blipFill>
        </p:spPr>
        <p:txBody>
          <a:bodyPr wrap="square" lIns="0" tIns="0" rIns="0" bIns="0" rtlCol="0"/>
          <a:lstStyle/>
          <a:p>
            <a:endParaRPr/>
          </a:p>
        </p:txBody>
      </p:sp>
      <p:grpSp>
        <p:nvGrpSpPr>
          <p:cNvPr id="3" name="Group 2"/>
          <p:cNvGrpSpPr/>
          <p:nvPr/>
        </p:nvGrpSpPr>
        <p:grpSpPr>
          <a:xfrm>
            <a:off x="0" y="6095998"/>
            <a:ext cx="12192000" cy="791030"/>
            <a:chOff x="0" y="0"/>
            <a:chExt cx="24384240" cy="1549440"/>
          </a:xfrm>
        </p:grpSpPr>
        <p:sp>
          <p:nvSpPr>
            <p:cNvPr id="15" name="Freeform 3"/>
            <p:cNvSpPr/>
            <p:nvPr/>
          </p:nvSpPr>
          <p:spPr>
            <a:xfrm>
              <a:off x="0" y="0"/>
              <a:ext cx="24384254" cy="1548384"/>
            </a:xfrm>
            <a:custGeom>
              <a:avLst/>
              <a:gdLst/>
              <a:ahLst/>
              <a:cxnLst/>
              <a:rect l="l" t="t" r="r" b="b"/>
              <a:pathLst>
                <a:path w="24384254" h="1548384">
                  <a:moveTo>
                    <a:pt x="24384254" y="0"/>
                  </a:moveTo>
                  <a:lnTo>
                    <a:pt x="0" y="0"/>
                  </a:lnTo>
                  <a:lnTo>
                    <a:pt x="0" y="1548384"/>
                  </a:lnTo>
                  <a:lnTo>
                    <a:pt x="24384254" y="1548384"/>
                  </a:lnTo>
                  <a:lnTo>
                    <a:pt x="24384254" y="0"/>
                  </a:lnTo>
                  <a:close/>
                </a:path>
              </a:pathLst>
            </a:custGeom>
            <a:solidFill>
              <a:srgbClr val="006FC0"/>
            </a:solidFill>
          </p:spPr>
        </p:sp>
      </p:grpSp>
      <p:sp>
        <p:nvSpPr>
          <p:cNvPr id="16" name="Freeform 4"/>
          <p:cNvSpPr/>
          <p:nvPr/>
        </p:nvSpPr>
        <p:spPr>
          <a:xfrm>
            <a:off x="4441441" y="6094539"/>
            <a:ext cx="1306427" cy="763461"/>
          </a:xfrm>
          <a:custGeom>
            <a:avLst/>
            <a:gdLst/>
            <a:ahLst/>
            <a:cxnLst/>
            <a:rect l="l" t="t" r="r" b="b"/>
            <a:pathLst>
              <a:path w="1959660" h="1121580">
                <a:moveTo>
                  <a:pt x="0" y="0"/>
                </a:moveTo>
                <a:lnTo>
                  <a:pt x="1959660" y="0"/>
                </a:lnTo>
                <a:lnTo>
                  <a:pt x="1959660" y="1121580"/>
                </a:lnTo>
                <a:lnTo>
                  <a:pt x="0" y="1121580"/>
                </a:lnTo>
                <a:lnTo>
                  <a:pt x="0" y="0"/>
                </a:lnTo>
                <a:close/>
              </a:path>
            </a:pathLst>
          </a:custGeom>
          <a:blipFill>
            <a:blip r:embed="rId4" cstate="print"/>
            <a:stretch>
              <a:fillRect t="-11153" b="-11153"/>
            </a:stretch>
          </a:blipFill>
        </p:spPr>
      </p:sp>
      <p:sp>
        <p:nvSpPr>
          <p:cNvPr id="17" name="Freeform 5"/>
          <p:cNvSpPr/>
          <p:nvPr/>
        </p:nvSpPr>
        <p:spPr>
          <a:xfrm>
            <a:off x="1038420" y="6123566"/>
            <a:ext cx="1190508" cy="763461"/>
          </a:xfrm>
          <a:custGeom>
            <a:avLst/>
            <a:gdLst/>
            <a:ahLst/>
            <a:cxnLst/>
            <a:rect l="l" t="t" r="r" b="b"/>
            <a:pathLst>
              <a:path w="1785780" h="1121580">
                <a:moveTo>
                  <a:pt x="0" y="0"/>
                </a:moveTo>
                <a:lnTo>
                  <a:pt x="1785780" y="0"/>
                </a:lnTo>
                <a:lnTo>
                  <a:pt x="1785780" y="1121580"/>
                </a:lnTo>
                <a:lnTo>
                  <a:pt x="0" y="1121580"/>
                </a:lnTo>
                <a:lnTo>
                  <a:pt x="0" y="0"/>
                </a:lnTo>
                <a:close/>
              </a:path>
            </a:pathLst>
          </a:custGeom>
          <a:blipFill>
            <a:blip r:embed="rId5" cstate="print"/>
            <a:stretch>
              <a:fillRect t="-11034" b="-11034"/>
            </a:stretch>
          </a:blipFill>
        </p:spPr>
      </p:sp>
      <p:sp>
        <p:nvSpPr>
          <p:cNvPr id="18" name="Freeform 6"/>
          <p:cNvSpPr/>
          <p:nvPr/>
        </p:nvSpPr>
        <p:spPr>
          <a:xfrm>
            <a:off x="2395992" y="6094528"/>
            <a:ext cx="2217578" cy="792500"/>
          </a:xfrm>
          <a:custGeom>
            <a:avLst/>
            <a:gdLst/>
            <a:ahLst/>
            <a:cxnLst/>
            <a:rect l="l" t="t" r="r" b="b"/>
            <a:pathLst>
              <a:path w="3326400" h="1164240">
                <a:moveTo>
                  <a:pt x="0" y="0"/>
                </a:moveTo>
                <a:lnTo>
                  <a:pt x="3326400" y="0"/>
                </a:lnTo>
                <a:lnTo>
                  <a:pt x="3326400" y="1164240"/>
                </a:lnTo>
                <a:lnTo>
                  <a:pt x="0" y="1164240"/>
                </a:lnTo>
                <a:lnTo>
                  <a:pt x="0" y="0"/>
                </a:lnTo>
                <a:close/>
              </a:path>
            </a:pathLst>
          </a:custGeom>
          <a:blipFill>
            <a:blip r:embed="rId6" cstate="print"/>
            <a:stretch>
              <a:fillRect t="-23333" b="-23333"/>
            </a:stretch>
          </a:blipFill>
        </p:spPr>
      </p:sp>
      <p:sp>
        <p:nvSpPr>
          <p:cNvPr id="19" name="Freeform 7"/>
          <p:cNvSpPr/>
          <p:nvPr/>
        </p:nvSpPr>
        <p:spPr>
          <a:xfrm>
            <a:off x="6466487" y="6113831"/>
            <a:ext cx="1977820" cy="758683"/>
          </a:xfrm>
          <a:custGeom>
            <a:avLst/>
            <a:gdLst/>
            <a:ahLst/>
            <a:cxnLst/>
            <a:rect l="l" t="t" r="r" b="b"/>
            <a:pathLst>
              <a:path w="2966760" h="1114560">
                <a:moveTo>
                  <a:pt x="0" y="0"/>
                </a:moveTo>
                <a:lnTo>
                  <a:pt x="2966760" y="0"/>
                </a:lnTo>
                <a:lnTo>
                  <a:pt x="2966760" y="1114560"/>
                </a:lnTo>
                <a:lnTo>
                  <a:pt x="0" y="1114560"/>
                </a:lnTo>
                <a:lnTo>
                  <a:pt x="0" y="0"/>
                </a:lnTo>
                <a:close/>
              </a:path>
            </a:pathLst>
          </a:custGeom>
          <a:blipFill>
            <a:blip r:embed="rId7" cstate="print"/>
            <a:stretch>
              <a:fillRect t="-16545" b="-16545"/>
            </a:stretch>
          </a:blipFill>
        </p:spPr>
      </p:sp>
      <p:graphicFrame>
        <p:nvGraphicFramePr>
          <p:cNvPr id="20" name="Table 19">
            <a:extLst>
              <a:ext uri="{FF2B5EF4-FFF2-40B4-BE49-F238E27FC236}">
                <a16:creationId xmlns:a16="http://schemas.microsoft.com/office/drawing/2014/main" xmlns="" id="{E605A685-11B5-716D-9CB1-4AB306340A48}"/>
              </a:ext>
            </a:extLst>
          </p:cNvPr>
          <p:cNvGraphicFramePr>
            <a:graphicFrameLocks noGrp="1"/>
          </p:cNvGraphicFramePr>
          <p:nvPr>
            <p:extLst>
              <p:ext uri="{D42A27DB-BD31-4B8C-83A1-F6EECF244321}">
                <p14:modId xmlns:p14="http://schemas.microsoft.com/office/powerpoint/2010/main" xmlns="" val="1559966518"/>
              </p:ext>
            </p:extLst>
          </p:nvPr>
        </p:nvGraphicFramePr>
        <p:xfrm>
          <a:off x="449943" y="1796143"/>
          <a:ext cx="11296150" cy="4197168"/>
        </p:xfrm>
        <a:graphic>
          <a:graphicData uri="http://schemas.openxmlformats.org/drawingml/2006/table">
            <a:tbl>
              <a:tblPr firstRow="1" bandRow="1"/>
              <a:tblGrid>
                <a:gridCol w="2259230">
                  <a:extLst>
                    <a:ext uri="{9D8B030D-6E8A-4147-A177-3AD203B41FA5}">
                      <a16:colId xmlns:a16="http://schemas.microsoft.com/office/drawing/2014/main" xmlns="" val="979720240"/>
                    </a:ext>
                  </a:extLst>
                </a:gridCol>
                <a:gridCol w="2259230">
                  <a:extLst>
                    <a:ext uri="{9D8B030D-6E8A-4147-A177-3AD203B41FA5}">
                      <a16:colId xmlns:a16="http://schemas.microsoft.com/office/drawing/2014/main" xmlns="" val="1087077025"/>
                    </a:ext>
                  </a:extLst>
                </a:gridCol>
                <a:gridCol w="2259230">
                  <a:extLst>
                    <a:ext uri="{9D8B030D-6E8A-4147-A177-3AD203B41FA5}">
                      <a16:colId xmlns:a16="http://schemas.microsoft.com/office/drawing/2014/main" xmlns="" val="1467057366"/>
                    </a:ext>
                  </a:extLst>
                </a:gridCol>
                <a:gridCol w="2259230">
                  <a:extLst>
                    <a:ext uri="{9D8B030D-6E8A-4147-A177-3AD203B41FA5}">
                      <a16:colId xmlns:a16="http://schemas.microsoft.com/office/drawing/2014/main" xmlns="" val="2904841997"/>
                    </a:ext>
                  </a:extLst>
                </a:gridCol>
                <a:gridCol w="2259230">
                  <a:extLst>
                    <a:ext uri="{9D8B030D-6E8A-4147-A177-3AD203B41FA5}">
                      <a16:colId xmlns:a16="http://schemas.microsoft.com/office/drawing/2014/main" xmlns="" val="1338837892"/>
                    </a:ext>
                  </a:extLst>
                </a:gridCol>
              </a:tblGrid>
              <a:tr h="383198">
                <a:tc>
                  <a:txBody>
                    <a:bodyPr/>
                    <a:lstStyle/>
                    <a:p>
                      <a:pPr algn="l" rtl="0" fontAlgn="t">
                        <a:spcBef>
                          <a:spcPts val="0"/>
                        </a:spcBef>
                        <a:spcAft>
                          <a:spcPts val="0"/>
                        </a:spcAft>
                      </a:pPr>
                      <a:r>
                        <a:rPr lang="en-IN" sz="1600" b="0" i="0" u="none" strike="noStrike" dirty="0">
                          <a:solidFill>
                            <a:srgbClr val="000000"/>
                          </a:solidFill>
                          <a:effectLst/>
                          <a:latin typeface="Times New Roman" pitchFamily="18" charset="0"/>
                          <a:cs typeface="Times New Roman" pitchFamily="18" charset="0"/>
                        </a:rPr>
                        <a:t>Test #</a:t>
                      </a:r>
                      <a:endParaRPr lang="en-IN" sz="1600" dirty="0">
                        <a:effectLst/>
                        <a:latin typeface="Times New Roman" pitchFamily="18" charset="0"/>
                        <a:cs typeface="Times New Roman" pitchFamily="18" charset="0"/>
                      </a:endParaRPr>
                    </a:p>
                  </a:txBody>
                  <a:tcPr marL="88900" marR="88900" marT="88900" marB="88900"/>
                </a:tc>
                <a:tc>
                  <a:txBody>
                    <a:bodyPr/>
                    <a:lstStyle/>
                    <a:p>
                      <a:pPr algn="l" rtl="0" fontAlgn="t">
                        <a:spcBef>
                          <a:spcPts val="0"/>
                        </a:spcBef>
                        <a:spcAft>
                          <a:spcPts val="0"/>
                        </a:spcAft>
                      </a:pPr>
                      <a:r>
                        <a:rPr lang="en-IN" sz="1600" b="0" i="0" u="none" strike="noStrike" dirty="0">
                          <a:solidFill>
                            <a:srgbClr val="000000"/>
                          </a:solidFill>
                          <a:effectLst/>
                          <a:latin typeface="Times New Roman" pitchFamily="18" charset="0"/>
                          <a:cs typeface="Times New Roman" pitchFamily="18" charset="0"/>
                        </a:rPr>
                        <a:t>Test Data(input)</a:t>
                      </a:r>
                      <a:endParaRPr lang="en-IN" sz="1600" dirty="0">
                        <a:effectLst/>
                        <a:latin typeface="Times New Roman" pitchFamily="18" charset="0"/>
                        <a:cs typeface="Times New Roman" pitchFamily="18" charset="0"/>
                      </a:endParaRPr>
                    </a:p>
                  </a:txBody>
                  <a:tcPr marL="88900" marR="88900" marT="88900" marB="88900"/>
                </a:tc>
                <a:tc>
                  <a:txBody>
                    <a:bodyPr/>
                    <a:lstStyle/>
                    <a:p>
                      <a:pPr algn="l" rtl="0" fontAlgn="t">
                        <a:spcBef>
                          <a:spcPts val="0"/>
                        </a:spcBef>
                        <a:spcAft>
                          <a:spcPts val="0"/>
                        </a:spcAft>
                      </a:pPr>
                      <a:r>
                        <a:rPr lang="en-IN" sz="1600" b="0" i="0" u="none" strike="noStrike">
                          <a:solidFill>
                            <a:srgbClr val="000000"/>
                          </a:solidFill>
                          <a:effectLst/>
                          <a:latin typeface="Times New Roman" pitchFamily="18" charset="0"/>
                          <a:cs typeface="Times New Roman" pitchFamily="18" charset="0"/>
                        </a:rPr>
                        <a:t>Expected Result</a:t>
                      </a:r>
                      <a:endParaRPr lang="en-IN" sz="1600">
                        <a:effectLst/>
                        <a:latin typeface="Times New Roman" pitchFamily="18" charset="0"/>
                        <a:cs typeface="Times New Roman" pitchFamily="18" charset="0"/>
                      </a:endParaRPr>
                    </a:p>
                  </a:txBody>
                  <a:tcPr marL="88900" marR="88900" marT="88900" marB="88900"/>
                </a:tc>
                <a:tc>
                  <a:txBody>
                    <a:bodyPr/>
                    <a:lstStyle/>
                    <a:p>
                      <a:pPr algn="l" rtl="0" fontAlgn="t">
                        <a:spcBef>
                          <a:spcPts val="0"/>
                        </a:spcBef>
                        <a:spcAft>
                          <a:spcPts val="0"/>
                        </a:spcAft>
                      </a:pPr>
                      <a:r>
                        <a:rPr lang="en-IN" sz="1600" b="0" i="0" u="none" strike="noStrike">
                          <a:solidFill>
                            <a:srgbClr val="000000"/>
                          </a:solidFill>
                          <a:effectLst/>
                          <a:latin typeface="Times New Roman" pitchFamily="18" charset="0"/>
                          <a:cs typeface="Times New Roman" pitchFamily="18" charset="0"/>
                        </a:rPr>
                        <a:t>Actual Result</a:t>
                      </a:r>
                      <a:endParaRPr lang="en-IN" sz="1600">
                        <a:effectLst/>
                        <a:latin typeface="Times New Roman" pitchFamily="18" charset="0"/>
                        <a:cs typeface="Times New Roman" pitchFamily="18" charset="0"/>
                      </a:endParaRPr>
                    </a:p>
                  </a:txBody>
                  <a:tcPr marL="88900" marR="88900" marT="88900" marB="88900"/>
                </a:tc>
                <a:tc>
                  <a:txBody>
                    <a:bodyPr/>
                    <a:lstStyle/>
                    <a:p>
                      <a:pPr algn="l" rtl="0" fontAlgn="t">
                        <a:spcBef>
                          <a:spcPts val="0"/>
                        </a:spcBef>
                        <a:spcAft>
                          <a:spcPts val="0"/>
                        </a:spcAft>
                      </a:pPr>
                      <a:r>
                        <a:rPr lang="en-IN" sz="1600" b="0" i="0" u="none" strike="noStrike" dirty="0">
                          <a:solidFill>
                            <a:srgbClr val="000000"/>
                          </a:solidFill>
                          <a:effectLst/>
                          <a:latin typeface="Times New Roman" pitchFamily="18" charset="0"/>
                          <a:cs typeface="Times New Roman" pitchFamily="18" charset="0"/>
                        </a:rPr>
                        <a:t>Pass/Fail</a:t>
                      </a:r>
                      <a:endParaRPr lang="en-IN" sz="1600" dirty="0">
                        <a:effectLst/>
                        <a:latin typeface="Times New Roman" pitchFamily="18" charset="0"/>
                        <a:cs typeface="Times New Roman" pitchFamily="18" charset="0"/>
                      </a:endParaRPr>
                    </a:p>
                  </a:txBody>
                  <a:tcPr marL="88900" marR="88900" marT="88900" marB="88900"/>
                </a:tc>
                <a:extLst>
                  <a:ext uri="{0D108BD9-81ED-4DB2-BD59-A6C34878D82A}">
                    <a16:rowId xmlns:a16="http://schemas.microsoft.com/office/drawing/2014/main" xmlns="" val="1841865701"/>
                  </a:ext>
                </a:extLst>
              </a:tr>
              <a:tr h="478850">
                <a:tc>
                  <a:txBody>
                    <a:bodyPr/>
                    <a:lstStyle/>
                    <a:p>
                      <a:pPr algn="l" rtl="0" fontAlgn="t">
                        <a:spcBef>
                          <a:spcPts val="0"/>
                        </a:spcBef>
                        <a:spcAft>
                          <a:spcPts val="0"/>
                        </a:spcAft>
                      </a:pPr>
                      <a:r>
                        <a:rPr lang="en-IN" sz="1600" b="0" i="0" u="none" strike="noStrike" dirty="0">
                          <a:solidFill>
                            <a:srgbClr val="000000"/>
                          </a:solidFill>
                          <a:effectLst/>
                          <a:latin typeface="Times New Roman" pitchFamily="18" charset="0"/>
                          <a:cs typeface="Times New Roman" pitchFamily="18" charset="0"/>
                        </a:rPr>
                        <a:t>1</a:t>
                      </a:r>
                      <a:endParaRPr lang="en-IN" sz="1600" dirty="0">
                        <a:effectLst/>
                        <a:latin typeface="Times New Roman" pitchFamily="18" charset="0"/>
                        <a:cs typeface="Times New Roman" pitchFamily="18" charset="0"/>
                      </a:endParaRPr>
                    </a:p>
                  </a:txBody>
                  <a:tcPr marL="88900" marR="88900" marT="88900" marB="88900"/>
                </a:tc>
                <a:tc>
                  <a:txBody>
                    <a:bodyPr/>
                    <a:lstStyle/>
                    <a:p>
                      <a:pPr algn="l" fontAlgn="base"/>
                      <a:r>
                        <a:rPr lang="en-IN" sz="1600" dirty="0">
                          <a:latin typeface="Times New Roman" pitchFamily="18" charset="0"/>
                          <a:cs typeface="Times New Roman" pitchFamily="18" charset="0"/>
                        </a:rPr>
                        <a:t>Overweight Person</a:t>
                      </a:r>
                    </a:p>
                  </a:txBody>
                  <a:tcPr anchor="ctr"/>
                </a:tc>
                <a:tc>
                  <a:txBody>
                    <a:bodyPr/>
                    <a:lstStyle/>
                    <a:p>
                      <a:pPr algn="l" fontAlgn="base"/>
                      <a:r>
                        <a:rPr lang="en-IN" sz="1600" dirty="0">
                          <a:latin typeface="Times New Roman" pitchFamily="18" charset="0"/>
                          <a:cs typeface="Times New Roman" pitchFamily="18" charset="0"/>
                        </a:rPr>
                        <a:t>Abnormal foot pressure predicted</a:t>
                      </a:r>
                    </a:p>
                  </a:txBody>
                  <a:tcPr anchor="ctr"/>
                </a:tc>
                <a:tc>
                  <a:txBody>
                    <a:bodyPr/>
                    <a:lstStyle/>
                    <a:p>
                      <a:pPr algn="l" fontAlgn="base"/>
                      <a:r>
                        <a:rPr lang="en-IN" sz="1600" dirty="0">
                          <a:latin typeface="Times New Roman" pitchFamily="18" charset="0"/>
                          <a:cs typeface="Times New Roman" pitchFamily="18" charset="0"/>
                        </a:rPr>
                        <a:t>Abnormal foot pressure predicted</a:t>
                      </a:r>
                    </a:p>
                  </a:txBody>
                  <a:tcPr anchor="ctr"/>
                </a:tc>
                <a:tc>
                  <a:txBody>
                    <a:bodyPr/>
                    <a:lstStyle/>
                    <a:p>
                      <a:pPr algn="l" rtl="0" fontAlgn="t">
                        <a:spcBef>
                          <a:spcPts val="0"/>
                        </a:spcBef>
                        <a:spcAft>
                          <a:spcPts val="0"/>
                        </a:spcAft>
                      </a:pPr>
                      <a:r>
                        <a:rPr lang="en-IN" sz="1600" b="0" i="0" u="none" strike="noStrike" dirty="0">
                          <a:solidFill>
                            <a:srgbClr val="000000"/>
                          </a:solidFill>
                          <a:effectLst/>
                          <a:latin typeface="Times New Roman" pitchFamily="18" charset="0"/>
                          <a:cs typeface="Times New Roman" pitchFamily="18" charset="0"/>
                        </a:rPr>
                        <a:t>Pass</a:t>
                      </a:r>
                      <a:endParaRPr lang="en-IN" sz="1600" dirty="0">
                        <a:effectLst/>
                        <a:latin typeface="Times New Roman" pitchFamily="18" charset="0"/>
                        <a:cs typeface="Times New Roman" pitchFamily="18" charset="0"/>
                      </a:endParaRPr>
                    </a:p>
                  </a:txBody>
                  <a:tcPr marL="88900" marR="88900" marT="88900" marB="88900"/>
                </a:tc>
                <a:extLst>
                  <a:ext uri="{0D108BD9-81ED-4DB2-BD59-A6C34878D82A}">
                    <a16:rowId xmlns:a16="http://schemas.microsoft.com/office/drawing/2014/main" xmlns="" val="3249361879"/>
                  </a:ext>
                </a:extLst>
              </a:tr>
              <a:tr h="593513">
                <a:tc>
                  <a:txBody>
                    <a:bodyPr/>
                    <a:lstStyle/>
                    <a:p>
                      <a:pPr algn="l" rtl="0" fontAlgn="t">
                        <a:spcBef>
                          <a:spcPts val="0"/>
                        </a:spcBef>
                        <a:spcAft>
                          <a:spcPts val="0"/>
                        </a:spcAft>
                      </a:pPr>
                      <a:r>
                        <a:rPr lang="en-IN" sz="1600" b="0" i="0" u="none" strike="noStrike" dirty="0">
                          <a:solidFill>
                            <a:srgbClr val="000000"/>
                          </a:solidFill>
                          <a:effectLst/>
                          <a:latin typeface="Times New Roman" pitchFamily="18" charset="0"/>
                          <a:cs typeface="Times New Roman" pitchFamily="18" charset="0"/>
                        </a:rPr>
                        <a:t>2</a:t>
                      </a:r>
                      <a:endParaRPr lang="en-IN" sz="1600" dirty="0">
                        <a:effectLst/>
                        <a:latin typeface="Times New Roman" pitchFamily="18" charset="0"/>
                        <a:cs typeface="Times New Roman" pitchFamily="18" charset="0"/>
                      </a:endParaRPr>
                    </a:p>
                  </a:txBody>
                  <a:tcPr marL="88900" marR="88900" marT="88900" marB="88900"/>
                </a:tc>
                <a:tc>
                  <a:txBody>
                    <a:bodyPr/>
                    <a:lstStyle/>
                    <a:p>
                      <a:pPr algn="l" fontAlgn="base"/>
                      <a:r>
                        <a:rPr lang="en-IN" sz="1600" dirty="0">
                          <a:latin typeface="Times New Roman" pitchFamily="18" charset="0"/>
                          <a:cs typeface="Times New Roman" pitchFamily="18" charset="0"/>
                        </a:rPr>
                        <a:t>Young Person</a:t>
                      </a:r>
                    </a:p>
                  </a:txBody>
                  <a:tcPr anchor="ctr"/>
                </a:tc>
                <a:tc>
                  <a:txBody>
                    <a:bodyPr/>
                    <a:lstStyle/>
                    <a:p>
                      <a:pPr algn="l" fontAlgn="base"/>
                      <a:r>
                        <a:rPr lang="en-IN" sz="1600" dirty="0">
                          <a:latin typeface="Times New Roman" pitchFamily="18" charset="0"/>
                          <a:cs typeface="Times New Roman" pitchFamily="18" charset="0"/>
                        </a:rPr>
                        <a:t>Normal foot pressure predicted</a:t>
                      </a:r>
                    </a:p>
                  </a:txBody>
                  <a:tcPr anchor="ctr"/>
                </a:tc>
                <a:tc>
                  <a:txBody>
                    <a:bodyPr/>
                    <a:lstStyle/>
                    <a:p>
                      <a:pPr algn="l" rtl="0" fontAlgn="t">
                        <a:spcBef>
                          <a:spcPts val="0"/>
                        </a:spcBef>
                        <a:spcAft>
                          <a:spcPts val="0"/>
                        </a:spcAft>
                      </a:pPr>
                      <a:r>
                        <a:rPr lang="en-IN" sz="1600" b="0" i="0" kern="1200" dirty="0" smtClean="0">
                          <a:solidFill>
                            <a:schemeClr val="tx1"/>
                          </a:solidFill>
                          <a:latin typeface="Times New Roman" pitchFamily="18" charset="0"/>
                          <a:ea typeface="+mn-ea"/>
                          <a:cs typeface="Times New Roman" pitchFamily="18" charset="0"/>
                        </a:rPr>
                        <a:t>Normal foot pressure predicted</a:t>
                      </a:r>
                      <a:endParaRPr lang="en-US" sz="1600" dirty="0">
                        <a:effectLst/>
                        <a:latin typeface="Times New Roman" pitchFamily="18" charset="0"/>
                        <a:cs typeface="Times New Roman" pitchFamily="18" charset="0"/>
                      </a:endParaRPr>
                    </a:p>
                  </a:txBody>
                  <a:tcPr marL="88900" marR="88900" marT="88900" marB="88900"/>
                </a:tc>
                <a:tc>
                  <a:txBody>
                    <a:bodyPr/>
                    <a:lstStyle/>
                    <a:p>
                      <a:pPr algn="l" rtl="0" fontAlgn="t">
                        <a:spcBef>
                          <a:spcPts val="0"/>
                        </a:spcBef>
                        <a:spcAft>
                          <a:spcPts val="0"/>
                        </a:spcAft>
                      </a:pPr>
                      <a:r>
                        <a:rPr lang="en-IN" sz="1600" b="0" i="0" u="none" strike="noStrike" dirty="0" smtClean="0">
                          <a:solidFill>
                            <a:srgbClr val="000000"/>
                          </a:solidFill>
                          <a:effectLst/>
                          <a:latin typeface="Times New Roman" pitchFamily="18" charset="0"/>
                          <a:cs typeface="Times New Roman" pitchFamily="18" charset="0"/>
                        </a:rPr>
                        <a:t>Pass</a:t>
                      </a:r>
                      <a:endParaRPr lang="en-IN" sz="1600" dirty="0">
                        <a:effectLst/>
                        <a:latin typeface="Times New Roman" pitchFamily="18" charset="0"/>
                        <a:cs typeface="Times New Roman" pitchFamily="18" charset="0"/>
                      </a:endParaRPr>
                    </a:p>
                  </a:txBody>
                  <a:tcPr marL="88900" marR="88900" marT="88900" marB="88900"/>
                </a:tc>
                <a:extLst>
                  <a:ext uri="{0D108BD9-81ED-4DB2-BD59-A6C34878D82A}">
                    <a16:rowId xmlns:a16="http://schemas.microsoft.com/office/drawing/2014/main" xmlns="" val="1768967338"/>
                  </a:ext>
                </a:extLst>
              </a:tr>
              <a:tr h="621816">
                <a:tc>
                  <a:txBody>
                    <a:bodyPr/>
                    <a:lstStyle/>
                    <a:p>
                      <a:pPr algn="l" rtl="0" fontAlgn="t">
                        <a:spcBef>
                          <a:spcPts val="0"/>
                        </a:spcBef>
                        <a:spcAft>
                          <a:spcPts val="0"/>
                        </a:spcAft>
                      </a:pPr>
                      <a:r>
                        <a:rPr lang="en-IN" sz="1600" b="0" i="0" u="none" strike="noStrike" dirty="0">
                          <a:solidFill>
                            <a:srgbClr val="000000"/>
                          </a:solidFill>
                          <a:effectLst/>
                          <a:latin typeface="Times New Roman" pitchFamily="18" charset="0"/>
                          <a:cs typeface="Times New Roman" pitchFamily="18" charset="0"/>
                        </a:rPr>
                        <a:t>3</a:t>
                      </a:r>
                      <a:endParaRPr lang="en-IN" sz="1600" dirty="0">
                        <a:effectLst/>
                        <a:latin typeface="Times New Roman" pitchFamily="18" charset="0"/>
                        <a:cs typeface="Times New Roman" pitchFamily="18" charset="0"/>
                      </a:endParaRPr>
                    </a:p>
                  </a:txBody>
                  <a:tcPr marL="88900" marR="88900" marT="88900" marB="88900"/>
                </a:tc>
                <a:tc>
                  <a:txBody>
                    <a:bodyPr/>
                    <a:lstStyle/>
                    <a:p>
                      <a:pPr algn="l" rtl="0" fontAlgn="t">
                        <a:spcBef>
                          <a:spcPts val="0"/>
                        </a:spcBef>
                        <a:spcAft>
                          <a:spcPts val="0"/>
                        </a:spcAft>
                      </a:pPr>
                      <a:r>
                        <a:rPr lang="en-IN" sz="1600" b="0" i="0" kern="1200" dirty="0" smtClean="0">
                          <a:solidFill>
                            <a:schemeClr val="tx1"/>
                          </a:solidFill>
                          <a:latin typeface="Times New Roman" pitchFamily="18" charset="0"/>
                          <a:ea typeface="+mn-ea"/>
                          <a:cs typeface="Times New Roman" pitchFamily="18" charset="0"/>
                        </a:rPr>
                        <a:t>Normal Weight Person</a:t>
                      </a:r>
                      <a:endParaRPr lang="en-US" sz="1600" dirty="0">
                        <a:effectLst/>
                        <a:latin typeface="Times New Roman" pitchFamily="18" charset="0"/>
                        <a:cs typeface="Times New Roman" pitchFamily="18" charset="0"/>
                      </a:endParaRPr>
                    </a:p>
                  </a:txBody>
                  <a:tcPr marL="88900" marR="88900" marT="88900" marB="88900"/>
                </a:tc>
                <a:tc>
                  <a:txBody>
                    <a:bodyPr/>
                    <a:lstStyle/>
                    <a:p>
                      <a:pPr algn="l" rtl="0" fontAlgn="t">
                        <a:spcBef>
                          <a:spcPts val="0"/>
                        </a:spcBef>
                        <a:spcAft>
                          <a:spcPts val="0"/>
                        </a:spcAft>
                      </a:pPr>
                      <a:r>
                        <a:rPr lang="en-IN" sz="1600" b="0" i="0" kern="1200" dirty="0" smtClean="0">
                          <a:solidFill>
                            <a:schemeClr val="tx1"/>
                          </a:solidFill>
                          <a:latin typeface="Times New Roman" pitchFamily="18" charset="0"/>
                          <a:ea typeface="+mn-ea"/>
                          <a:cs typeface="Times New Roman" pitchFamily="18" charset="0"/>
                        </a:rPr>
                        <a:t>Normal foot pressure predicted</a:t>
                      </a:r>
                      <a:endParaRPr lang="en-US" sz="1600" dirty="0">
                        <a:effectLst/>
                        <a:latin typeface="Times New Roman" pitchFamily="18" charset="0"/>
                        <a:cs typeface="Times New Roman" pitchFamily="18" charset="0"/>
                      </a:endParaRPr>
                    </a:p>
                  </a:txBody>
                  <a:tcPr marL="88900" marR="88900" marT="88900" marB="88900"/>
                </a:tc>
                <a:tc>
                  <a:txBody>
                    <a:bodyPr/>
                    <a:lstStyle/>
                    <a:p>
                      <a:pPr algn="l" rtl="0" fontAlgn="t">
                        <a:spcBef>
                          <a:spcPts val="0"/>
                        </a:spcBef>
                        <a:spcAft>
                          <a:spcPts val="0"/>
                        </a:spcAft>
                      </a:pPr>
                      <a:r>
                        <a:rPr lang="en-IN" sz="1600" b="0" i="0" kern="1200" dirty="0" smtClean="0">
                          <a:solidFill>
                            <a:schemeClr val="tx1"/>
                          </a:solidFill>
                          <a:latin typeface="Times New Roman" pitchFamily="18" charset="0"/>
                          <a:ea typeface="+mn-ea"/>
                          <a:cs typeface="Times New Roman" pitchFamily="18" charset="0"/>
                        </a:rPr>
                        <a:t>Normal foot pressure predicted</a:t>
                      </a:r>
                      <a:endParaRPr lang="en-US" sz="1600" dirty="0">
                        <a:effectLst/>
                        <a:latin typeface="Times New Roman" pitchFamily="18" charset="0"/>
                        <a:cs typeface="Times New Roman" pitchFamily="18" charset="0"/>
                      </a:endParaRPr>
                    </a:p>
                  </a:txBody>
                  <a:tcPr marL="88900" marR="88900" marT="88900" marB="88900"/>
                </a:tc>
                <a:tc>
                  <a:txBody>
                    <a:bodyPr/>
                    <a:lstStyle/>
                    <a:p>
                      <a:pPr algn="l" rtl="0" fontAlgn="t">
                        <a:spcBef>
                          <a:spcPts val="0"/>
                        </a:spcBef>
                        <a:spcAft>
                          <a:spcPts val="0"/>
                        </a:spcAft>
                      </a:pPr>
                      <a:r>
                        <a:rPr lang="en-IN" sz="1600" b="0" i="0" u="none" strike="noStrike" dirty="0" smtClean="0">
                          <a:solidFill>
                            <a:srgbClr val="000000"/>
                          </a:solidFill>
                          <a:effectLst/>
                          <a:latin typeface="Times New Roman" pitchFamily="18" charset="0"/>
                          <a:cs typeface="Times New Roman" pitchFamily="18" charset="0"/>
                        </a:rPr>
                        <a:t>Pass</a:t>
                      </a:r>
                      <a:endParaRPr lang="en-IN" sz="1600" dirty="0">
                        <a:effectLst/>
                        <a:latin typeface="Times New Roman" pitchFamily="18" charset="0"/>
                        <a:cs typeface="Times New Roman" pitchFamily="18" charset="0"/>
                      </a:endParaRPr>
                    </a:p>
                  </a:txBody>
                  <a:tcPr marL="88900" marR="88900" marT="88900" marB="88900"/>
                </a:tc>
                <a:extLst>
                  <a:ext uri="{0D108BD9-81ED-4DB2-BD59-A6C34878D82A}">
                    <a16:rowId xmlns:a16="http://schemas.microsoft.com/office/drawing/2014/main" xmlns="" val="4181001131"/>
                  </a:ext>
                </a:extLst>
              </a:tr>
              <a:tr h="621816">
                <a:tc>
                  <a:txBody>
                    <a:bodyPr/>
                    <a:lstStyle/>
                    <a:p>
                      <a:pPr algn="l" rtl="0" fontAlgn="t">
                        <a:spcBef>
                          <a:spcPts val="0"/>
                        </a:spcBef>
                        <a:spcAft>
                          <a:spcPts val="0"/>
                        </a:spcAft>
                      </a:pPr>
                      <a:r>
                        <a:rPr lang="en-IN" sz="1600" dirty="0" smtClean="0">
                          <a:effectLst/>
                          <a:latin typeface="Times New Roman" pitchFamily="18" charset="0"/>
                          <a:cs typeface="Times New Roman" pitchFamily="18" charset="0"/>
                        </a:rPr>
                        <a:t>4</a:t>
                      </a:r>
                      <a:endParaRPr lang="en-IN" sz="1600" dirty="0">
                        <a:effectLst/>
                        <a:latin typeface="Times New Roman" pitchFamily="18" charset="0"/>
                        <a:cs typeface="Times New Roman" pitchFamily="18" charset="0"/>
                      </a:endParaRPr>
                    </a:p>
                  </a:txBody>
                  <a:tcPr marL="88900" marR="88900" marT="88900" marB="88900"/>
                </a:tc>
                <a:tc>
                  <a:txBody>
                    <a:bodyPr/>
                    <a:lstStyle/>
                    <a:p>
                      <a:pPr fontAlgn="base"/>
                      <a:r>
                        <a:rPr lang="en-IN" sz="1600" dirty="0">
                          <a:latin typeface="Times New Roman" pitchFamily="18" charset="0"/>
                          <a:cs typeface="Times New Roman" pitchFamily="18" charset="0"/>
                        </a:rPr>
                        <a:t>Elderly Person</a:t>
                      </a:r>
                    </a:p>
                  </a:txBody>
                  <a:tcPr anchor="ctr"/>
                </a:tc>
                <a:tc>
                  <a:txBody>
                    <a:bodyPr/>
                    <a:lstStyle/>
                    <a:p>
                      <a:pPr fontAlgn="base"/>
                      <a:r>
                        <a:rPr lang="en-IN" sz="1600" dirty="0">
                          <a:latin typeface="Times New Roman" pitchFamily="18" charset="0"/>
                          <a:cs typeface="Times New Roman" pitchFamily="18" charset="0"/>
                        </a:rPr>
                        <a:t>Abnormal foot pressure predicted</a:t>
                      </a:r>
                    </a:p>
                  </a:txBody>
                  <a:tcPr anchor="ctr"/>
                </a:tc>
                <a:tc>
                  <a:txBody>
                    <a:bodyPr/>
                    <a:lstStyle/>
                    <a:p>
                      <a:pPr fontAlgn="base"/>
                      <a:r>
                        <a:rPr lang="en-IN" sz="1600" dirty="0">
                          <a:latin typeface="Times New Roman" pitchFamily="18" charset="0"/>
                          <a:cs typeface="Times New Roman" pitchFamily="18" charset="0"/>
                        </a:rPr>
                        <a:t>Abnormal foot pressure predicted</a:t>
                      </a:r>
                    </a:p>
                  </a:txBody>
                  <a:tcPr anchor="ctr"/>
                </a:tc>
                <a:tc>
                  <a:txBody>
                    <a:bodyPr/>
                    <a:lstStyle/>
                    <a:p>
                      <a:pPr algn="l" rtl="0" fontAlgn="t">
                        <a:spcBef>
                          <a:spcPts val="0"/>
                        </a:spcBef>
                        <a:spcAft>
                          <a:spcPts val="0"/>
                        </a:spcAft>
                      </a:pPr>
                      <a:r>
                        <a:rPr lang="en-IN" sz="1600" dirty="0" smtClean="0">
                          <a:effectLst/>
                          <a:latin typeface="Times New Roman" pitchFamily="18" charset="0"/>
                          <a:cs typeface="Times New Roman" pitchFamily="18" charset="0"/>
                        </a:rPr>
                        <a:t>Pass</a:t>
                      </a:r>
                      <a:endParaRPr lang="en-IN" sz="1600" dirty="0">
                        <a:effectLst/>
                        <a:latin typeface="Times New Roman" pitchFamily="18" charset="0"/>
                        <a:cs typeface="Times New Roman" pitchFamily="18" charset="0"/>
                      </a:endParaRPr>
                    </a:p>
                  </a:txBody>
                  <a:tcPr marL="88900" marR="88900" marT="88900" marB="88900"/>
                </a:tc>
              </a:tr>
              <a:tr h="621816">
                <a:tc>
                  <a:txBody>
                    <a:bodyPr/>
                    <a:lstStyle/>
                    <a:p>
                      <a:pPr algn="l" rtl="0" fontAlgn="t">
                        <a:spcBef>
                          <a:spcPts val="0"/>
                        </a:spcBef>
                        <a:spcAft>
                          <a:spcPts val="0"/>
                        </a:spcAft>
                      </a:pPr>
                      <a:r>
                        <a:rPr lang="en-IN" sz="1600" dirty="0" smtClean="0">
                          <a:effectLst/>
                          <a:latin typeface="Times New Roman" pitchFamily="18" charset="0"/>
                          <a:cs typeface="Times New Roman" pitchFamily="18" charset="0"/>
                        </a:rPr>
                        <a:t>5</a:t>
                      </a:r>
                      <a:endParaRPr lang="en-IN" sz="1600" dirty="0">
                        <a:effectLst/>
                        <a:latin typeface="Times New Roman" pitchFamily="18" charset="0"/>
                        <a:cs typeface="Times New Roman" pitchFamily="18" charset="0"/>
                      </a:endParaRPr>
                    </a:p>
                  </a:txBody>
                  <a:tcPr marL="88900" marR="88900" marT="88900" marB="88900"/>
                </a:tc>
                <a:tc>
                  <a:txBody>
                    <a:bodyPr/>
                    <a:lstStyle/>
                    <a:p>
                      <a:pPr fontAlgn="base"/>
                      <a:r>
                        <a:rPr lang="en-IN" sz="1600" b="0" i="0" kern="1200" dirty="0" smtClean="0">
                          <a:solidFill>
                            <a:schemeClr val="tx1"/>
                          </a:solidFill>
                          <a:latin typeface="Times New Roman" pitchFamily="18" charset="0"/>
                          <a:ea typeface="+mn-ea"/>
                          <a:cs typeface="Times New Roman" pitchFamily="18" charset="0"/>
                        </a:rPr>
                        <a:t>Person with High Glucose</a:t>
                      </a:r>
                      <a:endParaRPr lang="en-IN" sz="1600" dirty="0">
                        <a:latin typeface="Times New Roman" pitchFamily="18" charset="0"/>
                        <a:cs typeface="Times New Roman" pitchFamily="18" charset="0"/>
                      </a:endParaRPr>
                    </a:p>
                  </a:txBody>
                  <a:tcPr anchor="ctr"/>
                </a:tc>
                <a:tc>
                  <a:txBody>
                    <a:bodyPr/>
                    <a:lstStyle/>
                    <a:p>
                      <a:pPr fontAlgn="base"/>
                      <a:r>
                        <a:rPr lang="en-IN" sz="1600" b="0" i="0" kern="1200" dirty="0" smtClean="0">
                          <a:solidFill>
                            <a:schemeClr val="tx1"/>
                          </a:solidFill>
                          <a:latin typeface="Times New Roman" pitchFamily="18" charset="0"/>
                          <a:ea typeface="+mn-ea"/>
                          <a:cs typeface="Times New Roman" pitchFamily="18" charset="0"/>
                        </a:rPr>
                        <a:t>Abnormal foot pressure predicted</a:t>
                      </a:r>
                      <a:endParaRPr lang="en-IN" sz="1600" dirty="0">
                        <a:latin typeface="Times New Roman" pitchFamily="18" charset="0"/>
                        <a:cs typeface="Times New Roman" pitchFamily="18" charset="0"/>
                      </a:endParaRPr>
                    </a:p>
                  </a:txBody>
                  <a:tcPr anchor="ctr"/>
                </a:tc>
                <a:tc>
                  <a:txBody>
                    <a:bodyPr/>
                    <a:lstStyle/>
                    <a:p>
                      <a:pPr fontAlgn="base"/>
                      <a:r>
                        <a:rPr lang="en-IN" sz="1600" b="0" i="0" kern="1200" dirty="0" smtClean="0">
                          <a:solidFill>
                            <a:schemeClr val="tx1"/>
                          </a:solidFill>
                          <a:latin typeface="Times New Roman" pitchFamily="18" charset="0"/>
                          <a:ea typeface="+mn-ea"/>
                          <a:cs typeface="Times New Roman" pitchFamily="18" charset="0"/>
                        </a:rPr>
                        <a:t>Abnormal foot pressure predicted</a:t>
                      </a:r>
                      <a:endParaRPr lang="en-IN" sz="1600" dirty="0">
                        <a:latin typeface="Times New Roman" pitchFamily="18" charset="0"/>
                        <a:cs typeface="Times New Roman" pitchFamily="18" charset="0"/>
                      </a:endParaRPr>
                    </a:p>
                  </a:txBody>
                  <a:tcPr anchor="ctr"/>
                </a:tc>
                <a:tc>
                  <a:txBody>
                    <a:bodyPr/>
                    <a:lstStyle/>
                    <a:p>
                      <a:pPr algn="l" rtl="0" fontAlgn="t">
                        <a:spcBef>
                          <a:spcPts val="0"/>
                        </a:spcBef>
                        <a:spcAft>
                          <a:spcPts val="0"/>
                        </a:spcAft>
                      </a:pPr>
                      <a:r>
                        <a:rPr lang="en-IN" sz="1600" dirty="0" smtClean="0">
                          <a:effectLst/>
                          <a:latin typeface="Times New Roman" pitchFamily="18" charset="0"/>
                          <a:cs typeface="Times New Roman" pitchFamily="18" charset="0"/>
                        </a:rPr>
                        <a:t>Pass</a:t>
                      </a:r>
                      <a:endParaRPr lang="en-IN" sz="1600" dirty="0">
                        <a:effectLst/>
                        <a:latin typeface="Times New Roman" pitchFamily="18" charset="0"/>
                        <a:cs typeface="Times New Roman" pitchFamily="18" charset="0"/>
                      </a:endParaRPr>
                    </a:p>
                  </a:txBody>
                  <a:tcPr marL="88900" marR="88900" marT="88900" marB="88900"/>
                </a:tc>
              </a:tr>
              <a:tr h="621816">
                <a:tc>
                  <a:txBody>
                    <a:bodyPr/>
                    <a:lstStyle/>
                    <a:p>
                      <a:pPr algn="l" rtl="0" fontAlgn="t">
                        <a:spcBef>
                          <a:spcPts val="0"/>
                        </a:spcBef>
                        <a:spcAft>
                          <a:spcPts val="0"/>
                        </a:spcAft>
                      </a:pPr>
                      <a:r>
                        <a:rPr lang="en-IN" sz="1600" dirty="0" smtClean="0">
                          <a:effectLst/>
                          <a:latin typeface="Times New Roman" pitchFamily="18" charset="0"/>
                          <a:cs typeface="Times New Roman" pitchFamily="18" charset="0"/>
                        </a:rPr>
                        <a:t>6</a:t>
                      </a:r>
                      <a:endParaRPr lang="en-IN" sz="1600" dirty="0">
                        <a:effectLst/>
                        <a:latin typeface="Times New Roman" pitchFamily="18" charset="0"/>
                        <a:cs typeface="Times New Roman" pitchFamily="18" charset="0"/>
                      </a:endParaRPr>
                    </a:p>
                  </a:txBody>
                  <a:tcPr marL="88900" marR="88900" marT="88900" marB="88900"/>
                </a:tc>
                <a:tc>
                  <a:txBody>
                    <a:bodyPr/>
                    <a:lstStyle/>
                    <a:p>
                      <a:pPr fontAlgn="base"/>
                      <a:r>
                        <a:rPr lang="en-IN" sz="1600" dirty="0">
                          <a:latin typeface="Times New Roman" pitchFamily="18" charset="0"/>
                          <a:cs typeface="Times New Roman" pitchFamily="18" charset="0"/>
                        </a:rPr>
                        <a:t>Person with High BMI</a:t>
                      </a:r>
                    </a:p>
                  </a:txBody>
                  <a:tcPr anchor="ctr"/>
                </a:tc>
                <a:tc>
                  <a:txBody>
                    <a:bodyPr/>
                    <a:lstStyle/>
                    <a:p>
                      <a:pPr fontAlgn="base"/>
                      <a:r>
                        <a:rPr lang="en-IN" sz="1600" dirty="0">
                          <a:latin typeface="Times New Roman" pitchFamily="18" charset="0"/>
                          <a:cs typeface="Times New Roman" pitchFamily="18" charset="0"/>
                        </a:rPr>
                        <a:t>Abnormal foot pressure predicted</a:t>
                      </a:r>
                    </a:p>
                  </a:txBody>
                  <a:tcPr anchor="ctr"/>
                </a:tc>
                <a:tc>
                  <a:txBody>
                    <a:bodyPr/>
                    <a:lstStyle/>
                    <a:p>
                      <a:pPr fontAlgn="base"/>
                      <a:r>
                        <a:rPr lang="en-IN" sz="1600" dirty="0">
                          <a:latin typeface="Times New Roman" pitchFamily="18" charset="0"/>
                          <a:cs typeface="Times New Roman" pitchFamily="18" charset="0"/>
                        </a:rPr>
                        <a:t>Abnormal foot pressure predicted</a:t>
                      </a:r>
                    </a:p>
                  </a:txBody>
                  <a:tcPr anchor="ctr"/>
                </a:tc>
                <a:tc>
                  <a:txBody>
                    <a:bodyPr/>
                    <a:lstStyle/>
                    <a:p>
                      <a:pPr algn="l" rtl="0" fontAlgn="t">
                        <a:spcBef>
                          <a:spcPts val="0"/>
                        </a:spcBef>
                        <a:spcAft>
                          <a:spcPts val="0"/>
                        </a:spcAft>
                      </a:pPr>
                      <a:r>
                        <a:rPr lang="en-IN" sz="1600" dirty="0" smtClean="0">
                          <a:effectLst/>
                          <a:latin typeface="Times New Roman" pitchFamily="18" charset="0"/>
                          <a:cs typeface="Times New Roman" pitchFamily="18" charset="0"/>
                        </a:rPr>
                        <a:t>Pass</a:t>
                      </a:r>
                      <a:endParaRPr lang="en-IN" sz="1600" dirty="0">
                        <a:effectLst/>
                        <a:latin typeface="Times New Roman" pitchFamily="18" charset="0"/>
                        <a:cs typeface="Times New Roman" pitchFamily="18" charset="0"/>
                      </a:endParaRPr>
                    </a:p>
                  </a:txBody>
                  <a:tcPr marL="88900" marR="88900" marT="88900" marB="88900"/>
                </a:tc>
              </a:tr>
            </a:tbl>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6"/>
          <p:cNvSpPr txBox="1"/>
          <p:nvPr/>
        </p:nvSpPr>
        <p:spPr>
          <a:xfrm>
            <a:off x="2336799" y="1258367"/>
            <a:ext cx="5326744" cy="504625"/>
          </a:xfrm>
          <a:prstGeom prst="rect">
            <a:avLst/>
          </a:prstGeom>
        </p:spPr>
        <p:txBody>
          <a:bodyPr vert="horz" wrap="square" lIns="0" tIns="12065" rIns="0" bIns="0" rtlCol="0">
            <a:spAutoFit/>
          </a:bodyPr>
          <a:lstStyle/>
          <a:p>
            <a:pPr marL="3438525">
              <a:lnSpc>
                <a:spcPct val="100000"/>
              </a:lnSpc>
              <a:spcBef>
                <a:spcPts val="5"/>
              </a:spcBef>
            </a:pPr>
            <a:r>
              <a:rPr lang="en-IN" sz="3200" dirty="0" smtClean="0">
                <a:latin typeface="Times New Roman" pitchFamily="18" charset="0"/>
                <a:cs typeface="Times New Roman" pitchFamily="18" charset="0"/>
              </a:rPr>
              <a:t>TESTING</a:t>
            </a:r>
            <a:endParaRPr sz="3000" dirty="0">
              <a:latin typeface="Times New Roman" pitchFamily="18" charset="0"/>
              <a:cs typeface="Times New Roman" pitchFamily="18" charset="0"/>
            </a:endParaRPr>
          </a:p>
        </p:txBody>
      </p:sp>
      <p:grpSp>
        <p:nvGrpSpPr>
          <p:cNvPr id="2" name="Group 8"/>
          <p:cNvGrpSpPr/>
          <p:nvPr/>
        </p:nvGrpSpPr>
        <p:grpSpPr>
          <a:xfrm>
            <a:off x="0" y="-116113"/>
            <a:ext cx="12192000" cy="1451427"/>
            <a:chOff x="0" y="0"/>
            <a:chExt cx="24384240" cy="2250720"/>
          </a:xfrm>
        </p:grpSpPr>
        <p:sp>
          <p:nvSpPr>
            <p:cNvPr id="10" name="Freeform 9"/>
            <p:cNvSpPr/>
            <p:nvPr/>
          </p:nvSpPr>
          <p:spPr>
            <a:xfrm>
              <a:off x="0" y="0"/>
              <a:ext cx="24384254" cy="2249932"/>
            </a:xfrm>
            <a:custGeom>
              <a:avLst/>
              <a:gdLst/>
              <a:ahLst/>
              <a:cxnLst/>
              <a:rect l="l" t="t" r="r" b="b"/>
              <a:pathLst>
                <a:path w="24384254" h="2249932">
                  <a:moveTo>
                    <a:pt x="24384254" y="0"/>
                  </a:moveTo>
                  <a:lnTo>
                    <a:pt x="0" y="0"/>
                  </a:lnTo>
                  <a:lnTo>
                    <a:pt x="0" y="2249932"/>
                  </a:lnTo>
                  <a:lnTo>
                    <a:pt x="24384254" y="2249932"/>
                  </a:lnTo>
                  <a:lnTo>
                    <a:pt x="24384254" y="0"/>
                  </a:lnTo>
                  <a:close/>
                </a:path>
              </a:pathLst>
            </a:custGeom>
            <a:solidFill>
              <a:srgbClr val="006FC0"/>
            </a:solidFill>
          </p:spPr>
        </p:sp>
      </p:grpSp>
      <p:sp>
        <p:nvSpPr>
          <p:cNvPr id="11" name="TextBox 15"/>
          <p:cNvSpPr txBox="1"/>
          <p:nvPr/>
        </p:nvSpPr>
        <p:spPr>
          <a:xfrm>
            <a:off x="2554514" y="-66805"/>
            <a:ext cx="7419733" cy="1384995"/>
          </a:xfrm>
          <a:prstGeom prst="rect">
            <a:avLst/>
          </a:prstGeom>
        </p:spPr>
        <p:txBody>
          <a:bodyPr wrap="square" lIns="0" tIns="0" rIns="0" bIns="0" rtlCol="0" anchor="t">
            <a:spAutoFit/>
          </a:bodyPr>
          <a:lstStyle/>
          <a:p>
            <a:pPr algn="ctr">
              <a:lnSpc>
                <a:spcPts val="4197"/>
              </a:lnSpc>
            </a:pPr>
            <a:r>
              <a:rPr lang="en-US" sz="3600" spc="-1" dirty="0">
                <a:solidFill>
                  <a:srgbClr val="FFFFFF"/>
                </a:solidFill>
                <a:latin typeface="Times New Roman Bold"/>
              </a:rPr>
              <a:t>Bangalore Institute of Technology</a:t>
            </a:r>
          </a:p>
          <a:p>
            <a:pPr algn="ctr">
              <a:lnSpc>
                <a:spcPts val="2508"/>
              </a:lnSpc>
            </a:pPr>
            <a:r>
              <a:rPr lang="en-US" sz="2400" spc="-1" dirty="0">
                <a:solidFill>
                  <a:srgbClr val="FFFFFF"/>
                </a:solidFill>
                <a:latin typeface="Times New Roman"/>
              </a:rPr>
              <a:t>K.R. Road, V.V. </a:t>
            </a:r>
            <a:r>
              <a:rPr lang="en-US" sz="2400" spc="-1" dirty="0" err="1">
                <a:solidFill>
                  <a:srgbClr val="FFFFFF"/>
                </a:solidFill>
                <a:latin typeface="Times New Roman"/>
              </a:rPr>
              <a:t>Pura</a:t>
            </a:r>
            <a:r>
              <a:rPr lang="en-US" sz="2400" spc="-1" dirty="0">
                <a:solidFill>
                  <a:srgbClr val="FFFFFF"/>
                </a:solidFill>
                <a:latin typeface="Times New Roman"/>
              </a:rPr>
              <a:t>, Bengaluru.-560004.</a:t>
            </a:r>
          </a:p>
          <a:p>
            <a:pPr algn="ctr">
              <a:lnSpc>
                <a:spcPts val="4086"/>
              </a:lnSpc>
            </a:pPr>
            <a:r>
              <a:rPr lang="en-US" sz="2800" spc="-1" dirty="0">
                <a:solidFill>
                  <a:srgbClr val="FFFFFF"/>
                </a:solidFill>
                <a:latin typeface="Times New Roman Bold"/>
              </a:rPr>
              <a:t>Department of Computer Science &amp; Engineering</a:t>
            </a:r>
          </a:p>
        </p:txBody>
      </p:sp>
      <p:sp>
        <p:nvSpPr>
          <p:cNvPr id="12" name="object 6"/>
          <p:cNvSpPr/>
          <p:nvPr/>
        </p:nvSpPr>
        <p:spPr>
          <a:xfrm>
            <a:off x="10435772" y="-45424"/>
            <a:ext cx="1659454" cy="1293655"/>
          </a:xfrm>
          <a:prstGeom prst="rect">
            <a:avLst/>
          </a:prstGeom>
          <a:blipFill>
            <a:blip r:embed="rId2" cstate="print"/>
            <a:stretch>
              <a:fillRect/>
            </a:stretch>
          </a:blipFill>
        </p:spPr>
        <p:txBody>
          <a:bodyPr wrap="square" lIns="0" tIns="0" rIns="0" bIns="0" rtlCol="0"/>
          <a:lstStyle/>
          <a:p>
            <a:endParaRPr/>
          </a:p>
        </p:txBody>
      </p:sp>
      <p:sp>
        <p:nvSpPr>
          <p:cNvPr id="13" name="object 5"/>
          <p:cNvSpPr/>
          <p:nvPr/>
        </p:nvSpPr>
        <p:spPr>
          <a:xfrm>
            <a:off x="203200" y="-145140"/>
            <a:ext cx="1814286" cy="1553029"/>
          </a:xfrm>
          <a:prstGeom prst="rect">
            <a:avLst/>
          </a:prstGeom>
          <a:blipFill>
            <a:blip r:embed="rId3" cstate="print"/>
            <a:stretch>
              <a:fillRect/>
            </a:stretch>
          </a:blipFill>
        </p:spPr>
        <p:txBody>
          <a:bodyPr wrap="square" lIns="0" tIns="0" rIns="0" bIns="0" rtlCol="0"/>
          <a:lstStyle/>
          <a:p>
            <a:endParaRPr/>
          </a:p>
        </p:txBody>
      </p:sp>
      <p:grpSp>
        <p:nvGrpSpPr>
          <p:cNvPr id="3" name="Group 2"/>
          <p:cNvGrpSpPr/>
          <p:nvPr/>
        </p:nvGrpSpPr>
        <p:grpSpPr>
          <a:xfrm>
            <a:off x="0" y="6095998"/>
            <a:ext cx="12192000" cy="791030"/>
            <a:chOff x="0" y="0"/>
            <a:chExt cx="24384240" cy="1549440"/>
          </a:xfrm>
        </p:grpSpPr>
        <p:sp>
          <p:nvSpPr>
            <p:cNvPr id="15" name="Freeform 3"/>
            <p:cNvSpPr/>
            <p:nvPr/>
          </p:nvSpPr>
          <p:spPr>
            <a:xfrm>
              <a:off x="0" y="0"/>
              <a:ext cx="24384254" cy="1548384"/>
            </a:xfrm>
            <a:custGeom>
              <a:avLst/>
              <a:gdLst/>
              <a:ahLst/>
              <a:cxnLst/>
              <a:rect l="l" t="t" r="r" b="b"/>
              <a:pathLst>
                <a:path w="24384254" h="1548384">
                  <a:moveTo>
                    <a:pt x="24384254" y="0"/>
                  </a:moveTo>
                  <a:lnTo>
                    <a:pt x="0" y="0"/>
                  </a:lnTo>
                  <a:lnTo>
                    <a:pt x="0" y="1548384"/>
                  </a:lnTo>
                  <a:lnTo>
                    <a:pt x="24384254" y="1548384"/>
                  </a:lnTo>
                  <a:lnTo>
                    <a:pt x="24384254" y="0"/>
                  </a:lnTo>
                  <a:close/>
                </a:path>
              </a:pathLst>
            </a:custGeom>
            <a:solidFill>
              <a:srgbClr val="006FC0"/>
            </a:solidFill>
          </p:spPr>
        </p:sp>
      </p:grpSp>
      <p:sp>
        <p:nvSpPr>
          <p:cNvPr id="16" name="Freeform 4"/>
          <p:cNvSpPr/>
          <p:nvPr/>
        </p:nvSpPr>
        <p:spPr>
          <a:xfrm>
            <a:off x="4441441" y="6094539"/>
            <a:ext cx="1306427" cy="763461"/>
          </a:xfrm>
          <a:custGeom>
            <a:avLst/>
            <a:gdLst/>
            <a:ahLst/>
            <a:cxnLst/>
            <a:rect l="l" t="t" r="r" b="b"/>
            <a:pathLst>
              <a:path w="1959660" h="1121580">
                <a:moveTo>
                  <a:pt x="0" y="0"/>
                </a:moveTo>
                <a:lnTo>
                  <a:pt x="1959660" y="0"/>
                </a:lnTo>
                <a:lnTo>
                  <a:pt x="1959660" y="1121580"/>
                </a:lnTo>
                <a:lnTo>
                  <a:pt x="0" y="1121580"/>
                </a:lnTo>
                <a:lnTo>
                  <a:pt x="0" y="0"/>
                </a:lnTo>
                <a:close/>
              </a:path>
            </a:pathLst>
          </a:custGeom>
          <a:blipFill>
            <a:blip r:embed="rId4" cstate="print"/>
            <a:stretch>
              <a:fillRect t="-11153" b="-11153"/>
            </a:stretch>
          </a:blipFill>
        </p:spPr>
      </p:sp>
      <p:sp>
        <p:nvSpPr>
          <p:cNvPr id="17" name="Freeform 5"/>
          <p:cNvSpPr/>
          <p:nvPr/>
        </p:nvSpPr>
        <p:spPr>
          <a:xfrm>
            <a:off x="1038420" y="6123566"/>
            <a:ext cx="1190508" cy="763461"/>
          </a:xfrm>
          <a:custGeom>
            <a:avLst/>
            <a:gdLst/>
            <a:ahLst/>
            <a:cxnLst/>
            <a:rect l="l" t="t" r="r" b="b"/>
            <a:pathLst>
              <a:path w="1785780" h="1121580">
                <a:moveTo>
                  <a:pt x="0" y="0"/>
                </a:moveTo>
                <a:lnTo>
                  <a:pt x="1785780" y="0"/>
                </a:lnTo>
                <a:lnTo>
                  <a:pt x="1785780" y="1121580"/>
                </a:lnTo>
                <a:lnTo>
                  <a:pt x="0" y="1121580"/>
                </a:lnTo>
                <a:lnTo>
                  <a:pt x="0" y="0"/>
                </a:lnTo>
                <a:close/>
              </a:path>
            </a:pathLst>
          </a:custGeom>
          <a:blipFill>
            <a:blip r:embed="rId5" cstate="print"/>
            <a:stretch>
              <a:fillRect t="-11034" b="-11034"/>
            </a:stretch>
          </a:blipFill>
        </p:spPr>
      </p:sp>
      <p:sp>
        <p:nvSpPr>
          <p:cNvPr id="18" name="Freeform 6"/>
          <p:cNvSpPr/>
          <p:nvPr/>
        </p:nvSpPr>
        <p:spPr>
          <a:xfrm>
            <a:off x="2395992" y="6094528"/>
            <a:ext cx="2217578" cy="792500"/>
          </a:xfrm>
          <a:custGeom>
            <a:avLst/>
            <a:gdLst/>
            <a:ahLst/>
            <a:cxnLst/>
            <a:rect l="l" t="t" r="r" b="b"/>
            <a:pathLst>
              <a:path w="3326400" h="1164240">
                <a:moveTo>
                  <a:pt x="0" y="0"/>
                </a:moveTo>
                <a:lnTo>
                  <a:pt x="3326400" y="0"/>
                </a:lnTo>
                <a:lnTo>
                  <a:pt x="3326400" y="1164240"/>
                </a:lnTo>
                <a:lnTo>
                  <a:pt x="0" y="1164240"/>
                </a:lnTo>
                <a:lnTo>
                  <a:pt x="0" y="0"/>
                </a:lnTo>
                <a:close/>
              </a:path>
            </a:pathLst>
          </a:custGeom>
          <a:blipFill>
            <a:blip r:embed="rId6" cstate="print"/>
            <a:stretch>
              <a:fillRect t="-23333" b="-23333"/>
            </a:stretch>
          </a:blipFill>
        </p:spPr>
      </p:sp>
      <p:sp>
        <p:nvSpPr>
          <p:cNvPr id="19" name="Freeform 7"/>
          <p:cNvSpPr/>
          <p:nvPr/>
        </p:nvSpPr>
        <p:spPr>
          <a:xfrm>
            <a:off x="6466487" y="6113831"/>
            <a:ext cx="1977820" cy="758683"/>
          </a:xfrm>
          <a:custGeom>
            <a:avLst/>
            <a:gdLst/>
            <a:ahLst/>
            <a:cxnLst/>
            <a:rect l="l" t="t" r="r" b="b"/>
            <a:pathLst>
              <a:path w="2966760" h="1114560">
                <a:moveTo>
                  <a:pt x="0" y="0"/>
                </a:moveTo>
                <a:lnTo>
                  <a:pt x="2966760" y="0"/>
                </a:lnTo>
                <a:lnTo>
                  <a:pt x="2966760" y="1114560"/>
                </a:lnTo>
                <a:lnTo>
                  <a:pt x="0" y="1114560"/>
                </a:lnTo>
                <a:lnTo>
                  <a:pt x="0" y="0"/>
                </a:lnTo>
                <a:close/>
              </a:path>
            </a:pathLst>
          </a:custGeom>
          <a:blipFill>
            <a:blip r:embed="rId7" cstate="print"/>
            <a:stretch>
              <a:fillRect t="-16545" b="-16545"/>
            </a:stretch>
          </a:blipFill>
        </p:spPr>
      </p:sp>
      <p:sp>
        <p:nvSpPr>
          <p:cNvPr id="21" name="Rectangle 20"/>
          <p:cNvSpPr/>
          <p:nvPr/>
        </p:nvSpPr>
        <p:spPr>
          <a:xfrm>
            <a:off x="174171" y="1684299"/>
            <a:ext cx="11771086" cy="3970318"/>
          </a:xfrm>
          <a:prstGeom prst="rect">
            <a:avLst/>
          </a:prstGeom>
        </p:spPr>
        <p:txBody>
          <a:bodyPr wrap="square">
            <a:spAutoFit/>
          </a:bodyPr>
          <a:lstStyle/>
          <a:p>
            <a:pPr>
              <a:lnSpc>
                <a:spcPct val="150000"/>
              </a:lnSpc>
              <a:buFont typeface="Arial" pitchFamily="34" charset="0"/>
              <a:buChar char="•"/>
            </a:pPr>
            <a:r>
              <a:rPr lang="en-IN" sz="2400" b="1" dirty="0" smtClean="0">
                <a:latin typeface="Times New Roman" pitchFamily="18" charset="0"/>
                <a:cs typeface="Times New Roman" pitchFamily="18" charset="0"/>
              </a:rPr>
              <a:t>Test Procedure:</a:t>
            </a:r>
          </a:p>
          <a:p>
            <a:pPr>
              <a:lnSpc>
                <a:spcPct val="150000"/>
              </a:lnSpc>
              <a:buFont typeface="Arial" pitchFamily="34" charset="0"/>
              <a:buChar char="•"/>
            </a:pPr>
            <a:r>
              <a:rPr lang="en-IN" sz="2400" b="1" dirty="0" smtClean="0">
                <a:latin typeface="Times New Roman" pitchFamily="18" charset="0"/>
                <a:cs typeface="Times New Roman" pitchFamily="18" charset="0"/>
              </a:rPr>
              <a:t>Prepare Test Data</a:t>
            </a:r>
            <a:r>
              <a:rPr lang="en-IN" sz="2400" dirty="0" smtClean="0">
                <a:latin typeface="Times New Roman" pitchFamily="18" charset="0"/>
                <a:cs typeface="Times New Roman" pitchFamily="18" charset="0"/>
              </a:rPr>
              <a:t>:</a:t>
            </a:r>
          </a:p>
          <a:p>
            <a:pPr lvl="1">
              <a:lnSpc>
                <a:spcPct val="150000"/>
              </a:lnSpc>
              <a:buFont typeface="Arial" pitchFamily="34" charset="0"/>
              <a:buChar char="•"/>
            </a:pPr>
            <a:r>
              <a:rPr lang="en-IN" sz="2400" dirty="0" smtClean="0">
                <a:latin typeface="Times New Roman" pitchFamily="18" charset="0"/>
                <a:cs typeface="Times New Roman" pitchFamily="18" charset="0"/>
              </a:rPr>
              <a:t>For each test case, manually enter the relevant foot pressure data into the GUI.</a:t>
            </a:r>
          </a:p>
          <a:p>
            <a:pPr lvl="1">
              <a:lnSpc>
                <a:spcPct val="150000"/>
              </a:lnSpc>
              <a:buFont typeface="Arial" pitchFamily="34" charset="0"/>
              <a:buChar char="•"/>
            </a:pPr>
            <a:r>
              <a:rPr lang="en-IN" sz="2400" dirty="0" smtClean="0">
                <a:latin typeface="Times New Roman" pitchFamily="18" charset="0"/>
                <a:cs typeface="Times New Roman" pitchFamily="18" charset="0"/>
              </a:rPr>
              <a:t>Ensure that the test data covers various health conditions and age groups.</a:t>
            </a:r>
          </a:p>
          <a:p>
            <a:pPr>
              <a:lnSpc>
                <a:spcPct val="150000"/>
              </a:lnSpc>
              <a:buFont typeface="Arial" pitchFamily="34" charset="0"/>
              <a:buChar char="•"/>
            </a:pPr>
            <a:r>
              <a:rPr lang="en-IN" sz="2400" b="1" dirty="0" smtClean="0">
                <a:latin typeface="Times New Roman" pitchFamily="18" charset="0"/>
                <a:cs typeface="Times New Roman" pitchFamily="18" charset="0"/>
              </a:rPr>
              <a:t>Execute Test Cases</a:t>
            </a:r>
            <a:r>
              <a:rPr lang="en-IN" sz="2400" dirty="0" smtClean="0">
                <a:latin typeface="Times New Roman" pitchFamily="18" charset="0"/>
                <a:cs typeface="Times New Roman" pitchFamily="18" charset="0"/>
              </a:rPr>
              <a:t>:</a:t>
            </a:r>
          </a:p>
          <a:p>
            <a:pPr lvl="1">
              <a:lnSpc>
                <a:spcPct val="150000"/>
              </a:lnSpc>
              <a:buFont typeface="Arial" pitchFamily="34" charset="0"/>
              <a:buChar char="•"/>
            </a:pPr>
            <a:r>
              <a:rPr lang="en-IN" sz="2400" dirty="0" smtClean="0">
                <a:latin typeface="Times New Roman" pitchFamily="18" charset="0"/>
                <a:cs typeface="Times New Roman" pitchFamily="18" charset="0"/>
              </a:rPr>
              <a:t>For each test case, observe the actual result displayed on the GUI after clicking the "Check" button.</a:t>
            </a:r>
            <a:endParaRPr lang="en-IN"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6"/>
          <p:cNvSpPr txBox="1"/>
          <p:nvPr/>
        </p:nvSpPr>
        <p:spPr>
          <a:xfrm>
            <a:off x="2336799" y="1258367"/>
            <a:ext cx="5326744" cy="504625"/>
          </a:xfrm>
          <a:prstGeom prst="rect">
            <a:avLst/>
          </a:prstGeom>
        </p:spPr>
        <p:txBody>
          <a:bodyPr vert="horz" wrap="square" lIns="0" tIns="12065" rIns="0" bIns="0" rtlCol="0">
            <a:spAutoFit/>
          </a:bodyPr>
          <a:lstStyle/>
          <a:p>
            <a:pPr marL="3438525">
              <a:lnSpc>
                <a:spcPct val="100000"/>
              </a:lnSpc>
              <a:spcBef>
                <a:spcPts val="5"/>
              </a:spcBef>
            </a:pPr>
            <a:r>
              <a:rPr lang="en-IN" sz="3200" dirty="0" smtClean="0">
                <a:latin typeface="Times New Roman" pitchFamily="18" charset="0"/>
                <a:cs typeface="Times New Roman" pitchFamily="18" charset="0"/>
              </a:rPr>
              <a:t>TESTING</a:t>
            </a:r>
            <a:endParaRPr sz="3000" dirty="0">
              <a:latin typeface="Times New Roman" pitchFamily="18" charset="0"/>
              <a:cs typeface="Times New Roman" pitchFamily="18" charset="0"/>
            </a:endParaRPr>
          </a:p>
        </p:txBody>
      </p:sp>
      <p:grpSp>
        <p:nvGrpSpPr>
          <p:cNvPr id="2" name="Group 8"/>
          <p:cNvGrpSpPr/>
          <p:nvPr/>
        </p:nvGrpSpPr>
        <p:grpSpPr>
          <a:xfrm>
            <a:off x="0" y="-116113"/>
            <a:ext cx="12192000" cy="1451427"/>
            <a:chOff x="0" y="0"/>
            <a:chExt cx="24384240" cy="2250720"/>
          </a:xfrm>
        </p:grpSpPr>
        <p:sp>
          <p:nvSpPr>
            <p:cNvPr id="10" name="Freeform 9"/>
            <p:cNvSpPr/>
            <p:nvPr/>
          </p:nvSpPr>
          <p:spPr>
            <a:xfrm>
              <a:off x="0" y="0"/>
              <a:ext cx="24384254" cy="2249932"/>
            </a:xfrm>
            <a:custGeom>
              <a:avLst/>
              <a:gdLst/>
              <a:ahLst/>
              <a:cxnLst/>
              <a:rect l="l" t="t" r="r" b="b"/>
              <a:pathLst>
                <a:path w="24384254" h="2249932">
                  <a:moveTo>
                    <a:pt x="24384254" y="0"/>
                  </a:moveTo>
                  <a:lnTo>
                    <a:pt x="0" y="0"/>
                  </a:lnTo>
                  <a:lnTo>
                    <a:pt x="0" y="2249932"/>
                  </a:lnTo>
                  <a:lnTo>
                    <a:pt x="24384254" y="2249932"/>
                  </a:lnTo>
                  <a:lnTo>
                    <a:pt x="24384254" y="0"/>
                  </a:lnTo>
                  <a:close/>
                </a:path>
              </a:pathLst>
            </a:custGeom>
            <a:solidFill>
              <a:srgbClr val="006FC0"/>
            </a:solidFill>
          </p:spPr>
        </p:sp>
      </p:grpSp>
      <p:sp>
        <p:nvSpPr>
          <p:cNvPr id="11" name="TextBox 15"/>
          <p:cNvSpPr txBox="1"/>
          <p:nvPr/>
        </p:nvSpPr>
        <p:spPr>
          <a:xfrm>
            <a:off x="2554514" y="-66805"/>
            <a:ext cx="7419733" cy="1384995"/>
          </a:xfrm>
          <a:prstGeom prst="rect">
            <a:avLst/>
          </a:prstGeom>
        </p:spPr>
        <p:txBody>
          <a:bodyPr wrap="square" lIns="0" tIns="0" rIns="0" bIns="0" rtlCol="0" anchor="t">
            <a:spAutoFit/>
          </a:bodyPr>
          <a:lstStyle/>
          <a:p>
            <a:pPr algn="ctr">
              <a:lnSpc>
                <a:spcPts val="4197"/>
              </a:lnSpc>
            </a:pPr>
            <a:r>
              <a:rPr lang="en-US" sz="3600" spc="-1" dirty="0">
                <a:solidFill>
                  <a:srgbClr val="FFFFFF"/>
                </a:solidFill>
                <a:latin typeface="Times New Roman Bold"/>
              </a:rPr>
              <a:t>Bangalore Institute of Technology</a:t>
            </a:r>
          </a:p>
          <a:p>
            <a:pPr algn="ctr">
              <a:lnSpc>
                <a:spcPts val="2508"/>
              </a:lnSpc>
            </a:pPr>
            <a:r>
              <a:rPr lang="en-US" sz="2400" spc="-1" dirty="0">
                <a:solidFill>
                  <a:srgbClr val="FFFFFF"/>
                </a:solidFill>
                <a:latin typeface="Times New Roman"/>
              </a:rPr>
              <a:t>K.R. Road, V.V. </a:t>
            </a:r>
            <a:r>
              <a:rPr lang="en-US" sz="2400" spc="-1" dirty="0" err="1">
                <a:solidFill>
                  <a:srgbClr val="FFFFFF"/>
                </a:solidFill>
                <a:latin typeface="Times New Roman"/>
              </a:rPr>
              <a:t>Pura</a:t>
            </a:r>
            <a:r>
              <a:rPr lang="en-US" sz="2400" spc="-1" dirty="0">
                <a:solidFill>
                  <a:srgbClr val="FFFFFF"/>
                </a:solidFill>
                <a:latin typeface="Times New Roman"/>
              </a:rPr>
              <a:t>, Bengaluru.-560004.</a:t>
            </a:r>
          </a:p>
          <a:p>
            <a:pPr algn="ctr">
              <a:lnSpc>
                <a:spcPts val="4086"/>
              </a:lnSpc>
            </a:pPr>
            <a:r>
              <a:rPr lang="en-US" sz="2800" spc="-1" dirty="0">
                <a:solidFill>
                  <a:srgbClr val="FFFFFF"/>
                </a:solidFill>
                <a:latin typeface="Times New Roman Bold"/>
              </a:rPr>
              <a:t>Department of Computer Science &amp; Engineering</a:t>
            </a:r>
          </a:p>
        </p:txBody>
      </p:sp>
      <p:sp>
        <p:nvSpPr>
          <p:cNvPr id="12" name="object 6"/>
          <p:cNvSpPr/>
          <p:nvPr/>
        </p:nvSpPr>
        <p:spPr>
          <a:xfrm>
            <a:off x="10435772" y="-45424"/>
            <a:ext cx="1659454" cy="1293655"/>
          </a:xfrm>
          <a:prstGeom prst="rect">
            <a:avLst/>
          </a:prstGeom>
          <a:blipFill>
            <a:blip r:embed="rId2" cstate="print"/>
            <a:stretch>
              <a:fillRect/>
            </a:stretch>
          </a:blipFill>
        </p:spPr>
        <p:txBody>
          <a:bodyPr wrap="square" lIns="0" tIns="0" rIns="0" bIns="0" rtlCol="0"/>
          <a:lstStyle/>
          <a:p>
            <a:endParaRPr/>
          </a:p>
        </p:txBody>
      </p:sp>
      <p:sp>
        <p:nvSpPr>
          <p:cNvPr id="13" name="object 5"/>
          <p:cNvSpPr/>
          <p:nvPr/>
        </p:nvSpPr>
        <p:spPr>
          <a:xfrm>
            <a:off x="203200" y="-145140"/>
            <a:ext cx="1814286" cy="1553029"/>
          </a:xfrm>
          <a:prstGeom prst="rect">
            <a:avLst/>
          </a:prstGeom>
          <a:blipFill>
            <a:blip r:embed="rId3" cstate="print"/>
            <a:stretch>
              <a:fillRect/>
            </a:stretch>
          </a:blipFill>
        </p:spPr>
        <p:txBody>
          <a:bodyPr wrap="square" lIns="0" tIns="0" rIns="0" bIns="0" rtlCol="0"/>
          <a:lstStyle/>
          <a:p>
            <a:endParaRPr/>
          </a:p>
        </p:txBody>
      </p:sp>
      <p:grpSp>
        <p:nvGrpSpPr>
          <p:cNvPr id="3" name="Group 2"/>
          <p:cNvGrpSpPr/>
          <p:nvPr/>
        </p:nvGrpSpPr>
        <p:grpSpPr>
          <a:xfrm>
            <a:off x="0" y="6095998"/>
            <a:ext cx="12192000" cy="791030"/>
            <a:chOff x="0" y="0"/>
            <a:chExt cx="24384240" cy="1549440"/>
          </a:xfrm>
        </p:grpSpPr>
        <p:sp>
          <p:nvSpPr>
            <p:cNvPr id="15" name="Freeform 3"/>
            <p:cNvSpPr/>
            <p:nvPr/>
          </p:nvSpPr>
          <p:spPr>
            <a:xfrm>
              <a:off x="0" y="0"/>
              <a:ext cx="24384254" cy="1548384"/>
            </a:xfrm>
            <a:custGeom>
              <a:avLst/>
              <a:gdLst/>
              <a:ahLst/>
              <a:cxnLst/>
              <a:rect l="l" t="t" r="r" b="b"/>
              <a:pathLst>
                <a:path w="24384254" h="1548384">
                  <a:moveTo>
                    <a:pt x="24384254" y="0"/>
                  </a:moveTo>
                  <a:lnTo>
                    <a:pt x="0" y="0"/>
                  </a:lnTo>
                  <a:lnTo>
                    <a:pt x="0" y="1548384"/>
                  </a:lnTo>
                  <a:lnTo>
                    <a:pt x="24384254" y="1548384"/>
                  </a:lnTo>
                  <a:lnTo>
                    <a:pt x="24384254" y="0"/>
                  </a:lnTo>
                  <a:close/>
                </a:path>
              </a:pathLst>
            </a:custGeom>
            <a:solidFill>
              <a:srgbClr val="006FC0"/>
            </a:solidFill>
          </p:spPr>
        </p:sp>
      </p:grpSp>
      <p:sp>
        <p:nvSpPr>
          <p:cNvPr id="16" name="Freeform 4"/>
          <p:cNvSpPr/>
          <p:nvPr/>
        </p:nvSpPr>
        <p:spPr>
          <a:xfrm>
            <a:off x="4441441" y="6094539"/>
            <a:ext cx="1306427" cy="763461"/>
          </a:xfrm>
          <a:custGeom>
            <a:avLst/>
            <a:gdLst/>
            <a:ahLst/>
            <a:cxnLst/>
            <a:rect l="l" t="t" r="r" b="b"/>
            <a:pathLst>
              <a:path w="1959660" h="1121580">
                <a:moveTo>
                  <a:pt x="0" y="0"/>
                </a:moveTo>
                <a:lnTo>
                  <a:pt x="1959660" y="0"/>
                </a:lnTo>
                <a:lnTo>
                  <a:pt x="1959660" y="1121580"/>
                </a:lnTo>
                <a:lnTo>
                  <a:pt x="0" y="1121580"/>
                </a:lnTo>
                <a:lnTo>
                  <a:pt x="0" y="0"/>
                </a:lnTo>
                <a:close/>
              </a:path>
            </a:pathLst>
          </a:custGeom>
          <a:blipFill>
            <a:blip r:embed="rId4" cstate="print"/>
            <a:stretch>
              <a:fillRect t="-11153" b="-11153"/>
            </a:stretch>
          </a:blipFill>
        </p:spPr>
      </p:sp>
      <p:sp>
        <p:nvSpPr>
          <p:cNvPr id="17" name="Freeform 5"/>
          <p:cNvSpPr/>
          <p:nvPr/>
        </p:nvSpPr>
        <p:spPr>
          <a:xfrm>
            <a:off x="1038420" y="6123566"/>
            <a:ext cx="1190508" cy="763461"/>
          </a:xfrm>
          <a:custGeom>
            <a:avLst/>
            <a:gdLst/>
            <a:ahLst/>
            <a:cxnLst/>
            <a:rect l="l" t="t" r="r" b="b"/>
            <a:pathLst>
              <a:path w="1785780" h="1121580">
                <a:moveTo>
                  <a:pt x="0" y="0"/>
                </a:moveTo>
                <a:lnTo>
                  <a:pt x="1785780" y="0"/>
                </a:lnTo>
                <a:lnTo>
                  <a:pt x="1785780" y="1121580"/>
                </a:lnTo>
                <a:lnTo>
                  <a:pt x="0" y="1121580"/>
                </a:lnTo>
                <a:lnTo>
                  <a:pt x="0" y="0"/>
                </a:lnTo>
                <a:close/>
              </a:path>
            </a:pathLst>
          </a:custGeom>
          <a:blipFill>
            <a:blip r:embed="rId5" cstate="print"/>
            <a:stretch>
              <a:fillRect t="-11034" b="-11034"/>
            </a:stretch>
          </a:blipFill>
        </p:spPr>
      </p:sp>
      <p:sp>
        <p:nvSpPr>
          <p:cNvPr id="18" name="Freeform 6"/>
          <p:cNvSpPr/>
          <p:nvPr/>
        </p:nvSpPr>
        <p:spPr>
          <a:xfrm>
            <a:off x="2395992" y="6094528"/>
            <a:ext cx="2217578" cy="792500"/>
          </a:xfrm>
          <a:custGeom>
            <a:avLst/>
            <a:gdLst/>
            <a:ahLst/>
            <a:cxnLst/>
            <a:rect l="l" t="t" r="r" b="b"/>
            <a:pathLst>
              <a:path w="3326400" h="1164240">
                <a:moveTo>
                  <a:pt x="0" y="0"/>
                </a:moveTo>
                <a:lnTo>
                  <a:pt x="3326400" y="0"/>
                </a:lnTo>
                <a:lnTo>
                  <a:pt x="3326400" y="1164240"/>
                </a:lnTo>
                <a:lnTo>
                  <a:pt x="0" y="1164240"/>
                </a:lnTo>
                <a:lnTo>
                  <a:pt x="0" y="0"/>
                </a:lnTo>
                <a:close/>
              </a:path>
            </a:pathLst>
          </a:custGeom>
          <a:blipFill>
            <a:blip r:embed="rId6" cstate="print"/>
            <a:stretch>
              <a:fillRect t="-23333" b="-23333"/>
            </a:stretch>
          </a:blipFill>
        </p:spPr>
      </p:sp>
      <p:sp>
        <p:nvSpPr>
          <p:cNvPr id="19" name="Freeform 7"/>
          <p:cNvSpPr/>
          <p:nvPr/>
        </p:nvSpPr>
        <p:spPr>
          <a:xfrm>
            <a:off x="6466487" y="6113831"/>
            <a:ext cx="1977820" cy="758683"/>
          </a:xfrm>
          <a:custGeom>
            <a:avLst/>
            <a:gdLst/>
            <a:ahLst/>
            <a:cxnLst/>
            <a:rect l="l" t="t" r="r" b="b"/>
            <a:pathLst>
              <a:path w="2966760" h="1114560">
                <a:moveTo>
                  <a:pt x="0" y="0"/>
                </a:moveTo>
                <a:lnTo>
                  <a:pt x="2966760" y="0"/>
                </a:lnTo>
                <a:lnTo>
                  <a:pt x="2966760" y="1114560"/>
                </a:lnTo>
                <a:lnTo>
                  <a:pt x="0" y="1114560"/>
                </a:lnTo>
                <a:lnTo>
                  <a:pt x="0" y="0"/>
                </a:lnTo>
                <a:close/>
              </a:path>
            </a:pathLst>
          </a:custGeom>
          <a:blipFill>
            <a:blip r:embed="rId7" cstate="print"/>
            <a:stretch>
              <a:fillRect t="-16545" b="-16545"/>
            </a:stretch>
          </a:blipFill>
        </p:spPr>
      </p:sp>
      <p:sp>
        <p:nvSpPr>
          <p:cNvPr id="21" name="Rectangle 20"/>
          <p:cNvSpPr/>
          <p:nvPr/>
        </p:nvSpPr>
        <p:spPr>
          <a:xfrm>
            <a:off x="174171" y="1684299"/>
            <a:ext cx="11771086" cy="4524315"/>
          </a:xfrm>
          <a:prstGeom prst="rect">
            <a:avLst/>
          </a:prstGeom>
        </p:spPr>
        <p:txBody>
          <a:bodyPr wrap="square">
            <a:spAutoFit/>
          </a:bodyPr>
          <a:lstStyle/>
          <a:p>
            <a:pPr>
              <a:lnSpc>
                <a:spcPct val="150000"/>
              </a:lnSpc>
              <a:buFont typeface="Arial" pitchFamily="34" charset="0"/>
              <a:buChar char="•"/>
            </a:pPr>
            <a:r>
              <a:rPr lang="en-IN" sz="2400" b="1" dirty="0" smtClean="0">
                <a:latin typeface="Times New Roman" pitchFamily="18" charset="0"/>
                <a:cs typeface="Times New Roman" pitchFamily="18" charset="0"/>
              </a:rPr>
              <a:t>Compare Expected vs. Actual Result</a:t>
            </a:r>
            <a:r>
              <a:rPr lang="en-IN" sz="2400" dirty="0" smtClean="0">
                <a:latin typeface="Times New Roman" pitchFamily="18" charset="0"/>
                <a:cs typeface="Times New Roman" pitchFamily="18" charset="0"/>
              </a:rPr>
              <a:t>:</a:t>
            </a:r>
          </a:p>
          <a:p>
            <a:pPr lvl="1">
              <a:lnSpc>
                <a:spcPct val="150000"/>
              </a:lnSpc>
              <a:buFont typeface="Arial" pitchFamily="34" charset="0"/>
              <a:buChar char="•"/>
            </a:pPr>
            <a:r>
              <a:rPr lang="en-IN" sz="2400" dirty="0" smtClean="0">
                <a:latin typeface="Times New Roman" pitchFamily="18" charset="0"/>
                <a:cs typeface="Times New Roman" pitchFamily="18" charset="0"/>
              </a:rPr>
              <a:t>Compare the expected result for each test case with the actual result obtained from the ML prediction.</a:t>
            </a:r>
          </a:p>
          <a:p>
            <a:pPr>
              <a:lnSpc>
                <a:spcPct val="150000"/>
              </a:lnSpc>
              <a:buFont typeface="Arial" pitchFamily="34" charset="0"/>
              <a:buChar char="•"/>
            </a:pPr>
            <a:r>
              <a:rPr lang="en-IN" sz="2400" b="1" dirty="0" smtClean="0">
                <a:latin typeface="Times New Roman" pitchFamily="18" charset="0"/>
                <a:cs typeface="Times New Roman" pitchFamily="18" charset="0"/>
              </a:rPr>
              <a:t>Determine Pass/Fail</a:t>
            </a:r>
            <a:r>
              <a:rPr lang="en-IN" sz="2400" dirty="0" smtClean="0">
                <a:latin typeface="Times New Roman" pitchFamily="18" charset="0"/>
                <a:cs typeface="Times New Roman" pitchFamily="18" charset="0"/>
              </a:rPr>
              <a:t>:</a:t>
            </a:r>
          </a:p>
          <a:p>
            <a:pPr lvl="1">
              <a:lnSpc>
                <a:spcPct val="150000"/>
              </a:lnSpc>
              <a:buFont typeface="Arial" pitchFamily="34" charset="0"/>
              <a:buChar char="•"/>
            </a:pPr>
            <a:r>
              <a:rPr lang="en-IN" sz="2400" dirty="0" smtClean="0">
                <a:latin typeface="Times New Roman" pitchFamily="18" charset="0"/>
                <a:cs typeface="Times New Roman" pitchFamily="18" charset="0"/>
              </a:rPr>
              <a:t>Determine whether each test case passes or fails based on the comparison of expected and actual results.</a:t>
            </a:r>
          </a:p>
          <a:p>
            <a:pPr lvl="1">
              <a:lnSpc>
                <a:spcPct val="150000"/>
              </a:lnSpc>
              <a:buFont typeface="Arial" pitchFamily="34" charset="0"/>
              <a:buChar char="•"/>
            </a:pPr>
            <a:r>
              <a:rPr lang="en-IN" sz="2400" dirty="0" smtClean="0">
                <a:latin typeface="Times New Roman" pitchFamily="18" charset="0"/>
                <a:cs typeface="Times New Roman" pitchFamily="18" charset="0"/>
              </a:rPr>
              <a:t>If the actual result matches the expected result, mark the test case as Pass. Otherwise, mark it as Fail.</a:t>
            </a:r>
            <a:endParaRPr lang="en-IN"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3" name="Title 2">
            <a:extLst>
              <a:ext uri="{FF2B5EF4-FFF2-40B4-BE49-F238E27FC236}">
                <a16:creationId xmlns="" xmlns:a16="http://schemas.microsoft.com/office/drawing/2014/main" id="{D01D0E0D-DF36-94BC-8C72-D2F1B7D26C24}"/>
              </a:ext>
            </a:extLst>
          </p:cNvPr>
          <p:cNvSpPr>
            <a:spLocks noGrp="1"/>
          </p:cNvSpPr>
          <p:nvPr>
            <p:ph type="ctrTitle"/>
          </p:nvPr>
        </p:nvSpPr>
        <p:spPr>
          <a:xfrm>
            <a:off x="0" y="1556668"/>
            <a:ext cx="6096000" cy="5568797"/>
          </a:xfrm>
        </p:spPr>
        <p:txBody>
          <a:bodyPr>
            <a:normAutofit fontScale="90000"/>
          </a:bodyPr>
          <a:lstStyle/>
          <a:p>
            <a:pPr marL="457200" indent="-457200" algn="l">
              <a:lnSpc>
                <a:spcPct val="150000"/>
              </a:lnSpc>
              <a:buFont typeface="Courier New" panose="02070309020205020404" pitchFamily="49" charset="0"/>
              <a:buChar char="o"/>
            </a:pPr>
            <a:r>
              <a:rPr lang="en-US" sz="2700" b="1" dirty="0">
                <a:latin typeface="Times New Roman" pitchFamily="18" charset="0"/>
                <a:cs typeface="Times New Roman" pitchFamily="18" charset="0"/>
              </a:rPr>
              <a:t>Pressure mapping of the feet is used for :-</a:t>
            </a: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1.Measuring degree of pronation. </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2.Determining degree of ankle joint.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3.Determining patterns of weight bearing forces. </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4.Back pain diagnosis. </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5.Symmetry between feet.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6.Determining areas of highest pressure. </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7.Identifying areas of potential ulceration in diabetics.</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8.To evaluate surgical procedures. </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9.Gait analysis of athletes for better performance.</a:t>
            </a:r>
            <a:br>
              <a:rPr lang="en-US" sz="2000" dirty="0">
                <a:latin typeface="Times New Roman" pitchFamily="18" charset="0"/>
                <a:cs typeface="Times New Roman" pitchFamily="18" charset="0"/>
              </a:rPr>
            </a:br>
            <a:r>
              <a:rPr lang="en-IN" sz="3200" dirty="0">
                <a:solidFill>
                  <a:schemeClr val="dk1"/>
                </a:solidFill>
                <a:latin typeface="Times New Roman" pitchFamily="18" charset="0"/>
                <a:cs typeface="Times New Roman" pitchFamily="18" charset="0"/>
              </a:rPr>
              <a:t/>
            </a:r>
            <a:br>
              <a:rPr lang="en-IN" sz="3200" dirty="0">
                <a:solidFill>
                  <a:schemeClr val="dk1"/>
                </a:solidFill>
                <a:latin typeface="Times New Roman" pitchFamily="18" charset="0"/>
                <a:cs typeface="Times New Roman" pitchFamily="18" charset="0"/>
              </a:rPr>
            </a:br>
            <a:endParaRPr lang="en-IN" sz="2000" dirty="0">
              <a:latin typeface="Times New Roman" pitchFamily="18" charset="0"/>
              <a:cs typeface="Times New Roman" pitchFamily="18" charset="0"/>
            </a:endParaRPr>
          </a:p>
        </p:txBody>
      </p:sp>
      <p:pic>
        <p:nvPicPr>
          <p:cNvPr id="5" name="Picture 2">
            <a:extLst>
              <a:ext uri="{FF2B5EF4-FFF2-40B4-BE49-F238E27FC236}">
                <a16:creationId xmlns="" xmlns:a16="http://schemas.microsoft.com/office/drawing/2014/main" id="{7F3728D0-BB8F-E64A-2913-EA0FDBA6DBBC}"/>
              </a:ext>
            </a:extLst>
          </p:cNvPr>
          <p:cNvPicPr>
            <a:picLocks noChangeAspect="1" noChangeArrowheads="1"/>
          </p:cNvPicPr>
          <p:nvPr/>
        </p:nvPicPr>
        <p:blipFill rotWithShape="1">
          <a:blip r:embed="rId3" cstate="print">
            <a:extLst>
              <a:ext uri="{28A0092B-C50C-407E-A947-70E740481C1C}">
                <a14:useLocalDpi xmlns="" xmlns:a14="http://schemas.microsoft.com/office/drawing/2010/main" val="0"/>
              </a:ext>
            </a:extLst>
          </a:blip>
          <a:srcRect b="42106"/>
          <a:stretch/>
        </p:blipFill>
        <p:spPr bwMode="auto">
          <a:xfrm>
            <a:off x="6458857" y="1920398"/>
            <a:ext cx="5158376" cy="402807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7" name="object 6"/>
          <p:cNvSpPr txBox="1"/>
          <p:nvPr/>
        </p:nvSpPr>
        <p:spPr>
          <a:xfrm>
            <a:off x="3761525" y="1390901"/>
            <a:ext cx="4830686" cy="473848"/>
          </a:xfrm>
          <a:prstGeom prst="rect">
            <a:avLst/>
          </a:prstGeom>
        </p:spPr>
        <p:txBody>
          <a:bodyPr vert="horz" wrap="square" lIns="0" tIns="12065" rIns="0" bIns="0" rtlCol="0">
            <a:spAutoFit/>
          </a:bodyPr>
          <a:lstStyle/>
          <a:p>
            <a:pPr marL="12700" algn="ctr">
              <a:lnSpc>
                <a:spcPct val="100000"/>
              </a:lnSpc>
              <a:spcBef>
                <a:spcPts val="95"/>
              </a:spcBef>
            </a:pPr>
            <a:r>
              <a:rPr lang="en-IN" sz="3000" b="1" spc="-5" dirty="0" smtClean="0">
                <a:latin typeface="Times New Roman"/>
                <a:cs typeface="Times New Roman"/>
              </a:rPr>
              <a:t>APPLICATIONS</a:t>
            </a:r>
            <a:endParaRPr lang="en-IN" sz="3000" dirty="0">
              <a:latin typeface="Times New Roman"/>
              <a:cs typeface="Times New Roman"/>
            </a:endParaRPr>
          </a:p>
        </p:txBody>
      </p:sp>
      <p:grpSp>
        <p:nvGrpSpPr>
          <p:cNvPr id="8" name="Group 8"/>
          <p:cNvGrpSpPr/>
          <p:nvPr/>
        </p:nvGrpSpPr>
        <p:grpSpPr>
          <a:xfrm>
            <a:off x="0" y="-116113"/>
            <a:ext cx="12192000" cy="1582055"/>
            <a:chOff x="0" y="0"/>
            <a:chExt cx="24384240" cy="2250720"/>
          </a:xfrm>
        </p:grpSpPr>
        <p:sp>
          <p:nvSpPr>
            <p:cNvPr id="9" name="Freeform 9"/>
            <p:cNvSpPr/>
            <p:nvPr/>
          </p:nvSpPr>
          <p:spPr>
            <a:xfrm>
              <a:off x="0" y="0"/>
              <a:ext cx="24384254" cy="2249932"/>
            </a:xfrm>
            <a:custGeom>
              <a:avLst/>
              <a:gdLst/>
              <a:ahLst/>
              <a:cxnLst/>
              <a:rect l="l" t="t" r="r" b="b"/>
              <a:pathLst>
                <a:path w="24384254" h="2249932">
                  <a:moveTo>
                    <a:pt x="24384254" y="0"/>
                  </a:moveTo>
                  <a:lnTo>
                    <a:pt x="0" y="0"/>
                  </a:lnTo>
                  <a:lnTo>
                    <a:pt x="0" y="2249932"/>
                  </a:lnTo>
                  <a:lnTo>
                    <a:pt x="24384254" y="2249932"/>
                  </a:lnTo>
                  <a:lnTo>
                    <a:pt x="24384254" y="0"/>
                  </a:lnTo>
                  <a:close/>
                </a:path>
              </a:pathLst>
            </a:custGeom>
            <a:solidFill>
              <a:srgbClr val="006FC0"/>
            </a:solidFill>
          </p:spPr>
        </p:sp>
      </p:grpSp>
      <p:sp>
        <p:nvSpPr>
          <p:cNvPr id="10" name="TextBox 15"/>
          <p:cNvSpPr txBox="1"/>
          <p:nvPr/>
        </p:nvSpPr>
        <p:spPr>
          <a:xfrm>
            <a:off x="2554514" y="-66805"/>
            <a:ext cx="7419733" cy="1384995"/>
          </a:xfrm>
          <a:prstGeom prst="rect">
            <a:avLst/>
          </a:prstGeom>
        </p:spPr>
        <p:txBody>
          <a:bodyPr wrap="square" lIns="0" tIns="0" rIns="0" bIns="0" rtlCol="0" anchor="t">
            <a:spAutoFit/>
          </a:bodyPr>
          <a:lstStyle/>
          <a:p>
            <a:pPr algn="ctr">
              <a:lnSpc>
                <a:spcPts val="4197"/>
              </a:lnSpc>
            </a:pPr>
            <a:r>
              <a:rPr lang="en-US" sz="3600" spc="-1" dirty="0">
                <a:solidFill>
                  <a:srgbClr val="FFFFFF"/>
                </a:solidFill>
                <a:latin typeface="Times New Roman Bold"/>
              </a:rPr>
              <a:t>Bangalore Institute of Technology</a:t>
            </a:r>
          </a:p>
          <a:p>
            <a:pPr algn="ctr">
              <a:lnSpc>
                <a:spcPts val="2508"/>
              </a:lnSpc>
            </a:pPr>
            <a:r>
              <a:rPr lang="en-US" sz="2400" spc="-1" dirty="0">
                <a:solidFill>
                  <a:srgbClr val="FFFFFF"/>
                </a:solidFill>
                <a:latin typeface="Times New Roman"/>
              </a:rPr>
              <a:t>K.R. Road, V.V. </a:t>
            </a:r>
            <a:r>
              <a:rPr lang="en-US" sz="2400" spc="-1" dirty="0" err="1">
                <a:solidFill>
                  <a:srgbClr val="FFFFFF"/>
                </a:solidFill>
                <a:latin typeface="Times New Roman"/>
              </a:rPr>
              <a:t>Pura</a:t>
            </a:r>
            <a:r>
              <a:rPr lang="en-US" sz="2400" spc="-1" dirty="0">
                <a:solidFill>
                  <a:srgbClr val="FFFFFF"/>
                </a:solidFill>
                <a:latin typeface="Times New Roman"/>
              </a:rPr>
              <a:t>, Bengaluru.-560004.</a:t>
            </a:r>
          </a:p>
          <a:p>
            <a:pPr algn="ctr">
              <a:lnSpc>
                <a:spcPts val="4086"/>
              </a:lnSpc>
            </a:pPr>
            <a:r>
              <a:rPr lang="en-US" sz="2800" spc="-1" dirty="0">
                <a:solidFill>
                  <a:srgbClr val="FFFFFF"/>
                </a:solidFill>
                <a:latin typeface="Times New Roman Bold"/>
              </a:rPr>
              <a:t>Department of Computer Science &amp; Engineering</a:t>
            </a:r>
          </a:p>
        </p:txBody>
      </p:sp>
      <p:sp>
        <p:nvSpPr>
          <p:cNvPr id="11" name="object 6"/>
          <p:cNvSpPr/>
          <p:nvPr/>
        </p:nvSpPr>
        <p:spPr>
          <a:xfrm>
            <a:off x="10435772" y="56174"/>
            <a:ext cx="1659454" cy="1293655"/>
          </a:xfrm>
          <a:prstGeom prst="rect">
            <a:avLst/>
          </a:prstGeom>
          <a:blipFill>
            <a:blip r:embed="rId4" cstate="print"/>
            <a:stretch>
              <a:fillRect/>
            </a:stretch>
          </a:blipFill>
        </p:spPr>
        <p:txBody>
          <a:bodyPr wrap="square" lIns="0" tIns="0" rIns="0" bIns="0" rtlCol="0"/>
          <a:lstStyle/>
          <a:p>
            <a:endParaRPr/>
          </a:p>
        </p:txBody>
      </p:sp>
      <p:sp>
        <p:nvSpPr>
          <p:cNvPr id="12" name="object 5"/>
          <p:cNvSpPr/>
          <p:nvPr/>
        </p:nvSpPr>
        <p:spPr>
          <a:xfrm>
            <a:off x="203200" y="-14514"/>
            <a:ext cx="1814286" cy="1553029"/>
          </a:xfrm>
          <a:prstGeom prst="rect">
            <a:avLst/>
          </a:prstGeom>
          <a:blipFill>
            <a:blip r:embed="rId5" cstate="print"/>
            <a:stretch>
              <a:fillRect/>
            </a:stretch>
          </a:blipFill>
        </p:spPr>
        <p:txBody>
          <a:bodyPr wrap="square" lIns="0" tIns="0" rIns="0" bIns="0" rtlCol="0"/>
          <a:lstStyle/>
          <a:p>
            <a:endParaRPr/>
          </a:p>
        </p:txBody>
      </p:sp>
      <p:grpSp>
        <p:nvGrpSpPr>
          <p:cNvPr id="13" name="Group 2"/>
          <p:cNvGrpSpPr/>
          <p:nvPr/>
        </p:nvGrpSpPr>
        <p:grpSpPr>
          <a:xfrm>
            <a:off x="0" y="6095998"/>
            <a:ext cx="12192000" cy="791030"/>
            <a:chOff x="0" y="0"/>
            <a:chExt cx="24384240" cy="1549440"/>
          </a:xfrm>
        </p:grpSpPr>
        <p:sp>
          <p:nvSpPr>
            <p:cNvPr id="14" name="Freeform 3"/>
            <p:cNvSpPr/>
            <p:nvPr/>
          </p:nvSpPr>
          <p:spPr>
            <a:xfrm>
              <a:off x="0" y="0"/>
              <a:ext cx="24384254" cy="1548384"/>
            </a:xfrm>
            <a:custGeom>
              <a:avLst/>
              <a:gdLst/>
              <a:ahLst/>
              <a:cxnLst/>
              <a:rect l="l" t="t" r="r" b="b"/>
              <a:pathLst>
                <a:path w="24384254" h="1548384">
                  <a:moveTo>
                    <a:pt x="24384254" y="0"/>
                  </a:moveTo>
                  <a:lnTo>
                    <a:pt x="0" y="0"/>
                  </a:lnTo>
                  <a:lnTo>
                    <a:pt x="0" y="1548384"/>
                  </a:lnTo>
                  <a:lnTo>
                    <a:pt x="24384254" y="1548384"/>
                  </a:lnTo>
                  <a:lnTo>
                    <a:pt x="24384254" y="0"/>
                  </a:lnTo>
                  <a:close/>
                </a:path>
              </a:pathLst>
            </a:custGeom>
            <a:solidFill>
              <a:srgbClr val="006FC0"/>
            </a:solidFill>
          </p:spPr>
        </p:sp>
      </p:grpSp>
      <p:sp>
        <p:nvSpPr>
          <p:cNvPr id="15" name="Freeform 4"/>
          <p:cNvSpPr/>
          <p:nvPr/>
        </p:nvSpPr>
        <p:spPr>
          <a:xfrm>
            <a:off x="4441441" y="6094539"/>
            <a:ext cx="1306427" cy="763461"/>
          </a:xfrm>
          <a:custGeom>
            <a:avLst/>
            <a:gdLst/>
            <a:ahLst/>
            <a:cxnLst/>
            <a:rect l="l" t="t" r="r" b="b"/>
            <a:pathLst>
              <a:path w="1959660" h="1121580">
                <a:moveTo>
                  <a:pt x="0" y="0"/>
                </a:moveTo>
                <a:lnTo>
                  <a:pt x="1959660" y="0"/>
                </a:lnTo>
                <a:lnTo>
                  <a:pt x="1959660" y="1121580"/>
                </a:lnTo>
                <a:lnTo>
                  <a:pt x="0" y="1121580"/>
                </a:lnTo>
                <a:lnTo>
                  <a:pt x="0" y="0"/>
                </a:lnTo>
                <a:close/>
              </a:path>
            </a:pathLst>
          </a:custGeom>
          <a:blipFill>
            <a:blip r:embed="rId6" cstate="print"/>
            <a:stretch>
              <a:fillRect t="-11153" b="-11153"/>
            </a:stretch>
          </a:blipFill>
        </p:spPr>
      </p:sp>
      <p:sp>
        <p:nvSpPr>
          <p:cNvPr id="16" name="Freeform 5"/>
          <p:cNvSpPr/>
          <p:nvPr/>
        </p:nvSpPr>
        <p:spPr>
          <a:xfrm>
            <a:off x="1038420" y="6123566"/>
            <a:ext cx="1190508" cy="763461"/>
          </a:xfrm>
          <a:custGeom>
            <a:avLst/>
            <a:gdLst/>
            <a:ahLst/>
            <a:cxnLst/>
            <a:rect l="l" t="t" r="r" b="b"/>
            <a:pathLst>
              <a:path w="1785780" h="1121580">
                <a:moveTo>
                  <a:pt x="0" y="0"/>
                </a:moveTo>
                <a:lnTo>
                  <a:pt x="1785780" y="0"/>
                </a:lnTo>
                <a:lnTo>
                  <a:pt x="1785780" y="1121580"/>
                </a:lnTo>
                <a:lnTo>
                  <a:pt x="0" y="1121580"/>
                </a:lnTo>
                <a:lnTo>
                  <a:pt x="0" y="0"/>
                </a:lnTo>
                <a:close/>
              </a:path>
            </a:pathLst>
          </a:custGeom>
          <a:blipFill>
            <a:blip r:embed="rId7" cstate="print"/>
            <a:stretch>
              <a:fillRect t="-11034" b="-11034"/>
            </a:stretch>
          </a:blipFill>
        </p:spPr>
      </p:sp>
      <p:sp>
        <p:nvSpPr>
          <p:cNvPr id="17" name="Freeform 6"/>
          <p:cNvSpPr/>
          <p:nvPr/>
        </p:nvSpPr>
        <p:spPr>
          <a:xfrm>
            <a:off x="2395992" y="6094528"/>
            <a:ext cx="2217578" cy="792500"/>
          </a:xfrm>
          <a:custGeom>
            <a:avLst/>
            <a:gdLst/>
            <a:ahLst/>
            <a:cxnLst/>
            <a:rect l="l" t="t" r="r" b="b"/>
            <a:pathLst>
              <a:path w="3326400" h="1164240">
                <a:moveTo>
                  <a:pt x="0" y="0"/>
                </a:moveTo>
                <a:lnTo>
                  <a:pt x="3326400" y="0"/>
                </a:lnTo>
                <a:lnTo>
                  <a:pt x="3326400" y="1164240"/>
                </a:lnTo>
                <a:lnTo>
                  <a:pt x="0" y="1164240"/>
                </a:lnTo>
                <a:lnTo>
                  <a:pt x="0" y="0"/>
                </a:lnTo>
                <a:close/>
              </a:path>
            </a:pathLst>
          </a:custGeom>
          <a:blipFill>
            <a:blip r:embed="rId8" cstate="print"/>
            <a:stretch>
              <a:fillRect t="-23333" b="-23333"/>
            </a:stretch>
          </a:blipFill>
        </p:spPr>
      </p:sp>
      <p:sp>
        <p:nvSpPr>
          <p:cNvPr id="18" name="Freeform 7"/>
          <p:cNvSpPr/>
          <p:nvPr/>
        </p:nvSpPr>
        <p:spPr>
          <a:xfrm>
            <a:off x="6466487" y="6113831"/>
            <a:ext cx="1977820" cy="758683"/>
          </a:xfrm>
          <a:custGeom>
            <a:avLst/>
            <a:gdLst/>
            <a:ahLst/>
            <a:cxnLst/>
            <a:rect l="l" t="t" r="r" b="b"/>
            <a:pathLst>
              <a:path w="2966760" h="1114560">
                <a:moveTo>
                  <a:pt x="0" y="0"/>
                </a:moveTo>
                <a:lnTo>
                  <a:pt x="2966760" y="0"/>
                </a:lnTo>
                <a:lnTo>
                  <a:pt x="2966760" y="1114560"/>
                </a:lnTo>
                <a:lnTo>
                  <a:pt x="0" y="1114560"/>
                </a:lnTo>
                <a:lnTo>
                  <a:pt x="0" y="0"/>
                </a:lnTo>
                <a:close/>
              </a:path>
            </a:pathLst>
          </a:custGeom>
          <a:blipFill>
            <a:blip r:embed="rId9" cstate="print"/>
            <a:stretch>
              <a:fillRect t="-16545" b="-16545"/>
            </a:stretch>
          </a:blipFill>
        </p:spPr>
      </p:sp>
    </p:spTree>
  </p:cSld>
  <p:clrMapOvr>
    <a:masterClrMapping/>
  </p:clrMapOvr>
  <p:transition spd="slow">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10" name="Content Placeholder 9"/>
          <p:cNvSpPr>
            <a:spLocks noGrp="1"/>
          </p:cNvSpPr>
          <p:nvPr>
            <p:ph idx="1"/>
          </p:nvPr>
        </p:nvSpPr>
        <p:spPr>
          <a:xfrm>
            <a:off x="713014" y="1946726"/>
            <a:ext cx="10782300" cy="4292600"/>
          </a:xfrm>
        </p:spPr>
        <p:txBody>
          <a:bodyPr>
            <a:noAutofit/>
          </a:bodyPr>
          <a:lstStyle/>
          <a:p>
            <a:pPr>
              <a:lnSpc>
                <a:spcPct val="170000"/>
              </a:lnSpc>
            </a:pPr>
            <a:r>
              <a:rPr lang="en-IN" sz="2400" dirty="0" smtClean="0">
                <a:latin typeface="Times New Roman" pitchFamily="18" charset="0"/>
                <a:cs typeface="Times New Roman" pitchFamily="18" charset="0"/>
              </a:rPr>
              <a:t>By training a model on labelled pressure data, the system can learn patterns indicative of abnormal foot pressure.</a:t>
            </a:r>
          </a:p>
          <a:p>
            <a:pPr>
              <a:lnSpc>
                <a:spcPct val="170000"/>
              </a:lnSpc>
            </a:pPr>
            <a:r>
              <a:rPr lang="en-IN" sz="2400" dirty="0" smtClean="0">
                <a:latin typeface="Times New Roman" pitchFamily="18" charset="0"/>
                <a:cs typeface="Times New Roman" pitchFamily="18" charset="0"/>
              </a:rPr>
              <a:t>Users can interact with the system to input sensor readings or view predictions, allowing for manual verification or intervention if necessary.</a:t>
            </a:r>
          </a:p>
          <a:p>
            <a:pPr>
              <a:lnSpc>
                <a:spcPct val="170000"/>
              </a:lnSpc>
            </a:pPr>
            <a:r>
              <a:rPr lang="en-IN" sz="2400" dirty="0" smtClean="0">
                <a:latin typeface="Times New Roman" pitchFamily="18" charset="0"/>
                <a:cs typeface="Times New Roman" pitchFamily="18" charset="0"/>
              </a:rPr>
              <a:t>Additionally, the system may include logging capabilities to track historical data and trends, facilitating long-term monitoring and analysis of foot health status.</a:t>
            </a:r>
            <a:endParaRPr lang="en-IN" sz="2400" dirty="0">
              <a:latin typeface="Times New Roman" pitchFamily="18" charset="0"/>
              <a:cs typeface="Times New Roman" pitchFamily="18" charset="0"/>
            </a:endParaRPr>
          </a:p>
        </p:txBody>
      </p:sp>
      <p:sp>
        <p:nvSpPr>
          <p:cNvPr id="12" name="TextBox 11"/>
          <p:cNvSpPr txBox="1"/>
          <p:nvPr/>
        </p:nvSpPr>
        <p:spPr>
          <a:xfrm>
            <a:off x="3871685" y="1449614"/>
            <a:ext cx="3259226" cy="553998"/>
          </a:xfrm>
          <a:prstGeom prst="rect">
            <a:avLst/>
          </a:prstGeom>
          <a:noFill/>
        </p:spPr>
        <p:txBody>
          <a:bodyPr wrap="none" rtlCol="0">
            <a:spAutoFit/>
          </a:bodyPr>
          <a:lstStyle/>
          <a:p>
            <a:r>
              <a:rPr lang="en-US" sz="3000" b="1" dirty="0" smtClean="0">
                <a:solidFill>
                  <a:schemeClr val="dk1"/>
                </a:solidFill>
                <a:latin typeface="Times New Roman" panose="02020603050405020304" pitchFamily="18" charset="0"/>
                <a:cs typeface="Times New Roman" panose="02020603050405020304" pitchFamily="18" charset="0"/>
              </a:rPr>
              <a:t>INTRODUCTION</a:t>
            </a:r>
            <a:endParaRPr lang="en-IN" sz="3000" dirty="0"/>
          </a:p>
        </p:txBody>
      </p:sp>
      <p:grpSp>
        <p:nvGrpSpPr>
          <p:cNvPr id="7" name="Group 8"/>
          <p:cNvGrpSpPr/>
          <p:nvPr/>
        </p:nvGrpSpPr>
        <p:grpSpPr>
          <a:xfrm>
            <a:off x="0" y="-116112"/>
            <a:ext cx="12192000" cy="1654626"/>
            <a:chOff x="0" y="0"/>
            <a:chExt cx="24384240" cy="2250720"/>
          </a:xfrm>
        </p:grpSpPr>
        <p:sp>
          <p:nvSpPr>
            <p:cNvPr id="8" name="Freeform 9"/>
            <p:cNvSpPr/>
            <p:nvPr/>
          </p:nvSpPr>
          <p:spPr>
            <a:xfrm>
              <a:off x="0" y="0"/>
              <a:ext cx="24384254" cy="2249932"/>
            </a:xfrm>
            <a:custGeom>
              <a:avLst/>
              <a:gdLst/>
              <a:ahLst/>
              <a:cxnLst/>
              <a:rect l="l" t="t" r="r" b="b"/>
              <a:pathLst>
                <a:path w="24384254" h="2249932">
                  <a:moveTo>
                    <a:pt x="24384254" y="0"/>
                  </a:moveTo>
                  <a:lnTo>
                    <a:pt x="0" y="0"/>
                  </a:lnTo>
                  <a:lnTo>
                    <a:pt x="0" y="2249932"/>
                  </a:lnTo>
                  <a:lnTo>
                    <a:pt x="24384254" y="2249932"/>
                  </a:lnTo>
                  <a:lnTo>
                    <a:pt x="24384254" y="0"/>
                  </a:lnTo>
                  <a:close/>
                </a:path>
              </a:pathLst>
            </a:custGeom>
            <a:solidFill>
              <a:srgbClr val="006FC0"/>
            </a:solidFill>
          </p:spPr>
        </p:sp>
      </p:grpSp>
      <p:sp>
        <p:nvSpPr>
          <p:cNvPr id="9" name="TextBox 15"/>
          <p:cNvSpPr txBox="1"/>
          <p:nvPr/>
        </p:nvSpPr>
        <p:spPr>
          <a:xfrm>
            <a:off x="2554514" y="-66805"/>
            <a:ext cx="7419733" cy="1384995"/>
          </a:xfrm>
          <a:prstGeom prst="rect">
            <a:avLst/>
          </a:prstGeom>
        </p:spPr>
        <p:txBody>
          <a:bodyPr wrap="square" lIns="0" tIns="0" rIns="0" bIns="0" rtlCol="0" anchor="t">
            <a:spAutoFit/>
          </a:bodyPr>
          <a:lstStyle/>
          <a:p>
            <a:pPr algn="ctr">
              <a:lnSpc>
                <a:spcPts val="4197"/>
              </a:lnSpc>
            </a:pPr>
            <a:r>
              <a:rPr lang="en-US" sz="3600" spc="-1" dirty="0">
                <a:solidFill>
                  <a:srgbClr val="FFFFFF"/>
                </a:solidFill>
                <a:latin typeface="Times New Roman Bold"/>
              </a:rPr>
              <a:t>Bangalore Institute of Technology</a:t>
            </a:r>
          </a:p>
          <a:p>
            <a:pPr algn="ctr">
              <a:lnSpc>
                <a:spcPts val="2508"/>
              </a:lnSpc>
            </a:pPr>
            <a:r>
              <a:rPr lang="en-US" sz="2400" spc="-1" dirty="0">
                <a:solidFill>
                  <a:srgbClr val="FFFFFF"/>
                </a:solidFill>
                <a:latin typeface="Times New Roman"/>
              </a:rPr>
              <a:t>K.R. Road, V.V. </a:t>
            </a:r>
            <a:r>
              <a:rPr lang="en-US" sz="2400" spc="-1" dirty="0" err="1">
                <a:solidFill>
                  <a:srgbClr val="FFFFFF"/>
                </a:solidFill>
                <a:latin typeface="Times New Roman"/>
              </a:rPr>
              <a:t>Pura</a:t>
            </a:r>
            <a:r>
              <a:rPr lang="en-US" sz="2400" spc="-1" dirty="0">
                <a:solidFill>
                  <a:srgbClr val="FFFFFF"/>
                </a:solidFill>
                <a:latin typeface="Times New Roman"/>
              </a:rPr>
              <a:t>, Bengaluru.-560004.</a:t>
            </a:r>
          </a:p>
          <a:p>
            <a:pPr algn="ctr">
              <a:lnSpc>
                <a:spcPts val="4086"/>
              </a:lnSpc>
            </a:pPr>
            <a:r>
              <a:rPr lang="en-US" sz="2800" spc="-1" dirty="0">
                <a:solidFill>
                  <a:srgbClr val="FFFFFF"/>
                </a:solidFill>
                <a:latin typeface="Times New Roman Bold"/>
              </a:rPr>
              <a:t>Department of Computer Science &amp; Engineering</a:t>
            </a:r>
          </a:p>
        </p:txBody>
      </p:sp>
      <p:sp>
        <p:nvSpPr>
          <p:cNvPr id="11" name="object 6"/>
          <p:cNvSpPr/>
          <p:nvPr/>
        </p:nvSpPr>
        <p:spPr>
          <a:xfrm>
            <a:off x="10435772" y="56174"/>
            <a:ext cx="1659454" cy="1293655"/>
          </a:xfrm>
          <a:prstGeom prst="rect">
            <a:avLst/>
          </a:prstGeom>
          <a:blipFill>
            <a:blip r:embed="rId3" cstate="print"/>
            <a:stretch>
              <a:fillRect/>
            </a:stretch>
          </a:blipFill>
        </p:spPr>
        <p:txBody>
          <a:bodyPr wrap="square" lIns="0" tIns="0" rIns="0" bIns="0" rtlCol="0"/>
          <a:lstStyle/>
          <a:p>
            <a:endParaRPr/>
          </a:p>
        </p:txBody>
      </p:sp>
      <p:sp>
        <p:nvSpPr>
          <p:cNvPr id="13" name="object 5"/>
          <p:cNvSpPr/>
          <p:nvPr/>
        </p:nvSpPr>
        <p:spPr>
          <a:xfrm>
            <a:off x="203200" y="-14514"/>
            <a:ext cx="1814286" cy="1553029"/>
          </a:xfrm>
          <a:prstGeom prst="rect">
            <a:avLst/>
          </a:prstGeom>
          <a:blipFill>
            <a:blip r:embed="rId4" cstate="print"/>
            <a:stretch>
              <a:fillRect/>
            </a:stretch>
          </a:blipFill>
        </p:spPr>
        <p:txBody>
          <a:bodyPr wrap="square" lIns="0" tIns="0" rIns="0" bIns="0" rtlCol="0"/>
          <a:lstStyle/>
          <a:p>
            <a:endParaRPr/>
          </a:p>
        </p:txBody>
      </p:sp>
      <p:grpSp>
        <p:nvGrpSpPr>
          <p:cNvPr id="14" name="Group 2"/>
          <p:cNvGrpSpPr/>
          <p:nvPr/>
        </p:nvGrpSpPr>
        <p:grpSpPr>
          <a:xfrm>
            <a:off x="0" y="6095998"/>
            <a:ext cx="12192000" cy="791030"/>
            <a:chOff x="0" y="0"/>
            <a:chExt cx="24384240" cy="1549440"/>
          </a:xfrm>
        </p:grpSpPr>
        <p:sp>
          <p:nvSpPr>
            <p:cNvPr id="15" name="Freeform 3"/>
            <p:cNvSpPr/>
            <p:nvPr/>
          </p:nvSpPr>
          <p:spPr>
            <a:xfrm>
              <a:off x="0" y="0"/>
              <a:ext cx="24384254" cy="1548384"/>
            </a:xfrm>
            <a:custGeom>
              <a:avLst/>
              <a:gdLst/>
              <a:ahLst/>
              <a:cxnLst/>
              <a:rect l="l" t="t" r="r" b="b"/>
              <a:pathLst>
                <a:path w="24384254" h="1548384">
                  <a:moveTo>
                    <a:pt x="24384254" y="0"/>
                  </a:moveTo>
                  <a:lnTo>
                    <a:pt x="0" y="0"/>
                  </a:lnTo>
                  <a:lnTo>
                    <a:pt x="0" y="1548384"/>
                  </a:lnTo>
                  <a:lnTo>
                    <a:pt x="24384254" y="1548384"/>
                  </a:lnTo>
                  <a:lnTo>
                    <a:pt x="24384254" y="0"/>
                  </a:lnTo>
                  <a:close/>
                </a:path>
              </a:pathLst>
            </a:custGeom>
            <a:solidFill>
              <a:srgbClr val="006FC0"/>
            </a:solidFill>
          </p:spPr>
        </p:sp>
      </p:grpSp>
      <p:sp>
        <p:nvSpPr>
          <p:cNvPr id="16" name="Freeform 4"/>
          <p:cNvSpPr/>
          <p:nvPr/>
        </p:nvSpPr>
        <p:spPr>
          <a:xfrm>
            <a:off x="4441441" y="6094539"/>
            <a:ext cx="1306427" cy="763461"/>
          </a:xfrm>
          <a:custGeom>
            <a:avLst/>
            <a:gdLst/>
            <a:ahLst/>
            <a:cxnLst/>
            <a:rect l="l" t="t" r="r" b="b"/>
            <a:pathLst>
              <a:path w="1959660" h="1121580">
                <a:moveTo>
                  <a:pt x="0" y="0"/>
                </a:moveTo>
                <a:lnTo>
                  <a:pt x="1959660" y="0"/>
                </a:lnTo>
                <a:lnTo>
                  <a:pt x="1959660" y="1121580"/>
                </a:lnTo>
                <a:lnTo>
                  <a:pt x="0" y="1121580"/>
                </a:lnTo>
                <a:lnTo>
                  <a:pt x="0" y="0"/>
                </a:lnTo>
                <a:close/>
              </a:path>
            </a:pathLst>
          </a:custGeom>
          <a:blipFill>
            <a:blip r:embed="rId5" cstate="print"/>
            <a:stretch>
              <a:fillRect t="-11153" b="-11153"/>
            </a:stretch>
          </a:blipFill>
        </p:spPr>
      </p:sp>
      <p:sp>
        <p:nvSpPr>
          <p:cNvPr id="17" name="Freeform 5"/>
          <p:cNvSpPr/>
          <p:nvPr/>
        </p:nvSpPr>
        <p:spPr>
          <a:xfrm>
            <a:off x="1038420" y="6123566"/>
            <a:ext cx="1190508" cy="763461"/>
          </a:xfrm>
          <a:custGeom>
            <a:avLst/>
            <a:gdLst/>
            <a:ahLst/>
            <a:cxnLst/>
            <a:rect l="l" t="t" r="r" b="b"/>
            <a:pathLst>
              <a:path w="1785780" h="1121580">
                <a:moveTo>
                  <a:pt x="0" y="0"/>
                </a:moveTo>
                <a:lnTo>
                  <a:pt x="1785780" y="0"/>
                </a:lnTo>
                <a:lnTo>
                  <a:pt x="1785780" y="1121580"/>
                </a:lnTo>
                <a:lnTo>
                  <a:pt x="0" y="1121580"/>
                </a:lnTo>
                <a:lnTo>
                  <a:pt x="0" y="0"/>
                </a:lnTo>
                <a:close/>
              </a:path>
            </a:pathLst>
          </a:custGeom>
          <a:blipFill>
            <a:blip r:embed="rId6" cstate="print"/>
            <a:stretch>
              <a:fillRect t="-11034" b="-11034"/>
            </a:stretch>
          </a:blipFill>
        </p:spPr>
      </p:sp>
      <p:sp>
        <p:nvSpPr>
          <p:cNvPr id="18" name="Freeform 6"/>
          <p:cNvSpPr/>
          <p:nvPr/>
        </p:nvSpPr>
        <p:spPr>
          <a:xfrm>
            <a:off x="2395992" y="6094528"/>
            <a:ext cx="2217578" cy="792500"/>
          </a:xfrm>
          <a:custGeom>
            <a:avLst/>
            <a:gdLst/>
            <a:ahLst/>
            <a:cxnLst/>
            <a:rect l="l" t="t" r="r" b="b"/>
            <a:pathLst>
              <a:path w="3326400" h="1164240">
                <a:moveTo>
                  <a:pt x="0" y="0"/>
                </a:moveTo>
                <a:lnTo>
                  <a:pt x="3326400" y="0"/>
                </a:lnTo>
                <a:lnTo>
                  <a:pt x="3326400" y="1164240"/>
                </a:lnTo>
                <a:lnTo>
                  <a:pt x="0" y="1164240"/>
                </a:lnTo>
                <a:lnTo>
                  <a:pt x="0" y="0"/>
                </a:lnTo>
                <a:close/>
              </a:path>
            </a:pathLst>
          </a:custGeom>
          <a:blipFill>
            <a:blip r:embed="rId7" cstate="print"/>
            <a:stretch>
              <a:fillRect t="-23333" b="-23333"/>
            </a:stretch>
          </a:blipFill>
        </p:spPr>
      </p:sp>
      <p:sp>
        <p:nvSpPr>
          <p:cNvPr id="19" name="Freeform 7"/>
          <p:cNvSpPr/>
          <p:nvPr/>
        </p:nvSpPr>
        <p:spPr>
          <a:xfrm>
            <a:off x="6466487" y="6113831"/>
            <a:ext cx="1977820" cy="758683"/>
          </a:xfrm>
          <a:custGeom>
            <a:avLst/>
            <a:gdLst/>
            <a:ahLst/>
            <a:cxnLst/>
            <a:rect l="l" t="t" r="r" b="b"/>
            <a:pathLst>
              <a:path w="2966760" h="1114560">
                <a:moveTo>
                  <a:pt x="0" y="0"/>
                </a:moveTo>
                <a:lnTo>
                  <a:pt x="2966760" y="0"/>
                </a:lnTo>
                <a:lnTo>
                  <a:pt x="2966760" y="1114560"/>
                </a:lnTo>
                <a:lnTo>
                  <a:pt x="0" y="1114560"/>
                </a:lnTo>
                <a:lnTo>
                  <a:pt x="0" y="0"/>
                </a:lnTo>
                <a:close/>
              </a:path>
            </a:pathLst>
          </a:custGeom>
          <a:blipFill>
            <a:blip r:embed="rId8" cstate="print"/>
            <a:stretch>
              <a:fillRect t="-16545" b="-16545"/>
            </a:stretch>
          </a:blipFill>
        </p:spPr>
      </p:sp>
    </p:spTree>
  </p:cSld>
  <p:clrMapOvr>
    <a:masterClrMapping/>
  </p:clrMapOvr>
  <p:transition spd="slow">
    <p:fade thruBlk="1"/>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6"/>
          <p:cNvSpPr txBox="1"/>
          <p:nvPr/>
        </p:nvSpPr>
        <p:spPr>
          <a:xfrm>
            <a:off x="1520149" y="1432533"/>
            <a:ext cx="7514590" cy="473848"/>
          </a:xfrm>
          <a:prstGeom prst="rect">
            <a:avLst/>
          </a:prstGeom>
        </p:spPr>
        <p:txBody>
          <a:bodyPr vert="horz" wrap="square" lIns="0" tIns="12065" rIns="0" bIns="0" rtlCol="0">
            <a:spAutoFit/>
          </a:bodyPr>
          <a:lstStyle/>
          <a:p>
            <a:pPr marL="3438525">
              <a:lnSpc>
                <a:spcPct val="100000"/>
              </a:lnSpc>
              <a:spcBef>
                <a:spcPts val="5"/>
              </a:spcBef>
            </a:pPr>
            <a:r>
              <a:rPr lang="en-IN" sz="3000" b="1" spc="-10" dirty="0" smtClean="0">
                <a:latin typeface="Times New Roman"/>
                <a:cs typeface="Times New Roman"/>
              </a:rPr>
              <a:t>R</a:t>
            </a:r>
            <a:r>
              <a:rPr sz="3000" b="1" spc="-10" dirty="0" smtClean="0">
                <a:latin typeface="Times New Roman"/>
                <a:cs typeface="Times New Roman"/>
              </a:rPr>
              <a:t>EFERENCES</a:t>
            </a:r>
            <a:endParaRPr sz="3000" dirty="0">
              <a:latin typeface="Times New Roman"/>
              <a:cs typeface="Times New Roman"/>
            </a:endParaRPr>
          </a:p>
        </p:txBody>
      </p:sp>
      <p:sp>
        <p:nvSpPr>
          <p:cNvPr id="8" name="Rectangle 7">
            <a:extLst>
              <a:ext uri="{FF2B5EF4-FFF2-40B4-BE49-F238E27FC236}">
                <a16:creationId xmlns="" xmlns:a16="http://schemas.microsoft.com/office/drawing/2014/main" id="{E543AD79-59E9-4C8B-8127-D9908A66750E}"/>
              </a:ext>
            </a:extLst>
          </p:cNvPr>
          <p:cNvSpPr/>
          <p:nvPr/>
        </p:nvSpPr>
        <p:spPr>
          <a:xfrm>
            <a:off x="527631" y="1867711"/>
            <a:ext cx="10820400" cy="4154984"/>
          </a:xfrm>
          <a:prstGeom prst="rect">
            <a:avLst/>
          </a:prstGeom>
        </p:spPr>
        <p:txBody>
          <a:bodyPr wrap="square">
            <a:spAutoFit/>
          </a:bodyPr>
          <a:lstStyle/>
          <a:p>
            <a:pPr marL="12700">
              <a:spcBef>
                <a:spcPts val="1060"/>
              </a:spcBef>
            </a:pPr>
            <a:r>
              <a:rPr lang="en-US" sz="2400" dirty="0" smtClean="0">
                <a:latin typeface="Times New Roman" pitchFamily="18" charset="0"/>
                <a:cs typeface="Times New Roman" pitchFamily="18" charset="0"/>
              </a:rPr>
              <a:t>[1] “</a:t>
            </a:r>
            <a:r>
              <a:rPr lang="en-IN" sz="2400" dirty="0" smtClean="0">
                <a:latin typeface="Times New Roman" pitchFamily="18" charset="0"/>
                <a:cs typeface="Times New Roman" pitchFamily="18" charset="0"/>
              </a:rPr>
              <a:t>A Compact Wearable System for Detection of Plantar Pressure for Diabetic Foot Prevention</a:t>
            </a:r>
            <a:r>
              <a:rPr lang="en-US"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Zihang</a:t>
            </a:r>
            <a:r>
              <a:rPr lang="en-IN" sz="2400" dirty="0" smtClean="0">
                <a:latin typeface="Times New Roman" pitchFamily="18" charset="0"/>
                <a:cs typeface="Times New Roman" pitchFamily="18" charset="0"/>
              </a:rPr>
              <a:t> You, </a:t>
            </a:r>
            <a:r>
              <a:rPr lang="en-IN" sz="2400" dirty="0" err="1" smtClean="0">
                <a:latin typeface="Times New Roman" pitchFamily="18" charset="0"/>
                <a:cs typeface="Times New Roman" pitchFamily="18" charset="0"/>
              </a:rPr>
              <a:t>Adnan</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Zahid</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Hadi</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Heidari</a:t>
            </a:r>
            <a:r>
              <a:rPr lang="en-IN" sz="2400" dirty="0" smtClean="0">
                <a:latin typeface="Times New Roman" pitchFamily="18" charset="0"/>
                <a:cs typeface="Times New Roman" pitchFamily="18" charset="0"/>
              </a:rPr>
              <a:t>, Muhammad Ali </a:t>
            </a:r>
            <a:r>
              <a:rPr lang="en-IN" sz="2400" dirty="0" err="1" smtClean="0">
                <a:latin typeface="Times New Roman" pitchFamily="18" charset="0"/>
                <a:cs typeface="Times New Roman" pitchFamily="18" charset="0"/>
              </a:rPr>
              <a:t>Imran</a:t>
            </a:r>
            <a:endParaRPr lang="en-IN" sz="2400" dirty="0" smtClean="0">
              <a:latin typeface="Times New Roman" pitchFamily="18" charset="0"/>
              <a:cs typeface="Times New Roman" pitchFamily="18" charset="0"/>
            </a:endParaRPr>
          </a:p>
          <a:p>
            <a:pPr>
              <a:defRPr/>
            </a:pPr>
            <a:r>
              <a:rPr lang="en-US" sz="2400" dirty="0" smtClean="0">
                <a:latin typeface="Times New Roman" pitchFamily="18" charset="0"/>
                <a:cs typeface="Times New Roman" pitchFamily="18" charset="0"/>
              </a:rPr>
              <a:t>[2]. “</a:t>
            </a:r>
            <a:r>
              <a:rPr lang="en-IN" sz="2400" dirty="0" smtClean="0">
                <a:latin typeface="Times New Roman" pitchFamily="18" charset="0"/>
                <a:cs typeface="Times New Roman" pitchFamily="18" charset="0"/>
              </a:rPr>
              <a:t>A Wearable Gait Analysis System Used in Type 2 Diabetes Mellitus Patients: A Case–Control Study</a:t>
            </a:r>
            <a:r>
              <a:rPr lang="en-US" sz="2400" dirty="0" smtClean="0">
                <a:latin typeface="Times New Roman" pitchFamily="18" charset="0"/>
                <a:cs typeface="Times New Roman" pitchFamily="18" charset="0"/>
              </a:rPr>
              <a:t>” </a:t>
            </a:r>
            <a:r>
              <a:rPr lang="nl-NL" sz="2400" dirty="0" smtClean="0">
                <a:latin typeface="Times New Roman" pitchFamily="18" charset="0"/>
                <a:cs typeface="Times New Roman" pitchFamily="18" charset="0"/>
              </a:rPr>
              <a:t> Wang C, Xu Y, Bai Y, Wang J, Long Z, Wang X, Zhou L</a:t>
            </a:r>
          </a:p>
          <a:p>
            <a:pPr>
              <a:defRPr/>
            </a:pPr>
            <a:r>
              <a:rPr lang="en-US" sz="2400" dirty="0" smtClean="0">
                <a:latin typeface="Times New Roman" pitchFamily="18" charset="0"/>
                <a:cs typeface="Times New Roman" pitchFamily="18" charset="0"/>
              </a:rPr>
              <a:t>[3]. “</a:t>
            </a:r>
            <a:r>
              <a:rPr lang="en-IN" sz="2400" dirty="0" smtClean="0">
                <a:latin typeface="Times New Roman" pitchFamily="18" charset="0"/>
                <a:cs typeface="Times New Roman" pitchFamily="18" charset="0"/>
              </a:rPr>
              <a:t>Model-Based Feature Extraction for Gait Analysis and Recognition</a:t>
            </a:r>
            <a:r>
              <a:rPr lang="en-US"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Imed</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Bouchrika</a:t>
            </a:r>
            <a:endParaRPr lang="en-IN" sz="2400" dirty="0" smtClean="0">
              <a:latin typeface="Times New Roman" pitchFamily="18" charset="0"/>
              <a:cs typeface="Times New Roman" pitchFamily="18" charset="0"/>
            </a:endParaRPr>
          </a:p>
          <a:p>
            <a:pPr>
              <a:defRPr/>
            </a:pPr>
            <a:r>
              <a:rPr lang="en-US" sz="2400" dirty="0" smtClean="0">
                <a:latin typeface="Times New Roman" pitchFamily="18" charset="0"/>
                <a:cs typeface="Times New Roman" pitchFamily="18" charset="0"/>
              </a:rPr>
              <a:t>[4]. “Foot Plantar Pressure Measurement System Based on Flexible Force-Sensitive Sensor and its Clinical Application.” </a:t>
            </a:r>
            <a:r>
              <a:rPr lang="en-US" sz="2400" dirty="0" err="1" smtClean="0">
                <a:latin typeface="Times New Roman" pitchFamily="18" charset="0"/>
                <a:cs typeface="Times New Roman" pitchFamily="18" charset="0"/>
              </a:rPr>
              <a:t>Bochen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li,Yi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liu,weih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on,shengqiang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xu</a:t>
            </a:r>
            <a:r>
              <a:rPr lang="en-US" sz="2400" dirty="0" smtClean="0">
                <a:latin typeface="Times New Roman" pitchFamily="18" charset="0"/>
                <a:cs typeface="Times New Roman" pitchFamily="18" charset="0"/>
              </a:rPr>
              <a:t>.</a:t>
            </a:r>
          </a:p>
          <a:p>
            <a:pPr>
              <a:defRPr/>
            </a:pPr>
            <a:r>
              <a:rPr lang="en-US" sz="2400" dirty="0" smtClean="0">
                <a:latin typeface="Times New Roman" pitchFamily="18" charset="0"/>
                <a:cs typeface="Times New Roman" pitchFamily="18" charset="0"/>
              </a:rPr>
              <a:t>[5]. “</a:t>
            </a:r>
            <a:r>
              <a:rPr lang="en-IN" sz="2400" dirty="0" smtClean="0">
                <a:latin typeface="Times New Roman" pitchFamily="18" charset="0"/>
                <a:cs typeface="Times New Roman" pitchFamily="18" charset="0"/>
              </a:rPr>
              <a:t>Gait Analysis Methods: An Overview of Wearable and Non-Wearable Systems, Highlighting Clinical Applications</a:t>
            </a:r>
            <a:r>
              <a:rPr lang="en-US" sz="2400" dirty="0" smtClean="0">
                <a:latin typeface="Times New Roman" pitchFamily="18" charset="0"/>
                <a:cs typeface="Times New Roman" pitchFamily="18" charset="0"/>
              </a:rPr>
              <a:t>” </a:t>
            </a:r>
            <a:r>
              <a:rPr lang="en-IN" sz="2400" dirty="0" smtClean="0">
                <a:latin typeface="Times New Roman" pitchFamily="18" charset="0"/>
                <a:cs typeface="Times New Roman" pitchFamily="18" charset="0"/>
              </a:rPr>
              <a:t>Alvaro </a:t>
            </a:r>
            <a:r>
              <a:rPr lang="en-IN" sz="2400" dirty="0" err="1" smtClean="0">
                <a:latin typeface="Times New Roman" pitchFamily="18" charset="0"/>
                <a:cs typeface="Times New Roman" pitchFamily="18" charset="0"/>
              </a:rPr>
              <a:t>Muro</a:t>
            </a:r>
            <a:r>
              <a:rPr lang="en-IN" sz="2400" dirty="0" smtClean="0">
                <a:latin typeface="Times New Roman" pitchFamily="18" charset="0"/>
                <a:cs typeface="Times New Roman" pitchFamily="18" charset="0"/>
              </a:rPr>
              <a:t>-de-la-</a:t>
            </a:r>
            <a:r>
              <a:rPr lang="en-IN" sz="2400" dirty="0" err="1" smtClean="0">
                <a:latin typeface="Times New Roman" pitchFamily="18" charset="0"/>
                <a:cs typeface="Times New Roman" pitchFamily="18" charset="0"/>
              </a:rPr>
              <a:t>Herran</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Begonya</a:t>
            </a:r>
            <a:r>
              <a:rPr lang="en-IN" sz="2400" dirty="0" smtClean="0">
                <a:latin typeface="Times New Roman" pitchFamily="18" charset="0"/>
                <a:cs typeface="Times New Roman" pitchFamily="18" charset="0"/>
              </a:rPr>
              <a:t> Garcia-</a:t>
            </a:r>
            <a:r>
              <a:rPr lang="en-IN" sz="2400" dirty="0" err="1" smtClean="0">
                <a:latin typeface="Times New Roman" pitchFamily="18" charset="0"/>
                <a:cs typeface="Times New Roman" pitchFamily="18" charset="0"/>
              </a:rPr>
              <a:t>Zapirain</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Amaia</a:t>
            </a:r>
            <a:r>
              <a:rPr lang="en-IN" sz="2400" dirty="0" smtClean="0">
                <a:latin typeface="Times New Roman" pitchFamily="18" charset="0"/>
                <a:cs typeface="Times New Roman" pitchFamily="18" charset="0"/>
              </a:rPr>
              <a:t> Mendez-</a:t>
            </a:r>
            <a:r>
              <a:rPr lang="en-IN" sz="2400" dirty="0" err="1" smtClean="0">
                <a:latin typeface="Times New Roman" pitchFamily="18" charset="0"/>
                <a:cs typeface="Times New Roman" pitchFamily="18" charset="0"/>
              </a:rPr>
              <a:t>Zorrilla</a:t>
            </a:r>
            <a:endParaRPr lang="en-US" sz="2400" dirty="0" smtClean="0">
              <a:latin typeface="Times New Roman" pitchFamily="18" charset="0"/>
              <a:cs typeface="Times New Roman" pitchFamily="18" charset="0"/>
            </a:endParaRPr>
          </a:p>
        </p:txBody>
      </p:sp>
      <p:grpSp>
        <p:nvGrpSpPr>
          <p:cNvPr id="2" name="Group 8"/>
          <p:cNvGrpSpPr/>
          <p:nvPr/>
        </p:nvGrpSpPr>
        <p:grpSpPr>
          <a:xfrm>
            <a:off x="0" y="-116113"/>
            <a:ext cx="12192000" cy="1582055"/>
            <a:chOff x="0" y="0"/>
            <a:chExt cx="24384240" cy="2250720"/>
          </a:xfrm>
        </p:grpSpPr>
        <p:sp>
          <p:nvSpPr>
            <p:cNvPr id="10" name="Freeform 9"/>
            <p:cNvSpPr/>
            <p:nvPr/>
          </p:nvSpPr>
          <p:spPr>
            <a:xfrm>
              <a:off x="0" y="0"/>
              <a:ext cx="24384254" cy="2249932"/>
            </a:xfrm>
            <a:custGeom>
              <a:avLst/>
              <a:gdLst/>
              <a:ahLst/>
              <a:cxnLst/>
              <a:rect l="l" t="t" r="r" b="b"/>
              <a:pathLst>
                <a:path w="24384254" h="2249932">
                  <a:moveTo>
                    <a:pt x="24384254" y="0"/>
                  </a:moveTo>
                  <a:lnTo>
                    <a:pt x="0" y="0"/>
                  </a:lnTo>
                  <a:lnTo>
                    <a:pt x="0" y="2249932"/>
                  </a:lnTo>
                  <a:lnTo>
                    <a:pt x="24384254" y="2249932"/>
                  </a:lnTo>
                  <a:lnTo>
                    <a:pt x="24384254" y="0"/>
                  </a:lnTo>
                  <a:close/>
                </a:path>
              </a:pathLst>
            </a:custGeom>
            <a:solidFill>
              <a:srgbClr val="006FC0"/>
            </a:solidFill>
          </p:spPr>
        </p:sp>
      </p:grpSp>
      <p:sp>
        <p:nvSpPr>
          <p:cNvPr id="11" name="TextBox 15"/>
          <p:cNvSpPr txBox="1"/>
          <p:nvPr/>
        </p:nvSpPr>
        <p:spPr>
          <a:xfrm>
            <a:off x="2554514" y="-66805"/>
            <a:ext cx="7419733" cy="1384995"/>
          </a:xfrm>
          <a:prstGeom prst="rect">
            <a:avLst/>
          </a:prstGeom>
        </p:spPr>
        <p:txBody>
          <a:bodyPr wrap="square" lIns="0" tIns="0" rIns="0" bIns="0" rtlCol="0" anchor="t">
            <a:spAutoFit/>
          </a:bodyPr>
          <a:lstStyle/>
          <a:p>
            <a:pPr algn="ctr">
              <a:lnSpc>
                <a:spcPts val="4197"/>
              </a:lnSpc>
            </a:pPr>
            <a:r>
              <a:rPr lang="en-US" sz="3600" spc="-1" dirty="0">
                <a:solidFill>
                  <a:srgbClr val="FFFFFF"/>
                </a:solidFill>
                <a:latin typeface="Times New Roman Bold"/>
              </a:rPr>
              <a:t>Bangalore Institute of Technology</a:t>
            </a:r>
          </a:p>
          <a:p>
            <a:pPr algn="ctr">
              <a:lnSpc>
                <a:spcPts val="2508"/>
              </a:lnSpc>
            </a:pPr>
            <a:r>
              <a:rPr lang="en-US" sz="2400" spc="-1" dirty="0">
                <a:solidFill>
                  <a:srgbClr val="FFFFFF"/>
                </a:solidFill>
                <a:latin typeface="Times New Roman"/>
              </a:rPr>
              <a:t>K.R. Road, V.V. </a:t>
            </a:r>
            <a:r>
              <a:rPr lang="en-US" sz="2400" spc="-1" dirty="0" err="1">
                <a:solidFill>
                  <a:srgbClr val="FFFFFF"/>
                </a:solidFill>
                <a:latin typeface="Times New Roman"/>
              </a:rPr>
              <a:t>Pura</a:t>
            </a:r>
            <a:r>
              <a:rPr lang="en-US" sz="2400" spc="-1" dirty="0">
                <a:solidFill>
                  <a:srgbClr val="FFFFFF"/>
                </a:solidFill>
                <a:latin typeface="Times New Roman"/>
              </a:rPr>
              <a:t>, Bengaluru.-560004.</a:t>
            </a:r>
          </a:p>
          <a:p>
            <a:pPr algn="ctr">
              <a:lnSpc>
                <a:spcPts val="4086"/>
              </a:lnSpc>
            </a:pPr>
            <a:r>
              <a:rPr lang="en-US" sz="2800" spc="-1" dirty="0">
                <a:solidFill>
                  <a:srgbClr val="FFFFFF"/>
                </a:solidFill>
                <a:latin typeface="Times New Roman Bold"/>
              </a:rPr>
              <a:t>Department of Computer Science &amp; Engineering</a:t>
            </a:r>
          </a:p>
        </p:txBody>
      </p:sp>
      <p:sp>
        <p:nvSpPr>
          <p:cNvPr id="12" name="object 6"/>
          <p:cNvSpPr/>
          <p:nvPr/>
        </p:nvSpPr>
        <p:spPr>
          <a:xfrm>
            <a:off x="10435772" y="56174"/>
            <a:ext cx="1659454" cy="1293655"/>
          </a:xfrm>
          <a:prstGeom prst="rect">
            <a:avLst/>
          </a:prstGeom>
          <a:blipFill>
            <a:blip r:embed="rId2" cstate="print"/>
            <a:stretch>
              <a:fillRect/>
            </a:stretch>
          </a:blipFill>
        </p:spPr>
        <p:txBody>
          <a:bodyPr wrap="square" lIns="0" tIns="0" rIns="0" bIns="0" rtlCol="0"/>
          <a:lstStyle/>
          <a:p>
            <a:endParaRPr/>
          </a:p>
        </p:txBody>
      </p:sp>
      <p:sp>
        <p:nvSpPr>
          <p:cNvPr id="13" name="object 5"/>
          <p:cNvSpPr/>
          <p:nvPr/>
        </p:nvSpPr>
        <p:spPr>
          <a:xfrm>
            <a:off x="203200" y="-14514"/>
            <a:ext cx="1814286" cy="1553029"/>
          </a:xfrm>
          <a:prstGeom prst="rect">
            <a:avLst/>
          </a:prstGeom>
          <a:blipFill>
            <a:blip r:embed="rId3" cstate="print"/>
            <a:stretch>
              <a:fillRect/>
            </a:stretch>
          </a:blipFill>
        </p:spPr>
        <p:txBody>
          <a:bodyPr wrap="square" lIns="0" tIns="0" rIns="0" bIns="0" rtlCol="0"/>
          <a:lstStyle/>
          <a:p>
            <a:endParaRPr/>
          </a:p>
        </p:txBody>
      </p:sp>
      <p:grpSp>
        <p:nvGrpSpPr>
          <p:cNvPr id="3" name="Group 2"/>
          <p:cNvGrpSpPr/>
          <p:nvPr/>
        </p:nvGrpSpPr>
        <p:grpSpPr>
          <a:xfrm>
            <a:off x="0" y="6095998"/>
            <a:ext cx="12192000" cy="791030"/>
            <a:chOff x="0" y="0"/>
            <a:chExt cx="24384240" cy="1549440"/>
          </a:xfrm>
        </p:grpSpPr>
        <p:sp>
          <p:nvSpPr>
            <p:cNvPr id="15" name="Freeform 3"/>
            <p:cNvSpPr/>
            <p:nvPr/>
          </p:nvSpPr>
          <p:spPr>
            <a:xfrm>
              <a:off x="0" y="0"/>
              <a:ext cx="24384254" cy="1548384"/>
            </a:xfrm>
            <a:custGeom>
              <a:avLst/>
              <a:gdLst/>
              <a:ahLst/>
              <a:cxnLst/>
              <a:rect l="l" t="t" r="r" b="b"/>
              <a:pathLst>
                <a:path w="24384254" h="1548384">
                  <a:moveTo>
                    <a:pt x="24384254" y="0"/>
                  </a:moveTo>
                  <a:lnTo>
                    <a:pt x="0" y="0"/>
                  </a:lnTo>
                  <a:lnTo>
                    <a:pt x="0" y="1548384"/>
                  </a:lnTo>
                  <a:lnTo>
                    <a:pt x="24384254" y="1548384"/>
                  </a:lnTo>
                  <a:lnTo>
                    <a:pt x="24384254" y="0"/>
                  </a:lnTo>
                  <a:close/>
                </a:path>
              </a:pathLst>
            </a:custGeom>
            <a:solidFill>
              <a:srgbClr val="006FC0"/>
            </a:solidFill>
          </p:spPr>
        </p:sp>
      </p:grpSp>
      <p:sp>
        <p:nvSpPr>
          <p:cNvPr id="16" name="Freeform 4"/>
          <p:cNvSpPr/>
          <p:nvPr/>
        </p:nvSpPr>
        <p:spPr>
          <a:xfrm>
            <a:off x="4441441" y="6094539"/>
            <a:ext cx="1306427" cy="763461"/>
          </a:xfrm>
          <a:custGeom>
            <a:avLst/>
            <a:gdLst/>
            <a:ahLst/>
            <a:cxnLst/>
            <a:rect l="l" t="t" r="r" b="b"/>
            <a:pathLst>
              <a:path w="1959660" h="1121580">
                <a:moveTo>
                  <a:pt x="0" y="0"/>
                </a:moveTo>
                <a:lnTo>
                  <a:pt x="1959660" y="0"/>
                </a:lnTo>
                <a:lnTo>
                  <a:pt x="1959660" y="1121580"/>
                </a:lnTo>
                <a:lnTo>
                  <a:pt x="0" y="1121580"/>
                </a:lnTo>
                <a:lnTo>
                  <a:pt x="0" y="0"/>
                </a:lnTo>
                <a:close/>
              </a:path>
            </a:pathLst>
          </a:custGeom>
          <a:blipFill>
            <a:blip r:embed="rId4" cstate="print"/>
            <a:stretch>
              <a:fillRect t="-11153" b="-11153"/>
            </a:stretch>
          </a:blipFill>
        </p:spPr>
      </p:sp>
      <p:sp>
        <p:nvSpPr>
          <p:cNvPr id="17" name="Freeform 5"/>
          <p:cNvSpPr/>
          <p:nvPr/>
        </p:nvSpPr>
        <p:spPr>
          <a:xfrm>
            <a:off x="1038420" y="6123566"/>
            <a:ext cx="1190508" cy="763461"/>
          </a:xfrm>
          <a:custGeom>
            <a:avLst/>
            <a:gdLst/>
            <a:ahLst/>
            <a:cxnLst/>
            <a:rect l="l" t="t" r="r" b="b"/>
            <a:pathLst>
              <a:path w="1785780" h="1121580">
                <a:moveTo>
                  <a:pt x="0" y="0"/>
                </a:moveTo>
                <a:lnTo>
                  <a:pt x="1785780" y="0"/>
                </a:lnTo>
                <a:lnTo>
                  <a:pt x="1785780" y="1121580"/>
                </a:lnTo>
                <a:lnTo>
                  <a:pt x="0" y="1121580"/>
                </a:lnTo>
                <a:lnTo>
                  <a:pt x="0" y="0"/>
                </a:lnTo>
                <a:close/>
              </a:path>
            </a:pathLst>
          </a:custGeom>
          <a:blipFill>
            <a:blip r:embed="rId5" cstate="print"/>
            <a:stretch>
              <a:fillRect t="-11034" b="-11034"/>
            </a:stretch>
          </a:blipFill>
        </p:spPr>
      </p:sp>
      <p:sp>
        <p:nvSpPr>
          <p:cNvPr id="18" name="Freeform 6"/>
          <p:cNvSpPr/>
          <p:nvPr/>
        </p:nvSpPr>
        <p:spPr>
          <a:xfrm>
            <a:off x="2395992" y="6094528"/>
            <a:ext cx="2217578" cy="792500"/>
          </a:xfrm>
          <a:custGeom>
            <a:avLst/>
            <a:gdLst/>
            <a:ahLst/>
            <a:cxnLst/>
            <a:rect l="l" t="t" r="r" b="b"/>
            <a:pathLst>
              <a:path w="3326400" h="1164240">
                <a:moveTo>
                  <a:pt x="0" y="0"/>
                </a:moveTo>
                <a:lnTo>
                  <a:pt x="3326400" y="0"/>
                </a:lnTo>
                <a:lnTo>
                  <a:pt x="3326400" y="1164240"/>
                </a:lnTo>
                <a:lnTo>
                  <a:pt x="0" y="1164240"/>
                </a:lnTo>
                <a:lnTo>
                  <a:pt x="0" y="0"/>
                </a:lnTo>
                <a:close/>
              </a:path>
            </a:pathLst>
          </a:custGeom>
          <a:blipFill>
            <a:blip r:embed="rId6" cstate="print"/>
            <a:stretch>
              <a:fillRect t="-23333" b="-23333"/>
            </a:stretch>
          </a:blipFill>
        </p:spPr>
      </p:sp>
      <p:sp>
        <p:nvSpPr>
          <p:cNvPr id="19" name="Freeform 7"/>
          <p:cNvSpPr/>
          <p:nvPr/>
        </p:nvSpPr>
        <p:spPr>
          <a:xfrm>
            <a:off x="6466487" y="6113831"/>
            <a:ext cx="1977820" cy="758683"/>
          </a:xfrm>
          <a:custGeom>
            <a:avLst/>
            <a:gdLst/>
            <a:ahLst/>
            <a:cxnLst/>
            <a:rect l="l" t="t" r="r" b="b"/>
            <a:pathLst>
              <a:path w="2966760" h="1114560">
                <a:moveTo>
                  <a:pt x="0" y="0"/>
                </a:moveTo>
                <a:lnTo>
                  <a:pt x="2966760" y="0"/>
                </a:lnTo>
                <a:lnTo>
                  <a:pt x="2966760" y="1114560"/>
                </a:lnTo>
                <a:lnTo>
                  <a:pt x="0" y="1114560"/>
                </a:lnTo>
                <a:lnTo>
                  <a:pt x="0" y="0"/>
                </a:lnTo>
                <a:close/>
              </a:path>
            </a:pathLst>
          </a:custGeom>
          <a:blipFill>
            <a:blip r:embed="rId7" cstate="print"/>
            <a:stretch>
              <a:fillRect t="-16545" b="-16545"/>
            </a:stretch>
          </a:blipFill>
        </p:spPr>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6"/>
          <p:cNvSpPr txBox="1"/>
          <p:nvPr/>
        </p:nvSpPr>
        <p:spPr>
          <a:xfrm>
            <a:off x="1520149" y="1432533"/>
            <a:ext cx="7514590" cy="473848"/>
          </a:xfrm>
          <a:prstGeom prst="rect">
            <a:avLst/>
          </a:prstGeom>
        </p:spPr>
        <p:txBody>
          <a:bodyPr vert="horz" wrap="square" lIns="0" tIns="12065" rIns="0" bIns="0" rtlCol="0">
            <a:spAutoFit/>
          </a:bodyPr>
          <a:lstStyle/>
          <a:p>
            <a:pPr marL="3438525">
              <a:lnSpc>
                <a:spcPct val="100000"/>
              </a:lnSpc>
              <a:spcBef>
                <a:spcPts val="5"/>
              </a:spcBef>
            </a:pPr>
            <a:r>
              <a:rPr lang="en-IN" sz="3000" b="1" spc="-10" dirty="0" smtClean="0">
                <a:latin typeface="Times New Roman"/>
                <a:cs typeface="Times New Roman"/>
              </a:rPr>
              <a:t>R</a:t>
            </a:r>
            <a:r>
              <a:rPr sz="3000" b="1" spc="-10" dirty="0" smtClean="0">
                <a:latin typeface="Times New Roman"/>
                <a:cs typeface="Times New Roman"/>
              </a:rPr>
              <a:t>EFERENCES</a:t>
            </a:r>
            <a:endParaRPr sz="3000" dirty="0">
              <a:latin typeface="Times New Roman"/>
              <a:cs typeface="Times New Roman"/>
            </a:endParaRPr>
          </a:p>
        </p:txBody>
      </p:sp>
      <p:sp>
        <p:nvSpPr>
          <p:cNvPr id="8" name="Rectangle 7">
            <a:extLst>
              <a:ext uri="{FF2B5EF4-FFF2-40B4-BE49-F238E27FC236}">
                <a16:creationId xmlns="" xmlns:a16="http://schemas.microsoft.com/office/drawing/2014/main" id="{E543AD79-59E9-4C8B-8127-D9908A66750E}"/>
              </a:ext>
            </a:extLst>
          </p:cNvPr>
          <p:cNvSpPr/>
          <p:nvPr/>
        </p:nvSpPr>
        <p:spPr>
          <a:xfrm>
            <a:off x="527631" y="1954795"/>
            <a:ext cx="10820400" cy="2818720"/>
          </a:xfrm>
          <a:prstGeom prst="rect">
            <a:avLst/>
          </a:prstGeom>
        </p:spPr>
        <p:txBody>
          <a:bodyPr wrap="square">
            <a:spAutoFit/>
          </a:bodyPr>
          <a:lstStyle/>
          <a:p>
            <a:pPr>
              <a:defRPr/>
            </a:pPr>
            <a:r>
              <a:rPr lang="en-US" sz="2400" dirty="0" smtClean="0">
                <a:latin typeface="Times New Roman" pitchFamily="18" charset="0"/>
                <a:cs typeface="Times New Roman" pitchFamily="18" charset="0"/>
              </a:rPr>
              <a:t>[6]. “</a:t>
            </a:r>
            <a:r>
              <a:rPr lang="en-IN" sz="2400" dirty="0" smtClean="0">
                <a:latin typeface="Times New Roman" pitchFamily="18" charset="0"/>
                <a:cs typeface="Times New Roman" pitchFamily="18" charset="0"/>
              </a:rPr>
              <a:t>Using Body-Worn Sensors for Preliminary Rehabilitation Assessment in Stroke Victims With Gait Impairment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Sen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Qiu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Zhelong</a:t>
            </a:r>
            <a:r>
              <a:rPr lang="en-US" sz="2400" dirty="0" smtClean="0">
                <a:latin typeface="Times New Roman" pitchFamily="18" charset="0"/>
                <a:cs typeface="Times New Roman" pitchFamily="18" charset="0"/>
              </a:rPr>
              <a:t> Wang, Hong-Yu Zhao, Long Liu</a:t>
            </a:r>
          </a:p>
          <a:p>
            <a:pPr>
              <a:defRPr/>
            </a:pPr>
            <a:r>
              <a:rPr lang="en-US" sz="2400" dirty="0" smtClean="0">
                <a:latin typeface="Times New Roman" pitchFamily="18" charset="0"/>
                <a:cs typeface="Times New Roman" pitchFamily="18" charset="0"/>
              </a:rPr>
              <a:t>[7]. “</a:t>
            </a:r>
            <a:r>
              <a:rPr lang="en-IN" sz="2400" dirty="0" smtClean="0">
                <a:latin typeface="Times New Roman" pitchFamily="18" charset="0"/>
                <a:cs typeface="Times New Roman" pitchFamily="18" charset="0"/>
              </a:rPr>
              <a:t>Smart insole: A wearable system for gait analysis</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Wenyao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Xu</a:t>
            </a:r>
            <a:r>
              <a:rPr lang="en-US" sz="2400" dirty="0" smtClean="0">
                <a:latin typeface="Times New Roman" pitchFamily="18" charset="0"/>
                <a:cs typeface="Times New Roman" pitchFamily="18" charset="0"/>
              </a:rPr>
              <a:t>, Ming-Chun Huang, </a:t>
            </a:r>
            <a:r>
              <a:rPr lang="en-US" sz="2400" dirty="0" err="1" smtClean="0">
                <a:latin typeface="Times New Roman" pitchFamily="18" charset="0"/>
                <a:cs typeface="Times New Roman" pitchFamily="18" charset="0"/>
              </a:rPr>
              <a:t>Navid</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Amini</a:t>
            </a:r>
            <a:r>
              <a:rPr lang="en-US" sz="2400" dirty="0" smtClean="0">
                <a:latin typeface="Times New Roman" pitchFamily="18" charset="0"/>
                <a:cs typeface="Times New Roman" pitchFamily="18" charset="0"/>
              </a:rPr>
              <a:t>, Jason J. Liu</a:t>
            </a:r>
          </a:p>
          <a:p>
            <a:pPr>
              <a:defRPr/>
            </a:pPr>
            <a:r>
              <a:rPr lang="en-US" sz="2400" dirty="0" smtClean="0">
                <a:latin typeface="Times New Roman" pitchFamily="18" charset="0"/>
                <a:cs typeface="Times New Roman" pitchFamily="18" charset="0"/>
              </a:rPr>
              <a:t>[8]. “</a:t>
            </a:r>
            <a:r>
              <a:rPr lang="en-IN" sz="2400" dirty="0" smtClean="0">
                <a:latin typeface="Times New Roman" pitchFamily="18" charset="0"/>
                <a:cs typeface="Times New Roman" pitchFamily="18" charset="0"/>
              </a:rPr>
              <a:t>In-Shoe Plantar Pressure Measurement and Analysis System Based on Fabric Pressure Sensing Array </a:t>
            </a:r>
            <a:r>
              <a:rPr lang="en-US" sz="2400" dirty="0" smtClean="0">
                <a:latin typeface="Times New Roman" pitchFamily="18" charset="0"/>
                <a:cs typeface="Times New Roman" pitchFamily="18" charset="0"/>
              </a:rPr>
              <a:t>” Lin </a:t>
            </a:r>
            <a:r>
              <a:rPr lang="en-US" sz="2400" dirty="0" err="1" smtClean="0">
                <a:latin typeface="Times New Roman" pitchFamily="18" charset="0"/>
                <a:cs typeface="Times New Roman" pitchFamily="18" charset="0"/>
              </a:rPr>
              <a:t>Shu</a:t>
            </a:r>
            <a:r>
              <a:rPr lang="en-US" sz="2400" dirty="0" smtClean="0">
                <a:latin typeface="Times New Roman" pitchFamily="18" charset="0"/>
                <a:cs typeface="Times New Roman" pitchFamily="18" charset="0"/>
              </a:rPr>
              <a:t>, Tao </a:t>
            </a:r>
            <a:r>
              <a:rPr lang="en-US" sz="2400" dirty="0" err="1" smtClean="0">
                <a:latin typeface="Times New Roman" pitchFamily="18" charset="0"/>
                <a:cs typeface="Times New Roman" pitchFamily="18" charset="0"/>
              </a:rPr>
              <a:t>Hua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Yangyong</a:t>
            </a:r>
            <a:r>
              <a:rPr lang="en-US" sz="2400" dirty="0" smtClean="0">
                <a:latin typeface="Times New Roman" pitchFamily="18" charset="0"/>
                <a:cs typeface="Times New Roman" pitchFamily="18" charset="0"/>
              </a:rPr>
              <a:t> Wang, </a:t>
            </a:r>
            <a:r>
              <a:rPr lang="en-US" sz="2400" dirty="0" err="1" smtClean="0">
                <a:latin typeface="Times New Roman" pitchFamily="18" charset="0"/>
                <a:cs typeface="Times New Roman" pitchFamily="18" charset="0"/>
              </a:rPr>
              <a:t>Qiao</a:t>
            </a:r>
            <a:r>
              <a:rPr lang="en-US" sz="2400" dirty="0" smtClean="0">
                <a:latin typeface="Times New Roman" pitchFamily="18" charset="0"/>
                <a:cs typeface="Times New Roman" pitchFamily="18" charset="0"/>
              </a:rPr>
              <a:t> Li</a:t>
            </a:r>
          </a:p>
          <a:p>
            <a:pPr marL="12700">
              <a:spcBef>
                <a:spcPts val="1060"/>
              </a:spcBef>
            </a:pPr>
            <a:endParaRPr lang="en-US" sz="2400" dirty="0" smtClean="0">
              <a:latin typeface="Times New Roman" pitchFamily="18" charset="0"/>
              <a:cs typeface="Times New Roman" pitchFamily="18" charset="0"/>
            </a:endParaRPr>
          </a:p>
        </p:txBody>
      </p:sp>
      <p:grpSp>
        <p:nvGrpSpPr>
          <p:cNvPr id="2" name="Group 8"/>
          <p:cNvGrpSpPr/>
          <p:nvPr/>
        </p:nvGrpSpPr>
        <p:grpSpPr>
          <a:xfrm>
            <a:off x="0" y="-116113"/>
            <a:ext cx="12192000" cy="1582055"/>
            <a:chOff x="0" y="0"/>
            <a:chExt cx="24384240" cy="2250720"/>
          </a:xfrm>
        </p:grpSpPr>
        <p:sp>
          <p:nvSpPr>
            <p:cNvPr id="10" name="Freeform 9"/>
            <p:cNvSpPr/>
            <p:nvPr/>
          </p:nvSpPr>
          <p:spPr>
            <a:xfrm>
              <a:off x="0" y="0"/>
              <a:ext cx="24384254" cy="2249932"/>
            </a:xfrm>
            <a:custGeom>
              <a:avLst/>
              <a:gdLst/>
              <a:ahLst/>
              <a:cxnLst/>
              <a:rect l="l" t="t" r="r" b="b"/>
              <a:pathLst>
                <a:path w="24384254" h="2249932">
                  <a:moveTo>
                    <a:pt x="24384254" y="0"/>
                  </a:moveTo>
                  <a:lnTo>
                    <a:pt x="0" y="0"/>
                  </a:lnTo>
                  <a:lnTo>
                    <a:pt x="0" y="2249932"/>
                  </a:lnTo>
                  <a:lnTo>
                    <a:pt x="24384254" y="2249932"/>
                  </a:lnTo>
                  <a:lnTo>
                    <a:pt x="24384254" y="0"/>
                  </a:lnTo>
                  <a:close/>
                </a:path>
              </a:pathLst>
            </a:custGeom>
            <a:solidFill>
              <a:srgbClr val="006FC0"/>
            </a:solidFill>
          </p:spPr>
        </p:sp>
      </p:grpSp>
      <p:sp>
        <p:nvSpPr>
          <p:cNvPr id="11" name="TextBox 15"/>
          <p:cNvSpPr txBox="1"/>
          <p:nvPr/>
        </p:nvSpPr>
        <p:spPr>
          <a:xfrm>
            <a:off x="2554514" y="-66805"/>
            <a:ext cx="7419733" cy="1384995"/>
          </a:xfrm>
          <a:prstGeom prst="rect">
            <a:avLst/>
          </a:prstGeom>
        </p:spPr>
        <p:txBody>
          <a:bodyPr wrap="square" lIns="0" tIns="0" rIns="0" bIns="0" rtlCol="0" anchor="t">
            <a:spAutoFit/>
          </a:bodyPr>
          <a:lstStyle/>
          <a:p>
            <a:pPr algn="ctr">
              <a:lnSpc>
                <a:spcPts val="4197"/>
              </a:lnSpc>
            </a:pPr>
            <a:r>
              <a:rPr lang="en-US" sz="3600" spc="-1" dirty="0">
                <a:solidFill>
                  <a:srgbClr val="FFFFFF"/>
                </a:solidFill>
                <a:latin typeface="Times New Roman Bold"/>
              </a:rPr>
              <a:t>Bangalore Institute of Technology</a:t>
            </a:r>
          </a:p>
          <a:p>
            <a:pPr algn="ctr">
              <a:lnSpc>
                <a:spcPts val="2508"/>
              </a:lnSpc>
            </a:pPr>
            <a:r>
              <a:rPr lang="en-US" sz="2400" spc="-1" dirty="0">
                <a:solidFill>
                  <a:srgbClr val="FFFFFF"/>
                </a:solidFill>
                <a:latin typeface="Times New Roman"/>
              </a:rPr>
              <a:t>K.R. Road, V.V. </a:t>
            </a:r>
            <a:r>
              <a:rPr lang="en-US" sz="2400" spc="-1" dirty="0" err="1">
                <a:solidFill>
                  <a:srgbClr val="FFFFFF"/>
                </a:solidFill>
                <a:latin typeface="Times New Roman"/>
              </a:rPr>
              <a:t>Pura</a:t>
            </a:r>
            <a:r>
              <a:rPr lang="en-US" sz="2400" spc="-1" dirty="0">
                <a:solidFill>
                  <a:srgbClr val="FFFFFF"/>
                </a:solidFill>
                <a:latin typeface="Times New Roman"/>
              </a:rPr>
              <a:t>, Bengaluru.-560004.</a:t>
            </a:r>
          </a:p>
          <a:p>
            <a:pPr algn="ctr">
              <a:lnSpc>
                <a:spcPts val="4086"/>
              </a:lnSpc>
            </a:pPr>
            <a:r>
              <a:rPr lang="en-US" sz="2800" spc="-1" dirty="0">
                <a:solidFill>
                  <a:srgbClr val="FFFFFF"/>
                </a:solidFill>
                <a:latin typeface="Times New Roman Bold"/>
              </a:rPr>
              <a:t>Department of Computer Science &amp; Engineering</a:t>
            </a:r>
          </a:p>
        </p:txBody>
      </p:sp>
      <p:sp>
        <p:nvSpPr>
          <p:cNvPr id="12" name="object 6"/>
          <p:cNvSpPr/>
          <p:nvPr/>
        </p:nvSpPr>
        <p:spPr>
          <a:xfrm>
            <a:off x="10435772" y="56174"/>
            <a:ext cx="1659454" cy="1293655"/>
          </a:xfrm>
          <a:prstGeom prst="rect">
            <a:avLst/>
          </a:prstGeom>
          <a:blipFill>
            <a:blip r:embed="rId2" cstate="print"/>
            <a:stretch>
              <a:fillRect/>
            </a:stretch>
          </a:blipFill>
        </p:spPr>
        <p:txBody>
          <a:bodyPr wrap="square" lIns="0" tIns="0" rIns="0" bIns="0" rtlCol="0"/>
          <a:lstStyle/>
          <a:p>
            <a:endParaRPr/>
          </a:p>
        </p:txBody>
      </p:sp>
      <p:sp>
        <p:nvSpPr>
          <p:cNvPr id="13" name="object 5"/>
          <p:cNvSpPr/>
          <p:nvPr/>
        </p:nvSpPr>
        <p:spPr>
          <a:xfrm>
            <a:off x="203200" y="-14514"/>
            <a:ext cx="1814286" cy="1553029"/>
          </a:xfrm>
          <a:prstGeom prst="rect">
            <a:avLst/>
          </a:prstGeom>
          <a:blipFill>
            <a:blip r:embed="rId3" cstate="print"/>
            <a:stretch>
              <a:fillRect/>
            </a:stretch>
          </a:blipFill>
        </p:spPr>
        <p:txBody>
          <a:bodyPr wrap="square" lIns="0" tIns="0" rIns="0" bIns="0" rtlCol="0"/>
          <a:lstStyle/>
          <a:p>
            <a:endParaRPr/>
          </a:p>
        </p:txBody>
      </p:sp>
      <p:grpSp>
        <p:nvGrpSpPr>
          <p:cNvPr id="3" name="Group 2"/>
          <p:cNvGrpSpPr/>
          <p:nvPr/>
        </p:nvGrpSpPr>
        <p:grpSpPr>
          <a:xfrm>
            <a:off x="0" y="6095998"/>
            <a:ext cx="12192000" cy="791030"/>
            <a:chOff x="0" y="0"/>
            <a:chExt cx="24384240" cy="1549440"/>
          </a:xfrm>
        </p:grpSpPr>
        <p:sp>
          <p:nvSpPr>
            <p:cNvPr id="15" name="Freeform 3"/>
            <p:cNvSpPr/>
            <p:nvPr/>
          </p:nvSpPr>
          <p:spPr>
            <a:xfrm>
              <a:off x="0" y="0"/>
              <a:ext cx="24384254" cy="1548384"/>
            </a:xfrm>
            <a:custGeom>
              <a:avLst/>
              <a:gdLst/>
              <a:ahLst/>
              <a:cxnLst/>
              <a:rect l="l" t="t" r="r" b="b"/>
              <a:pathLst>
                <a:path w="24384254" h="1548384">
                  <a:moveTo>
                    <a:pt x="24384254" y="0"/>
                  </a:moveTo>
                  <a:lnTo>
                    <a:pt x="0" y="0"/>
                  </a:lnTo>
                  <a:lnTo>
                    <a:pt x="0" y="1548384"/>
                  </a:lnTo>
                  <a:lnTo>
                    <a:pt x="24384254" y="1548384"/>
                  </a:lnTo>
                  <a:lnTo>
                    <a:pt x="24384254" y="0"/>
                  </a:lnTo>
                  <a:close/>
                </a:path>
              </a:pathLst>
            </a:custGeom>
            <a:solidFill>
              <a:srgbClr val="006FC0"/>
            </a:solidFill>
          </p:spPr>
        </p:sp>
      </p:grpSp>
      <p:sp>
        <p:nvSpPr>
          <p:cNvPr id="16" name="Freeform 4"/>
          <p:cNvSpPr/>
          <p:nvPr/>
        </p:nvSpPr>
        <p:spPr>
          <a:xfrm>
            <a:off x="4441441" y="6094539"/>
            <a:ext cx="1306427" cy="763461"/>
          </a:xfrm>
          <a:custGeom>
            <a:avLst/>
            <a:gdLst/>
            <a:ahLst/>
            <a:cxnLst/>
            <a:rect l="l" t="t" r="r" b="b"/>
            <a:pathLst>
              <a:path w="1959660" h="1121580">
                <a:moveTo>
                  <a:pt x="0" y="0"/>
                </a:moveTo>
                <a:lnTo>
                  <a:pt x="1959660" y="0"/>
                </a:lnTo>
                <a:lnTo>
                  <a:pt x="1959660" y="1121580"/>
                </a:lnTo>
                <a:lnTo>
                  <a:pt x="0" y="1121580"/>
                </a:lnTo>
                <a:lnTo>
                  <a:pt x="0" y="0"/>
                </a:lnTo>
                <a:close/>
              </a:path>
            </a:pathLst>
          </a:custGeom>
          <a:blipFill>
            <a:blip r:embed="rId4" cstate="print"/>
            <a:stretch>
              <a:fillRect t="-11153" b="-11153"/>
            </a:stretch>
          </a:blipFill>
        </p:spPr>
      </p:sp>
      <p:sp>
        <p:nvSpPr>
          <p:cNvPr id="17" name="Freeform 5"/>
          <p:cNvSpPr/>
          <p:nvPr/>
        </p:nvSpPr>
        <p:spPr>
          <a:xfrm>
            <a:off x="1038420" y="6123566"/>
            <a:ext cx="1190508" cy="763461"/>
          </a:xfrm>
          <a:custGeom>
            <a:avLst/>
            <a:gdLst/>
            <a:ahLst/>
            <a:cxnLst/>
            <a:rect l="l" t="t" r="r" b="b"/>
            <a:pathLst>
              <a:path w="1785780" h="1121580">
                <a:moveTo>
                  <a:pt x="0" y="0"/>
                </a:moveTo>
                <a:lnTo>
                  <a:pt x="1785780" y="0"/>
                </a:lnTo>
                <a:lnTo>
                  <a:pt x="1785780" y="1121580"/>
                </a:lnTo>
                <a:lnTo>
                  <a:pt x="0" y="1121580"/>
                </a:lnTo>
                <a:lnTo>
                  <a:pt x="0" y="0"/>
                </a:lnTo>
                <a:close/>
              </a:path>
            </a:pathLst>
          </a:custGeom>
          <a:blipFill>
            <a:blip r:embed="rId5" cstate="print"/>
            <a:stretch>
              <a:fillRect t="-11034" b="-11034"/>
            </a:stretch>
          </a:blipFill>
        </p:spPr>
      </p:sp>
      <p:sp>
        <p:nvSpPr>
          <p:cNvPr id="18" name="Freeform 6"/>
          <p:cNvSpPr/>
          <p:nvPr/>
        </p:nvSpPr>
        <p:spPr>
          <a:xfrm>
            <a:off x="2395992" y="6094528"/>
            <a:ext cx="2217578" cy="792500"/>
          </a:xfrm>
          <a:custGeom>
            <a:avLst/>
            <a:gdLst/>
            <a:ahLst/>
            <a:cxnLst/>
            <a:rect l="l" t="t" r="r" b="b"/>
            <a:pathLst>
              <a:path w="3326400" h="1164240">
                <a:moveTo>
                  <a:pt x="0" y="0"/>
                </a:moveTo>
                <a:lnTo>
                  <a:pt x="3326400" y="0"/>
                </a:lnTo>
                <a:lnTo>
                  <a:pt x="3326400" y="1164240"/>
                </a:lnTo>
                <a:lnTo>
                  <a:pt x="0" y="1164240"/>
                </a:lnTo>
                <a:lnTo>
                  <a:pt x="0" y="0"/>
                </a:lnTo>
                <a:close/>
              </a:path>
            </a:pathLst>
          </a:custGeom>
          <a:blipFill>
            <a:blip r:embed="rId6" cstate="print"/>
            <a:stretch>
              <a:fillRect t="-23333" b="-23333"/>
            </a:stretch>
          </a:blipFill>
        </p:spPr>
      </p:sp>
      <p:sp>
        <p:nvSpPr>
          <p:cNvPr id="19" name="Freeform 7"/>
          <p:cNvSpPr/>
          <p:nvPr/>
        </p:nvSpPr>
        <p:spPr>
          <a:xfrm>
            <a:off x="6466487" y="6113831"/>
            <a:ext cx="1977820" cy="758683"/>
          </a:xfrm>
          <a:custGeom>
            <a:avLst/>
            <a:gdLst/>
            <a:ahLst/>
            <a:cxnLst/>
            <a:rect l="l" t="t" r="r" b="b"/>
            <a:pathLst>
              <a:path w="2966760" h="1114560">
                <a:moveTo>
                  <a:pt x="0" y="0"/>
                </a:moveTo>
                <a:lnTo>
                  <a:pt x="2966760" y="0"/>
                </a:lnTo>
                <a:lnTo>
                  <a:pt x="2966760" y="1114560"/>
                </a:lnTo>
                <a:lnTo>
                  <a:pt x="0" y="1114560"/>
                </a:lnTo>
                <a:lnTo>
                  <a:pt x="0" y="0"/>
                </a:lnTo>
                <a:close/>
              </a:path>
            </a:pathLst>
          </a:custGeom>
          <a:blipFill>
            <a:blip r:embed="rId7" cstate="print"/>
            <a:stretch>
              <a:fillRect t="-16545" b="-16545"/>
            </a:stretch>
          </a:blipFill>
        </p:spPr>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6" name="Google Shape;286;p32"/>
          <p:cNvSpPr txBox="1"/>
          <p:nvPr/>
        </p:nvSpPr>
        <p:spPr>
          <a:xfrm>
            <a:off x="0" y="2213564"/>
            <a:ext cx="12192000" cy="2159100"/>
          </a:xfrm>
          <a:prstGeom prst="rect">
            <a:avLst/>
          </a:prstGeom>
          <a:solidFill>
            <a:srgbClr val="002060"/>
          </a:solidFill>
          <a:ln w="9525" cap="flat" cmpd="sng">
            <a:solidFill>
              <a:srgbClr val="E1EFD8"/>
            </a:solidFill>
            <a:prstDash val="solid"/>
            <a:round/>
            <a:headEnd type="none" w="sm" len="sm"/>
            <a:tailEnd type="none" w="sm" len="sm"/>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lt1"/>
              </a:buClr>
              <a:buSzPts val="2800"/>
              <a:buFont typeface="Cambria"/>
              <a:buNone/>
            </a:pPr>
            <a:r>
              <a:rPr lang="en-US" sz="4800" b="1" dirty="0">
                <a:solidFill>
                  <a:schemeClr val="lt1"/>
                </a:solidFill>
                <a:latin typeface="Cambria"/>
                <a:ea typeface="Cambria"/>
                <a:cs typeface="Cambria"/>
                <a:sym typeface="Cambria"/>
              </a:rPr>
              <a:t>THANK YOU</a:t>
            </a:r>
            <a:endParaRPr sz="4800" b="1" dirty="0">
              <a:solidFill>
                <a:schemeClr val="lt1"/>
              </a:solidFill>
              <a:latin typeface="Cambria"/>
              <a:ea typeface="Cambria"/>
              <a:cs typeface="Cambria"/>
              <a:sym typeface="Cambria"/>
            </a:endParaRPr>
          </a:p>
        </p:txBody>
      </p:sp>
      <p:grpSp>
        <p:nvGrpSpPr>
          <p:cNvPr id="6" name="Group 8"/>
          <p:cNvGrpSpPr/>
          <p:nvPr/>
        </p:nvGrpSpPr>
        <p:grpSpPr>
          <a:xfrm>
            <a:off x="0" y="-116113"/>
            <a:ext cx="12192000" cy="1582055"/>
            <a:chOff x="0" y="0"/>
            <a:chExt cx="24384240" cy="2250720"/>
          </a:xfrm>
        </p:grpSpPr>
        <p:sp>
          <p:nvSpPr>
            <p:cNvPr id="7" name="Freeform 9"/>
            <p:cNvSpPr/>
            <p:nvPr/>
          </p:nvSpPr>
          <p:spPr>
            <a:xfrm>
              <a:off x="0" y="0"/>
              <a:ext cx="24384254" cy="2249932"/>
            </a:xfrm>
            <a:custGeom>
              <a:avLst/>
              <a:gdLst/>
              <a:ahLst/>
              <a:cxnLst/>
              <a:rect l="l" t="t" r="r" b="b"/>
              <a:pathLst>
                <a:path w="24384254" h="2249932">
                  <a:moveTo>
                    <a:pt x="24384254" y="0"/>
                  </a:moveTo>
                  <a:lnTo>
                    <a:pt x="0" y="0"/>
                  </a:lnTo>
                  <a:lnTo>
                    <a:pt x="0" y="2249932"/>
                  </a:lnTo>
                  <a:lnTo>
                    <a:pt x="24384254" y="2249932"/>
                  </a:lnTo>
                  <a:lnTo>
                    <a:pt x="24384254" y="0"/>
                  </a:lnTo>
                  <a:close/>
                </a:path>
              </a:pathLst>
            </a:custGeom>
            <a:solidFill>
              <a:srgbClr val="006FC0"/>
            </a:solidFill>
          </p:spPr>
        </p:sp>
      </p:grpSp>
      <p:sp>
        <p:nvSpPr>
          <p:cNvPr id="8" name="TextBox 15"/>
          <p:cNvSpPr txBox="1"/>
          <p:nvPr/>
        </p:nvSpPr>
        <p:spPr>
          <a:xfrm>
            <a:off x="2554514" y="-66805"/>
            <a:ext cx="7419733" cy="1384995"/>
          </a:xfrm>
          <a:prstGeom prst="rect">
            <a:avLst/>
          </a:prstGeom>
        </p:spPr>
        <p:txBody>
          <a:bodyPr wrap="square" lIns="0" tIns="0" rIns="0" bIns="0" rtlCol="0" anchor="t">
            <a:spAutoFit/>
          </a:bodyPr>
          <a:lstStyle/>
          <a:p>
            <a:pPr algn="ctr">
              <a:lnSpc>
                <a:spcPts val="4197"/>
              </a:lnSpc>
            </a:pPr>
            <a:r>
              <a:rPr lang="en-US" sz="3600" spc="-1" dirty="0">
                <a:solidFill>
                  <a:srgbClr val="FFFFFF"/>
                </a:solidFill>
                <a:latin typeface="Times New Roman Bold"/>
              </a:rPr>
              <a:t>Bangalore Institute of Technology</a:t>
            </a:r>
          </a:p>
          <a:p>
            <a:pPr algn="ctr">
              <a:lnSpc>
                <a:spcPts val="2508"/>
              </a:lnSpc>
            </a:pPr>
            <a:r>
              <a:rPr lang="en-US" sz="2400" spc="-1" dirty="0">
                <a:solidFill>
                  <a:srgbClr val="FFFFFF"/>
                </a:solidFill>
                <a:latin typeface="Times New Roman"/>
              </a:rPr>
              <a:t>K.R. Road, V.V. </a:t>
            </a:r>
            <a:r>
              <a:rPr lang="en-US" sz="2400" spc="-1" dirty="0" err="1">
                <a:solidFill>
                  <a:srgbClr val="FFFFFF"/>
                </a:solidFill>
                <a:latin typeface="Times New Roman"/>
              </a:rPr>
              <a:t>Pura</a:t>
            </a:r>
            <a:r>
              <a:rPr lang="en-US" sz="2400" spc="-1" dirty="0">
                <a:solidFill>
                  <a:srgbClr val="FFFFFF"/>
                </a:solidFill>
                <a:latin typeface="Times New Roman"/>
              </a:rPr>
              <a:t>, Bengaluru.-560004.</a:t>
            </a:r>
          </a:p>
          <a:p>
            <a:pPr algn="ctr">
              <a:lnSpc>
                <a:spcPts val="4086"/>
              </a:lnSpc>
            </a:pPr>
            <a:r>
              <a:rPr lang="en-US" sz="2800" spc="-1" dirty="0">
                <a:solidFill>
                  <a:srgbClr val="FFFFFF"/>
                </a:solidFill>
                <a:latin typeface="Times New Roman Bold"/>
              </a:rPr>
              <a:t>Department of Computer Science &amp; Engineering</a:t>
            </a:r>
          </a:p>
        </p:txBody>
      </p:sp>
      <p:sp>
        <p:nvSpPr>
          <p:cNvPr id="9" name="object 6"/>
          <p:cNvSpPr/>
          <p:nvPr/>
        </p:nvSpPr>
        <p:spPr>
          <a:xfrm>
            <a:off x="10435772" y="56174"/>
            <a:ext cx="1659454" cy="1293655"/>
          </a:xfrm>
          <a:prstGeom prst="rect">
            <a:avLst/>
          </a:prstGeom>
          <a:blipFill>
            <a:blip r:embed="rId3" cstate="print"/>
            <a:stretch>
              <a:fillRect/>
            </a:stretch>
          </a:blipFill>
        </p:spPr>
        <p:txBody>
          <a:bodyPr wrap="square" lIns="0" tIns="0" rIns="0" bIns="0" rtlCol="0"/>
          <a:lstStyle/>
          <a:p>
            <a:endParaRPr/>
          </a:p>
        </p:txBody>
      </p:sp>
      <p:sp>
        <p:nvSpPr>
          <p:cNvPr id="10" name="object 5"/>
          <p:cNvSpPr/>
          <p:nvPr/>
        </p:nvSpPr>
        <p:spPr>
          <a:xfrm>
            <a:off x="203200" y="-14514"/>
            <a:ext cx="1814286" cy="1553029"/>
          </a:xfrm>
          <a:prstGeom prst="rect">
            <a:avLst/>
          </a:prstGeom>
          <a:blipFill>
            <a:blip r:embed="rId4" cstate="print"/>
            <a:stretch>
              <a:fillRect/>
            </a:stretch>
          </a:blipFill>
        </p:spPr>
        <p:txBody>
          <a:bodyPr wrap="square" lIns="0" tIns="0" rIns="0" bIns="0" rtlCol="0"/>
          <a:lstStyle/>
          <a:p>
            <a:endParaRPr/>
          </a:p>
        </p:txBody>
      </p:sp>
      <p:grpSp>
        <p:nvGrpSpPr>
          <p:cNvPr id="11" name="Group 2"/>
          <p:cNvGrpSpPr/>
          <p:nvPr/>
        </p:nvGrpSpPr>
        <p:grpSpPr>
          <a:xfrm>
            <a:off x="0" y="6095998"/>
            <a:ext cx="12192000" cy="791030"/>
            <a:chOff x="0" y="0"/>
            <a:chExt cx="24384240" cy="1549440"/>
          </a:xfrm>
        </p:grpSpPr>
        <p:sp>
          <p:nvSpPr>
            <p:cNvPr id="12" name="Freeform 3"/>
            <p:cNvSpPr/>
            <p:nvPr/>
          </p:nvSpPr>
          <p:spPr>
            <a:xfrm>
              <a:off x="0" y="0"/>
              <a:ext cx="24384254" cy="1548384"/>
            </a:xfrm>
            <a:custGeom>
              <a:avLst/>
              <a:gdLst/>
              <a:ahLst/>
              <a:cxnLst/>
              <a:rect l="l" t="t" r="r" b="b"/>
              <a:pathLst>
                <a:path w="24384254" h="1548384">
                  <a:moveTo>
                    <a:pt x="24384254" y="0"/>
                  </a:moveTo>
                  <a:lnTo>
                    <a:pt x="0" y="0"/>
                  </a:lnTo>
                  <a:lnTo>
                    <a:pt x="0" y="1548384"/>
                  </a:lnTo>
                  <a:lnTo>
                    <a:pt x="24384254" y="1548384"/>
                  </a:lnTo>
                  <a:lnTo>
                    <a:pt x="24384254" y="0"/>
                  </a:lnTo>
                  <a:close/>
                </a:path>
              </a:pathLst>
            </a:custGeom>
            <a:solidFill>
              <a:srgbClr val="006FC0"/>
            </a:solidFill>
          </p:spPr>
        </p:sp>
      </p:grpSp>
      <p:sp>
        <p:nvSpPr>
          <p:cNvPr id="13" name="Freeform 4"/>
          <p:cNvSpPr/>
          <p:nvPr/>
        </p:nvSpPr>
        <p:spPr>
          <a:xfrm>
            <a:off x="4441441" y="6094539"/>
            <a:ext cx="1306427" cy="763461"/>
          </a:xfrm>
          <a:custGeom>
            <a:avLst/>
            <a:gdLst/>
            <a:ahLst/>
            <a:cxnLst/>
            <a:rect l="l" t="t" r="r" b="b"/>
            <a:pathLst>
              <a:path w="1959660" h="1121580">
                <a:moveTo>
                  <a:pt x="0" y="0"/>
                </a:moveTo>
                <a:lnTo>
                  <a:pt x="1959660" y="0"/>
                </a:lnTo>
                <a:lnTo>
                  <a:pt x="1959660" y="1121580"/>
                </a:lnTo>
                <a:lnTo>
                  <a:pt x="0" y="1121580"/>
                </a:lnTo>
                <a:lnTo>
                  <a:pt x="0" y="0"/>
                </a:lnTo>
                <a:close/>
              </a:path>
            </a:pathLst>
          </a:custGeom>
          <a:blipFill>
            <a:blip r:embed="rId5" cstate="print"/>
            <a:stretch>
              <a:fillRect t="-11153" b="-11153"/>
            </a:stretch>
          </a:blipFill>
        </p:spPr>
      </p:sp>
      <p:sp>
        <p:nvSpPr>
          <p:cNvPr id="14" name="Freeform 5"/>
          <p:cNvSpPr/>
          <p:nvPr/>
        </p:nvSpPr>
        <p:spPr>
          <a:xfrm>
            <a:off x="1038420" y="6123566"/>
            <a:ext cx="1190508" cy="763461"/>
          </a:xfrm>
          <a:custGeom>
            <a:avLst/>
            <a:gdLst/>
            <a:ahLst/>
            <a:cxnLst/>
            <a:rect l="l" t="t" r="r" b="b"/>
            <a:pathLst>
              <a:path w="1785780" h="1121580">
                <a:moveTo>
                  <a:pt x="0" y="0"/>
                </a:moveTo>
                <a:lnTo>
                  <a:pt x="1785780" y="0"/>
                </a:lnTo>
                <a:lnTo>
                  <a:pt x="1785780" y="1121580"/>
                </a:lnTo>
                <a:lnTo>
                  <a:pt x="0" y="1121580"/>
                </a:lnTo>
                <a:lnTo>
                  <a:pt x="0" y="0"/>
                </a:lnTo>
                <a:close/>
              </a:path>
            </a:pathLst>
          </a:custGeom>
          <a:blipFill>
            <a:blip r:embed="rId6" cstate="print"/>
            <a:stretch>
              <a:fillRect t="-11034" b="-11034"/>
            </a:stretch>
          </a:blipFill>
        </p:spPr>
      </p:sp>
      <p:sp>
        <p:nvSpPr>
          <p:cNvPr id="15" name="Freeform 6"/>
          <p:cNvSpPr/>
          <p:nvPr/>
        </p:nvSpPr>
        <p:spPr>
          <a:xfrm>
            <a:off x="2395992" y="6094528"/>
            <a:ext cx="2217578" cy="792500"/>
          </a:xfrm>
          <a:custGeom>
            <a:avLst/>
            <a:gdLst/>
            <a:ahLst/>
            <a:cxnLst/>
            <a:rect l="l" t="t" r="r" b="b"/>
            <a:pathLst>
              <a:path w="3326400" h="1164240">
                <a:moveTo>
                  <a:pt x="0" y="0"/>
                </a:moveTo>
                <a:lnTo>
                  <a:pt x="3326400" y="0"/>
                </a:lnTo>
                <a:lnTo>
                  <a:pt x="3326400" y="1164240"/>
                </a:lnTo>
                <a:lnTo>
                  <a:pt x="0" y="1164240"/>
                </a:lnTo>
                <a:lnTo>
                  <a:pt x="0" y="0"/>
                </a:lnTo>
                <a:close/>
              </a:path>
            </a:pathLst>
          </a:custGeom>
          <a:blipFill>
            <a:blip r:embed="rId7" cstate="print"/>
            <a:stretch>
              <a:fillRect t="-23333" b="-23333"/>
            </a:stretch>
          </a:blipFill>
        </p:spPr>
      </p:sp>
      <p:sp>
        <p:nvSpPr>
          <p:cNvPr id="16" name="Freeform 7"/>
          <p:cNvSpPr/>
          <p:nvPr/>
        </p:nvSpPr>
        <p:spPr>
          <a:xfrm>
            <a:off x="6466487" y="6113831"/>
            <a:ext cx="1977820" cy="758683"/>
          </a:xfrm>
          <a:custGeom>
            <a:avLst/>
            <a:gdLst/>
            <a:ahLst/>
            <a:cxnLst/>
            <a:rect l="l" t="t" r="r" b="b"/>
            <a:pathLst>
              <a:path w="2966760" h="1114560">
                <a:moveTo>
                  <a:pt x="0" y="0"/>
                </a:moveTo>
                <a:lnTo>
                  <a:pt x="2966760" y="0"/>
                </a:lnTo>
                <a:lnTo>
                  <a:pt x="2966760" y="1114560"/>
                </a:lnTo>
                <a:lnTo>
                  <a:pt x="0" y="1114560"/>
                </a:lnTo>
                <a:lnTo>
                  <a:pt x="0" y="0"/>
                </a:lnTo>
                <a:close/>
              </a:path>
            </a:pathLst>
          </a:custGeom>
          <a:blipFill>
            <a:blip r:embed="rId8" cstate="print"/>
            <a:stretch>
              <a:fillRect t="-16545" b="-16545"/>
            </a:stretch>
          </a:blipFill>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6"/>
                                        </p:tgtEl>
                                        <p:attrNameLst>
                                          <p:attrName>style.visibility</p:attrName>
                                        </p:attrNameLst>
                                      </p:cBhvr>
                                      <p:to>
                                        <p:strVal val="visible"/>
                                      </p:to>
                                    </p:set>
                                    <p:animEffect transition="in" filter="fade">
                                      <p:cBhvr>
                                        <p:cTn id="7" dur="1000"/>
                                        <p:tgtEl>
                                          <p:spTgt spid="2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2066929"/>
            <a:ext cx="10515600" cy="4351338"/>
          </a:xfrm>
        </p:spPr>
        <p:txBody>
          <a:bodyPr>
            <a:normAutofit/>
          </a:bodyPr>
          <a:lstStyle/>
          <a:p>
            <a:pPr marL="285750" indent="-285750">
              <a:lnSpc>
                <a:spcPct val="150000"/>
              </a:lnSpc>
            </a:pPr>
            <a:r>
              <a:rPr lang="en-US" sz="2400" dirty="0" smtClean="0">
                <a:latin typeface="Times New Roman" pitchFamily="18" charset="0"/>
                <a:cs typeface="Times New Roman" pitchFamily="18" charset="0"/>
              </a:rPr>
              <a:t>To build a light weight, portable system for predicting Diabetes .</a:t>
            </a:r>
          </a:p>
          <a:p>
            <a:pPr marL="285750" indent="-285750">
              <a:lnSpc>
                <a:spcPct val="150000"/>
              </a:lnSpc>
            </a:pPr>
            <a:r>
              <a:rPr lang="en-US" sz="2400" dirty="0" smtClean="0">
                <a:latin typeface="Times New Roman" pitchFamily="18" charset="0"/>
                <a:cs typeface="Times New Roman" pitchFamily="18" charset="0"/>
              </a:rPr>
              <a:t>To analyze the foot pressure and mapping the pressure in the application .</a:t>
            </a:r>
          </a:p>
          <a:p>
            <a:pPr marL="285750" indent="-285750">
              <a:lnSpc>
                <a:spcPct val="150000"/>
              </a:lnSpc>
            </a:pPr>
            <a:r>
              <a:rPr lang="en-US" sz="2400" dirty="0" smtClean="0">
                <a:latin typeface="Times New Roman" pitchFamily="18" charset="0"/>
                <a:cs typeface="Times New Roman" pitchFamily="18" charset="0"/>
              </a:rPr>
              <a:t>To provide a cost-effective and user-centered podiatric device .</a:t>
            </a:r>
          </a:p>
          <a:p>
            <a:pPr marL="285750" indent="-285750">
              <a:lnSpc>
                <a:spcPct val="150000"/>
              </a:lnSpc>
            </a:pPr>
            <a:r>
              <a:rPr lang="en-US" sz="2400" dirty="0" smtClean="0">
                <a:latin typeface="Times New Roman" pitchFamily="18" charset="0"/>
                <a:cs typeface="Times New Roman" pitchFamily="18" charset="0"/>
              </a:rPr>
              <a:t>To build a Machine Learning model for Diabetes prediction</a:t>
            </a:r>
          </a:p>
          <a:p>
            <a:pPr marL="285750" indent="-285750">
              <a:lnSpc>
                <a:spcPct val="150000"/>
              </a:lnSpc>
            </a:pPr>
            <a:r>
              <a:rPr lang="en-US" sz="2400" dirty="0" smtClean="0">
                <a:latin typeface="Times New Roman" pitchFamily="18" charset="0"/>
                <a:cs typeface="Times New Roman" pitchFamily="18" charset="0"/>
              </a:rPr>
              <a:t>To implement a error free hardware-software prototype ready to be released to the market</a:t>
            </a:r>
          </a:p>
        </p:txBody>
      </p:sp>
      <p:sp>
        <p:nvSpPr>
          <p:cNvPr id="13" name="TextBox 12"/>
          <p:cNvSpPr txBox="1"/>
          <p:nvPr/>
        </p:nvSpPr>
        <p:spPr>
          <a:xfrm>
            <a:off x="4279900" y="1511300"/>
            <a:ext cx="2619628" cy="553998"/>
          </a:xfrm>
          <a:prstGeom prst="rect">
            <a:avLst/>
          </a:prstGeom>
          <a:noFill/>
        </p:spPr>
        <p:txBody>
          <a:bodyPr wrap="none" rtlCol="0">
            <a:spAutoFit/>
          </a:bodyPr>
          <a:lstStyle/>
          <a:p>
            <a:r>
              <a:rPr lang="en-IN" sz="3000" b="1" dirty="0" smtClean="0">
                <a:latin typeface="Times New Roman" pitchFamily="18" charset="0"/>
                <a:cs typeface="Times New Roman" pitchFamily="18" charset="0"/>
              </a:rPr>
              <a:t>OBJECTIVES</a:t>
            </a:r>
            <a:endParaRPr lang="en-IN" sz="3000" b="1" dirty="0">
              <a:latin typeface="Times New Roman" pitchFamily="18" charset="0"/>
              <a:cs typeface="Times New Roman" pitchFamily="18" charset="0"/>
            </a:endParaRPr>
          </a:p>
        </p:txBody>
      </p:sp>
      <p:grpSp>
        <p:nvGrpSpPr>
          <p:cNvPr id="7" name="Group 8"/>
          <p:cNvGrpSpPr/>
          <p:nvPr/>
        </p:nvGrpSpPr>
        <p:grpSpPr>
          <a:xfrm>
            <a:off x="0" y="-116112"/>
            <a:ext cx="12192000" cy="1654626"/>
            <a:chOff x="0" y="0"/>
            <a:chExt cx="24384240" cy="2250720"/>
          </a:xfrm>
        </p:grpSpPr>
        <p:sp>
          <p:nvSpPr>
            <p:cNvPr id="8" name="Freeform 9"/>
            <p:cNvSpPr/>
            <p:nvPr/>
          </p:nvSpPr>
          <p:spPr>
            <a:xfrm>
              <a:off x="0" y="0"/>
              <a:ext cx="24384254" cy="2249932"/>
            </a:xfrm>
            <a:custGeom>
              <a:avLst/>
              <a:gdLst/>
              <a:ahLst/>
              <a:cxnLst/>
              <a:rect l="l" t="t" r="r" b="b"/>
              <a:pathLst>
                <a:path w="24384254" h="2249932">
                  <a:moveTo>
                    <a:pt x="24384254" y="0"/>
                  </a:moveTo>
                  <a:lnTo>
                    <a:pt x="0" y="0"/>
                  </a:lnTo>
                  <a:lnTo>
                    <a:pt x="0" y="2249932"/>
                  </a:lnTo>
                  <a:lnTo>
                    <a:pt x="24384254" y="2249932"/>
                  </a:lnTo>
                  <a:lnTo>
                    <a:pt x="24384254" y="0"/>
                  </a:lnTo>
                  <a:close/>
                </a:path>
              </a:pathLst>
            </a:custGeom>
            <a:solidFill>
              <a:srgbClr val="006FC0"/>
            </a:solidFill>
          </p:spPr>
        </p:sp>
      </p:grpSp>
      <p:sp>
        <p:nvSpPr>
          <p:cNvPr id="9" name="TextBox 15"/>
          <p:cNvSpPr txBox="1"/>
          <p:nvPr/>
        </p:nvSpPr>
        <p:spPr>
          <a:xfrm>
            <a:off x="2554514" y="-66805"/>
            <a:ext cx="7419733" cy="1384995"/>
          </a:xfrm>
          <a:prstGeom prst="rect">
            <a:avLst/>
          </a:prstGeom>
        </p:spPr>
        <p:txBody>
          <a:bodyPr wrap="square" lIns="0" tIns="0" rIns="0" bIns="0" rtlCol="0" anchor="t">
            <a:spAutoFit/>
          </a:bodyPr>
          <a:lstStyle/>
          <a:p>
            <a:pPr algn="ctr">
              <a:lnSpc>
                <a:spcPts val="4197"/>
              </a:lnSpc>
            </a:pPr>
            <a:r>
              <a:rPr lang="en-US" sz="3600" spc="-1" dirty="0">
                <a:solidFill>
                  <a:srgbClr val="FFFFFF"/>
                </a:solidFill>
                <a:latin typeface="Times New Roman Bold"/>
              </a:rPr>
              <a:t>Bangalore Institute of Technology</a:t>
            </a:r>
          </a:p>
          <a:p>
            <a:pPr algn="ctr">
              <a:lnSpc>
                <a:spcPts val="2508"/>
              </a:lnSpc>
            </a:pPr>
            <a:r>
              <a:rPr lang="en-US" sz="2400" spc="-1" dirty="0">
                <a:solidFill>
                  <a:srgbClr val="FFFFFF"/>
                </a:solidFill>
                <a:latin typeface="Times New Roman"/>
              </a:rPr>
              <a:t>K.R. Road, V.V. </a:t>
            </a:r>
            <a:r>
              <a:rPr lang="en-US" sz="2400" spc="-1" dirty="0" err="1">
                <a:solidFill>
                  <a:srgbClr val="FFFFFF"/>
                </a:solidFill>
                <a:latin typeface="Times New Roman"/>
              </a:rPr>
              <a:t>Pura</a:t>
            </a:r>
            <a:r>
              <a:rPr lang="en-US" sz="2400" spc="-1" dirty="0">
                <a:solidFill>
                  <a:srgbClr val="FFFFFF"/>
                </a:solidFill>
                <a:latin typeface="Times New Roman"/>
              </a:rPr>
              <a:t>, Bengaluru.-560004.</a:t>
            </a:r>
          </a:p>
          <a:p>
            <a:pPr algn="ctr">
              <a:lnSpc>
                <a:spcPts val="4086"/>
              </a:lnSpc>
            </a:pPr>
            <a:r>
              <a:rPr lang="en-US" sz="2800" spc="-1" dirty="0">
                <a:solidFill>
                  <a:srgbClr val="FFFFFF"/>
                </a:solidFill>
                <a:latin typeface="Times New Roman Bold"/>
              </a:rPr>
              <a:t>Department of Computer Science &amp; Engineering</a:t>
            </a:r>
          </a:p>
        </p:txBody>
      </p:sp>
      <p:sp>
        <p:nvSpPr>
          <p:cNvPr id="10" name="object 6"/>
          <p:cNvSpPr/>
          <p:nvPr/>
        </p:nvSpPr>
        <p:spPr>
          <a:xfrm>
            <a:off x="10435772" y="56174"/>
            <a:ext cx="1659454" cy="1293655"/>
          </a:xfrm>
          <a:prstGeom prst="rect">
            <a:avLst/>
          </a:prstGeom>
          <a:blipFill>
            <a:blip r:embed="rId2" cstate="print"/>
            <a:stretch>
              <a:fillRect/>
            </a:stretch>
          </a:blipFill>
        </p:spPr>
        <p:txBody>
          <a:bodyPr wrap="square" lIns="0" tIns="0" rIns="0" bIns="0" rtlCol="0"/>
          <a:lstStyle/>
          <a:p>
            <a:endParaRPr/>
          </a:p>
        </p:txBody>
      </p:sp>
      <p:sp>
        <p:nvSpPr>
          <p:cNvPr id="11" name="object 5"/>
          <p:cNvSpPr/>
          <p:nvPr/>
        </p:nvSpPr>
        <p:spPr>
          <a:xfrm>
            <a:off x="203200" y="-14514"/>
            <a:ext cx="1814286" cy="1553029"/>
          </a:xfrm>
          <a:prstGeom prst="rect">
            <a:avLst/>
          </a:prstGeom>
          <a:blipFill>
            <a:blip r:embed="rId3" cstate="print"/>
            <a:stretch>
              <a:fillRect/>
            </a:stretch>
          </a:blipFill>
        </p:spPr>
        <p:txBody>
          <a:bodyPr wrap="square" lIns="0" tIns="0" rIns="0" bIns="0" rtlCol="0"/>
          <a:lstStyle/>
          <a:p>
            <a:endParaRPr/>
          </a:p>
        </p:txBody>
      </p:sp>
      <p:grpSp>
        <p:nvGrpSpPr>
          <p:cNvPr id="12" name="Group 2"/>
          <p:cNvGrpSpPr/>
          <p:nvPr/>
        </p:nvGrpSpPr>
        <p:grpSpPr>
          <a:xfrm>
            <a:off x="0" y="6095998"/>
            <a:ext cx="12192000" cy="791030"/>
            <a:chOff x="0" y="0"/>
            <a:chExt cx="24384240" cy="1549440"/>
          </a:xfrm>
        </p:grpSpPr>
        <p:sp>
          <p:nvSpPr>
            <p:cNvPr id="14" name="Freeform 3"/>
            <p:cNvSpPr/>
            <p:nvPr/>
          </p:nvSpPr>
          <p:spPr>
            <a:xfrm>
              <a:off x="0" y="0"/>
              <a:ext cx="24384254" cy="1548384"/>
            </a:xfrm>
            <a:custGeom>
              <a:avLst/>
              <a:gdLst/>
              <a:ahLst/>
              <a:cxnLst/>
              <a:rect l="l" t="t" r="r" b="b"/>
              <a:pathLst>
                <a:path w="24384254" h="1548384">
                  <a:moveTo>
                    <a:pt x="24384254" y="0"/>
                  </a:moveTo>
                  <a:lnTo>
                    <a:pt x="0" y="0"/>
                  </a:lnTo>
                  <a:lnTo>
                    <a:pt x="0" y="1548384"/>
                  </a:lnTo>
                  <a:lnTo>
                    <a:pt x="24384254" y="1548384"/>
                  </a:lnTo>
                  <a:lnTo>
                    <a:pt x="24384254" y="0"/>
                  </a:lnTo>
                  <a:close/>
                </a:path>
              </a:pathLst>
            </a:custGeom>
            <a:solidFill>
              <a:srgbClr val="006FC0"/>
            </a:solidFill>
          </p:spPr>
        </p:sp>
      </p:grpSp>
      <p:sp>
        <p:nvSpPr>
          <p:cNvPr id="15" name="Freeform 4"/>
          <p:cNvSpPr/>
          <p:nvPr/>
        </p:nvSpPr>
        <p:spPr>
          <a:xfrm>
            <a:off x="4441441" y="6094539"/>
            <a:ext cx="1306427" cy="763461"/>
          </a:xfrm>
          <a:custGeom>
            <a:avLst/>
            <a:gdLst/>
            <a:ahLst/>
            <a:cxnLst/>
            <a:rect l="l" t="t" r="r" b="b"/>
            <a:pathLst>
              <a:path w="1959660" h="1121580">
                <a:moveTo>
                  <a:pt x="0" y="0"/>
                </a:moveTo>
                <a:lnTo>
                  <a:pt x="1959660" y="0"/>
                </a:lnTo>
                <a:lnTo>
                  <a:pt x="1959660" y="1121580"/>
                </a:lnTo>
                <a:lnTo>
                  <a:pt x="0" y="1121580"/>
                </a:lnTo>
                <a:lnTo>
                  <a:pt x="0" y="0"/>
                </a:lnTo>
                <a:close/>
              </a:path>
            </a:pathLst>
          </a:custGeom>
          <a:blipFill>
            <a:blip r:embed="rId4" cstate="print"/>
            <a:stretch>
              <a:fillRect t="-11153" b="-11153"/>
            </a:stretch>
          </a:blipFill>
        </p:spPr>
      </p:sp>
      <p:sp>
        <p:nvSpPr>
          <p:cNvPr id="16" name="Freeform 5"/>
          <p:cNvSpPr/>
          <p:nvPr/>
        </p:nvSpPr>
        <p:spPr>
          <a:xfrm>
            <a:off x="1038420" y="6123566"/>
            <a:ext cx="1190508" cy="763461"/>
          </a:xfrm>
          <a:custGeom>
            <a:avLst/>
            <a:gdLst/>
            <a:ahLst/>
            <a:cxnLst/>
            <a:rect l="l" t="t" r="r" b="b"/>
            <a:pathLst>
              <a:path w="1785780" h="1121580">
                <a:moveTo>
                  <a:pt x="0" y="0"/>
                </a:moveTo>
                <a:lnTo>
                  <a:pt x="1785780" y="0"/>
                </a:lnTo>
                <a:lnTo>
                  <a:pt x="1785780" y="1121580"/>
                </a:lnTo>
                <a:lnTo>
                  <a:pt x="0" y="1121580"/>
                </a:lnTo>
                <a:lnTo>
                  <a:pt x="0" y="0"/>
                </a:lnTo>
                <a:close/>
              </a:path>
            </a:pathLst>
          </a:custGeom>
          <a:blipFill>
            <a:blip r:embed="rId5" cstate="print"/>
            <a:stretch>
              <a:fillRect t="-11034" b="-11034"/>
            </a:stretch>
          </a:blipFill>
        </p:spPr>
      </p:sp>
      <p:sp>
        <p:nvSpPr>
          <p:cNvPr id="17" name="Freeform 6"/>
          <p:cNvSpPr/>
          <p:nvPr/>
        </p:nvSpPr>
        <p:spPr>
          <a:xfrm>
            <a:off x="2395992" y="6094528"/>
            <a:ext cx="2217578" cy="792500"/>
          </a:xfrm>
          <a:custGeom>
            <a:avLst/>
            <a:gdLst/>
            <a:ahLst/>
            <a:cxnLst/>
            <a:rect l="l" t="t" r="r" b="b"/>
            <a:pathLst>
              <a:path w="3326400" h="1164240">
                <a:moveTo>
                  <a:pt x="0" y="0"/>
                </a:moveTo>
                <a:lnTo>
                  <a:pt x="3326400" y="0"/>
                </a:lnTo>
                <a:lnTo>
                  <a:pt x="3326400" y="1164240"/>
                </a:lnTo>
                <a:lnTo>
                  <a:pt x="0" y="1164240"/>
                </a:lnTo>
                <a:lnTo>
                  <a:pt x="0" y="0"/>
                </a:lnTo>
                <a:close/>
              </a:path>
            </a:pathLst>
          </a:custGeom>
          <a:blipFill>
            <a:blip r:embed="rId6" cstate="print"/>
            <a:stretch>
              <a:fillRect t="-23333" b="-23333"/>
            </a:stretch>
          </a:blipFill>
        </p:spPr>
      </p:sp>
      <p:sp>
        <p:nvSpPr>
          <p:cNvPr id="18" name="Freeform 7"/>
          <p:cNvSpPr/>
          <p:nvPr/>
        </p:nvSpPr>
        <p:spPr>
          <a:xfrm>
            <a:off x="6466487" y="6113831"/>
            <a:ext cx="1977820" cy="758683"/>
          </a:xfrm>
          <a:custGeom>
            <a:avLst/>
            <a:gdLst/>
            <a:ahLst/>
            <a:cxnLst/>
            <a:rect l="l" t="t" r="r" b="b"/>
            <a:pathLst>
              <a:path w="2966760" h="1114560">
                <a:moveTo>
                  <a:pt x="0" y="0"/>
                </a:moveTo>
                <a:lnTo>
                  <a:pt x="2966760" y="0"/>
                </a:lnTo>
                <a:lnTo>
                  <a:pt x="2966760" y="1114560"/>
                </a:lnTo>
                <a:lnTo>
                  <a:pt x="0" y="1114560"/>
                </a:lnTo>
                <a:lnTo>
                  <a:pt x="0" y="0"/>
                </a:lnTo>
                <a:close/>
              </a:path>
            </a:pathLst>
          </a:custGeom>
          <a:blipFill>
            <a:blip r:embed="rId7" cstate="print"/>
            <a:stretch>
              <a:fillRect t="-16545" b="-16545"/>
            </a:stretch>
          </a:blipFill>
        </p:spPr>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14"/>
          <p:cNvSpPr/>
          <p:nvPr/>
        </p:nvSpPr>
        <p:spPr>
          <a:xfrm>
            <a:off x="4698385" y="2509077"/>
            <a:ext cx="2633811" cy="3234380"/>
          </a:xfrm>
          <a:custGeom>
            <a:avLst/>
            <a:gdLst/>
            <a:ahLst/>
            <a:cxnLst/>
            <a:rect l="l" t="t" r="r" b="b"/>
            <a:pathLst>
              <a:path w="5525534" h="5314559">
                <a:moveTo>
                  <a:pt x="0" y="0"/>
                </a:moveTo>
                <a:lnTo>
                  <a:pt x="5525534" y="0"/>
                </a:lnTo>
                <a:lnTo>
                  <a:pt x="5525534" y="5314559"/>
                </a:lnTo>
                <a:lnTo>
                  <a:pt x="0" y="5314559"/>
                </a:lnTo>
                <a:lnTo>
                  <a:pt x="0" y="0"/>
                </a:lnTo>
                <a:close/>
              </a:path>
            </a:pathLst>
          </a:custGeom>
          <a:blipFill>
            <a:blip r:embed="rId2" cstate="print">
              <a:extLst>
                <a:ext uri="{96DAC541-7B7A-43D3-8B79-37D633B846F1}">
                  <asvg:svgBlip xmlns:asvg="http://schemas.microsoft.com/office/drawing/2016/SVG/main" xmlns="" r:embed="rId11"/>
                </a:ext>
              </a:extLst>
            </a:blip>
            <a:stretch>
              <a:fillRect/>
            </a:stretch>
          </a:blipFill>
        </p:spPr>
      </p:sp>
      <p:sp>
        <p:nvSpPr>
          <p:cNvPr id="9" name="TextBox 17"/>
          <p:cNvSpPr txBox="1"/>
          <p:nvPr/>
        </p:nvSpPr>
        <p:spPr>
          <a:xfrm>
            <a:off x="2804410" y="1468809"/>
            <a:ext cx="6372224" cy="971420"/>
          </a:xfrm>
          <a:prstGeom prst="rect">
            <a:avLst/>
          </a:prstGeom>
        </p:spPr>
        <p:txBody>
          <a:bodyPr wrap="square" lIns="0" tIns="0" rIns="0" bIns="0" rtlCol="0" anchor="t">
            <a:spAutoFit/>
          </a:bodyPr>
          <a:lstStyle/>
          <a:p>
            <a:pPr algn="ctr">
              <a:lnSpc>
                <a:spcPts val="9119"/>
              </a:lnSpc>
            </a:pPr>
            <a:r>
              <a:rPr lang="en-US" sz="3000" b="1" dirty="0">
                <a:solidFill>
                  <a:srgbClr val="000000"/>
                </a:solidFill>
                <a:latin typeface="Times New Roman Bold"/>
              </a:rPr>
              <a:t>LITERATURE </a:t>
            </a:r>
            <a:r>
              <a:rPr lang="en-US" sz="3000" b="1" dirty="0" smtClean="0">
                <a:solidFill>
                  <a:srgbClr val="000000"/>
                </a:solidFill>
                <a:latin typeface="Times New Roman Bold"/>
              </a:rPr>
              <a:t> </a:t>
            </a:r>
            <a:r>
              <a:rPr lang="en-US" sz="3000" b="1" spc="-2" dirty="0" smtClean="0">
                <a:solidFill>
                  <a:srgbClr val="000000"/>
                </a:solidFill>
                <a:latin typeface="Times New Roman Bold"/>
              </a:rPr>
              <a:t>SURVEY</a:t>
            </a:r>
            <a:endParaRPr lang="en-US" sz="3000" b="1" spc="-2" dirty="0">
              <a:solidFill>
                <a:srgbClr val="000000"/>
              </a:solidFill>
              <a:latin typeface="Times New Roman Bold"/>
            </a:endParaRPr>
          </a:p>
        </p:txBody>
      </p:sp>
      <p:grpSp>
        <p:nvGrpSpPr>
          <p:cNvPr id="7" name="Group 8"/>
          <p:cNvGrpSpPr/>
          <p:nvPr/>
        </p:nvGrpSpPr>
        <p:grpSpPr>
          <a:xfrm>
            <a:off x="0" y="-116112"/>
            <a:ext cx="12192000" cy="1654626"/>
            <a:chOff x="0" y="0"/>
            <a:chExt cx="24384240" cy="2250720"/>
          </a:xfrm>
        </p:grpSpPr>
        <p:sp>
          <p:nvSpPr>
            <p:cNvPr id="10" name="Freeform 9"/>
            <p:cNvSpPr/>
            <p:nvPr/>
          </p:nvSpPr>
          <p:spPr>
            <a:xfrm>
              <a:off x="0" y="0"/>
              <a:ext cx="24384254" cy="2249932"/>
            </a:xfrm>
            <a:custGeom>
              <a:avLst/>
              <a:gdLst/>
              <a:ahLst/>
              <a:cxnLst/>
              <a:rect l="l" t="t" r="r" b="b"/>
              <a:pathLst>
                <a:path w="24384254" h="2249932">
                  <a:moveTo>
                    <a:pt x="24384254" y="0"/>
                  </a:moveTo>
                  <a:lnTo>
                    <a:pt x="0" y="0"/>
                  </a:lnTo>
                  <a:lnTo>
                    <a:pt x="0" y="2249932"/>
                  </a:lnTo>
                  <a:lnTo>
                    <a:pt x="24384254" y="2249932"/>
                  </a:lnTo>
                  <a:lnTo>
                    <a:pt x="24384254" y="0"/>
                  </a:lnTo>
                  <a:close/>
                </a:path>
              </a:pathLst>
            </a:custGeom>
            <a:solidFill>
              <a:srgbClr val="006FC0"/>
            </a:solidFill>
          </p:spPr>
        </p:sp>
      </p:grpSp>
      <p:sp>
        <p:nvSpPr>
          <p:cNvPr id="11" name="TextBox 15"/>
          <p:cNvSpPr txBox="1"/>
          <p:nvPr/>
        </p:nvSpPr>
        <p:spPr>
          <a:xfrm>
            <a:off x="2554514" y="-66805"/>
            <a:ext cx="7419733" cy="1384995"/>
          </a:xfrm>
          <a:prstGeom prst="rect">
            <a:avLst/>
          </a:prstGeom>
        </p:spPr>
        <p:txBody>
          <a:bodyPr wrap="square" lIns="0" tIns="0" rIns="0" bIns="0" rtlCol="0" anchor="t">
            <a:spAutoFit/>
          </a:bodyPr>
          <a:lstStyle/>
          <a:p>
            <a:pPr algn="ctr">
              <a:lnSpc>
                <a:spcPts val="4197"/>
              </a:lnSpc>
            </a:pPr>
            <a:r>
              <a:rPr lang="en-US" sz="3600" spc="-1" dirty="0">
                <a:solidFill>
                  <a:srgbClr val="FFFFFF"/>
                </a:solidFill>
                <a:latin typeface="Times New Roman Bold"/>
              </a:rPr>
              <a:t>Bangalore Institute of Technology</a:t>
            </a:r>
          </a:p>
          <a:p>
            <a:pPr algn="ctr">
              <a:lnSpc>
                <a:spcPts val="2508"/>
              </a:lnSpc>
            </a:pPr>
            <a:r>
              <a:rPr lang="en-US" sz="2400" spc="-1" dirty="0">
                <a:solidFill>
                  <a:srgbClr val="FFFFFF"/>
                </a:solidFill>
                <a:latin typeface="Times New Roman"/>
              </a:rPr>
              <a:t>K.R. Road, V.V. </a:t>
            </a:r>
            <a:r>
              <a:rPr lang="en-US" sz="2400" spc="-1" dirty="0" err="1">
                <a:solidFill>
                  <a:srgbClr val="FFFFFF"/>
                </a:solidFill>
                <a:latin typeface="Times New Roman"/>
              </a:rPr>
              <a:t>Pura</a:t>
            </a:r>
            <a:r>
              <a:rPr lang="en-US" sz="2400" spc="-1" dirty="0">
                <a:solidFill>
                  <a:srgbClr val="FFFFFF"/>
                </a:solidFill>
                <a:latin typeface="Times New Roman"/>
              </a:rPr>
              <a:t>, Bengaluru.-560004.</a:t>
            </a:r>
          </a:p>
          <a:p>
            <a:pPr algn="ctr">
              <a:lnSpc>
                <a:spcPts val="4086"/>
              </a:lnSpc>
            </a:pPr>
            <a:r>
              <a:rPr lang="en-US" sz="2800" spc="-1" dirty="0">
                <a:solidFill>
                  <a:srgbClr val="FFFFFF"/>
                </a:solidFill>
                <a:latin typeface="Times New Roman Bold"/>
              </a:rPr>
              <a:t>Department of Computer Science &amp; Engineering</a:t>
            </a:r>
          </a:p>
        </p:txBody>
      </p:sp>
      <p:sp>
        <p:nvSpPr>
          <p:cNvPr id="12" name="object 6"/>
          <p:cNvSpPr/>
          <p:nvPr/>
        </p:nvSpPr>
        <p:spPr>
          <a:xfrm>
            <a:off x="10435772" y="56174"/>
            <a:ext cx="1659454" cy="1293655"/>
          </a:xfrm>
          <a:prstGeom prst="rect">
            <a:avLst/>
          </a:prstGeom>
          <a:blipFill>
            <a:blip r:embed="rId12" cstate="print"/>
            <a:stretch>
              <a:fillRect/>
            </a:stretch>
          </a:blipFill>
        </p:spPr>
        <p:txBody>
          <a:bodyPr wrap="square" lIns="0" tIns="0" rIns="0" bIns="0" rtlCol="0"/>
          <a:lstStyle/>
          <a:p>
            <a:endParaRPr/>
          </a:p>
        </p:txBody>
      </p:sp>
      <p:sp>
        <p:nvSpPr>
          <p:cNvPr id="13" name="object 5"/>
          <p:cNvSpPr/>
          <p:nvPr/>
        </p:nvSpPr>
        <p:spPr>
          <a:xfrm>
            <a:off x="203200" y="-14514"/>
            <a:ext cx="1814286" cy="1553029"/>
          </a:xfrm>
          <a:prstGeom prst="rect">
            <a:avLst/>
          </a:prstGeom>
          <a:blipFill>
            <a:blip r:embed="rId13" cstate="print"/>
            <a:stretch>
              <a:fillRect/>
            </a:stretch>
          </a:blipFill>
        </p:spPr>
        <p:txBody>
          <a:bodyPr wrap="square" lIns="0" tIns="0" rIns="0" bIns="0" rtlCol="0"/>
          <a:lstStyle/>
          <a:p>
            <a:endParaRPr/>
          </a:p>
        </p:txBody>
      </p:sp>
      <p:grpSp>
        <p:nvGrpSpPr>
          <p:cNvPr id="14" name="Group 2"/>
          <p:cNvGrpSpPr/>
          <p:nvPr/>
        </p:nvGrpSpPr>
        <p:grpSpPr>
          <a:xfrm>
            <a:off x="0" y="6095998"/>
            <a:ext cx="12192000" cy="791030"/>
            <a:chOff x="0" y="0"/>
            <a:chExt cx="24384240" cy="1549440"/>
          </a:xfrm>
        </p:grpSpPr>
        <p:sp>
          <p:nvSpPr>
            <p:cNvPr id="15" name="Freeform 3"/>
            <p:cNvSpPr/>
            <p:nvPr/>
          </p:nvSpPr>
          <p:spPr>
            <a:xfrm>
              <a:off x="0" y="0"/>
              <a:ext cx="24384254" cy="1548384"/>
            </a:xfrm>
            <a:custGeom>
              <a:avLst/>
              <a:gdLst/>
              <a:ahLst/>
              <a:cxnLst/>
              <a:rect l="l" t="t" r="r" b="b"/>
              <a:pathLst>
                <a:path w="24384254" h="1548384">
                  <a:moveTo>
                    <a:pt x="24384254" y="0"/>
                  </a:moveTo>
                  <a:lnTo>
                    <a:pt x="0" y="0"/>
                  </a:lnTo>
                  <a:lnTo>
                    <a:pt x="0" y="1548384"/>
                  </a:lnTo>
                  <a:lnTo>
                    <a:pt x="24384254" y="1548384"/>
                  </a:lnTo>
                  <a:lnTo>
                    <a:pt x="24384254" y="0"/>
                  </a:lnTo>
                  <a:close/>
                </a:path>
              </a:pathLst>
            </a:custGeom>
            <a:solidFill>
              <a:srgbClr val="006FC0"/>
            </a:solidFill>
          </p:spPr>
        </p:sp>
      </p:grpSp>
      <p:sp>
        <p:nvSpPr>
          <p:cNvPr id="16" name="Freeform 4"/>
          <p:cNvSpPr/>
          <p:nvPr/>
        </p:nvSpPr>
        <p:spPr>
          <a:xfrm>
            <a:off x="4441441" y="6094539"/>
            <a:ext cx="1306427" cy="763461"/>
          </a:xfrm>
          <a:custGeom>
            <a:avLst/>
            <a:gdLst/>
            <a:ahLst/>
            <a:cxnLst/>
            <a:rect l="l" t="t" r="r" b="b"/>
            <a:pathLst>
              <a:path w="1959660" h="1121580">
                <a:moveTo>
                  <a:pt x="0" y="0"/>
                </a:moveTo>
                <a:lnTo>
                  <a:pt x="1959660" y="0"/>
                </a:lnTo>
                <a:lnTo>
                  <a:pt x="1959660" y="1121580"/>
                </a:lnTo>
                <a:lnTo>
                  <a:pt x="0" y="1121580"/>
                </a:lnTo>
                <a:lnTo>
                  <a:pt x="0" y="0"/>
                </a:lnTo>
                <a:close/>
              </a:path>
            </a:pathLst>
          </a:custGeom>
          <a:blipFill>
            <a:blip r:embed="rId14" cstate="print"/>
            <a:stretch>
              <a:fillRect t="-11153" b="-11153"/>
            </a:stretch>
          </a:blipFill>
        </p:spPr>
      </p:sp>
      <p:sp>
        <p:nvSpPr>
          <p:cNvPr id="17" name="Freeform 5"/>
          <p:cNvSpPr/>
          <p:nvPr/>
        </p:nvSpPr>
        <p:spPr>
          <a:xfrm>
            <a:off x="1038420" y="6123566"/>
            <a:ext cx="1190508" cy="763461"/>
          </a:xfrm>
          <a:custGeom>
            <a:avLst/>
            <a:gdLst/>
            <a:ahLst/>
            <a:cxnLst/>
            <a:rect l="l" t="t" r="r" b="b"/>
            <a:pathLst>
              <a:path w="1785780" h="1121580">
                <a:moveTo>
                  <a:pt x="0" y="0"/>
                </a:moveTo>
                <a:lnTo>
                  <a:pt x="1785780" y="0"/>
                </a:lnTo>
                <a:lnTo>
                  <a:pt x="1785780" y="1121580"/>
                </a:lnTo>
                <a:lnTo>
                  <a:pt x="0" y="1121580"/>
                </a:lnTo>
                <a:lnTo>
                  <a:pt x="0" y="0"/>
                </a:lnTo>
                <a:close/>
              </a:path>
            </a:pathLst>
          </a:custGeom>
          <a:blipFill>
            <a:blip r:embed="rId15" cstate="print"/>
            <a:stretch>
              <a:fillRect t="-11034" b="-11034"/>
            </a:stretch>
          </a:blipFill>
        </p:spPr>
      </p:sp>
      <p:sp>
        <p:nvSpPr>
          <p:cNvPr id="18" name="Freeform 6"/>
          <p:cNvSpPr/>
          <p:nvPr/>
        </p:nvSpPr>
        <p:spPr>
          <a:xfrm>
            <a:off x="2395992" y="6094528"/>
            <a:ext cx="2217578" cy="792500"/>
          </a:xfrm>
          <a:custGeom>
            <a:avLst/>
            <a:gdLst/>
            <a:ahLst/>
            <a:cxnLst/>
            <a:rect l="l" t="t" r="r" b="b"/>
            <a:pathLst>
              <a:path w="3326400" h="1164240">
                <a:moveTo>
                  <a:pt x="0" y="0"/>
                </a:moveTo>
                <a:lnTo>
                  <a:pt x="3326400" y="0"/>
                </a:lnTo>
                <a:lnTo>
                  <a:pt x="3326400" y="1164240"/>
                </a:lnTo>
                <a:lnTo>
                  <a:pt x="0" y="1164240"/>
                </a:lnTo>
                <a:lnTo>
                  <a:pt x="0" y="0"/>
                </a:lnTo>
                <a:close/>
              </a:path>
            </a:pathLst>
          </a:custGeom>
          <a:blipFill>
            <a:blip r:embed="rId16" cstate="print"/>
            <a:stretch>
              <a:fillRect t="-23333" b="-23333"/>
            </a:stretch>
          </a:blipFill>
        </p:spPr>
      </p:sp>
      <p:sp>
        <p:nvSpPr>
          <p:cNvPr id="19" name="Freeform 7"/>
          <p:cNvSpPr/>
          <p:nvPr/>
        </p:nvSpPr>
        <p:spPr>
          <a:xfrm>
            <a:off x="6466487" y="6113831"/>
            <a:ext cx="1977820" cy="758683"/>
          </a:xfrm>
          <a:custGeom>
            <a:avLst/>
            <a:gdLst/>
            <a:ahLst/>
            <a:cxnLst/>
            <a:rect l="l" t="t" r="r" b="b"/>
            <a:pathLst>
              <a:path w="2966760" h="1114560">
                <a:moveTo>
                  <a:pt x="0" y="0"/>
                </a:moveTo>
                <a:lnTo>
                  <a:pt x="2966760" y="0"/>
                </a:lnTo>
                <a:lnTo>
                  <a:pt x="2966760" y="1114560"/>
                </a:lnTo>
                <a:lnTo>
                  <a:pt x="0" y="1114560"/>
                </a:lnTo>
                <a:lnTo>
                  <a:pt x="0" y="0"/>
                </a:lnTo>
                <a:close/>
              </a:path>
            </a:pathLst>
          </a:custGeom>
          <a:blipFill>
            <a:blip r:embed="rId17" cstate="print"/>
            <a:stretch>
              <a:fillRect t="-16545" b="-16545"/>
            </a:stretch>
          </a:blipFill>
        </p:spPr>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
          <p:cNvGrpSpPr/>
          <p:nvPr/>
        </p:nvGrpSpPr>
        <p:grpSpPr>
          <a:xfrm>
            <a:off x="0" y="-116111"/>
            <a:ext cx="12192000" cy="1451426"/>
            <a:chOff x="0" y="0"/>
            <a:chExt cx="24384240" cy="2250720"/>
          </a:xfrm>
        </p:grpSpPr>
        <p:sp>
          <p:nvSpPr>
            <p:cNvPr id="10" name="Freeform 9"/>
            <p:cNvSpPr/>
            <p:nvPr/>
          </p:nvSpPr>
          <p:spPr>
            <a:xfrm>
              <a:off x="0" y="0"/>
              <a:ext cx="24384254" cy="2249932"/>
            </a:xfrm>
            <a:custGeom>
              <a:avLst/>
              <a:gdLst/>
              <a:ahLst/>
              <a:cxnLst/>
              <a:rect l="l" t="t" r="r" b="b"/>
              <a:pathLst>
                <a:path w="24384254" h="2249932">
                  <a:moveTo>
                    <a:pt x="24384254" y="0"/>
                  </a:moveTo>
                  <a:lnTo>
                    <a:pt x="0" y="0"/>
                  </a:lnTo>
                  <a:lnTo>
                    <a:pt x="0" y="2249932"/>
                  </a:lnTo>
                  <a:lnTo>
                    <a:pt x="24384254" y="2249932"/>
                  </a:lnTo>
                  <a:lnTo>
                    <a:pt x="24384254" y="0"/>
                  </a:lnTo>
                  <a:close/>
                </a:path>
              </a:pathLst>
            </a:custGeom>
            <a:solidFill>
              <a:srgbClr val="006FC0"/>
            </a:solidFill>
          </p:spPr>
        </p:sp>
      </p:grpSp>
      <p:sp>
        <p:nvSpPr>
          <p:cNvPr id="11" name="TextBox 15"/>
          <p:cNvSpPr txBox="1"/>
          <p:nvPr/>
        </p:nvSpPr>
        <p:spPr>
          <a:xfrm>
            <a:off x="2554514" y="-66805"/>
            <a:ext cx="7419733" cy="1384995"/>
          </a:xfrm>
          <a:prstGeom prst="rect">
            <a:avLst/>
          </a:prstGeom>
        </p:spPr>
        <p:txBody>
          <a:bodyPr wrap="square" lIns="0" tIns="0" rIns="0" bIns="0" rtlCol="0" anchor="t">
            <a:spAutoFit/>
          </a:bodyPr>
          <a:lstStyle/>
          <a:p>
            <a:pPr algn="ctr">
              <a:lnSpc>
                <a:spcPts val="4197"/>
              </a:lnSpc>
            </a:pPr>
            <a:r>
              <a:rPr lang="en-US" sz="3600" spc="-1" dirty="0">
                <a:solidFill>
                  <a:srgbClr val="FFFFFF"/>
                </a:solidFill>
                <a:latin typeface="Times New Roman Bold"/>
              </a:rPr>
              <a:t>Bangalore Institute of Technology</a:t>
            </a:r>
          </a:p>
          <a:p>
            <a:pPr algn="ctr">
              <a:lnSpc>
                <a:spcPts val="2508"/>
              </a:lnSpc>
            </a:pPr>
            <a:r>
              <a:rPr lang="en-US" sz="2400" spc="-1" dirty="0">
                <a:solidFill>
                  <a:srgbClr val="FFFFFF"/>
                </a:solidFill>
                <a:latin typeface="Times New Roman"/>
              </a:rPr>
              <a:t>K.R. Road, V.V. </a:t>
            </a:r>
            <a:r>
              <a:rPr lang="en-US" sz="2400" spc="-1" dirty="0" err="1">
                <a:solidFill>
                  <a:srgbClr val="FFFFFF"/>
                </a:solidFill>
                <a:latin typeface="Times New Roman"/>
              </a:rPr>
              <a:t>Pura</a:t>
            </a:r>
            <a:r>
              <a:rPr lang="en-US" sz="2400" spc="-1" dirty="0">
                <a:solidFill>
                  <a:srgbClr val="FFFFFF"/>
                </a:solidFill>
                <a:latin typeface="Times New Roman"/>
              </a:rPr>
              <a:t>, Bengaluru.-560004.</a:t>
            </a:r>
          </a:p>
          <a:p>
            <a:pPr algn="ctr">
              <a:lnSpc>
                <a:spcPts val="4086"/>
              </a:lnSpc>
            </a:pPr>
            <a:r>
              <a:rPr lang="en-US" sz="2800" spc="-1" dirty="0">
                <a:solidFill>
                  <a:srgbClr val="FFFFFF"/>
                </a:solidFill>
                <a:latin typeface="Times New Roman Bold"/>
              </a:rPr>
              <a:t>Department of Computer Science &amp; Engineering</a:t>
            </a:r>
          </a:p>
        </p:txBody>
      </p:sp>
      <p:sp>
        <p:nvSpPr>
          <p:cNvPr id="12" name="object 6"/>
          <p:cNvSpPr/>
          <p:nvPr/>
        </p:nvSpPr>
        <p:spPr>
          <a:xfrm>
            <a:off x="10435772" y="-88966"/>
            <a:ext cx="1659454" cy="1293655"/>
          </a:xfrm>
          <a:prstGeom prst="rect">
            <a:avLst/>
          </a:prstGeom>
          <a:blipFill>
            <a:blip r:embed="rId2" cstate="print"/>
            <a:stretch>
              <a:fillRect/>
            </a:stretch>
          </a:blipFill>
        </p:spPr>
        <p:txBody>
          <a:bodyPr wrap="square" lIns="0" tIns="0" rIns="0" bIns="0" rtlCol="0"/>
          <a:lstStyle/>
          <a:p>
            <a:endParaRPr/>
          </a:p>
        </p:txBody>
      </p:sp>
      <p:sp>
        <p:nvSpPr>
          <p:cNvPr id="13" name="object 5"/>
          <p:cNvSpPr/>
          <p:nvPr/>
        </p:nvSpPr>
        <p:spPr>
          <a:xfrm>
            <a:off x="203200" y="-145140"/>
            <a:ext cx="1814286" cy="1553029"/>
          </a:xfrm>
          <a:prstGeom prst="rect">
            <a:avLst/>
          </a:prstGeom>
          <a:blipFill>
            <a:blip r:embed="rId3" cstate="print"/>
            <a:stretch>
              <a:fillRect/>
            </a:stretch>
          </a:blipFill>
        </p:spPr>
        <p:txBody>
          <a:bodyPr wrap="square" lIns="0" tIns="0" rIns="0" bIns="0" rtlCol="0"/>
          <a:lstStyle/>
          <a:p>
            <a:endParaRPr/>
          </a:p>
        </p:txBody>
      </p:sp>
      <p:grpSp>
        <p:nvGrpSpPr>
          <p:cNvPr id="3" name="Group 2"/>
          <p:cNvGrpSpPr/>
          <p:nvPr/>
        </p:nvGrpSpPr>
        <p:grpSpPr>
          <a:xfrm>
            <a:off x="0" y="6095998"/>
            <a:ext cx="12192000" cy="791030"/>
            <a:chOff x="0" y="0"/>
            <a:chExt cx="24384240" cy="1549440"/>
          </a:xfrm>
        </p:grpSpPr>
        <p:sp>
          <p:nvSpPr>
            <p:cNvPr id="15" name="Freeform 3"/>
            <p:cNvSpPr/>
            <p:nvPr/>
          </p:nvSpPr>
          <p:spPr>
            <a:xfrm>
              <a:off x="0" y="0"/>
              <a:ext cx="24384254" cy="1548384"/>
            </a:xfrm>
            <a:custGeom>
              <a:avLst/>
              <a:gdLst/>
              <a:ahLst/>
              <a:cxnLst/>
              <a:rect l="l" t="t" r="r" b="b"/>
              <a:pathLst>
                <a:path w="24384254" h="1548384">
                  <a:moveTo>
                    <a:pt x="24384254" y="0"/>
                  </a:moveTo>
                  <a:lnTo>
                    <a:pt x="0" y="0"/>
                  </a:lnTo>
                  <a:lnTo>
                    <a:pt x="0" y="1548384"/>
                  </a:lnTo>
                  <a:lnTo>
                    <a:pt x="24384254" y="1548384"/>
                  </a:lnTo>
                  <a:lnTo>
                    <a:pt x="24384254" y="0"/>
                  </a:lnTo>
                  <a:close/>
                </a:path>
              </a:pathLst>
            </a:custGeom>
            <a:solidFill>
              <a:srgbClr val="006FC0"/>
            </a:solidFill>
          </p:spPr>
        </p:sp>
      </p:grpSp>
      <p:sp>
        <p:nvSpPr>
          <p:cNvPr id="16" name="Freeform 4"/>
          <p:cNvSpPr/>
          <p:nvPr/>
        </p:nvSpPr>
        <p:spPr>
          <a:xfrm>
            <a:off x="4441441" y="6094539"/>
            <a:ext cx="1306427" cy="763461"/>
          </a:xfrm>
          <a:custGeom>
            <a:avLst/>
            <a:gdLst/>
            <a:ahLst/>
            <a:cxnLst/>
            <a:rect l="l" t="t" r="r" b="b"/>
            <a:pathLst>
              <a:path w="1959660" h="1121580">
                <a:moveTo>
                  <a:pt x="0" y="0"/>
                </a:moveTo>
                <a:lnTo>
                  <a:pt x="1959660" y="0"/>
                </a:lnTo>
                <a:lnTo>
                  <a:pt x="1959660" y="1121580"/>
                </a:lnTo>
                <a:lnTo>
                  <a:pt x="0" y="1121580"/>
                </a:lnTo>
                <a:lnTo>
                  <a:pt x="0" y="0"/>
                </a:lnTo>
                <a:close/>
              </a:path>
            </a:pathLst>
          </a:custGeom>
          <a:blipFill>
            <a:blip r:embed="rId4" cstate="print"/>
            <a:stretch>
              <a:fillRect t="-11153" b="-11153"/>
            </a:stretch>
          </a:blipFill>
        </p:spPr>
      </p:sp>
      <p:sp>
        <p:nvSpPr>
          <p:cNvPr id="17" name="Freeform 5"/>
          <p:cNvSpPr/>
          <p:nvPr/>
        </p:nvSpPr>
        <p:spPr>
          <a:xfrm>
            <a:off x="1038420" y="6123566"/>
            <a:ext cx="1190508" cy="763461"/>
          </a:xfrm>
          <a:custGeom>
            <a:avLst/>
            <a:gdLst/>
            <a:ahLst/>
            <a:cxnLst/>
            <a:rect l="l" t="t" r="r" b="b"/>
            <a:pathLst>
              <a:path w="1785780" h="1121580">
                <a:moveTo>
                  <a:pt x="0" y="0"/>
                </a:moveTo>
                <a:lnTo>
                  <a:pt x="1785780" y="0"/>
                </a:lnTo>
                <a:lnTo>
                  <a:pt x="1785780" y="1121580"/>
                </a:lnTo>
                <a:lnTo>
                  <a:pt x="0" y="1121580"/>
                </a:lnTo>
                <a:lnTo>
                  <a:pt x="0" y="0"/>
                </a:lnTo>
                <a:close/>
              </a:path>
            </a:pathLst>
          </a:custGeom>
          <a:blipFill>
            <a:blip r:embed="rId5" cstate="print"/>
            <a:stretch>
              <a:fillRect t="-11034" b="-11034"/>
            </a:stretch>
          </a:blipFill>
        </p:spPr>
      </p:sp>
      <p:sp>
        <p:nvSpPr>
          <p:cNvPr id="18" name="Freeform 6"/>
          <p:cNvSpPr/>
          <p:nvPr/>
        </p:nvSpPr>
        <p:spPr>
          <a:xfrm>
            <a:off x="2395992" y="6094528"/>
            <a:ext cx="2217578" cy="792500"/>
          </a:xfrm>
          <a:custGeom>
            <a:avLst/>
            <a:gdLst/>
            <a:ahLst/>
            <a:cxnLst/>
            <a:rect l="l" t="t" r="r" b="b"/>
            <a:pathLst>
              <a:path w="3326400" h="1164240">
                <a:moveTo>
                  <a:pt x="0" y="0"/>
                </a:moveTo>
                <a:lnTo>
                  <a:pt x="3326400" y="0"/>
                </a:lnTo>
                <a:lnTo>
                  <a:pt x="3326400" y="1164240"/>
                </a:lnTo>
                <a:lnTo>
                  <a:pt x="0" y="1164240"/>
                </a:lnTo>
                <a:lnTo>
                  <a:pt x="0" y="0"/>
                </a:lnTo>
                <a:close/>
              </a:path>
            </a:pathLst>
          </a:custGeom>
          <a:blipFill>
            <a:blip r:embed="rId6" cstate="print"/>
            <a:stretch>
              <a:fillRect t="-23333" b="-23333"/>
            </a:stretch>
          </a:blipFill>
        </p:spPr>
      </p:sp>
      <p:sp>
        <p:nvSpPr>
          <p:cNvPr id="19" name="Freeform 7"/>
          <p:cNvSpPr/>
          <p:nvPr/>
        </p:nvSpPr>
        <p:spPr>
          <a:xfrm>
            <a:off x="6466487" y="6113831"/>
            <a:ext cx="1977820" cy="758683"/>
          </a:xfrm>
          <a:custGeom>
            <a:avLst/>
            <a:gdLst/>
            <a:ahLst/>
            <a:cxnLst/>
            <a:rect l="l" t="t" r="r" b="b"/>
            <a:pathLst>
              <a:path w="2966760" h="1114560">
                <a:moveTo>
                  <a:pt x="0" y="0"/>
                </a:moveTo>
                <a:lnTo>
                  <a:pt x="2966760" y="0"/>
                </a:lnTo>
                <a:lnTo>
                  <a:pt x="2966760" y="1114560"/>
                </a:lnTo>
                <a:lnTo>
                  <a:pt x="0" y="1114560"/>
                </a:lnTo>
                <a:lnTo>
                  <a:pt x="0" y="0"/>
                </a:lnTo>
                <a:close/>
              </a:path>
            </a:pathLst>
          </a:custGeom>
          <a:blipFill>
            <a:blip r:embed="rId7" cstate="print"/>
            <a:stretch>
              <a:fillRect t="-16545" b="-16545"/>
            </a:stretch>
          </a:blipFill>
        </p:spPr>
      </p:sp>
      <p:graphicFrame>
        <p:nvGraphicFramePr>
          <p:cNvPr id="20" name="Table 18">
            <a:extLst>
              <a:ext uri="{FF2B5EF4-FFF2-40B4-BE49-F238E27FC236}">
                <a16:creationId xmlns:a16="http://schemas.microsoft.com/office/drawing/2014/main" xmlns="" id="{A7C3EA8F-D842-95CD-2EBD-84B4E5DE2B2D}"/>
              </a:ext>
            </a:extLst>
          </p:cNvPr>
          <p:cNvGraphicFramePr>
            <a:graphicFrameLocks noGrp="1"/>
          </p:cNvGraphicFramePr>
          <p:nvPr>
            <p:extLst>
              <p:ext uri="{D42A27DB-BD31-4B8C-83A1-F6EECF244321}">
                <p14:modId xmlns:p14="http://schemas.microsoft.com/office/powerpoint/2010/main" xmlns="" val="2557300835"/>
              </p:ext>
            </p:extLst>
          </p:nvPr>
        </p:nvGraphicFramePr>
        <p:xfrm>
          <a:off x="621612" y="1930459"/>
          <a:ext cx="11074401" cy="3787435"/>
        </p:xfrm>
        <a:graphic>
          <a:graphicData uri="http://schemas.openxmlformats.org/drawingml/2006/table">
            <a:tbl>
              <a:tblPr firstRow="1" bandRow="1"/>
              <a:tblGrid>
                <a:gridCol w="2784528">
                  <a:extLst>
                    <a:ext uri="{9D8B030D-6E8A-4147-A177-3AD203B41FA5}">
                      <a16:colId xmlns:a16="http://schemas.microsoft.com/office/drawing/2014/main" xmlns="" val="3802287131"/>
                    </a:ext>
                  </a:extLst>
                </a:gridCol>
                <a:gridCol w="2797652">
                  <a:extLst>
                    <a:ext uri="{9D8B030D-6E8A-4147-A177-3AD203B41FA5}">
                      <a16:colId xmlns:a16="http://schemas.microsoft.com/office/drawing/2014/main" xmlns="" val="2987103894"/>
                    </a:ext>
                  </a:extLst>
                </a:gridCol>
                <a:gridCol w="2797652">
                  <a:extLst>
                    <a:ext uri="{9D8B030D-6E8A-4147-A177-3AD203B41FA5}">
                      <a16:colId xmlns:a16="http://schemas.microsoft.com/office/drawing/2014/main" xmlns="" val="1817495785"/>
                    </a:ext>
                  </a:extLst>
                </a:gridCol>
                <a:gridCol w="2694569">
                  <a:extLst>
                    <a:ext uri="{9D8B030D-6E8A-4147-A177-3AD203B41FA5}">
                      <a16:colId xmlns:a16="http://schemas.microsoft.com/office/drawing/2014/main" xmlns="" val="2267220609"/>
                    </a:ext>
                  </a:extLst>
                </a:gridCol>
              </a:tblGrid>
              <a:tr h="20500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[1]. </a:t>
                      </a:r>
                      <a:r>
                        <a:rPr lang="en-US" sz="1400" dirty="0" smtClean="0">
                          <a:latin typeface="Times New Roman" panose="02020603050405020304" pitchFamily="18" charset="0"/>
                          <a:cs typeface="Times New Roman" panose="02020603050405020304" pitchFamily="18" charset="0"/>
                        </a:rPr>
                        <a:t>“</a:t>
                      </a:r>
                      <a:r>
                        <a:rPr lang="en-IN" sz="1800" b="0" i="0" kern="1200" dirty="0" smtClean="0">
                          <a:solidFill>
                            <a:schemeClr val="tx1"/>
                          </a:solidFill>
                          <a:latin typeface="Times New Roman" pitchFamily="18" charset="0"/>
                          <a:ea typeface="+mn-ea"/>
                          <a:cs typeface="Times New Roman" pitchFamily="18" charset="0"/>
                        </a:rPr>
                        <a:t>A Compact Wearable System for Detection of Plantar Pressure for Diabetic Foot Prevention</a:t>
                      </a:r>
                      <a:r>
                        <a:rPr lang="en-US" sz="1400" dirty="0" smtClean="0">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IN" sz="1800" b="0" i="0" u="none" strike="noStrike" kern="1200" dirty="0" err="1" smtClean="0">
                          <a:solidFill>
                            <a:schemeClr val="tx1"/>
                          </a:solidFill>
                          <a:latin typeface="Times New Roman" pitchFamily="18" charset="0"/>
                          <a:ea typeface="+mn-ea"/>
                          <a:cs typeface="Times New Roman" pitchFamily="18" charset="0"/>
                        </a:rPr>
                        <a:t>Zihang</a:t>
                      </a:r>
                      <a:r>
                        <a:rPr lang="en-IN" sz="1800" b="0" i="0" u="none" strike="noStrike" kern="1200" dirty="0" smtClean="0">
                          <a:solidFill>
                            <a:schemeClr val="tx1"/>
                          </a:solidFill>
                          <a:latin typeface="Times New Roman" pitchFamily="18" charset="0"/>
                          <a:ea typeface="+mn-ea"/>
                          <a:cs typeface="Times New Roman" pitchFamily="18" charset="0"/>
                        </a:rPr>
                        <a:t> You, </a:t>
                      </a:r>
                      <a:r>
                        <a:rPr lang="en-IN" sz="1800" b="0" i="0" u="none" strike="noStrike" kern="1200" dirty="0" err="1" smtClean="0">
                          <a:solidFill>
                            <a:schemeClr val="tx1"/>
                          </a:solidFill>
                          <a:latin typeface="Times New Roman" pitchFamily="18" charset="0"/>
                          <a:ea typeface="+mn-ea"/>
                          <a:cs typeface="Times New Roman" pitchFamily="18" charset="0"/>
                        </a:rPr>
                        <a:t>Adnan</a:t>
                      </a:r>
                      <a:r>
                        <a:rPr lang="en-IN" sz="1800" b="0" i="0" u="none" strike="noStrike" kern="1200" dirty="0" smtClean="0">
                          <a:solidFill>
                            <a:schemeClr val="tx1"/>
                          </a:solidFill>
                          <a:latin typeface="Times New Roman" pitchFamily="18" charset="0"/>
                          <a:ea typeface="+mn-ea"/>
                          <a:cs typeface="Times New Roman" pitchFamily="18" charset="0"/>
                        </a:rPr>
                        <a:t> </a:t>
                      </a:r>
                      <a:r>
                        <a:rPr lang="en-IN" sz="1800" b="0" i="0" u="none" strike="noStrike" kern="1200" dirty="0" err="1" smtClean="0">
                          <a:solidFill>
                            <a:schemeClr val="tx1"/>
                          </a:solidFill>
                          <a:latin typeface="Times New Roman" pitchFamily="18" charset="0"/>
                          <a:ea typeface="+mn-ea"/>
                          <a:cs typeface="Times New Roman" pitchFamily="18" charset="0"/>
                        </a:rPr>
                        <a:t>Zahid</a:t>
                      </a:r>
                      <a:r>
                        <a:rPr lang="en-IN" sz="1800" b="0" i="0" u="none" strike="noStrike" kern="1200" dirty="0" smtClean="0">
                          <a:solidFill>
                            <a:schemeClr val="tx1"/>
                          </a:solidFill>
                          <a:latin typeface="Times New Roman" pitchFamily="18" charset="0"/>
                          <a:ea typeface="+mn-ea"/>
                          <a:cs typeface="Times New Roman" pitchFamily="18" charset="0"/>
                        </a:rPr>
                        <a:t>, </a:t>
                      </a:r>
                      <a:r>
                        <a:rPr lang="en-IN" sz="1800" b="0" i="0" u="none" strike="noStrike" kern="1200" dirty="0" err="1" smtClean="0">
                          <a:solidFill>
                            <a:schemeClr val="tx1"/>
                          </a:solidFill>
                          <a:latin typeface="Times New Roman" pitchFamily="18" charset="0"/>
                          <a:ea typeface="+mn-ea"/>
                          <a:cs typeface="Times New Roman" pitchFamily="18" charset="0"/>
                        </a:rPr>
                        <a:t>Hadi</a:t>
                      </a:r>
                      <a:r>
                        <a:rPr lang="en-IN" sz="1800" b="0" i="0" u="none" strike="noStrike" kern="1200" dirty="0" smtClean="0">
                          <a:solidFill>
                            <a:schemeClr val="tx1"/>
                          </a:solidFill>
                          <a:latin typeface="Times New Roman" pitchFamily="18" charset="0"/>
                          <a:ea typeface="+mn-ea"/>
                          <a:cs typeface="Times New Roman" pitchFamily="18" charset="0"/>
                        </a:rPr>
                        <a:t> </a:t>
                      </a:r>
                      <a:r>
                        <a:rPr lang="en-IN" sz="1800" b="0" i="0" u="none" strike="noStrike" kern="1200" dirty="0" err="1" smtClean="0">
                          <a:solidFill>
                            <a:schemeClr val="tx1"/>
                          </a:solidFill>
                          <a:latin typeface="Times New Roman" pitchFamily="18" charset="0"/>
                          <a:ea typeface="+mn-ea"/>
                          <a:cs typeface="Times New Roman" pitchFamily="18" charset="0"/>
                        </a:rPr>
                        <a:t>Heidari</a:t>
                      </a:r>
                      <a:r>
                        <a:rPr lang="en-IN" sz="1800" b="0" i="0" u="none" strike="noStrike" kern="1200" dirty="0" smtClean="0">
                          <a:solidFill>
                            <a:schemeClr val="tx1"/>
                          </a:solidFill>
                          <a:latin typeface="Times New Roman" pitchFamily="18" charset="0"/>
                          <a:ea typeface="+mn-ea"/>
                          <a:cs typeface="Times New Roman" pitchFamily="18" charset="0"/>
                        </a:rPr>
                        <a:t>, Muhammad Ali </a:t>
                      </a:r>
                      <a:r>
                        <a:rPr lang="en-IN" sz="1800" b="0" i="0" u="none" strike="noStrike" kern="1200" dirty="0" err="1" smtClean="0">
                          <a:solidFill>
                            <a:schemeClr val="tx1"/>
                          </a:solidFill>
                          <a:latin typeface="Times New Roman" pitchFamily="18" charset="0"/>
                          <a:ea typeface="+mn-ea"/>
                          <a:cs typeface="Times New Roman" pitchFamily="18" charset="0"/>
                        </a:rPr>
                        <a:t>Imran</a:t>
                      </a:r>
                      <a:endParaRPr lang="en-IN" sz="1800" b="0" i="0" kern="1200" dirty="0" smtClean="0">
                        <a:solidFill>
                          <a:schemeClr val="tx1"/>
                        </a:solidFill>
                        <a:latin typeface="Times New Roman" pitchFamily="18" charset="0"/>
                        <a:ea typeface="+mn-ea"/>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Times New Roman" pitchFamily="18" charset="0"/>
                          <a:cs typeface="Times New Roman" pitchFamily="18" charset="0"/>
                        </a:rPr>
                        <a:t>October</a:t>
                      </a:r>
                      <a:r>
                        <a:rPr lang="en-US" sz="1800" baseline="0" dirty="0" smtClean="0">
                          <a:latin typeface="Times New Roman" pitchFamily="18" charset="0"/>
                          <a:cs typeface="Times New Roman" pitchFamily="18" charset="0"/>
                        </a:rPr>
                        <a:t> </a:t>
                      </a:r>
                      <a:r>
                        <a:rPr lang="en-IN" sz="1800" b="0" i="0" kern="1200" dirty="0" smtClean="0">
                          <a:solidFill>
                            <a:schemeClr val="tx1"/>
                          </a:solidFill>
                          <a:latin typeface="Times New Roman" pitchFamily="18" charset="0"/>
                          <a:ea typeface="+mn-ea"/>
                          <a:cs typeface="Times New Roman" pitchFamily="18" charset="0"/>
                        </a:rPr>
                        <a:t>2018 IEEE Asia Pacific Conference</a:t>
                      </a:r>
                    </a:p>
                    <a:p>
                      <a:endParaRPr lang="en-US" sz="1400" dirty="0">
                        <a:latin typeface="Times New Roman" panose="02020603050405020304" pitchFamily="18" charset="0"/>
                        <a:cs typeface="Times New Roman" panose="02020603050405020304" pitchFamily="18" charset="0"/>
                      </a:endParaRPr>
                    </a:p>
                  </a:txBody>
                  <a:tcPr/>
                </a:tc>
                <a:tc>
                  <a:txBody>
                    <a:bodyPr/>
                    <a:lstStyle/>
                    <a:p>
                      <a:r>
                        <a:rPr lang="en-IN" sz="1800" b="0" i="0" kern="1200" dirty="0" smtClean="0">
                          <a:solidFill>
                            <a:schemeClr val="tx1"/>
                          </a:solidFill>
                          <a:effectLst/>
                          <a:latin typeface="Times New Roman" pitchFamily="18" charset="0"/>
                          <a:ea typeface="+mn-ea"/>
                          <a:cs typeface="Times New Roman" pitchFamily="18" charset="0"/>
                        </a:rPr>
                        <a:t>This paper </a:t>
                      </a:r>
                      <a:r>
                        <a:rPr lang="en-IN" sz="1800" b="0" i="0" kern="1200" baseline="0" dirty="0" smtClean="0">
                          <a:solidFill>
                            <a:schemeClr val="tx1"/>
                          </a:solidFill>
                          <a:effectLst/>
                          <a:latin typeface="Times New Roman" pitchFamily="18" charset="0"/>
                          <a:ea typeface="+mn-ea"/>
                          <a:cs typeface="Times New Roman" pitchFamily="18" charset="0"/>
                        </a:rPr>
                        <a:t> </a:t>
                      </a:r>
                      <a:r>
                        <a:rPr lang="en-IN" sz="1800" b="0" i="0" kern="1200" dirty="0" smtClean="0">
                          <a:solidFill>
                            <a:schemeClr val="tx1"/>
                          </a:solidFill>
                          <a:effectLst/>
                          <a:latin typeface="Times New Roman" pitchFamily="18" charset="0"/>
                          <a:ea typeface="+mn-ea"/>
                          <a:cs typeface="Times New Roman" pitchFamily="18" charset="0"/>
                        </a:rPr>
                        <a:t>present a pair of wearable shoe-pads with shoes to detect the pressure</a:t>
                      </a:r>
                      <a:r>
                        <a:rPr lang="en-IN" sz="1800" b="0" i="0" kern="1200" baseline="0" dirty="0" smtClean="0">
                          <a:solidFill>
                            <a:schemeClr val="tx1"/>
                          </a:solidFill>
                          <a:effectLst/>
                          <a:latin typeface="Times New Roman" pitchFamily="18" charset="0"/>
                          <a:ea typeface="+mn-ea"/>
                          <a:cs typeface="Times New Roman" pitchFamily="18" charset="0"/>
                        </a:rPr>
                        <a:t> </a:t>
                      </a:r>
                      <a:r>
                        <a:rPr lang="en-IN" sz="1800" b="0" i="0" kern="1200" dirty="0" smtClean="0">
                          <a:solidFill>
                            <a:schemeClr val="tx1"/>
                          </a:solidFill>
                          <a:effectLst/>
                          <a:latin typeface="Times New Roman" pitchFamily="18" charset="0"/>
                          <a:ea typeface="+mn-ea"/>
                          <a:cs typeface="Times New Roman" pitchFamily="18" charset="0"/>
                        </a:rPr>
                        <a:t>of  human body and provide the pressure map .</a:t>
                      </a:r>
                      <a:endParaRPr lang="en-IN" sz="1800" b="0" i="0" kern="1200" dirty="0">
                        <a:solidFill>
                          <a:schemeClr val="tx1"/>
                        </a:solidFill>
                        <a:effectLst/>
                        <a:latin typeface="Times New Roman" pitchFamily="18" charset="0"/>
                        <a:ea typeface="+mn-ea"/>
                        <a:cs typeface="Times New Roman" pitchFamily="18" charset="0"/>
                      </a:endParaRPr>
                    </a:p>
                  </a:txBody>
                  <a:tcPr/>
                </a:tc>
                <a:extLst>
                  <a:ext uri="{0D108BD9-81ED-4DB2-BD59-A6C34878D82A}">
                    <a16:rowId xmlns:a16="http://schemas.microsoft.com/office/drawing/2014/main" xmlns="" val="1402115182"/>
                  </a:ext>
                </a:extLst>
              </a:tr>
              <a:tr h="1558171">
                <a:tc>
                  <a:txBody>
                    <a:bodyPr/>
                    <a:lstStyle/>
                    <a:p>
                      <a:r>
                        <a:rPr lang="en-US" sz="1400" b="0" dirty="0">
                          <a:latin typeface="Times New Roman" panose="02020603050405020304" pitchFamily="18" charset="0"/>
                          <a:cs typeface="Times New Roman" panose="02020603050405020304" pitchFamily="18" charset="0"/>
                        </a:rPr>
                        <a:t>[2]. </a:t>
                      </a:r>
                      <a:r>
                        <a:rPr lang="en-US" sz="1800" b="0" dirty="0" smtClean="0">
                          <a:latin typeface="Times New Roman" pitchFamily="18" charset="0"/>
                          <a:cs typeface="Times New Roman" pitchFamily="18" charset="0"/>
                        </a:rPr>
                        <a:t>“</a:t>
                      </a:r>
                      <a:r>
                        <a:rPr lang="en-IN" sz="1800" b="0" i="0" kern="1200" dirty="0" smtClean="0">
                          <a:solidFill>
                            <a:schemeClr val="tx1"/>
                          </a:solidFill>
                          <a:latin typeface="Times New Roman" pitchFamily="18" charset="0"/>
                          <a:ea typeface="+mn-ea"/>
                          <a:cs typeface="Times New Roman" pitchFamily="18" charset="0"/>
                        </a:rPr>
                        <a:t>A Wearable Gait Analysis System Used in Type 2 Diabetes Mellitus Patients: A Case–Control Study</a:t>
                      </a:r>
                      <a:r>
                        <a:rPr lang="en-US" sz="1800" b="0" dirty="0" smtClean="0">
                          <a:latin typeface="Times New Roman" pitchFamily="18" charset="0"/>
                          <a:cs typeface="Times New Roman" pitchFamily="18" charset="0"/>
                        </a:rPr>
                        <a:t>”</a:t>
                      </a:r>
                      <a:endParaRPr lang="en-US" sz="1800" b="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sz="1800" b="0" i="0" u="none" kern="1200" dirty="0" smtClean="0">
                          <a:solidFill>
                            <a:schemeClr val="tx1"/>
                          </a:solidFill>
                          <a:latin typeface="Times New Roman" pitchFamily="18" charset="0"/>
                          <a:ea typeface="+mn-ea"/>
                          <a:cs typeface="Times New Roman" pitchFamily="18" charset="0"/>
                        </a:rPr>
                        <a:t> Wang C, Xu Y, Bai Y, Wang J, Long Z, Wang X, Zhou L</a:t>
                      </a:r>
                      <a:endParaRPr lang="en-US" sz="1400" u="none" kern="1200" dirty="0">
                        <a:solidFill>
                          <a:schemeClr val="tx1"/>
                        </a:solidFill>
                        <a:effectLst/>
                        <a:latin typeface="Times New Roman" pitchFamily="18" charset="0"/>
                        <a:ea typeface="+mn-ea"/>
                        <a:cs typeface="Times New Roman" pitchFamily="18" charset="0"/>
                      </a:endParaRPr>
                    </a:p>
                    <a:p>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800" dirty="0" smtClean="0">
                          <a:latin typeface="Times New Roman" panose="02020603050405020304" pitchFamily="18" charset="0"/>
                          <a:cs typeface="Times New Roman" panose="02020603050405020304" pitchFamily="18" charset="0"/>
                        </a:rPr>
                        <a:t>April</a:t>
                      </a:r>
                      <a:r>
                        <a:rPr lang="en-US" sz="1800" baseline="0"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2021 Dove Medical</a:t>
                      </a:r>
                      <a:r>
                        <a:rPr lang="en-US" sz="1800" baseline="0" dirty="0" smtClean="0">
                          <a:latin typeface="Times New Roman" panose="02020603050405020304" pitchFamily="18" charset="0"/>
                          <a:cs typeface="Times New Roman" panose="02020603050405020304" pitchFamily="18" charset="0"/>
                        </a:rPr>
                        <a:t> Press</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IN" sz="1800" dirty="0" smtClean="0">
                          <a:latin typeface="Times New Roman" pitchFamily="18" charset="0"/>
                          <a:cs typeface="Times New Roman" pitchFamily="18" charset="0"/>
                        </a:rPr>
                        <a:t>This study confirms that the wearable gait analysis system (</a:t>
                      </a:r>
                      <a:r>
                        <a:rPr lang="en-IN" sz="1800" dirty="0" err="1" smtClean="0">
                          <a:latin typeface="Times New Roman" pitchFamily="18" charset="0"/>
                          <a:cs typeface="Times New Roman" pitchFamily="18" charset="0"/>
                        </a:rPr>
                        <a:t>Gaitboter</a:t>
                      </a:r>
                      <a:r>
                        <a:rPr lang="en-IN" sz="1800" dirty="0" smtClean="0">
                          <a:latin typeface="Times New Roman" pitchFamily="18" charset="0"/>
                          <a:cs typeface="Times New Roman" pitchFamily="18" charset="0"/>
                        </a:rPr>
                        <a:t>) is an ideal system to identify abnormal gait in patients with type 2 diabetes</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xmlns="" val="1648946404"/>
                  </a:ext>
                </a:extLst>
              </a:tr>
            </a:tbl>
          </a:graphicData>
        </a:graphic>
      </p:graphicFrame>
      <p:graphicFrame>
        <p:nvGraphicFramePr>
          <p:cNvPr id="21" name="Table 19">
            <a:extLst>
              <a:ext uri="{FF2B5EF4-FFF2-40B4-BE49-F238E27FC236}">
                <a16:creationId xmlns:a16="http://schemas.microsoft.com/office/drawing/2014/main" xmlns="" id="{0FA0CF79-0C60-E1A8-B8ED-906482001E85}"/>
              </a:ext>
            </a:extLst>
          </p:cNvPr>
          <p:cNvGraphicFramePr>
            <a:graphicFrameLocks noGrp="1"/>
          </p:cNvGraphicFramePr>
          <p:nvPr>
            <p:extLst>
              <p:ext uri="{D42A27DB-BD31-4B8C-83A1-F6EECF244321}">
                <p14:modId xmlns:p14="http://schemas.microsoft.com/office/powerpoint/2010/main" xmlns="" val="3269676702"/>
              </p:ext>
            </p:extLst>
          </p:nvPr>
        </p:nvGraphicFramePr>
        <p:xfrm>
          <a:off x="621612" y="1512771"/>
          <a:ext cx="11074402" cy="457200"/>
        </p:xfrm>
        <a:graphic>
          <a:graphicData uri="http://schemas.openxmlformats.org/drawingml/2006/table">
            <a:tbl>
              <a:tblPr firstRow="1" bandRow="1"/>
              <a:tblGrid>
                <a:gridCol w="2783256">
                  <a:extLst>
                    <a:ext uri="{9D8B030D-6E8A-4147-A177-3AD203B41FA5}">
                      <a16:colId xmlns:a16="http://schemas.microsoft.com/office/drawing/2014/main" xmlns="" val="2345601527"/>
                    </a:ext>
                  </a:extLst>
                </a:gridCol>
                <a:gridCol w="2803546">
                  <a:extLst>
                    <a:ext uri="{9D8B030D-6E8A-4147-A177-3AD203B41FA5}">
                      <a16:colId xmlns:a16="http://schemas.microsoft.com/office/drawing/2014/main" xmlns="" val="642249900"/>
                    </a:ext>
                  </a:extLst>
                </a:gridCol>
                <a:gridCol w="2813691">
                  <a:extLst>
                    <a:ext uri="{9D8B030D-6E8A-4147-A177-3AD203B41FA5}">
                      <a16:colId xmlns:a16="http://schemas.microsoft.com/office/drawing/2014/main" xmlns="" val="2509701099"/>
                    </a:ext>
                  </a:extLst>
                </a:gridCol>
                <a:gridCol w="2673909">
                  <a:extLst>
                    <a:ext uri="{9D8B030D-6E8A-4147-A177-3AD203B41FA5}">
                      <a16:colId xmlns:a16="http://schemas.microsoft.com/office/drawing/2014/main" xmlns="" val="2205774650"/>
                    </a:ext>
                  </a:extLst>
                </a:gridCol>
              </a:tblGrid>
              <a:tr h="417688">
                <a:tc>
                  <a:txBody>
                    <a:bodyPr/>
                    <a:lstStyle/>
                    <a:p>
                      <a:r>
                        <a:rPr lang="en-US" sz="2400" dirty="0">
                          <a:latin typeface="Times New Roman" panose="02020603050405020304" pitchFamily="18" charset="0"/>
                          <a:cs typeface="Times New Roman" panose="02020603050405020304" pitchFamily="18" charset="0"/>
                        </a:rPr>
                        <a:t>Name of the paper</a:t>
                      </a:r>
                    </a:p>
                  </a:txBody>
                  <a:tcPr/>
                </a:tc>
                <a:tc>
                  <a:txBody>
                    <a:bodyPr/>
                    <a:lstStyle/>
                    <a:p>
                      <a:r>
                        <a:rPr lang="en-US" sz="2400" dirty="0">
                          <a:latin typeface="Times New Roman" panose="02020603050405020304" pitchFamily="18" charset="0"/>
                          <a:cs typeface="Times New Roman" panose="02020603050405020304" pitchFamily="18" charset="0"/>
                        </a:rPr>
                        <a:t>Authors</a:t>
                      </a:r>
                    </a:p>
                  </a:txBody>
                  <a:tcPr/>
                </a:tc>
                <a:tc>
                  <a:txBody>
                    <a:bodyPr/>
                    <a:lstStyle/>
                    <a:p>
                      <a:r>
                        <a:rPr lang="en-US" sz="2400" dirty="0">
                          <a:latin typeface="Times New Roman" panose="02020603050405020304" pitchFamily="18" charset="0"/>
                          <a:cs typeface="Times New Roman" panose="02020603050405020304" pitchFamily="18" charset="0"/>
                        </a:rPr>
                        <a:t>Publication </a:t>
                      </a:r>
                    </a:p>
                  </a:txBody>
                  <a:tcPr/>
                </a:tc>
                <a:tc>
                  <a:txBody>
                    <a:bodyPr/>
                    <a:lstStyle/>
                    <a:p>
                      <a:r>
                        <a:rPr lang="en-US" sz="2400" dirty="0">
                          <a:latin typeface="Times New Roman" panose="02020603050405020304" pitchFamily="18" charset="0"/>
                          <a:cs typeface="Times New Roman" panose="02020603050405020304" pitchFamily="18" charset="0"/>
                        </a:rPr>
                        <a:t>Content </a:t>
                      </a:r>
                    </a:p>
                  </a:txBody>
                  <a:tcPr/>
                </a:tc>
                <a:extLst>
                  <a:ext uri="{0D108BD9-81ED-4DB2-BD59-A6C34878D82A}">
                    <a16:rowId xmlns:a16="http://schemas.microsoft.com/office/drawing/2014/main" xmlns="" val="3716152633"/>
                  </a:ext>
                </a:extLst>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
          <p:cNvGrpSpPr/>
          <p:nvPr/>
        </p:nvGrpSpPr>
        <p:grpSpPr>
          <a:xfrm>
            <a:off x="0" y="-116111"/>
            <a:ext cx="12192000" cy="1451426"/>
            <a:chOff x="0" y="0"/>
            <a:chExt cx="24384240" cy="2250720"/>
          </a:xfrm>
        </p:grpSpPr>
        <p:sp>
          <p:nvSpPr>
            <p:cNvPr id="10" name="Freeform 9"/>
            <p:cNvSpPr/>
            <p:nvPr/>
          </p:nvSpPr>
          <p:spPr>
            <a:xfrm>
              <a:off x="0" y="0"/>
              <a:ext cx="24384254" cy="2249932"/>
            </a:xfrm>
            <a:custGeom>
              <a:avLst/>
              <a:gdLst/>
              <a:ahLst/>
              <a:cxnLst/>
              <a:rect l="l" t="t" r="r" b="b"/>
              <a:pathLst>
                <a:path w="24384254" h="2249932">
                  <a:moveTo>
                    <a:pt x="24384254" y="0"/>
                  </a:moveTo>
                  <a:lnTo>
                    <a:pt x="0" y="0"/>
                  </a:lnTo>
                  <a:lnTo>
                    <a:pt x="0" y="2249932"/>
                  </a:lnTo>
                  <a:lnTo>
                    <a:pt x="24384254" y="2249932"/>
                  </a:lnTo>
                  <a:lnTo>
                    <a:pt x="24384254" y="0"/>
                  </a:lnTo>
                  <a:close/>
                </a:path>
              </a:pathLst>
            </a:custGeom>
            <a:solidFill>
              <a:srgbClr val="006FC0"/>
            </a:solidFill>
          </p:spPr>
        </p:sp>
      </p:grpSp>
      <p:sp>
        <p:nvSpPr>
          <p:cNvPr id="11" name="TextBox 15"/>
          <p:cNvSpPr txBox="1"/>
          <p:nvPr/>
        </p:nvSpPr>
        <p:spPr>
          <a:xfrm>
            <a:off x="2554514" y="-66805"/>
            <a:ext cx="7419733" cy="1384995"/>
          </a:xfrm>
          <a:prstGeom prst="rect">
            <a:avLst/>
          </a:prstGeom>
        </p:spPr>
        <p:txBody>
          <a:bodyPr wrap="square" lIns="0" tIns="0" rIns="0" bIns="0" rtlCol="0" anchor="t">
            <a:spAutoFit/>
          </a:bodyPr>
          <a:lstStyle/>
          <a:p>
            <a:pPr algn="ctr">
              <a:lnSpc>
                <a:spcPts val="4197"/>
              </a:lnSpc>
            </a:pPr>
            <a:r>
              <a:rPr lang="en-US" sz="3600" spc="-1" dirty="0">
                <a:solidFill>
                  <a:srgbClr val="FFFFFF"/>
                </a:solidFill>
                <a:latin typeface="Times New Roman Bold"/>
              </a:rPr>
              <a:t>Bangalore Institute of Technology</a:t>
            </a:r>
          </a:p>
          <a:p>
            <a:pPr algn="ctr">
              <a:lnSpc>
                <a:spcPts val="2508"/>
              </a:lnSpc>
            </a:pPr>
            <a:r>
              <a:rPr lang="en-US" sz="2400" spc="-1" dirty="0">
                <a:solidFill>
                  <a:srgbClr val="FFFFFF"/>
                </a:solidFill>
                <a:latin typeface="Times New Roman"/>
              </a:rPr>
              <a:t>K.R. Road, V.V. </a:t>
            </a:r>
            <a:r>
              <a:rPr lang="en-US" sz="2400" spc="-1" dirty="0" err="1">
                <a:solidFill>
                  <a:srgbClr val="FFFFFF"/>
                </a:solidFill>
                <a:latin typeface="Times New Roman"/>
              </a:rPr>
              <a:t>Pura</a:t>
            </a:r>
            <a:r>
              <a:rPr lang="en-US" sz="2400" spc="-1" dirty="0">
                <a:solidFill>
                  <a:srgbClr val="FFFFFF"/>
                </a:solidFill>
                <a:latin typeface="Times New Roman"/>
              </a:rPr>
              <a:t>, Bengaluru.-560004.</a:t>
            </a:r>
          </a:p>
          <a:p>
            <a:pPr algn="ctr">
              <a:lnSpc>
                <a:spcPts val="4086"/>
              </a:lnSpc>
            </a:pPr>
            <a:r>
              <a:rPr lang="en-US" sz="2800" spc="-1" dirty="0">
                <a:solidFill>
                  <a:srgbClr val="FFFFFF"/>
                </a:solidFill>
                <a:latin typeface="Times New Roman Bold"/>
              </a:rPr>
              <a:t>Department of Computer Science &amp; Engineering</a:t>
            </a:r>
          </a:p>
        </p:txBody>
      </p:sp>
      <p:sp>
        <p:nvSpPr>
          <p:cNvPr id="12" name="object 6"/>
          <p:cNvSpPr/>
          <p:nvPr/>
        </p:nvSpPr>
        <p:spPr>
          <a:xfrm>
            <a:off x="10435772" y="-88966"/>
            <a:ext cx="1659454" cy="1293655"/>
          </a:xfrm>
          <a:prstGeom prst="rect">
            <a:avLst/>
          </a:prstGeom>
          <a:blipFill>
            <a:blip r:embed="rId2" cstate="print"/>
            <a:stretch>
              <a:fillRect/>
            </a:stretch>
          </a:blipFill>
        </p:spPr>
        <p:txBody>
          <a:bodyPr wrap="square" lIns="0" tIns="0" rIns="0" bIns="0" rtlCol="0"/>
          <a:lstStyle/>
          <a:p>
            <a:endParaRPr/>
          </a:p>
        </p:txBody>
      </p:sp>
      <p:sp>
        <p:nvSpPr>
          <p:cNvPr id="13" name="object 5"/>
          <p:cNvSpPr/>
          <p:nvPr/>
        </p:nvSpPr>
        <p:spPr>
          <a:xfrm>
            <a:off x="203200" y="-145140"/>
            <a:ext cx="1814286" cy="1553029"/>
          </a:xfrm>
          <a:prstGeom prst="rect">
            <a:avLst/>
          </a:prstGeom>
          <a:blipFill>
            <a:blip r:embed="rId3" cstate="print"/>
            <a:stretch>
              <a:fillRect/>
            </a:stretch>
          </a:blipFill>
        </p:spPr>
        <p:txBody>
          <a:bodyPr wrap="square" lIns="0" tIns="0" rIns="0" bIns="0" rtlCol="0"/>
          <a:lstStyle/>
          <a:p>
            <a:endParaRPr/>
          </a:p>
        </p:txBody>
      </p:sp>
      <p:grpSp>
        <p:nvGrpSpPr>
          <p:cNvPr id="3" name="Group 2"/>
          <p:cNvGrpSpPr/>
          <p:nvPr/>
        </p:nvGrpSpPr>
        <p:grpSpPr>
          <a:xfrm>
            <a:off x="0" y="6095998"/>
            <a:ext cx="12192000" cy="791030"/>
            <a:chOff x="0" y="0"/>
            <a:chExt cx="24384240" cy="1549440"/>
          </a:xfrm>
        </p:grpSpPr>
        <p:sp>
          <p:nvSpPr>
            <p:cNvPr id="15" name="Freeform 3"/>
            <p:cNvSpPr/>
            <p:nvPr/>
          </p:nvSpPr>
          <p:spPr>
            <a:xfrm>
              <a:off x="0" y="0"/>
              <a:ext cx="24384254" cy="1548384"/>
            </a:xfrm>
            <a:custGeom>
              <a:avLst/>
              <a:gdLst/>
              <a:ahLst/>
              <a:cxnLst/>
              <a:rect l="l" t="t" r="r" b="b"/>
              <a:pathLst>
                <a:path w="24384254" h="1548384">
                  <a:moveTo>
                    <a:pt x="24384254" y="0"/>
                  </a:moveTo>
                  <a:lnTo>
                    <a:pt x="0" y="0"/>
                  </a:lnTo>
                  <a:lnTo>
                    <a:pt x="0" y="1548384"/>
                  </a:lnTo>
                  <a:lnTo>
                    <a:pt x="24384254" y="1548384"/>
                  </a:lnTo>
                  <a:lnTo>
                    <a:pt x="24384254" y="0"/>
                  </a:lnTo>
                  <a:close/>
                </a:path>
              </a:pathLst>
            </a:custGeom>
            <a:solidFill>
              <a:srgbClr val="006FC0"/>
            </a:solidFill>
          </p:spPr>
        </p:sp>
      </p:grpSp>
      <p:sp>
        <p:nvSpPr>
          <p:cNvPr id="16" name="Freeform 4"/>
          <p:cNvSpPr/>
          <p:nvPr/>
        </p:nvSpPr>
        <p:spPr>
          <a:xfrm>
            <a:off x="4441441" y="6094539"/>
            <a:ext cx="1306427" cy="763461"/>
          </a:xfrm>
          <a:custGeom>
            <a:avLst/>
            <a:gdLst/>
            <a:ahLst/>
            <a:cxnLst/>
            <a:rect l="l" t="t" r="r" b="b"/>
            <a:pathLst>
              <a:path w="1959660" h="1121580">
                <a:moveTo>
                  <a:pt x="0" y="0"/>
                </a:moveTo>
                <a:lnTo>
                  <a:pt x="1959660" y="0"/>
                </a:lnTo>
                <a:lnTo>
                  <a:pt x="1959660" y="1121580"/>
                </a:lnTo>
                <a:lnTo>
                  <a:pt x="0" y="1121580"/>
                </a:lnTo>
                <a:lnTo>
                  <a:pt x="0" y="0"/>
                </a:lnTo>
                <a:close/>
              </a:path>
            </a:pathLst>
          </a:custGeom>
          <a:blipFill>
            <a:blip r:embed="rId4" cstate="print"/>
            <a:stretch>
              <a:fillRect t="-11153" b="-11153"/>
            </a:stretch>
          </a:blipFill>
        </p:spPr>
      </p:sp>
      <p:sp>
        <p:nvSpPr>
          <p:cNvPr id="17" name="Freeform 5"/>
          <p:cNvSpPr/>
          <p:nvPr/>
        </p:nvSpPr>
        <p:spPr>
          <a:xfrm>
            <a:off x="1038420" y="6123566"/>
            <a:ext cx="1190508" cy="763461"/>
          </a:xfrm>
          <a:custGeom>
            <a:avLst/>
            <a:gdLst/>
            <a:ahLst/>
            <a:cxnLst/>
            <a:rect l="l" t="t" r="r" b="b"/>
            <a:pathLst>
              <a:path w="1785780" h="1121580">
                <a:moveTo>
                  <a:pt x="0" y="0"/>
                </a:moveTo>
                <a:lnTo>
                  <a:pt x="1785780" y="0"/>
                </a:lnTo>
                <a:lnTo>
                  <a:pt x="1785780" y="1121580"/>
                </a:lnTo>
                <a:lnTo>
                  <a:pt x="0" y="1121580"/>
                </a:lnTo>
                <a:lnTo>
                  <a:pt x="0" y="0"/>
                </a:lnTo>
                <a:close/>
              </a:path>
            </a:pathLst>
          </a:custGeom>
          <a:blipFill>
            <a:blip r:embed="rId5" cstate="print"/>
            <a:stretch>
              <a:fillRect t="-11034" b="-11034"/>
            </a:stretch>
          </a:blipFill>
        </p:spPr>
      </p:sp>
      <p:sp>
        <p:nvSpPr>
          <p:cNvPr id="18" name="Freeform 6"/>
          <p:cNvSpPr/>
          <p:nvPr/>
        </p:nvSpPr>
        <p:spPr>
          <a:xfrm>
            <a:off x="2395992" y="6094528"/>
            <a:ext cx="2217578" cy="792500"/>
          </a:xfrm>
          <a:custGeom>
            <a:avLst/>
            <a:gdLst/>
            <a:ahLst/>
            <a:cxnLst/>
            <a:rect l="l" t="t" r="r" b="b"/>
            <a:pathLst>
              <a:path w="3326400" h="1164240">
                <a:moveTo>
                  <a:pt x="0" y="0"/>
                </a:moveTo>
                <a:lnTo>
                  <a:pt x="3326400" y="0"/>
                </a:lnTo>
                <a:lnTo>
                  <a:pt x="3326400" y="1164240"/>
                </a:lnTo>
                <a:lnTo>
                  <a:pt x="0" y="1164240"/>
                </a:lnTo>
                <a:lnTo>
                  <a:pt x="0" y="0"/>
                </a:lnTo>
                <a:close/>
              </a:path>
            </a:pathLst>
          </a:custGeom>
          <a:blipFill>
            <a:blip r:embed="rId6" cstate="print"/>
            <a:stretch>
              <a:fillRect t="-23333" b="-23333"/>
            </a:stretch>
          </a:blipFill>
        </p:spPr>
      </p:sp>
      <p:sp>
        <p:nvSpPr>
          <p:cNvPr id="19" name="Freeform 7"/>
          <p:cNvSpPr/>
          <p:nvPr/>
        </p:nvSpPr>
        <p:spPr>
          <a:xfrm>
            <a:off x="6466487" y="6113831"/>
            <a:ext cx="1977820" cy="758683"/>
          </a:xfrm>
          <a:custGeom>
            <a:avLst/>
            <a:gdLst/>
            <a:ahLst/>
            <a:cxnLst/>
            <a:rect l="l" t="t" r="r" b="b"/>
            <a:pathLst>
              <a:path w="2966760" h="1114560">
                <a:moveTo>
                  <a:pt x="0" y="0"/>
                </a:moveTo>
                <a:lnTo>
                  <a:pt x="2966760" y="0"/>
                </a:lnTo>
                <a:lnTo>
                  <a:pt x="2966760" y="1114560"/>
                </a:lnTo>
                <a:lnTo>
                  <a:pt x="0" y="1114560"/>
                </a:lnTo>
                <a:lnTo>
                  <a:pt x="0" y="0"/>
                </a:lnTo>
                <a:close/>
              </a:path>
            </a:pathLst>
          </a:custGeom>
          <a:blipFill>
            <a:blip r:embed="rId7" cstate="print"/>
            <a:stretch>
              <a:fillRect t="-16545" b="-16545"/>
            </a:stretch>
          </a:blipFill>
        </p:spPr>
      </p:sp>
      <p:graphicFrame>
        <p:nvGraphicFramePr>
          <p:cNvPr id="22" name="Table 18">
            <a:extLst>
              <a:ext uri="{FF2B5EF4-FFF2-40B4-BE49-F238E27FC236}">
                <a16:creationId xmlns:a16="http://schemas.microsoft.com/office/drawing/2014/main" xmlns="" id="{A7C3EA8F-D842-95CD-2EBD-84B4E5DE2B2D}"/>
              </a:ext>
            </a:extLst>
          </p:cNvPr>
          <p:cNvGraphicFramePr>
            <a:graphicFrameLocks noGrp="1"/>
          </p:cNvGraphicFramePr>
          <p:nvPr>
            <p:extLst>
              <p:ext uri="{D42A27DB-BD31-4B8C-83A1-F6EECF244321}">
                <p14:modId xmlns:p14="http://schemas.microsoft.com/office/powerpoint/2010/main" xmlns="" val="2557300835"/>
              </p:ext>
            </p:extLst>
          </p:nvPr>
        </p:nvGraphicFramePr>
        <p:xfrm>
          <a:off x="522517" y="1787822"/>
          <a:ext cx="11074401" cy="4336075"/>
        </p:xfrm>
        <a:graphic>
          <a:graphicData uri="http://schemas.openxmlformats.org/drawingml/2006/table">
            <a:tbl>
              <a:tblPr firstRow="1" bandRow="1"/>
              <a:tblGrid>
                <a:gridCol w="2784528">
                  <a:extLst>
                    <a:ext uri="{9D8B030D-6E8A-4147-A177-3AD203B41FA5}">
                      <a16:colId xmlns:a16="http://schemas.microsoft.com/office/drawing/2014/main" xmlns="" val="3802287131"/>
                    </a:ext>
                  </a:extLst>
                </a:gridCol>
                <a:gridCol w="2797652">
                  <a:extLst>
                    <a:ext uri="{9D8B030D-6E8A-4147-A177-3AD203B41FA5}">
                      <a16:colId xmlns:a16="http://schemas.microsoft.com/office/drawing/2014/main" xmlns="" val="2987103894"/>
                    </a:ext>
                  </a:extLst>
                </a:gridCol>
                <a:gridCol w="2797652">
                  <a:extLst>
                    <a:ext uri="{9D8B030D-6E8A-4147-A177-3AD203B41FA5}">
                      <a16:colId xmlns:a16="http://schemas.microsoft.com/office/drawing/2014/main" xmlns="" val="1817495785"/>
                    </a:ext>
                  </a:extLst>
                </a:gridCol>
                <a:gridCol w="2694569">
                  <a:extLst>
                    <a:ext uri="{9D8B030D-6E8A-4147-A177-3AD203B41FA5}">
                      <a16:colId xmlns:a16="http://schemas.microsoft.com/office/drawing/2014/main" xmlns="" val="2267220609"/>
                    </a:ext>
                  </a:extLst>
                </a:gridCol>
              </a:tblGrid>
              <a:tr h="20500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anose="02020603050405020304" pitchFamily="18" charset="0"/>
                          <a:cs typeface="Times New Roman" panose="02020603050405020304" pitchFamily="18" charset="0"/>
                        </a:rPr>
                        <a:t>[3]. “</a:t>
                      </a:r>
                      <a:r>
                        <a:rPr lang="en-IN" sz="1800" b="0" i="0" kern="1200" dirty="0" smtClean="0">
                          <a:solidFill>
                            <a:schemeClr val="tx1"/>
                          </a:solidFill>
                          <a:latin typeface="Times New Roman" pitchFamily="18" charset="0"/>
                          <a:ea typeface="+mn-ea"/>
                          <a:cs typeface="Times New Roman" pitchFamily="18" charset="0"/>
                        </a:rPr>
                        <a:t>Model-Based Feature Extraction for Gait Analysis and Recognition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IN" sz="1800" b="0" i="0" u="none" strike="noStrike" kern="1200" dirty="0" err="1" smtClean="0">
                          <a:solidFill>
                            <a:schemeClr val="tx1"/>
                          </a:solidFill>
                          <a:latin typeface="Times New Roman" pitchFamily="18" charset="0"/>
                          <a:ea typeface="+mn-ea"/>
                          <a:cs typeface="Times New Roman" pitchFamily="18" charset="0"/>
                        </a:rPr>
                        <a:t>Imed</a:t>
                      </a:r>
                      <a:r>
                        <a:rPr lang="en-IN" sz="1800" b="0" i="0" u="none" strike="noStrike" kern="1200" dirty="0" smtClean="0">
                          <a:solidFill>
                            <a:schemeClr val="tx1"/>
                          </a:solidFill>
                          <a:latin typeface="Times New Roman" pitchFamily="18" charset="0"/>
                          <a:ea typeface="+mn-ea"/>
                          <a:cs typeface="Times New Roman" pitchFamily="18" charset="0"/>
                        </a:rPr>
                        <a:t> </a:t>
                      </a:r>
                      <a:r>
                        <a:rPr lang="en-IN" sz="1800" b="0" i="0" u="none" strike="noStrike" kern="1200" dirty="0" err="1" smtClean="0">
                          <a:solidFill>
                            <a:schemeClr val="tx1"/>
                          </a:solidFill>
                          <a:latin typeface="Times New Roman" pitchFamily="18" charset="0"/>
                          <a:ea typeface="+mn-ea"/>
                          <a:cs typeface="Times New Roman" pitchFamily="18" charset="0"/>
                        </a:rPr>
                        <a:t>Bouchrika</a:t>
                      </a:r>
                      <a:endParaRPr lang="en-US" sz="1400" b="0" dirty="0">
                        <a:latin typeface="Times New Roman" pitchFamily="18" charset="0"/>
                        <a:cs typeface="Times New Roman"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25</a:t>
                      </a:r>
                      <a:r>
                        <a:rPr lang="en-US" sz="1800" baseline="0" dirty="0">
                          <a:latin typeface="Times New Roman" panose="02020603050405020304" pitchFamily="18" charset="0"/>
                          <a:cs typeface="Times New Roman" panose="02020603050405020304" pitchFamily="18" charset="0"/>
                        </a:rPr>
                        <a:t> </a:t>
                      </a:r>
                      <a:r>
                        <a:rPr lang="en-US" sz="1800" baseline="0" dirty="0" smtClean="0">
                          <a:latin typeface="Times New Roman" panose="02020603050405020304" pitchFamily="18" charset="0"/>
                          <a:cs typeface="Times New Roman" panose="02020603050405020304" pitchFamily="18" charset="0"/>
                        </a:rPr>
                        <a:t>March 2007</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IEEE International Conference </a:t>
                      </a:r>
                    </a:p>
                  </a:txBody>
                  <a:tcPr/>
                </a:tc>
                <a:tc>
                  <a:txBody>
                    <a:bodyPr/>
                    <a:lstStyle/>
                    <a:p>
                      <a:r>
                        <a:rPr lang="en-IN" sz="1800" b="0" i="0" kern="1200" dirty="0" smtClean="0">
                          <a:solidFill>
                            <a:schemeClr val="tx1"/>
                          </a:solidFill>
                          <a:effectLst/>
                          <a:latin typeface="Times New Roman" pitchFamily="18" charset="0"/>
                          <a:ea typeface="+mn-ea"/>
                          <a:cs typeface="Times New Roman" pitchFamily="18" charset="0"/>
                        </a:rPr>
                        <a:t>Gait knowledge is exploited via heel strike extraction to reduce the parameter space</a:t>
                      </a:r>
                      <a:r>
                        <a:rPr lang="en-IN" sz="1800" b="0" i="0" kern="1200" baseline="0" dirty="0" smtClean="0">
                          <a:solidFill>
                            <a:schemeClr val="tx1"/>
                          </a:solidFill>
                          <a:effectLst/>
                          <a:latin typeface="Times New Roman" pitchFamily="18" charset="0"/>
                          <a:ea typeface="+mn-ea"/>
                          <a:cs typeface="Times New Roman" pitchFamily="18" charset="0"/>
                        </a:rPr>
                        <a:t> </a:t>
                      </a:r>
                      <a:r>
                        <a:rPr lang="en-IN" sz="1800" b="0" i="0" kern="1200" dirty="0" smtClean="0">
                          <a:solidFill>
                            <a:schemeClr val="tx1"/>
                          </a:solidFill>
                          <a:effectLst/>
                          <a:latin typeface="Times New Roman" pitchFamily="18" charset="0"/>
                          <a:ea typeface="+mn-ea"/>
                          <a:cs typeface="Times New Roman" pitchFamily="18" charset="0"/>
                        </a:rPr>
                        <a:t>dimensionality and therefore reduce the computational load</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402115182"/>
                  </a:ext>
                </a:extLst>
              </a:tr>
              <a:tr h="1558171">
                <a:tc>
                  <a:txBody>
                    <a:bodyPr/>
                    <a:lstStyle/>
                    <a:p>
                      <a:r>
                        <a:rPr lang="en-US" sz="1400" dirty="0" smtClean="0">
                          <a:latin typeface="Times New Roman" panose="02020603050405020304" pitchFamily="18" charset="0"/>
                          <a:cs typeface="Times New Roman" panose="02020603050405020304" pitchFamily="18" charset="0"/>
                        </a:rPr>
                        <a:t>[4]. </a:t>
                      </a:r>
                      <a:r>
                        <a:rPr lang="en-US" sz="1800" dirty="0" smtClean="0">
                          <a:latin typeface="Times New Roman" panose="02020603050405020304" pitchFamily="18" charset="0"/>
                          <a:cs typeface="Times New Roman" panose="02020603050405020304" pitchFamily="18" charset="0"/>
                        </a:rPr>
                        <a:t>“</a:t>
                      </a:r>
                      <a:r>
                        <a:rPr lang="en-US" sz="1800" kern="1200" dirty="0" smtClean="0">
                          <a:solidFill>
                            <a:schemeClr val="tx1"/>
                          </a:solidFill>
                          <a:effectLst/>
                          <a:latin typeface="Times New Roman" pitchFamily="18" charset="0"/>
                          <a:ea typeface="+mn-ea"/>
                          <a:cs typeface="Times New Roman" pitchFamily="18" charset="0"/>
                        </a:rPr>
                        <a:t>Foot Plantar Pressure Measurement System Based on Flexible Force-Sensitive Sensor and its Clinical Application.</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err="1">
                          <a:solidFill>
                            <a:schemeClr val="tx1"/>
                          </a:solidFill>
                          <a:effectLst/>
                          <a:latin typeface="Times New Roman" pitchFamily="18" charset="0"/>
                          <a:ea typeface="+mn-ea"/>
                          <a:cs typeface="Times New Roman" pitchFamily="18" charset="0"/>
                        </a:rPr>
                        <a:t>Bochen</a:t>
                      </a:r>
                      <a:r>
                        <a:rPr lang="en-US" sz="1800" kern="1200" dirty="0">
                          <a:solidFill>
                            <a:schemeClr val="tx1"/>
                          </a:solidFill>
                          <a:effectLst/>
                          <a:latin typeface="Times New Roman" pitchFamily="18" charset="0"/>
                          <a:ea typeface="+mn-ea"/>
                          <a:cs typeface="Times New Roman" pitchFamily="18" charset="0"/>
                        </a:rPr>
                        <a:t> </a:t>
                      </a:r>
                      <a:r>
                        <a:rPr lang="en-US" sz="1800" kern="1200" dirty="0" err="1">
                          <a:solidFill>
                            <a:schemeClr val="tx1"/>
                          </a:solidFill>
                          <a:effectLst/>
                          <a:latin typeface="Times New Roman" pitchFamily="18" charset="0"/>
                          <a:ea typeface="+mn-ea"/>
                          <a:cs typeface="Times New Roman" pitchFamily="18" charset="0"/>
                        </a:rPr>
                        <a:t>li,Yi</a:t>
                      </a:r>
                      <a:r>
                        <a:rPr lang="en-US" sz="1800" kern="1200" dirty="0">
                          <a:solidFill>
                            <a:schemeClr val="tx1"/>
                          </a:solidFill>
                          <a:effectLst/>
                          <a:latin typeface="Times New Roman" pitchFamily="18" charset="0"/>
                          <a:ea typeface="+mn-ea"/>
                          <a:cs typeface="Times New Roman" pitchFamily="18" charset="0"/>
                        </a:rPr>
                        <a:t> </a:t>
                      </a:r>
                      <a:r>
                        <a:rPr lang="en-US" sz="1800" kern="1200" dirty="0" err="1">
                          <a:solidFill>
                            <a:schemeClr val="tx1"/>
                          </a:solidFill>
                          <a:effectLst/>
                          <a:latin typeface="Times New Roman" pitchFamily="18" charset="0"/>
                          <a:ea typeface="+mn-ea"/>
                          <a:cs typeface="Times New Roman" pitchFamily="18" charset="0"/>
                        </a:rPr>
                        <a:t>liu,weih</a:t>
                      </a:r>
                      <a:r>
                        <a:rPr lang="en-US" sz="1800" kern="1200" dirty="0">
                          <a:solidFill>
                            <a:schemeClr val="tx1"/>
                          </a:solidFill>
                          <a:effectLst/>
                          <a:latin typeface="Times New Roman" pitchFamily="18" charset="0"/>
                          <a:ea typeface="+mn-ea"/>
                          <a:cs typeface="Times New Roman" pitchFamily="18" charset="0"/>
                        </a:rPr>
                        <a:t> </a:t>
                      </a:r>
                      <a:r>
                        <a:rPr lang="en-US" sz="1800" kern="1200" dirty="0" err="1">
                          <a:solidFill>
                            <a:schemeClr val="tx1"/>
                          </a:solidFill>
                          <a:effectLst/>
                          <a:latin typeface="Times New Roman" pitchFamily="18" charset="0"/>
                          <a:ea typeface="+mn-ea"/>
                          <a:cs typeface="Times New Roman" pitchFamily="18" charset="0"/>
                        </a:rPr>
                        <a:t>on,shengqiang</a:t>
                      </a:r>
                      <a:r>
                        <a:rPr lang="en-US" sz="1800" kern="1200" dirty="0">
                          <a:solidFill>
                            <a:schemeClr val="tx1"/>
                          </a:solidFill>
                          <a:effectLst/>
                          <a:latin typeface="Times New Roman" pitchFamily="18" charset="0"/>
                          <a:ea typeface="+mn-ea"/>
                          <a:cs typeface="Times New Roman" pitchFamily="18" charset="0"/>
                        </a:rPr>
                        <a:t> </a:t>
                      </a:r>
                      <a:r>
                        <a:rPr lang="en-US" sz="1800" kern="1200" dirty="0" err="1">
                          <a:solidFill>
                            <a:schemeClr val="tx1"/>
                          </a:solidFill>
                          <a:effectLst/>
                          <a:latin typeface="Times New Roman" pitchFamily="18" charset="0"/>
                          <a:ea typeface="+mn-ea"/>
                          <a:cs typeface="Times New Roman" pitchFamily="18" charset="0"/>
                        </a:rPr>
                        <a:t>xu</a:t>
                      </a:r>
                      <a:r>
                        <a:rPr lang="en-US" sz="1800" kern="1200" dirty="0">
                          <a:solidFill>
                            <a:schemeClr val="tx1"/>
                          </a:solidFill>
                          <a:effectLst/>
                          <a:latin typeface="Times New Roman" pitchFamily="18" charset="0"/>
                          <a:ea typeface="+mn-ea"/>
                          <a:cs typeface="Times New Roman" pitchFamily="18" charset="0"/>
                        </a:rPr>
                        <a:t>.</a:t>
                      </a:r>
                    </a:p>
                    <a:p>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16 </a:t>
                      </a:r>
                      <a:r>
                        <a:rPr lang="en-US" sz="1800" dirty="0" err="1">
                          <a:latin typeface="Times New Roman" panose="02020603050405020304" pitchFamily="18" charset="0"/>
                          <a:cs typeface="Times New Roman" panose="02020603050405020304" pitchFamily="18" charset="0"/>
                        </a:rPr>
                        <a:t>december</a:t>
                      </a:r>
                      <a:r>
                        <a:rPr lang="en-US" sz="1800" dirty="0">
                          <a:latin typeface="Times New Roman" panose="02020603050405020304" pitchFamily="18" charset="0"/>
                          <a:cs typeface="Times New Roman" panose="02020603050405020304" pitchFamily="18" charset="0"/>
                        </a:rPr>
                        <a:t> 2018 IEEE international conference</a:t>
                      </a:r>
                    </a:p>
                  </a:txBody>
                  <a:tcPr/>
                </a:tc>
                <a:tc>
                  <a:txBody>
                    <a:bodyPr/>
                    <a:lstStyle/>
                    <a:p>
                      <a:r>
                        <a:rPr lang="en-US" sz="1800" kern="1200" dirty="0">
                          <a:solidFill>
                            <a:schemeClr val="tx1"/>
                          </a:solidFill>
                          <a:effectLst/>
                          <a:latin typeface="Times New Roman" pitchFamily="18" charset="0"/>
                          <a:ea typeface="+mn-ea"/>
                          <a:cs typeface="Times New Roman" pitchFamily="18" charset="0"/>
                        </a:rPr>
                        <a:t>a foot plantar pressure measurement system was developed based on resistive sensor. It consists of three self-developed flexible force-sensitive sensors, hardware circuit and software</a:t>
                      </a:r>
                      <a:r>
                        <a:rPr lang="en-US" sz="1400" kern="1200" dirty="0">
                          <a:solidFill>
                            <a:schemeClr val="tx1"/>
                          </a:solidFill>
                          <a:effectLst/>
                          <a:latin typeface="Times New Roman" pitchFamily="18" charset="0"/>
                          <a:ea typeface="+mn-ea"/>
                          <a:cs typeface="Times New Roman" pitchFamily="18" charset="0"/>
                        </a:rPr>
                        <a:t>. </a:t>
                      </a:r>
                      <a:endParaRPr lang="en-US" sz="1400" dirty="0">
                        <a:latin typeface="Times New Roman" pitchFamily="18" charset="0"/>
                        <a:cs typeface="Times New Roman" pitchFamily="18" charset="0"/>
                      </a:endParaRPr>
                    </a:p>
                  </a:txBody>
                  <a:tcPr/>
                </a:tc>
                <a:extLst>
                  <a:ext uri="{0D108BD9-81ED-4DB2-BD59-A6C34878D82A}">
                    <a16:rowId xmlns:a16="http://schemas.microsoft.com/office/drawing/2014/main" xmlns="" val="1648946404"/>
                  </a:ext>
                </a:extLst>
              </a:tr>
            </a:tbl>
          </a:graphicData>
        </a:graphic>
      </p:graphicFrame>
      <p:graphicFrame>
        <p:nvGraphicFramePr>
          <p:cNvPr id="23" name="Table 19">
            <a:extLst>
              <a:ext uri="{FF2B5EF4-FFF2-40B4-BE49-F238E27FC236}">
                <a16:creationId xmlns:a16="http://schemas.microsoft.com/office/drawing/2014/main" xmlns="" id="{0FA0CF79-0C60-E1A8-B8ED-906482001E85}"/>
              </a:ext>
            </a:extLst>
          </p:cNvPr>
          <p:cNvGraphicFramePr>
            <a:graphicFrameLocks noGrp="1"/>
          </p:cNvGraphicFramePr>
          <p:nvPr>
            <p:extLst>
              <p:ext uri="{D42A27DB-BD31-4B8C-83A1-F6EECF244321}">
                <p14:modId xmlns:p14="http://schemas.microsoft.com/office/powerpoint/2010/main" xmlns="" val="3269676702"/>
              </p:ext>
            </p:extLst>
          </p:nvPr>
        </p:nvGraphicFramePr>
        <p:xfrm>
          <a:off x="522517" y="1370134"/>
          <a:ext cx="11074402" cy="457200"/>
        </p:xfrm>
        <a:graphic>
          <a:graphicData uri="http://schemas.openxmlformats.org/drawingml/2006/table">
            <a:tbl>
              <a:tblPr firstRow="1" bandRow="1"/>
              <a:tblGrid>
                <a:gridCol w="2783256">
                  <a:extLst>
                    <a:ext uri="{9D8B030D-6E8A-4147-A177-3AD203B41FA5}">
                      <a16:colId xmlns:a16="http://schemas.microsoft.com/office/drawing/2014/main" xmlns="" val="2345601527"/>
                    </a:ext>
                  </a:extLst>
                </a:gridCol>
                <a:gridCol w="2803546">
                  <a:extLst>
                    <a:ext uri="{9D8B030D-6E8A-4147-A177-3AD203B41FA5}">
                      <a16:colId xmlns:a16="http://schemas.microsoft.com/office/drawing/2014/main" xmlns="" val="642249900"/>
                    </a:ext>
                  </a:extLst>
                </a:gridCol>
                <a:gridCol w="2813691">
                  <a:extLst>
                    <a:ext uri="{9D8B030D-6E8A-4147-A177-3AD203B41FA5}">
                      <a16:colId xmlns:a16="http://schemas.microsoft.com/office/drawing/2014/main" xmlns="" val="2509701099"/>
                    </a:ext>
                  </a:extLst>
                </a:gridCol>
                <a:gridCol w="2673909">
                  <a:extLst>
                    <a:ext uri="{9D8B030D-6E8A-4147-A177-3AD203B41FA5}">
                      <a16:colId xmlns:a16="http://schemas.microsoft.com/office/drawing/2014/main" xmlns="" val="2205774650"/>
                    </a:ext>
                  </a:extLst>
                </a:gridCol>
              </a:tblGrid>
              <a:tr h="417688">
                <a:tc>
                  <a:txBody>
                    <a:bodyPr/>
                    <a:lstStyle/>
                    <a:p>
                      <a:r>
                        <a:rPr lang="en-US" sz="2400" dirty="0">
                          <a:latin typeface="Times New Roman" panose="02020603050405020304" pitchFamily="18" charset="0"/>
                          <a:cs typeface="Times New Roman" panose="02020603050405020304" pitchFamily="18" charset="0"/>
                        </a:rPr>
                        <a:t>Name of the paper</a:t>
                      </a:r>
                    </a:p>
                  </a:txBody>
                  <a:tcPr/>
                </a:tc>
                <a:tc>
                  <a:txBody>
                    <a:bodyPr/>
                    <a:lstStyle/>
                    <a:p>
                      <a:r>
                        <a:rPr lang="en-US" sz="2400" dirty="0">
                          <a:latin typeface="Times New Roman" panose="02020603050405020304" pitchFamily="18" charset="0"/>
                          <a:cs typeface="Times New Roman" panose="02020603050405020304" pitchFamily="18" charset="0"/>
                        </a:rPr>
                        <a:t>Authors</a:t>
                      </a:r>
                    </a:p>
                  </a:txBody>
                  <a:tcPr/>
                </a:tc>
                <a:tc>
                  <a:txBody>
                    <a:bodyPr/>
                    <a:lstStyle/>
                    <a:p>
                      <a:r>
                        <a:rPr lang="en-US" sz="2400" dirty="0">
                          <a:latin typeface="Times New Roman" panose="02020603050405020304" pitchFamily="18" charset="0"/>
                          <a:cs typeface="Times New Roman" panose="02020603050405020304" pitchFamily="18" charset="0"/>
                        </a:rPr>
                        <a:t>Publication </a:t>
                      </a:r>
                    </a:p>
                  </a:txBody>
                  <a:tcPr/>
                </a:tc>
                <a:tc>
                  <a:txBody>
                    <a:bodyPr/>
                    <a:lstStyle/>
                    <a:p>
                      <a:r>
                        <a:rPr lang="en-US" sz="2400" dirty="0">
                          <a:latin typeface="Times New Roman" panose="02020603050405020304" pitchFamily="18" charset="0"/>
                          <a:cs typeface="Times New Roman" panose="02020603050405020304" pitchFamily="18" charset="0"/>
                        </a:rPr>
                        <a:t>Content </a:t>
                      </a:r>
                    </a:p>
                  </a:txBody>
                  <a:tcPr/>
                </a:tc>
                <a:extLst>
                  <a:ext uri="{0D108BD9-81ED-4DB2-BD59-A6C34878D82A}">
                    <a16:rowId xmlns:a16="http://schemas.microsoft.com/office/drawing/2014/main" xmlns="" val="3716152633"/>
                  </a:ext>
                </a:extLst>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
          <p:cNvGrpSpPr/>
          <p:nvPr/>
        </p:nvGrpSpPr>
        <p:grpSpPr>
          <a:xfrm>
            <a:off x="0" y="-116111"/>
            <a:ext cx="12192000" cy="1451426"/>
            <a:chOff x="0" y="0"/>
            <a:chExt cx="24384240" cy="2250720"/>
          </a:xfrm>
        </p:grpSpPr>
        <p:sp>
          <p:nvSpPr>
            <p:cNvPr id="10" name="Freeform 9"/>
            <p:cNvSpPr/>
            <p:nvPr/>
          </p:nvSpPr>
          <p:spPr>
            <a:xfrm>
              <a:off x="0" y="0"/>
              <a:ext cx="24384254" cy="2249932"/>
            </a:xfrm>
            <a:custGeom>
              <a:avLst/>
              <a:gdLst/>
              <a:ahLst/>
              <a:cxnLst/>
              <a:rect l="l" t="t" r="r" b="b"/>
              <a:pathLst>
                <a:path w="24384254" h="2249932">
                  <a:moveTo>
                    <a:pt x="24384254" y="0"/>
                  </a:moveTo>
                  <a:lnTo>
                    <a:pt x="0" y="0"/>
                  </a:lnTo>
                  <a:lnTo>
                    <a:pt x="0" y="2249932"/>
                  </a:lnTo>
                  <a:lnTo>
                    <a:pt x="24384254" y="2249932"/>
                  </a:lnTo>
                  <a:lnTo>
                    <a:pt x="24384254" y="0"/>
                  </a:lnTo>
                  <a:close/>
                </a:path>
              </a:pathLst>
            </a:custGeom>
            <a:solidFill>
              <a:srgbClr val="006FC0"/>
            </a:solidFill>
          </p:spPr>
        </p:sp>
      </p:grpSp>
      <p:sp>
        <p:nvSpPr>
          <p:cNvPr id="11" name="TextBox 15"/>
          <p:cNvSpPr txBox="1"/>
          <p:nvPr/>
        </p:nvSpPr>
        <p:spPr>
          <a:xfrm>
            <a:off x="2554514" y="-66805"/>
            <a:ext cx="7419733" cy="1384995"/>
          </a:xfrm>
          <a:prstGeom prst="rect">
            <a:avLst/>
          </a:prstGeom>
        </p:spPr>
        <p:txBody>
          <a:bodyPr wrap="square" lIns="0" tIns="0" rIns="0" bIns="0" rtlCol="0" anchor="t">
            <a:spAutoFit/>
          </a:bodyPr>
          <a:lstStyle/>
          <a:p>
            <a:pPr algn="ctr">
              <a:lnSpc>
                <a:spcPts val="4197"/>
              </a:lnSpc>
            </a:pPr>
            <a:r>
              <a:rPr lang="en-US" sz="3600" spc="-1" dirty="0">
                <a:solidFill>
                  <a:srgbClr val="FFFFFF"/>
                </a:solidFill>
                <a:latin typeface="Times New Roman Bold"/>
              </a:rPr>
              <a:t>Bangalore Institute of Technology</a:t>
            </a:r>
          </a:p>
          <a:p>
            <a:pPr algn="ctr">
              <a:lnSpc>
                <a:spcPts val="2508"/>
              </a:lnSpc>
            </a:pPr>
            <a:r>
              <a:rPr lang="en-US" sz="2400" spc="-1" dirty="0">
                <a:solidFill>
                  <a:srgbClr val="FFFFFF"/>
                </a:solidFill>
                <a:latin typeface="Times New Roman"/>
              </a:rPr>
              <a:t>K.R. Road, V.V. </a:t>
            </a:r>
            <a:r>
              <a:rPr lang="en-US" sz="2400" spc="-1" dirty="0" err="1">
                <a:solidFill>
                  <a:srgbClr val="FFFFFF"/>
                </a:solidFill>
                <a:latin typeface="Times New Roman"/>
              </a:rPr>
              <a:t>Pura</a:t>
            </a:r>
            <a:r>
              <a:rPr lang="en-US" sz="2400" spc="-1" dirty="0">
                <a:solidFill>
                  <a:srgbClr val="FFFFFF"/>
                </a:solidFill>
                <a:latin typeface="Times New Roman"/>
              </a:rPr>
              <a:t>, Bengaluru.-560004.</a:t>
            </a:r>
          </a:p>
          <a:p>
            <a:pPr algn="ctr">
              <a:lnSpc>
                <a:spcPts val="4086"/>
              </a:lnSpc>
            </a:pPr>
            <a:r>
              <a:rPr lang="en-US" sz="2800" spc="-1" dirty="0">
                <a:solidFill>
                  <a:srgbClr val="FFFFFF"/>
                </a:solidFill>
                <a:latin typeface="Times New Roman Bold"/>
              </a:rPr>
              <a:t>Department of Computer Science &amp; Engineering</a:t>
            </a:r>
          </a:p>
        </p:txBody>
      </p:sp>
      <p:sp>
        <p:nvSpPr>
          <p:cNvPr id="12" name="object 6"/>
          <p:cNvSpPr/>
          <p:nvPr/>
        </p:nvSpPr>
        <p:spPr>
          <a:xfrm>
            <a:off x="10435772" y="-88966"/>
            <a:ext cx="1659454" cy="1293655"/>
          </a:xfrm>
          <a:prstGeom prst="rect">
            <a:avLst/>
          </a:prstGeom>
          <a:blipFill>
            <a:blip r:embed="rId2" cstate="print"/>
            <a:stretch>
              <a:fillRect/>
            </a:stretch>
          </a:blipFill>
        </p:spPr>
        <p:txBody>
          <a:bodyPr wrap="square" lIns="0" tIns="0" rIns="0" bIns="0" rtlCol="0"/>
          <a:lstStyle/>
          <a:p>
            <a:endParaRPr/>
          </a:p>
        </p:txBody>
      </p:sp>
      <p:sp>
        <p:nvSpPr>
          <p:cNvPr id="13" name="object 5"/>
          <p:cNvSpPr/>
          <p:nvPr/>
        </p:nvSpPr>
        <p:spPr>
          <a:xfrm>
            <a:off x="203200" y="-145140"/>
            <a:ext cx="1814286" cy="1553029"/>
          </a:xfrm>
          <a:prstGeom prst="rect">
            <a:avLst/>
          </a:prstGeom>
          <a:blipFill>
            <a:blip r:embed="rId3" cstate="print"/>
            <a:stretch>
              <a:fillRect/>
            </a:stretch>
          </a:blipFill>
        </p:spPr>
        <p:txBody>
          <a:bodyPr wrap="square" lIns="0" tIns="0" rIns="0" bIns="0" rtlCol="0"/>
          <a:lstStyle/>
          <a:p>
            <a:endParaRPr/>
          </a:p>
        </p:txBody>
      </p:sp>
      <p:grpSp>
        <p:nvGrpSpPr>
          <p:cNvPr id="3" name="Group 2"/>
          <p:cNvGrpSpPr/>
          <p:nvPr/>
        </p:nvGrpSpPr>
        <p:grpSpPr>
          <a:xfrm>
            <a:off x="0" y="6095998"/>
            <a:ext cx="12192000" cy="791030"/>
            <a:chOff x="0" y="0"/>
            <a:chExt cx="24384240" cy="1549440"/>
          </a:xfrm>
        </p:grpSpPr>
        <p:sp>
          <p:nvSpPr>
            <p:cNvPr id="15" name="Freeform 3"/>
            <p:cNvSpPr/>
            <p:nvPr/>
          </p:nvSpPr>
          <p:spPr>
            <a:xfrm>
              <a:off x="0" y="0"/>
              <a:ext cx="24384254" cy="1548384"/>
            </a:xfrm>
            <a:custGeom>
              <a:avLst/>
              <a:gdLst/>
              <a:ahLst/>
              <a:cxnLst/>
              <a:rect l="l" t="t" r="r" b="b"/>
              <a:pathLst>
                <a:path w="24384254" h="1548384">
                  <a:moveTo>
                    <a:pt x="24384254" y="0"/>
                  </a:moveTo>
                  <a:lnTo>
                    <a:pt x="0" y="0"/>
                  </a:lnTo>
                  <a:lnTo>
                    <a:pt x="0" y="1548384"/>
                  </a:lnTo>
                  <a:lnTo>
                    <a:pt x="24384254" y="1548384"/>
                  </a:lnTo>
                  <a:lnTo>
                    <a:pt x="24384254" y="0"/>
                  </a:lnTo>
                  <a:close/>
                </a:path>
              </a:pathLst>
            </a:custGeom>
            <a:solidFill>
              <a:srgbClr val="006FC0"/>
            </a:solidFill>
          </p:spPr>
        </p:sp>
      </p:grpSp>
      <p:sp>
        <p:nvSpPr>
          <p:cNvPr id="16" name="Freeform 4"/>
          <p:cNvSpPr/>
          <p:nvPr/>
        </p:nvSpPr>
        <p:spPr>
          <a:xfrm>
            <a:off x="4441441" y="6094539"/>
            <a:ext cx="1306427" cy="763461"/>
          </a:xfrm>
          <a:custGeom>
            <a:avLst/>
            <a:gdLst/>
            <a:ahLst/>
            <a:cxnLst/>
            <a:rect l="l" t="t" r="r" b="b"/>
            <a:pathLst>
              <a:path w="1959660" h="1121580">
                <a:moveTo>
                  <a:pt x="0" y="0"/>
                </a:moveTo>
                <a:lnTo>
                  <a:pt x="1959660" y="0"/>
                </a:lnTo>
                <a:lnTo>
                  <a:pt x="1959660" y="1121580"/>
                </a:lnTo>
                <a:lnTo>
                  <a:pt x="0" y="1121580"/>
                </a:lnTo>
                <a:lnTo>
                  <a:pt x="0" y="0"/>
                </a:lnTo>
                <a:close/>
              </a:path>
            </a:pathLst>
          </a:custGeom>
          <a:blipFill>
            <a:blip r:embed="rId4" cstate="print"/>
            <a:stretch>
              <a:fillRect t="-11153" b="-11153"/>
            </a:stretch>
          </a:blipFill>
        </p:spPr>
      </p:sp>
      <p:sp>
        <p:nvSpPr>
          <p:cNvPr id="17" name="Freeform 5"/>
          <p:cNvSpPr/>
          <p:nvPr/>
        </p:nvSpPr>
        <p:spPr>
          <a:xfrm>
            <a:off x="1038420" y="6123566"/>
            <a:ext cx="1190508" cy="763461"/>
          </a:xfrm>
          <a:custGeom>
            <a:avLst/>
            <a:gdLst/>
            <a:ahLst/>
            <a:cxnLst/>
            <a:rect l="l" t="t" r="r" b="b"/>
            <a:pathLst>
              <a:path w="1785780" h="1121580">
                <a:moveTo>
                  <a:pt x="0" y="0"/>
                </a:moveTo>
                <a:lnTo>
                  <a:pt x="1785780" y="0"/>
                </a:lnTo>
                <a:lnTo>
                  <a:pt x="1785780" y="1121580"/>
                </a:lnTo>
                <a:lnTo>
                  <a:pt x="0" y="1121580"/>
                </a:lnTo>
                <a:lnTo>
                  <a:pt x="0" y="0"/>
                </a:lnTo>
                <a:close/>
              </a:path>
            </a:pathLst>
          </a:custGeom>
          <a:blipFill>
            <a:blip r:embed="rId5" cstate="print"/>
            <a:stretch>
              <a:fillRect t="-11034" b="-11034"/>
            </a:stretch>
          </a:blipFill>
        </p:spPr>
      </p:sp>
      <p:sp>
        <p:nvSpPr>
          <p:cNvPr id="18" name="Freeform 6"/>
          <p:cNvSpPr/>
          <p:nvPr/>
        </p:nvSpPr>
        <p:spPr>
          <a:xfrm>
            <a:off x="2395992" y="6094528"/>
            <a:ext cx="2217578" cy="792500"/>
          </a:xfrm>
          <a:custGeom>
            <a:avLst/>
            <a:gdLst/>
            <a:ahLst/>
            <a:cxnLst/>
            <a:rect l="l" t="t" r="r" b="b"/>
            <a:pathLst>
              <a:path w="3326400" h="1164240">
                <a:moveTo>
                  <a:pt x="0" y="0"/>
                </a:moveTo>
                <a:lnTo>
                  <a:pt x="3326400" y="0"/>
                </a:lnTo>
                <a:lnTo>
                  <a:pt x="3326400" y="1164240"/>
                </a:lnTo>
                <a:lnTo>
                  <a:pt x="0" y="1164240"/>
                </a:lnTo>
                <a:lnTo>
                  <a:pt x="0" y="0"/>
                </a:lnTo>
                <a:close/>
              </a:path>
            </a:pathLst>
          </a:custGeom>
          <a:blipFill>
            <a:blip r:embed="rId6" cstate="print"/>
            <a:stretch>
              <a:fillRect t="-23333" b="-23333"/>
            </a:stretch>
          </a:blipFill>
        </p:spPr>
      </p:sp>
      <p:sp>
        <p:nvSpPr>
          <p:cNvPr id="19" name="Freeform 7"/>
          <p:cNvSpPr/>
          <p:nvPr/>
        </p:nvSpPr>
        <p:spPr>
          <a:xfrm>
            <a:off x="6466487" y="6113831"/>
            <a:ext cx="1977820" cy="758683"/>
          </a:xfrm>
          <a:custGeom>
            <a:avLst/>
            <a:gdLst/>
            <a:ahLst/>
            <a:cxnLst/>
            <a:rect l="l" t="t" r="r" b="b"/>
            <a:pathLst>
              <a:path w="2966760" h="1114560">
                <a:moveTo>
                  <a:pt x="0" y="0"/>
                </a:moveTo>
                <a:lnTo>
                  <a:pt x="2966760" y="0"/>
                </a:lnTo>
                <a:lnTo>
                  <a:pt x="2966760" y="1114560"/>
                </a:lnTo>
                <a:lnTo>
                  <a:pt x="0" y="1114560"/>
                </a:lnTo>
                <a:lnTo>
                  <a:pt x="0" y="0"/>
                </a:lnTo>
                <a:close/>
              </a:path>
            </a:pathLst>
          </a:custGeom>
          <a:blipFill>
            <a:blip r:embed="rId7" cstate="print"/>
            <a:stretch>
              <a:fillRect t="-16545" b="-16545"/>
            </a:stretch>
          </a:blipFill>
        </p:spPr>
      </p:sp>
      <p:graphicFrame>
        <p:nvGraphicFramePr>
          <p:cNvPr id="20" name="Table 18">
            <a:extLst>
              <a:ext uri="{FF2B5EF4-FFF2-40B4-BE49-F238E27FC236}">
                <a16:creationId xmlns:a16="http://schemas.microsoft.com/office/drawing/2014/main" xmlns="" id="{A7C3EA8F-D842-95CD-2EBD-84B4E5DE2B2D}"/>
              </a:ext>
            </a:extLst>
          </p:cNvPr>
          <p:cNvGraphicFramePr>
            <a:graphicFrameLocks noGrp="1"/>
          </p:cNvGraphicFramePr>
          <p:nvPr>
            <p:extLst>
              <p:ext uri="{D42A27DB-BD31-4B8C-83A1-F6EECF244321}">
                <p14:modId xmlns:p14="http://schemas.microsoft.com/office/powerpoint/2010/main" xmlns="" val="2557300835"/>
              </p:ext>
            </p:extLst>
          </p:nvPr>
        </p:nvGraphicFramePr>
        <p:xfrm>
          <a:off x="521266" y="1770751"/>
          <a:ext cx="11074401" cy="4266286"/>
        </p:xfrm>
        <a:graphic>
          <a:graphicData uri="http://schemas.openxmlformats.org/drawingml/2006/table">
            <a:tbl>
              <a:tblPr firstRow="1" bandRow="1"/>
              <a:tblGrid>
                <a:gridCol w="2784528">
                  <a:extLst>
                    <a:ext uri="{9D8B030D-6E8A-4147-A177-3AD203B41FA5}">
                      <a16:colId xmlns:a16="http://schemas.microsoft.com/office/drawing/2014/main" xmlns="" val="3802287131"/>
                    </a:ext>
                  </a:extLst>
                </a:gridCol>
                <a:gridCol w="2797652">
                  <a:extLst>
                    <a:ext uri="{9D8B030D-6E8A-4147-A177-3AD203B41FA5}">
                      <a16:colId xmlns:a16="http://schemas.microsoft.com/office/drawing/2014/main" xmlns="" val="2987103894"/>
                    </a:ext>
                  </a:extLst>
                </a:gridCol>
                <a:gridCol w="2797652">
                  <a:extLst>
                    <a:ext uri="{9D8B030D-6E8A-4147-A177-3AD203B41FA5}">
                      <a16:colId xmlns:a16="http://schemas.microsoft.com/office/drawing/2014/main" xmlns="" val="1817495785"/>
                    </a:ext>
                  </a:extLst>
                </a:gridCol>
                <a:gridCol w="2694569">
                  <a:extLst>
                    <a:ext uri="{9D8B030D-6E8A-4147-A177-3AD203B41FA5}">
                      <a16:colId xmlns:a16="http://schemas.microsoft.com/office/drawing/2014/main" xmlns="" val="2267220609"/>
                    </a:ext>
                  </a:extLst>
                </a:gridCol>
              </a:tblGrid>
              <a:tr h="14569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anose="02020603050405020304" pitchFamily="18" charset="0"/>
                          <a:cs typeface="Times New Roman" panose="02020603050405020304" pitchFamily="18" charset="0"/>
                        </a:rPr>
                        <a:t>[5]. </a:t>
                      </a:r>
                      <a:r>
                        <a:rPr lang="en-US" sz="1800" dirty="0" smtClean="0">
                          <a:latin typeface="Times New Roman" panose="02020603050405020304" pitchFamily="18" charset="0"/>
                          <a:cs typeface="Times New Roman" panose="02020603050405020304" pitchFamily="18" charset="0"/>
                        </a:rPr>
                        <a:t>“</a:t>
                      </a:r>
                      <a:r>
                        <a:rPr lang="en-IN" sz="1800" dirty="0" smtClean="0"/>
                        <a:t>Gait Analysis Methods: An Overview of Wearable and Non-Wearable Systems, Highlighting Clinical Applications</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IN" sz="1800" dirty="0" smtClean="0">
                          <a:latin typeface="Times New Roman" pitchFamily="18" charset="0"/>
                          <a:cs typeface="Times New Roman" pitchFamily="18" charset="0"/>
                        </a:rPr>
                        <a:t>Alvaro </a:t>
                      </a:r>
                      <a:r>
                        <a:rPr lang="en-IN" sz="1800" dirty="0" err="1" smtClean="0">
                          <a:latin typeface="Times New Roman" pitchFamily="18" charset="0"/>
                          <a:cs typeface="Times New Roman" pitchFamily="18" charset="0"/>
                        </a:rPr>
                        <a:t>Muro</a:t>
                      </a:r>
                      <a:r>
                        <a:rPr lang="en-IN" sz="1800" dirty="0" smtClean="0">
                          <a:latin typeface="Times New Roman" pitchFamily="18" charset="0"/>
                          <a:cs typeface="Times New Roman" pitchFamily="18" charset="0"/>
                        </a:rPr>
                        <a:t>-de-la-</a:t>
                      </a:r>
                      <a:r>
                        <a:rPr lang="en-IN" sz="1800" dirty="0" err="1" smtClean="0">
                          <a:latin typeface="Times New Roman" pitchFamily="18" charset="0"/>
                          <a:cs typeface="Times New Roman" pitchFamily="18" charset="0"/>
                        </a:rPr>
                        <a:t>Herran</a:t>
                      </a:r>
                      <a:r>
                        <a:rPr lang="en-IN" sz="1800" dirty="0" smtClean="0">
                          <a:latin typeface="Times New Roman" pitchFamily="18" charset="0"/>
                          <a:cs typeface="Times New Roman" pitchFamily="18" charset="0"/>
                        </a:rPr>
                        <a:t>, </a:t>
                      </a:r>
                      <a:r>
                        <a:rPr lang="en-IN" sz="1800" dirty="0" err="1" smtClean="0">
                          <a:latin typeface="Times New Roman" pitchFamily="18" charset="0"/>
                          <a:cs typeface="Times New Roman" pitchFamily="18" charset="0"/>
                        </a:rPr>
                        <a:t>Begonya</a:t>
                      </a:r>
                      <a:r>
                        <a:rPr lang="en-IN" sz="1800" dirty="0" smtClean="0">
                          <a:latin typeface="Times New Roman" pitchFamily="18" charset="0"/>
                          <a:cs typeface="Times New Roman" pitchFamily="18" charset="0"/>
                        </a:rPr>
                        <a:t> Garcia-</a:t>
                      </a:r>
                      <a:r>
                        <a:rPr lang="en-IN" sz="1800" dirty="0" err="1" smtClean="0">
                          <a:latin typeface="Times New Roman" pitchFamily="18" charset="0"/>
                          <a:cs typeface="Times New Roman" pitchFamily="18" charset="0"/>
                        </a:rPr>
                        <a:t>Zapirain</a:t>
                      </a:r>
                      <a:r>
                        <a:rPr lang="en-IN" sz="1800" dirty="0" smtClean="0">
                          <a:latin typeface="Times New Roman" pitchFamily="18" charset="0"/>
                          <a:cs typeface="Times New Roman" pitchFamily="18" charset="0"/>
                        </a:rPr>
                        <a:t> ,</a:t>
                      </a:r>
                      <a:r>
                        <a:rPr lang="en-IN" sz="1800" dirty="0" err="1" smtClean="0">
                          <a:latin typeface="Times New Roman" pitchFamily="18" charset="0"/>
                          <a:cs typeface="Times New Roman" pitchFamily="18" charset="0"/>
                        </a:rPr>
                        <a:t>Amaia</a:t>
                      </a:r>
                      <a:r>
                        <a:rPr lang="en-IN" sz="1800" dirty="0" smtClean="0">
                          <a:latin typeface="Times New Roman" pitchFamily="18" charset="0"/>
                          <a:cs typeface="Times New Roman" pitchFamily="18" charset="0"/>
                        </a:rPr>
                        <a:t> Mendez-</a:t>
                      </a:r>
                      <a:r>
                        <a:rPr lang="en-IN" sz="1800" dirty="0" err="1" smtClean="0">
                          <a:latin typeface="Times New Roman" pitchFamily="18" charset="0"/>
                          <a:cs typeface="Times New Roman" pitchFamily="18" charset="0"/>
                        </a:rPr>
                        <a:t>Zorrilla</a:t>
                      </a:r>
                      <a:endParaRPr lang="en-US" sz="1800" dirty="0">
                        <a:latin typeface="Times New Roman" pitchFamily="18" charset="0"/>
                        <a:cs typeface="Times New Roman" pitchFamily="18" charset="0"/>
                      </a:endParaRPr>
                    </a:p>
                  </a:txBody>
                  <a:tcPr/>
                </a:tc>
                <a:tc>
                  <a:txBody>
                    <a:bodyPr/>
                    <a:lstStyle/>
                    <a:p>
                      <a:r>
                        <a:rPr lang="en-IN" sz="1800" dirty="0" smtClean="0"/>
                        <a:t>19 February 2014</a:t>
                      </a:r>
                      <a:r>
                        <a:rPr lang="en-US" sz="1800" dirty="0" smtClean="0">
                          <a:latin typeface="Times New Roman" panose="02020603050405020304" pitchFamily="18" charset="0"/>
                          <a:cs typeface="Times New Roman" panose="02020603050405020304" pitchFamily="18" charset="0"/>
                        </a:rPr>
                        <a:t> MDPI</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IN" sz="1800" dirty="0" smtClean="0">
                          <a:latin typeface="Times New Roman" pitchFamily="18" charset="0"/>
                          <a:cs typeface="Times New Roman" pitchFamily="18" charset="0"/>
                        </a:rPr>
                        <a:t>This article presents a review of the methods used in recognition and analysis of the human gait from : image processing, floor sensors and sensors placed on the body</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xmlns="" val="1402115182"/>
                  </a:ext>
                </a:extLst>
              </a:tr>
              <a:tr h="22546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itchFamily="18" charset="0"/>
                          <a:cs typeface="Times New Roman" pitchFamily="18" charset="0"/>
                        </a:rPr>
                        <a:t>[6]. </a:t>
                      </a:r>
                      <a:r>
                        <a:rPr lang="en-US" sz="1800" dirty="0" smtClean="0">
                          <a:latin typeface="Times New Roman" pitchFamily="18" charset="0"/>
                          <a:cs typeface="Times New Roman" pitchFamily="18" charset="0"/>
                        </a:rPr>
                        <a:t>“</a:t>
                      </a:r>
                      <a:r>
                        <a:rPr lang="en-IN" sz="1800" b="0" i="0" kern="1200" dirty="0" smtClean="0">
                          <a:solidFill>
                            <a:schemeClr val="tx1"/>
                          </a:solidFill>
                          <a:latin typeface="Times New Roman" pitchFamily="18" charset="0"/>
                          <a:ea typeface="+mn-ea"/>
                          <a:cs typeface="Times New Roman" pitchFamily="18" charset="0"/>
                        </a:rPr>
                        <a:t>Using Body-Worn Sensors for Preliminary Rehabilitation Assessment in Stroke Victims With Gait Impairment</a:t>
                      </a:r>
                    </a:p>
                    <a:p>
                      <a:r>
                        <a:rPr lang="en-US" sz="1800" kern="1200" dirty="0" smtClean="0">
                          <a:solidFill>
                            <a:schemeClr val="tx1"/>
                          </a:solidFill>
                          <a:effectLst/>
                          <a:latin typeface="Times New Roman" pitchFamily="18" charset="0"/>
                          <a:ea typeface="+mn-ea"/>
                          <a:cs typeface="Times New Roman" pitchFamily="18" charset="0"/>
                        </a:rPr>
                        <a:t>.</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err="1" smtClean="0">
                          <a:solidFill>
                            <a:schemeClr val="tx1"/>
                          </a:solidFill>
                          <a:effectLst/>
                          <a:latin typeface="Times New Roman" pitchFamily="18" charset="0"/>
                          <a:ea typeface="+mn-ea"/>
                          <a:cs typeface="Times New Roman" pitchFamily="18" charset="0"/>
                        </a:rPr>
                        <a:t>Sen</a:t>
                      </a:r>
                      <a:r>
                        <a:rPr lang="en-US" sz="1800" kern="1200" dirty="0" smtClean="0">
                          <a:solidFill>
                            <a:schemeClr val="tx1"/>
                          </a:solidFill>
                          <a:effectLst/>
                          <a:latin typeface="Times New Roman" pitchFamily="18" charset="0"/>
                          <a:ea typeface="+mn-ea"/>
                          <a:cs typeface="Times New Roman" pitchFamily="18" charset="0"/>
                        </a:rPr>
                        <a:t> </a:t>
                      </a:r>
                      <a:r>
                        <a:rPr lang="en-US" sz="1800" kern="1200" dirty="0" err="1" smtClean="0">
                          <a:solidFill>
                            <a:schemeClr val="tx1"/>
                          </a:solidFill>
                          <a:effectLst/>
                          <a:latin typeface="Times New Roman" pitchFamily="18" charset="0"/>
                          <a:ea typeface="+mn-ea"/>
                          <a:cs typeface="Times New Roman" pitchFamily="18" charset="0"/>
                        </a:rPr>
                        <a:t>Qiu</a:t>
                      </a:r>
                      <a:r>
                        <a:rPr lang="en-US" sz="1800" kern="1200" dirty="0" smtClean="0">
                          <a:solidFill>
                            <a:schemeClr val="tx1"/>
                          </a:solidFill>
                          <a:effectLst/>
                          <a:latin typeface="Times New Roman" pitchFamily="18" charset="0"/>
                          <a:ea typeface="+mn-ea"/>
                          <a:cs typeface="Times New Roman" pitchFamily="18" charset="0"/>
                        </a:rPr>
                        <a:t>, </a:t>
                      </a:r>
                      <a:r>
                        <a:rPr lang="en-US" sz="1800" kern="1200" dirty="0" err="1" smtClean="0">
                          <a:solidFill>
                            <a:schemeClr val="tx1"/>
                          </a:solidFill>
                          <a:effectLst/>
                          <a:latin typeface="Times New Roman" pitchFamily="18" charset="0"/>
                          <a:ea typeface="+mn-ea"/>
                          <a:cs typeface="Times New Roman" pitchFamily="18" charset="0"/>
                        </a:rPr>
                        <a:t>Zhelong</a:t>
                      </a:r>
                      <a:r>
                        <a:rPr lang="en-US" sz="1800" kern="1200" dirty="0" smtClean="0">
                          <a:solidFill>
                            <a:schemeClr val="tx1"/>
                          </a:solidFill>
                          <a:effectLst/>
                          <a:latin typeface="Times New Roman" pitchFamily="18" charset="0"/>
                          <a:ea typeface="+mn-ea"/>
                          <a:cs typeface="Times New Roman" pitchFamily="18" charset="0"/>
                        </a:rPr>
                        <a:t> Wang, Hong-Yu Zhao, Long Liu</a:t>
                      </a:r>
                      <a:endParaRPr lang="en-US" sz="1800" kern="1200" dirty="0">
                        <a:solidFill>
                          <a:schemeClr val="tx1"/>
                        </a:solidFill>
                        <a:effectLst/>
                        <a:latin typeface="Times New Roman" pitchFamily="18" charset="0"/>
                        <a:ea typeface="+mn-ea"/>
                        <a:cs typeface="Times New Roman" pitchFamily="18" charset="0"/>
                      </a:endParaRPr>
                    </a:p>
                    <a:p>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800" dirty="0" smtClean="0">
                          <a:latin typeface="Times New Roman" panose="02020603050405020304" pitchFamily="18" charset="0"/>
                          <a:cs typeface="Times New Roman" panose="02020603050405020304" pitchFamily="18" charset="0"/>
                        </a:rPr>
                        <a:t>March</a:t>
                      </a:r>
                      <a:r>
                        <a:rPr lang="en-US" sz="1800" baseline="0"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2018 </a:t>
                      </a:r>
                      <a:r>
                        <a:rPr lang="en-US" sz="1800" dirty="0">
                          <a:latin typeface="Times New Roman" panose="02020603050405020304" pitchFamily="18" charset="0"/>
                          <a:cs typeface="Times New Roman" panose="02020603050405020304" pitchFamily="18" charset="0"/>
                        </a:rPr>
                        <a:t>IEEE international conference</a:t>
                      </a:r>
                    </a:p>
                  </a:txBody>
                  <a:tcPr/>
                </a:tc>
                <a:tc>
                  <a:txBody>
                    <a:bodyPr/>
                    <a:lstStyle/>
                    <a:p>
                      <a:r>
                        <a:rPr lang="en-US" sz="1800" kern="1200" dirty="0" smtClean="0">
                          <a:solidFill>
                            <a:schemeClr val="tx1"/>
                          </a:solidFill>
                          <a:effectLst/>
                          <a:latin typeface="Times New Roman" pitchFamily="18" charset="0"/>
                          <a:ea typeface="+mn-ea"/>
                          <a:cs typeface="Times New Roman" pitchFamily="18" charset="0"/>
                        </a:rPr>
                        <a:t>T</a:t>
                      </a:r>
                      <a:r>
                        <a:rPr lang="en-IN" sz="1800" b="0" i="0" kern="1200" dirty="0" smtClean="0">
                          <a:solidFill>
                            <a:schemeClr val="tx1"/>
                          </a:solidFill>
                          <a:effectLst/>
                          <a:latin typeface="Times New Roman" pitchFamily="18" charset="0"/>
                          <a:ea typeface="+mn-ea"/>
                          <a:cs typeface="Times New Roman" pitchFamily="18" charset="0"/>
                        </a:rPr>
                        <a:t>he proposed gait analysis system can accurately quantify the patients’ gait without using lab restricted system. We can get foot</a:t>
                      </a:r>
                    </a:p>
                    <a:p>
                      <a:r>
                        <a:rPr lang="en-IN" sz="1800" b="0" i="0" kern="1200" dirty="0" smtClean="0">
                          <a:solidFill>
                            <a:schemeClr val="tx1"/>
                          </a:solidFill>
                          <a:effectLst/>
                          <a:latin typeface="Times New Roman" pitchFamily="18" charset="0"/>
                          <a:ea typeface="+mn-ea"/>
                          <a:cs typeface="Times New Roman" pitchFamily="18" charset="0"/>
                        </a:rPr>
                        <a:t>angle, step length, step velocity and gait phase</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648946404"/>
                  </a:ext>
                </a:extLst>
              </a:tr>
            </a:tbl>
          </a:graphicData>
        </a:graphic>
      </p:graphicFrame>
      <p:graphicFrame>
        <p:nvGraphicFramePr>
          <p:cNvPr id="21" name="Table 19">
            <a:extLst>
              <a:ext uri="{FF2B5EF4-FFF2-40B4-BE49-F238E27FC236}">
                <a16:creationId xmlns:a16="http://schemas.microsoft.com/office/drawing/2014/main" xmlns="" id="{0FA0CF79-0C60-E1A8-B8ED-906482001E85}"/>
              </a:ext>
            </a:extLst>
          </p:cNvPr>
          <p:cNvGraphicFramePr>
            <a:graphicFrameLocks noGrp="1"/>
          </p:cNvGraphicFramePr>
          <p:nvPr>
            <p:extLst>
              <p:ext uri="{D42A27DB-BD31-4B8C-83A1-F6EECF244321}">
                <p14:modId xmlns:p14="http://schemas.microsoft.com/office/powerpoint/2010/main" xmlns="" val="3269676702"/>
              </p:ext>
            </p:extLst>
          </p:nvPr>
        </p:nvGraphicFramePr>
        <p:xfrm>
          <a:off x="521266" y="1375610"/>
          <a:ext cx="11074402" cy="457200"/>
        </p:xfrm>
        <a:graphic>
          <a:graphicData uri="http://schemas.openxmlformats.org/drawingml/2006/table">
            <a:tbl>
              <a:tblPr firstRow="1" bandRow="1"/>
              <a:tblGrid>
                <a:gridCol w="2783256">
                  <a:extLst>
                    <a:ext uri="{9D8B030D-6E8A-4147-A177-3AD203B41FA5}">
                      <a16:colId xmlns:a16="http://schemas.microsoft.com/office/drawing/2014/main" xmlns="" val="2345601527"/>
                    </a:ext>
                  </a:extLst>
                </a:gridCol>
                <a:gridCol w="2803546">
                  <a:extLst>
                    <a:ext uri="{9D8B030D-6E8A-4147-A177-3AD203B41FA5}">
                      <a16:colId xmlns:a16="http://schemas.microsoft.com/office/drawing/2014/main" xmlns="" val="642249900"/>
                    </a:ext>
                  </a:extLst>
                </a:gridCol>
                <a:gridCol w="2813691">
                  <a:extLst>
                    <a:ext uri="{9D8B030D-6E8A-4147-A177-3AD203B41FA5}">
                      <a16:colId xmlns:a16="http://schemas.microsoft.com/office/drawing/2014/main" xmlns="" val="2509701099"/>
                    </a:ext>
                  </a:extLst>
                </a:gridCol>
                <a:gridCol w="2673909">
                  <a:extLst>
                    <a:ext uri="{9D8B030D-6E8A-4147-A177-3AD203B41FA5}">
                      <a16:colId xmlns:a16="http://schemas.microsoft.com/office/drawing/2014/main" xmlns="" val="2205774650"/>
                    </a:ext>
                  </a:extLst>
                </a:gridCol>
              </a:tblGrid>
              <a:tr h="339735">
                <a:tc>
                  <a:txBody>
                    <a:bodyPr/>
                    <a:lstStyle/>
                    <a:p>
                      <a:r>
                        <a:rPr lang="en-US" sz="2400" dirty="0">
                          <a:latin typeface="Times New Roman" panose="02020603050405020304" pitchFamily="18" charset="0"/>
                          <a:cs typeface="Times New Roman" panose="02020603050405020304" pitchFamily="18" charset="0"/>
                        </a:rPr>
                        <a:t>Name of the paper</a:t>
                      </a:r>
                    </a:p>
                  </a:txBody>
                  <a:tcPr/>
                </a:tc>
                <a:tc>
                  <a:txBody>
                    <a:bodyPr/>
                    <a:lstStyle/>
                    <a:p>
                      <a:r>
                        <a:rPr lang="en-US" sz="2400" dirty="0">
                          <a:latin typeface="Times New Roman" panose="02020603050405020304" pitchFamily="18" charset="0"/>
                          <a:cs typeface="Times New Roman" panose="02020603050405020304" pitchFamily="18" charset="0"/>
                        </a:rPr>
                        <a:t>Authors</a:t>
                      </a:r>
                    </a:p>
                  </a:txBody>
                  <a:tcPr/>
                </a:tc>
                <a:tc>
                  <a:txBody>
                    <a:bodyPr/>
                    <a:lstStyle/>
                    <a:p>
                      <a:r>
                        <a:rPr lang="en-US" sz="2400" dirty="0">
                          <a:latin typeface="Times New Roman" panose="02020603050405020304" pitchFamily="18" charset="0"/>
                          <a:cs typeface="Times New Roman" panose="02020603050405020304" pitchFamily="18" charset="0"/>
                        </a:rPr>
                        <a:t>Publication </a:t>
                      </a:r>
                    </a:p>
                  </a:txBody>
                  <a:tcPr/>
                </a:tc>
                <a:tc>
                  <a:txBody>
                    <a:bodyPr/>
                    <a:lstStyle/>
                    <a:p>
                      <a:r>
                        <a:rPr lang="en-US" sz="2400" dirty="0">
                          <a:latin typeface="Times New Roman" panose="02020603050405020304" pitchFamily="18" charset="0"/>
                          <a:cs typeface="Times New Roman" panose="02020603050405020304" pitchFamily="18" charset="0"/>
                        </a:rPr>
                        <a:t>Content </a:t>
                      </a:r>
                    </a:p>
                  </a:txBody>
                  <a:tcPr/>
                </a:tc>
                <a:extLst>
                  <a:ext uri="{0D108BD9-81ED-4DB2-BD59-A6C34878D82A}">
                    <a16:rowId xmlns:a16="http://schemas.microsoft.com/office/drawing/2014/main" xmlns="" val="3716152633"/>
                  </a:ext>
                </a:extLst>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5280</TotalTime>
  <Words>3500</Words>
  <Application>Microsoft Office PowerPoint</Application>
  <PresentationFormat>Custom</PresentationFormat>
  <Paragraphs>392</Paragraphs>
  <Slides>42</Slides>
  <Notes>6</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DIABETIES PREDICTION USING MACHINE LEARNING AND EMBEDDED SYSTEM</vt:lpstr>
      <vt:lpstr>Slide 2</vt:lpstr>
      <vt:lpstr>Slide 3</vt:lpstr>
      <vt:lpstr>Slide 4</vt:lpstr>
      <vt:lpstr>Slide 5</vt:lpstr>
      <vt:lpstr>Slide 6</vt:lpstr>
      <vt:lpstr>Slide 7</vt:lpstr>
      <vt:lpstr>Slide 8</vt:lpstr>
      <vt:lpstr>Slide 9</vt:lpstr>
      <vt:lpstr>Slide 10</vt:lpstr>
      <vt:lpstr>EXISTING SYSTEM</vt:lpstr>
      <vt:lpstr>PROBLEM STATEMENT</vt:lpstr>
      <vt:lpstr>PROPOSED STATEMENT</vt:lpstr>
      <vt:lpstr>Slide 14</vt:lpstr>
      <vt:lpstr>SYSTEM REQUIRMENT</vt:lpstr>
      <vt:lpstr>Slide 16</vt:lpstr>
      <vt:lpstr>Slide 17</vt:lpstr>
      <vt:lpstr>Slide 18</vt:lpstr>
      <vt:lpstr>Slide 19</vt:lpstr>
      <vt:lpstr>Slide 20</vt:lpstr>
      <vt:lpstr>FUNCTIONAL REQUIRMENTS</vt:lpstr>
      <vt:lpstr>NON-FUNCTIONAL REQUIRMENTS</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Pressure mapping of the feet is used for :-   1.Measuring degree of pronation.    2.Determining degree of ankle joint.   3.Determining patterns of weight bearing forces.    4.Back pain diagnosis.    5.Symmetry between feet.   6.Determining areas of highest pressure.    7.Identifying areas of potential ulceration in diabetics.   8.To evaluate surgical procedures.    9.Gait analysis of athletes for better performance.  </vt:lpstr>
      <vt:lpstr>Slide 40</vt:lpstr>
      <vt:lpstr>Slide 41</vt:lpstr>
      <vt:lpstr>Slide 42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FOOT PRESSURE MAPPING TECHNOLOGY</dc:title>
  <dc:creator>Aditya Vikram</dc:creator>
  <cp:lastModifiedBy>hp</cp:lastModifiedBy>
  <cp:revision>37</cp:revision>
  <dcterms:created xsi:type="dcterms:W3CDTF">2023-05-12T21:55:40Z</dcterms:created>
  <dcterms:modified xsi:type="dcterms:W3CDTF">2024-05-26T15:51:04Z</dcterms:modified>
</cp:coreProperties>
</file>