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1" r:id="rId2"/>
    <p:sldId id="307" r:id="rId3"/>
    <p:sldId id="309" r:id="rId4"/>
    <p:sldId id="257" r:id="rId5"/>
    <p:sldId id="281" r:id="rId6"/>
    <p:sldId id="306"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285" r:id="rId24"/>
    <p:sldId id="287" r:id="rId25"/>
    <p:sldId id="310" r:id="rId26"/>
    <p:sldId id="278" r:id="rId27"/>
    <p:sldId id="311" r:id="rId28"/>
    <p:sldId id="312" r:id="rId29"/>
    <p:sldId id="313" r:id="rId30"/>
    <p:sldId id="314" r:id="rId31"/>
    <p:sldId id="288" r:id="rId32"/>
    <p:sldId id="289" r:id="rId33"/>
    <p:sldId id="317" r:id="rId34"/>
    <p:sldId id="321" r:id="rId35"/>
    <p:sldId id="318" r:id="rId36"/>
    <p:sldId id="319" r:id="rId37"/>
    <p:sldId id="320" r:id="rId38"/>
    <p:sldId id="259" r:id="rId39"/>
    <p:sldId id="316" r:id="rId40"/>
    <p:sldId id="308" r:id="rId41"/>
    <p:sldId id="27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900" y="-3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5B895-FAB7-4E92-BA74-777784201E67}" type="datetimeFigureOut">
              <a:rPr lang="en-IN" smtClean="0"/>
              <a:pPr/>
              <a:t>21-12-2023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53132-169E-4B22-A122-06BC6D06A3D5}" type="slidenum">
              <a:rPr lang="en-IN" smtClean="0"/>
              <a:pPr/>
              <a:t>‹#›</a:t>
            </a:fld>
            <a:endParaRPr lang="en-IN"/>
          </a:p>
        </p:txBody>
      </p:sp>
    </p:spTree>
    <p:extLst>
      <p:ext uri="{BB962C8B-B14F-4D97-AF65-F5344CB8AC3E}">
        <p14:creationId xmlns="" xmlns:p14="http://schemas.microsoft.com/office/powerpoint/2010/main" val="384571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043455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4032bfb23a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24032bfb23a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F47634-BC13-4278-5E6A-43566B0B3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D29035F-A052-FAC5-374A-7265F04750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0B1AAED-0F2C-4D8D-FF88-5F2DA926FA18}"/>
              </a:ext>
            </a:extLst>
          </p:cNvPr>
          <p:cNvSpPr>
            <a:spLocks noGrp="1"/>
          </p:cNvSpPr>
          <p:nvPr>
            <p:ph type="dt" sz="half" idx="10"/>
          </p:nvPr>
        </p:nvSpPr>
        <p:spPr/>
        <p:txBody>
          <a:bodyPr/>
          <a:lstStyle/>
          <a:p>
            <a:fld id="{22DF0BB1-109C-4F81-8F5E-E1BC42263FCE}" type="datetimeFigureOut">
              <a:rPr lang="en-IN" smtClean="0"/>
              <a:pPr/>
              <a:t>21-12-2023</a:t>
            </a:fld>
            <a:endParaRPr lang="en-IN"/>
          </a:p>
        </p:txBody>
      </p:sp>
      <p:sp>
        <p:nvSpPr>
          <p:cNvPr id="5" name="Footer Placeholder 4">
            <a:extLst>
              <a:ext uri="{FF2B5EF4-FFF2-40B4-BE49-F238E27FC236}">
                <a16:creationId xmlns="" xmlns:a16="http://schemas.microsoft.com/office/drawing/2014/main" id="{F4CB7564-58C3-A154-43DC-B505D257E4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0951775-C3AA-016F-B8EA-535636630006}"/>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261674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DEB8AF-59C8-258F-2FF6-C45BDE9AE9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741129D-DA5A-E4F5-2CBE-B3438F4FC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484011D-49F6-0713-869E-5CD860CEB137}"/>
              </a:ext>
            </a:extLst>
          </p:cNvPr>
          <p:cNvSpPr>
            <a:spLocks noGrp="1"/>
          </p:cNvSpPr>
          <p:nvPr>
            <p:ph type="dt" sz="half" idx="10"/>
          </p:nvPr>
        </p:nvSpPr>
        <p:spPr/>
        <p:txBody>
          <a:bodyPr/>
          <a:lstStyle/>
          <a:p>
            <a:fld id="{22DF0BB1-109C-4F81-8F5E-E1BC42263FCE}" type="datetimeFigureOut">
              <a:rPr lang="en-IN" smtClean="0"/>
              <a:pPr/>
              <a:t>21-12-2023</a:t>
            </a:fld>
            <a:endParaRPr lang="en-IN"/>
          </a:p>
        </p:txBody>
      </p:sp>
      <p:sp>
        <p:nvSpPr>
          <p:cNvPr id="5" name="Footer Placeholder 4">
            <a:extLst>
              <a:ext uri="{FF2B5EF4-FFF2-40B4-BE49-F238E27FC236}">
                <a16:creationId xmlns="" xmlns:a16="http://schemas.microsoft.com/office/drawing/2014/main" id="{3C6AC836-83CE-93F1-E382-156518864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FE294AC-5469-825F-67F3-62889A89A4B7}"/>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64756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5BCC049-4ED2-6A44-89E3-7FCFAF9CCB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F0329AC-CED0-BA52-FBF2-739D1F7CD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D7E0300-BC1B-42E2-36F5-DCDA8D6339B7}"/>
              </a:ext>
            </a:extLst>
          </p:cNvPr>
          <p:cNvSpPr>
            <a:spLocks noGrp="1"/>
          </p:cNvSpPr>
          <p:nvPr>
            <p:ph type="dt" sz="half" idx="10"/>
          </p:nvPr>
        </p:nvSpPr>
        <p:spPr/>
        <p:txBody>
          <a:bodyPr/>
          <a:lstStyle/>
          <a:p>
            <a:fld id="{22DF0BB1-109C-4F81-8F5E-E1BC42263FCE}" type="datetimeFigureOut">
              <a:rPr lang="en-IN" smtClean="0"/>
              <a:pPr/>
              <a:t>21-12-2023</a:t>
            </a:fld>
            <a:endParaRPr lang="en-IN"/>
          </a:p>
        </p:txBody>
      </p:sp>
      <p:sp>
        <p:nvSpPr>
          <p:cNvPr id="5" name="Footer Placeholder 4">
            <a:extLst>
              <a:ext uri="{FF2B5EF4-FFF2-40B4-BE49-F238E27FC236}">
                <a16:creationId xmlns="" xmlns:a16="http://schemas.microsoft.com/office/drawing/2014/main" id="{D63D9EF2-2EBC-4B3E-7429-AE596DE5E4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C154CA0-EF1D-D762-1740-3636A9080CDC}"/>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9821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551D3E-FC1A-6AB7-6AF7-569DD2724C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6067533-5CD2-0492-999E-E9ABC5577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4A8DC4E-6ED3-ACA8-4562-5A19C51FFCC6}"/>
              </a:ext>
            </a:extLst>
          </p:cNvPr>
          <p:cNvSpPr>
            <a:spLocks noGrp="1"/>
          </p:cNvSpPr>
          <p:nvPr>
            <p:ph type="dt" sz="half" idx="10"/>
          </p:nvPr>
        </p:nvSpPr>
        <p:spPr/>
        <p:txBody>
          <a:bodyPr/>
          <a:lstStyle/>
          <a:p>
            <a:fld id="{22DF0BB1-109C-4F81-8F5E-E1BC42263FCE}" type="datetimeFigureOut">
              <a:rPr lang="en-IN" smtClean="0"/>
              <a:pPr/>
              <a:t>21-12-2023</a:t>
            </a:fld>
            <a:endParaRPr lang="en-IN"/>
          </a:p>
        </p:txBody>
      </p:sp>
      <p:sp>
        <p:nvSpPr>
          <p:cNvPr id="5" name="Footer Placeholder 4">
            <a:extLst>
              <a:ext uri="{FF2B5EF4-FFF2-40B4-BE49-F238E27FC236}">
                <a16:creationId xmlns="" xmlns:a16="http://schemas.microsoft.com/office/drawing/2014/main" id="{C82172ED-E5E5-6BFA-E431-32AA90216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50ADA4D-45AE-6577-5E51-62B6D025DE6E}"/>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254270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AEC6F4-3AB1-6046-4A20-79716F3BE3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1EEC71C-38C0-DD90-157E-B068D60FE0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62DAE10-865A-6266-F50A-B74CF389EE25}"/>
              </a:ext>
            </a:extLst>
          </p:cNvPr>
          <p:cNvSpPr>
            <a:spLocks noGrp="1"/>
          </p:cNvSpPr>
          <p:nvPr>
            <p:ph type="dt" sz="half" idx="10"/>
          </p:nvPr>
        </p:nvSpPr>
        <p:spPr/>
        <p:txBody>
          <a:bodyPr/>
          <a:lstStyle/>
          <a:p>
            <a:fld id="{22DF0BB1-109C-4F81-8F5E-E1BC42263FCE}" type="datetimeFigureOut">
              <a:rPr lang="en-IN" smtClean="0"/>
              <a:pPr/>
              <a:t>21-12-2023</a:t>
            </a:fld>
            <a:endParaRPr lang="en-IN"/>
          </a:p>
        </p:txBody>
      </p:sp>
      <p:sp>
        <p:nvSpPr>
          <p:cNvPr id="5" name="Footer Placeholder 4">
            <a:extLst>
              <a:ext uri="{FF2B5EF4-FFF2-40B4-BE49-F238E27FC236}">
                <a16:creationId xmlns="" xmlns:a16="http://schemas.microsoft.com/office/drawing/2014/main" id="{780D79B0-5387-1C8F-149C-A4DE7E6E6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271C38D-730A-25F9-89DE-33D388E8BA7F}"/>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428864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8CF710-11D9-EF62-408C-F9F80540B8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00456E7-9417-7B38-703C-298576D888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A34AC1F8-B511-1B47-4501-12DC43DE4F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3CA1DAD-498F-EBB1-2145-053C24B7E6E8}"/>
              </a:ext>
            </a:extLst>
          </p:cNvPr>
          <p:cNvSpPr>
            <a:spLocks noGrp="1"/>
          </p:cNvSpPr>
          <p:nvPr>
            <p:ph type="dt" sz="half" idx="10"/>
          </p:nvPr>
        </p:nvSpPr>
        <p:spPr/>
        <p:txBody>
          <a:bodyPr/>
          <a:lstStyle/>
          <a:p>
            <a:fld id="{22DF0BB1-109C-4F81-8F5E-E1BC42263FCE}" type="datetimeFigureOut">
              <a:rPr lang="en-IN" smtClean="0"/>
              <a:pPr/>
              <a:t>21-12-2023</a:t>
            </a:fld>
            <a:endParaRPr lang="en-IN"/>
          </a:p>
        </p:txBody>
      </p:sp>
      <p:sp>
        <p:nvSpPr>
          <p:cNvPr id="6" name="Footer Placeholder 5">
            <a:extLst>
              <a:ext uri="{FF2B5EF4-FFF2-40B4-BE49-F238E27FC236}">
                <a16:creationId xmlns="" xmlns:a16="http://schemas.microsoft.com/office/drawing/2014/main" id="{4D3902E1-5EED-C634-4605-CDFD392BDA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34230F-B791-5425-F983-156758B0BFA0}"/>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1932741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BF91A3-E361-D4B8-61BA-F0BB39AC46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5F804F8-184C-61AB-6A55-18D17D0548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E882FBE-F449-8D9D-02C9-8C65571F8D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8B247059-B506-0D01-B8BC-CDE6D38C9C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CD725B8-F8CF-D49F-8E2C-61150AF6BE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0878DFB-66E2-FC1E-0932-6A3A08E1DEDB}"/>
              </a:ext>
            </a:extLst>
          </p:cNvPr>
          <p:cNvSpPr>
            <a:spLocks noGrp="1"/>
          </p:cNvSpPr>
          <p:nvPr>
            <p:ph type="dt" sz="half" idx="10"/>
          </p:nvPr>
        </p:nvSpPr>
        <p:spPr/>
        <p:txBody>
          <a:bodyPr/>
          <a:lstStyle/>
          <a:p>
            <a:fld id="{22DF0BB1-109C-4F81-8F5E-E1BC42263FCE}" type="datetimeFigureOut">
              <a:rPr lang="en-IN" smtClean="0"/>
              <a:pPr/>
              <a:t>21-12-2023</a:t>
            </a:fld>
            <a:endParaRPr lang="en-IN"/>
          </a:p>
        </p:txBody>
      </p:sp>
      <p:sp>
        <p:nvSpPr>
          <p:cNvPr id="8" name="Footer Placeholder 7">
            <a:extLst>
              <a:ext uri="{FF2B5EF4-FFF2-40B4-BE49-F238E27FC236}">
                <a16:creationId xmlns="" xmlns:a16="http://schemas.microsoft.com/office/drawing/2014/main" id="{E95C86C4-339B-F81F-D589-8EF05A56BB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300C0B6-860B-0F90-C71A-F5C3553E8161}"/>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30558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4078BC-DEFA-C32D-0DBC-F9F869E5EF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DFBFA0DA-F325-EE53-52A3-07CB769A4AB8}"/>
              </a:ext>
            </a:extLst>
          </p:cNvPr>
          <p:cNvSpPr>
            <a:spLocks noGrp="1"/>
          </p:cNvSpPr>
          <p:nvPr>
            <p:ph type="dt" sz="half" idx="10"/>
          </p:nvPr>
        </p:nvSpPr>
        <p:spPr/>
        <p:txBody>
          <a:bodyPr/>
          <a:lstStyle/>
          <a:p>
            <a:fld id="{22DF0BB1-109C-4F81-8F5E-E1BC42263FCE}" type="datetimeFigureOut">
              <a:rPr lang="en-IN" smtClean="0"/>
              <a:pPr/>
              <a:t>21-12-2023</a:t>
            </a:fld>
            <a:endParaRPr lang="en-IN"/>
          </a:p>
        </p:txBody>
      </p:sp>
      <p:sp>
        <p:nvSpPr>
          <p:cNvPr id="4" name="Footer Placeholder 3">
            <a:extLst>
              <a:ext uri="{FF2B5EF4-FFF2-40B4-BE49-F238E27FC236}">
                <a16:creationId xmlns="" xmlns:a16="http://schemas.microsoft.com/office/drawing/2014/main" id="{7732775F-2DB1-DF5B-1798-F5CDE34BE8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14DCEF5B-EF8D-7282-5E5B-D05D348B183C}"/>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273635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2AFEA71-711A-4FAA-8162-80F2675EC903}"/>
              </a:ext>
            </a:extLst>
          </p:cNvPr>
          <p:cNvSpPr>
            <a:spLocks noGrp="1"/>
          </p:cNvSpPr>
          <p:nvPr>
            <p:ph type="dt" sz="half" idx="10"/>
          </p:nvPr>
        </p:nvSpPr>
        <p:spPr/>
        <p:txBody>
          <a:bodyPr/>
          <a:lstStyle/>
          <a:p>
            <a:fld id="{22DF0BB1-109C-4F81-8F5E-E1BC42263FCE}" type="datetimeFigureOut">
              <a:rPr lang="en-IN" smtClean="0"/>
              <a:pPr/>
              <a:t>21-12-2023</a:t>
            </a:fld>
            <a:endParaRPr lang="en-IN"/>
          </a:p>
        </p:txBody>
      </p:sp>
      <p:sp>
        <p:nvSpPr>
          <p:cNvPr id="3" name="Footer Placeholder 2">
            <a:extLst>
              <a:ext uri="{FF2B5EF4-FFF2-40B4-BE49-F238E27FC236}">
                <a16:creationId xmlns="" xmlns:a16="http://schemas.microsoft.com/office/drawing/2014/main" id="{2EB3B9AE-0B7A-AA0E-A708-8577BB7FFF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CDB4A581-A762-555C-BE43-5DA9F7899D1B}"/>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164237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4C10D1-2245-B9F7-05F3-C445F9B9D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02D6585-EC26-D1B1-D327-32F4C94864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C0971F5-2C7A-1F12-E22B-2AD8B49DE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A7C0B12-28E6-3490-905A-C41FC91C6312}"/>
              </a:ext>
            </a:extLst>
          </p:cNvPr>
          <p:cNvSpPr>
            <a:spLocks noGrp="1"/>
          </p:cNvSpPr>
          <p:nvPr>
            <p:ph type="dt" sz="half" idx="10"/>
          </p:nvPr>
        </p:nvSpPr>
        <p:spPr/>
        <p:txBody>
          <a:bodyPr/>
          <a:lstStyle/>
          <a:p>
            <a:fld id="{22DF0BB1-109C-4F81-8F5E-E1BC42263FCE}" type="datetimeFigureOut">
              <a:rPr lang="en-IN" smtClean="0"/>
              <a:pPr/>
              <a:t>21-12-2023</a:t>
            </a:fld>
            <a:endParaRPr lang="en-IN"/>
          </a:p>
        </p:txBody>
      </p:sp>
      <p:sp>
        <p:nvSpPr>
          <p:cNvPr id="6" name="Footer Placeholder 5">
            <a:extLst>
              <a:ext uri="{FF2B5EF4-FFF2-40B4-BE49-F238E27FC236}">
                <a16:creationId xmlns="" xmlns:a16="http://schemas.microsoft.com/office/drawing/2014/main" id="{DF802624-50D9-AC53-1BE1-C276B45432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0A58212-4E81-CE1A-178F-1F283CE94BAF}"/>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394969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91BF4C-5AD0-52E0-3804-E6E12FA88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CF49B05-7B06-BF2F-4D04-6BFFE00541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49F9218-92FA-8469-295D-51134E3BC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AAE1551-1C3B-9269-3D27-B9A16D59792A}"/>
              </a:ext>
            </a:extLst>
          </p:cNvPr>
          <p:cNvSpPr>
            <a:spLocks noGrp="1"/>
          </p:cNvSpPr>
          <p:nvPr>
            <p:ph type="dt" sz="half" idx="10"/>
          </p:nvPr>
        </p:nvSpPr>
        <p:spPr/>
        <p:txBody>
          <a:bodyPr/>
          <a:lstStyle/>
          <a:p>
            <a:fld id="{22DF0BB1-109C-4F81-8F5E-E1BC42263FCE}" type="datetimeFigureOut">
              <a:rPr lang="en-IN" smtClean="0"/>
              <a:pPr/>
              <a:t>21-12-2023</a:t>
            </a:fld>
            <a:endParaRPr lang="en-IN"/>
          </a:p>
        </p:txBody>
      </p:sp>
      <p:sp>
        <p:nvSpPr>
          <p:cNvPr id="6" name="Footer Placeholder 5">
            <a:extLst>
              <a:ext uri="{FF2B5EF4-FFF2-40B4-BE49-F238E27FC236}">
                <a16:creationId xmlns="" xmlns:a16="http://schemas.microsoft.com/office/drawing/2014/main" id="{BAF49296-62F6-E892-A1EF-16E39B32EE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054AF6B-F57D-6C32-A104-7C7960A6CAB5}"/>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394846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522E955-2504-7426-F318-DA52B7449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9E24C84-21A6-726D-7911-31FDA6BBFB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13D3422-E3F3-1DD1-B8E4-F650631AF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F0BB1-109C-4F81-8F5E-E1BC42263FCE}" type="datetimeFigureOut">
              <a:rPr lang="en-IN" smtClean="0"/>
              <a:pPr/>
              <a:t>21-12-2023</a:t>
            </a:fld>
            <a:endParaRPr lang="en-IN"/>
          </a:p>
        </p:txBody>
      </p:sp>
      <p:sp>
        <p:nvSpPr>
          <p:cNvPr id="5" name="Footer Placeholder 4">
            <a:extLst>
              <a:ext uri="{FF2B5EF4-FFF2-40B4-BE49-F238E27FC236}">
                <a16:creationId xmlns="" xmlns:a16="http://schemas.microsoft.com/office/drawing/2014/main" id="{DEC8F370-2F79-6EE5-46A8-D756D2C30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93D9808-CB26-E730-9456-DE995EB63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203765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4.png"/><Relationship Id="rId7"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6.png"/><Relationship Id="rId7"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0.png"/><Relationship Id="rId7"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5.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3" Type="http://schemas.openxmlformats.org/officeDocument/2006/relationships/image" Target="../media/image2.png"/><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image" Target="../media/image7.png"/><Relationship Id="rId16" Type="http://schemas.openxmlformats.org/officeDocument/2006/relationships/image" Target="../media/image5.png"/><Relationship Id="rId1" Type="http://schemas.openxmlformats.org/officeDocument/2006/relationships/slideLayout" Target="../slideLayouts/slideLayout2.xml"/><Relationship Id="rId11" Type="http://schemas.openxmlformats.org/officeDocument/2006/relationships/image" Target="../media/image20.svg"/><Relationship Id="rId15" Type="http://schemas.openxmlformats.org/officeDocument/2006/relationships/image" Target="../media/image4.png"/><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0" y="2320599"/>
            <a:ext cx="12192000" cy="1201200"/>
          </a:xfrm>
          <a:prstGeom prst="rect">
            <a:avLst/>
          </a:prstGeom>
          <a:solidFill>
            <a:srgbClr val="E1EFD8"/>
          </a:solidFill>
          <a:ln w="9525" cap="flat" cmpd="sng">
            <a:solidFill>
              <a:srgbClr val="E1EFD8"/>
            </a:solidFill>
            <a:prstDash val="solid"/>
            <a:round/>
            <a:headEnd type="none" w="sm" len="sm"/>
            <a:tailEnd type="none" w="sm" len="sm"/>
          </a:ln>
        </p:spPr>
        <p:txBody>
          <a:bodyPr spcFirstLastPara="1" wrap="square" lIns="91425" tIns="45700" rIns="91425" bIns="45700" anchor="ctr" anchorCtr="0">
            <a:normAutofit/>
          </a:bodyPr>
          <a:lstStyle/>
          <a:p>
            <a:r>
              <a:rPr lang="en-IN" sz="2400" b="1" u="sng" dirty="0">
                <a:solidFill>
                  <a:schemeClr val="dk2"/>
                </a:solidFill>
                <a:latin typeface="Times New Roman" panose="02020603050405020304" pitchFamily="18" charset="0"/>
                <a:ea typeface="Cambria"/>
                <a:cs typeface="Times New Roman" panose="02020603050405020304" pitchFamily="18" charset="0"/>
                <a:sym typeface="Cambria"/>
              </a:rPr>
              <a:t>FOOT PRESSURE MAPPING TECHNOLOGY</a:t>
            </a:r>
            <a:endParaRPr lang="en-US" sz="2400" dirty="0">
              <a:latin typeface="Times New Roman" panose="02020603050405020304" pitchFamily="18" charset="0"/>
              <a:cs typeface="Times New Roman" panose="02020603050405020304" pitchFamily="18" charset="0"/>
            </a:endParaRPr>
          </a:p>
        </p:txBody>
      </p:sp>
      <p:sp>
        <p:nvSpPr>
          <p:cNvPr id="92" name="Google Shape;92;p13"/>
          <p:cNvSpPr txBox="1"/>
          <p:nvPr/>
        </p:nvSpPr>
        <p:spPr>
          <a:xfrm>
            <a:off x="2729400" y="1699545"/>
            <a:ext cx="6733200" cy="461700"/>
          </a:xfrm>
          <a:prstGeom prst="rect">
            <a:avLst/>
          </a:prstGeom>
          <a:solidFill>
            <a:srgbClr val="FFF2CC"/>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FINAL YEAR</a:t>
            </a:r>
            <a:r>
              <a:rPr lang="en-US" sz="2400" b="1" i="0" u="none" strike="noStrike" cap="none" dirty="0" smtClean="0">
                <a:solidFill>
                  <a:schemeClr val="dk1"/>
                </a:solidFill>
                <a:latin typeface="Times New Roman"/>
                <a:ea typeface="Times New Roman"/>
                <a:cs typeface="Times New Roman"/>
                <a:sym typeface="Times New Roman"/>
              </a:rPr>
              <a:t>-PROJECT  </a:t>
            </a:r>
            <a:r>
              <a:rPr lang="en-US" sz="2400" b="1" i="0" u="none" strike="noStrike" cap="none" dirty="0">
                <a:solidFill>
                  <a:schemeClr val="dk1"/>
                </a:solidFill>
                <a:latin typeface="Times New Roman"/>
                <a:ea typeface="Times New Roman"/>
                <a:cs typeface="Times New Roman"/>
                <a:sym typeface="Times New Roman"/>
              </a:rPr>
              <a:t>PRESENTATION</a:t>
            </a:r>
            <a:endParaRPr sz="2400" b="1" i="0" u="none" strike="noStrike" cap="none" dirty="0">
              <a:solidFill>
                <a:schemeClr val="dk1"/>
              </a:solidFill>
              <a:latin typeface="Times New Roman"/>
              <a:ea typeface="Times New Roman"/>
              <a:cs typeface="Times New Roman"/>
              <a:sym typeface="Times New Roman"/>
            </a:endParaRPr>
          </a:p>
        </p:txBody>
      </p:sp>
      <p:sp>
        <p:nvSpPr>
          <p:cNvPr id="93" name="Google Shape;93;p13"/>
          <p:cNvSpPr txBox="1"/>
          <p:nvPr/>
        </p:nvSpPr>
        <p:spPr>
          <a:xfrm>
            <a:off x="1117088" y="4734550"/>
            <a:ext cx="3570900" cy="1200600"/>
          </a:xfrm>
          <a:prstGeom prst="rect">
            <a:avLst/>
          </a:prstGeom>
          <a:solidFill>
            <a:srgbClr val="CCECFF">
              <a:alpha val="49803"/>
            </a:srgbClr>
          </a:solidFill>
          <a:ln w="9525" cap="flat" cmpd="sng">
            <a:solidFill>
              <a:srgbClr val="FFC00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t" anchorCtr="0">
            <a:spAutoFit/>
          </a:bodyPr>
          <a:lstStyle/>
          <a:p>
            <a:pPr algn="just"/>
            <a:r>
              <a:rPr lang="en-US" sz="1800" b="0" i="0" u="sng" strike="noStrike" cap="none" dirty="0">
                <a:solidFill>
                  <a:srgbClr val="000000"/>
                </a:solidFill>
                <a:latin typeface="Times New Roman"/>
                <a:ea typeface="Times New Roman"/>
                <a:cs typeface="Times New Roman"/>
                <a:sym typeface="Times New Roman"/>
              </a:rPr>
              <a:t>Guide Name</a:t>
            </a:r>
            <a:r>
              <a:rPr lang="en-US" sz="1800" b="0" i="0" u="none" strike="noStrike" cap="none" dirty="0">
                <a:solidFill>
                  <a:srgbClr val="000000"/>
                </a:solidFill>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a:t>
            </a:r>
            <a:r>
              <a:rPr lang="en-US" sz="1800" b="1" dirty="0">
                <a:latin typeface="Times New Roman"/>
                <a:ea typeface="Times New Roman"/>
                <a:cs typeface="Times New Roman"/>
                <a:sym typeface="Times New Roman"/>
              </a:rPr>
              <a:t>Madhuri J</a:t>
            </a:r>
            <a:endParaRPr sz="1800" b="1" i="0" u="none" strike="noStrike" cap="none"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0" i="0" u="sng" strike="noStrike" cap="none" dirty="0">
                <a:solidFill>
                  <a:srgbClr val="000000"/>
                </a:solidFill>
                <a:latin typeface="Times New Roman"/>
                <a:ea typeface="Times New Roman"/>
                <a:cs typeface="Times New Roman"/>
                <a:sym typeface="Times New Roman"/>
              </a:rPr>
              <a:t>Designation</a:t>
            </a:r>
            <a:r>
              <a:rPr lang="en-US" sz="1800" b="0" i="0" u="none" strike="noStrike" cap="none" dirty="0">
                <a:solidFill>
                  <a:srgbClr val="000000"/>
                </a:solidFill>
                <a:latin typeface="Times New Roman"/>
                <a:ea typeface="Times New Roman"/>
                <a:cs typeface="Times New Roman"/>
                <a:sym typeface="Times New Roman"/>
              </a:rPr>
              <a:t> - </a:t>
            </a:r>
            <a:r>
              <a:rPr lang="en-US" sz="1800" b="1" i="0" u="none" strike="noStrike" cap="none" dirty="0">
                <a:solidFill>
                  <a:srgbClr val="000000"/>
                </a:solidFill>
                <a:latin typeface="Times New Roman"/>
                <a:ea typeface="Times New Roman"/>
                <a:cs typeface="Times New Roman"/>
                <a:sym typeface="Times New Roman"/>
              </a:rPr>
              <a:t>Assistant Professor</a:t>
            </a:r>
            <a:endParaRPr sz="1800" b="1" i="0" u="none" strike="noStrike" cap="none" dirty="0">
              <a:solidFill>
                <a:schemeClr val="dk1"/>
              </a:solidFill>
              <a:latin typeface="Times New Roman"/>
              <a:ea typeface="Times New Roman"/>
              <a:cs typeface="Times New Roman"/>
              <a:sym typeface="Times New Roman"/>
            </a:endParaRPr>
          </a:p>
          <a:p>
            <a:pPr marL="914400" algn="just"/>
            <a:r>
              <a:rPr lang="en-US" sz="1800" b="1" dirty="0">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Dept. of </a:t>
            </a:r>
            <a:r>
              <a:rPr lang="en-US" b="1" dirty="0">
                <a:solidFill>
                  <a:srgbClr val="000000"/>
                </a:solidFill>
                <a:latin typeface="Times New Roman"/>
                <a:ea typeface="Times New Roman"/>
                <a:cs typeface="Times New Roman"/>
                <a:sym typeface="Times New Roman"/>
              </a:rPr>
              <a:t>CSE</a:t>
            </a:r>
            <a:endParaRPr sz="1800" b="1" i="0" u="none" strike="noStrike" cap="none" dirty="0">
              <a:solidFill>
                <a:schemeClr val="dk1"/>
              </a:solidFill>
              <a:latin typeface="Times New Roman"/>
              <a:ea typeface="Times New Roman"/>
              <a:cs typeface="Times New Roman"/>
              <a:sym typeface="Times New Roman"/>
            </a:endParaRPr>
          </a:p>
          <a:p>
            <a:pPr marL="457200" indent="457200" algn="just"/>
            <a:r>
              <a:rPr lang="en-US" sz="1800" b="1" dirty="0">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BIT.</a:t>
            </a:r>
            <a:endParaRPr sz="1800" b="1" i="0" u="none" strike="noStrike" cap="none" dirty="0">
              <a:solidFill>
                <a:schemeClr val="dk1"/>
              </a:solidFill>
              <a:latin typeface="Times New Roman"/>
              <a:ea typeface="Times New Roman"/>
              <a:cs typeface="Times New Roman"/>
              <a:sym typeface="Times New Roman"/>
            </a:endParaRPr>
          </a:p>
        </p:txBody>
      </p:sp>
      <p:sp>
        <p:nvSpPr>
          <p:cNvPr id="94" name="Google Shape;94;p13"/>
          <p:cNvSpPr/>
          <p:nvPr/>
        </p:nvSpPr>
        <p:spPr>
          <a:xfrm>
            <a:off x="1116943" y="4365218"/>
            <a:ext cx="3571045" cy="369332"/>
          </a:xfrm>
          <a:prstGeom prst="rect">
            <a:avLst/>
          </a:prstGeom>
          <a:solidFill>
            <a:srgbClr val="A8D08C"/>
          </a:solidFill>
          <a:ln w="9525" cap="flat" cmpd="sng">
            <a:solidFill>
              <a:srgbClr val="ACB8CA"/>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New Roman"/>
                <a:ea typeface="Times New Roman"/>
                <a:cs typeface="Times New Roman"/>
                <a:sym typeface="Times New Roman"/>
              </a:rPr>
              <a:t>Under  the guidance of:</a:t>
            </a:r>
            <a:endParaRPr sz="1800" b="1">
              <a:solidFill>
                <a:schemeClr val="dk1"/>
              </a:solidFill>
              <a:latin typeface="Times New Roman"/>
              <a:ea typeface="Times New Roman"/>
              <a:cs typeface="Times New Roman"/>
              <a:sym typeface="Times New Roman"/>
            </a:endParaRPr>
          </a:p>
        </p:txBody>
      </p:sp>
      <p:graphicFrame>
        <p:nvGraphicFramePr>
          <p:cNvPr id="6" name="Table 5">
            <a:extLst>
              <a:ext uri="{FF2B5EF4-FFF2-40B4-BE49-F238E27FC236}">
                <a16:creationId xmlns="" xmlns:a16="http://schemas.microsoft.com/office/drawing/2014/main" id="{14C773C9-3847-C4B7-C814-3A4DD942E391}"/>
              </a:ext>
            </a:extLst>
          </p:cNvPr>
          <p:cNvGraphicFramePr>
            <a:graphicFrameLocks noGrp="1"/>
          </p:cNvGraphicFramePr>
          <p:nvPr>
            <p:extLst>
              <p:ext uri="{D42A27DB-BD31-4B8C-83A1-F6EECF244321}">
                <p14:modId xmlns="" xmlns:p14="http://schemas.microsoft.com/office/powerpoint/2010/main" val="1702500773"/>
              </p:ext>
            </p:extLst>
          </p:nvPr>
        </p:nvGraphicFramePr>
        <p:xfrm>
          <a:off x="5914851" y="4115656"/>
          <a:ext cx="5475706" cy="1828800"/>
        </p:xfrm>
        <a:graphic>
          <a:graphicData uri="http://schemas.openxmlformats.org/drawingml/2006/table">
            <a:tbl>
              <a:tblPr firstRow="1" bandRow="1">
                <a:tableStyleId>{93296810-A885-4BE3-A3E7-6D5BEEA58F35}</a:tableStyleId>
              </a:tblPr>
              <a:tblGrid>
                <a:gridCol w="2737853">
                  <a:extLst>
                    <a:ext uri="{9D8B030D-6E8A-4147-A177-3AD203B41FA5}">
                      <a16:colId xmlns="" xmlns:a16="http://schemas.microsoft.com/office/drawing/2014/main" val="2464153613"/>
                    </a:ext>
                  </a:extLst>
                </a:gridCol>
                <a:gridCol w="2737853">
                  <a:extLst>
                    <a:ext uri="{9D8B030D-6E8A-4147-A177-3AD203B41FA5}">
                      <a16:colId xmlns="" xmlns:a16="http://schemas.microsoft.com/office/drawing/2014/main" val="1012538680"/>
                    </a:ext>
                  </a:extLst>
                </a:gridCol>
              </a:tblGrid>
              <a:tr h="335625">
                <a:tc>
                  <a:txBody>
                    <a:bodyPr/>
                    <a:lstStyle/>
                    <a:p>
                      <a:pPr algn="ctr"/>
                      <a:r>
                        <a:rPr lang="en-US" dirty="0"/>
                        <a:t>USN</a:t>
                      </a:r>
                      <a:endParaRPr lang="en-IN" dirty="0"/>
                    </a:p>
                  </a:txBody>
                  <a:tcPr/>
                </a:tc>
                <a:tc>
                  <a:txBody>
                    <a:bodyPr/>
                    <a:lstStyle/>
                    <a:p>
                      <a:pPr algn="ctr"/>
                      <a:r>
                        <a:rPr lang="en-US" dirty="0"/>
                        <a:t>NAME</a:t>
                      </a:r>
                      <a:endParaRPr lang="en-IN" dirty="0"/>
                    </a:p>
                  </a:txBody>
                  <a:tcPr/>
                </a:tc>
                <a:extLst>
                  <a:ext uri="{0D108BD9-81ED-4DB2-BD59-A6C34878D82A}">
                    <a16:rowId xmlns="" xmlns:a16="http://schemas.microsoft.com/office/drawing/2014/main" val="3485925763"/>
                  </a:ext>
                </a:extLst>
              </a:tr>
              <a:tr h="335625">
                <a:tc>
                  <a:txBody>
                    <a:bodyPr/>
                    <a:lstStyle/>
                    <a:p>
                      <a:pPr algn="ctr"/>
                      <a:r>
                        <a:rPr lang="en-US" dirty="0"/>
                        <a:t>1BI20CS070</a:t>
                      </a:r>
                      <a:endParaRPr lang="en-IN" dirty="0"/>
                    </a:p>
                  </a:txBody>
                  <a:tcPr/>
                </a:tc>
                <a:tc>
                  <a:txBody>
                    <a:bodyPr/>
                    <a:lstStyle/>
                    <a:p>
                      <a:pPr algn="ctr"/>
                      <a:r>
                        <a:rPr lang="en-US" dirty="0"/>
                        <a:t>Harsh Adhikari</a:t>
                      </a:r>
                      <a:endParaRPr lang="en-IN" dirty="0"/>
                    </a:p>
                  </a:txBody>
                  <a:tcPr/>
                </a:tc>
                <a:extLst>
                  <a:ext uri="{0D108BD9-81ED-4DB2-BD59-A6C34878D82A}">
                    <a16:rowId xmlns="" xmlns:a16="http://schemas.microsoft.com/office/drawing/2014/main" val="4083224618"/>
                  </a:ext>
                </a:extLst>
              </a:tr>
              <a:tr h="335625">
                <a:tc>
                  <a:txBody>
                    <a:bodyPr/>
                    <a:lstStyle/>
                    <a:p>
                      <a:pPr algn="ctr"/>
                      <a:r>
                        <a:rPr lang="en-US" dirty="0"/>
                        <a:t>1BI20CS047</a:t>
                      </a:r>
                      <a:endParaRPr lang="en-IN" dirty="0"/>
                    </a:p>
                  </a:txBody>
                  <a:tcPr/>
                </a:tc>
                <a:tc>
                  <a:txBody>
                    <a:bodyPr/>
                    <a:lstStyle/>
                    <a:p>
                      <a:pPr algn="ctr"/>
                      <a:r>
                        <a:rPr lang="en-US" dirty="0"/>
                        <a:t>Chinmay </a:t>
                      </a:r>
                      <a:r>
                        <a:rPr lang="en-US" dirty="0" err="1"/>
                        <a:t>Lohomi</a:t>
                      </a:r>
                      <a:endParaRPr lang="en-IN" dirty="0"/>
                    </a:p>
                  </a:txBody>
                  <a:tcPr/>
                </a:tc>
                <a:extLst>
                  <a:ext uri="{0D108BD9-81ED-4DB2-BD59-A6C34878D82A}">
                    <a16:rowId xmlns="" xmlns:a16="http://schemas.microsoft.com/office/drawing/2014/main" val="3618963552"/>
                  </a:ext>
                </a:extLst>
              </a:tr>
              <a:tr h="335625">
                <a:tc>
                  <a:txBody>
                    <a:bodyPr/>
                    <a:lstStyle/>
                    <a:p>
                      <a:pPr algn="ctr"/>
                      <a:r>
                        <a:rPr lang="en-US" dirty="0"/>
                        <a:t>1BI20CS057</a:t>
                      </a:r>
                      <a:endParaRPr lang="en-IN" dirty="0"/>
                    </a:p>
                  </a:txBody>
                  <a:tcPr/>
                </a:tc>
                <a:tc>
                  <a:txBody>
                    <a:bodyPr/>
                    <a:lstStyle/>
                    <a:p>
                      <a:pPr algn="ctr"/>
                      <a:r>
                        <a:rPr lang="en-US" dirty="0"/>
                        <a:t>Dheeraj </a:t>
                      </a:r>
                      <a:r>
                        <a:rPr lang="en-US" dirty="0" err="1"/>
                        <a:t>Katoch</a:t>
                      </a:r>
                      <a:endParaRPr lang="en-IN" dirty="0"/>
                    </a:p>
                  </a:txBody>
                  <a:tcPr/>
                </a:tc>
                <a:extLst>
                  <a:ext uri="{0D108BD9-81ED-4DB2-BD59-A6C34878D82A}">
                    <a16:rowId xmlns="" xmlns:a16="http://schemas.microsoft.com/office/drawing/2014/main" val="2657657489"/>
                  </a:ext>
                </a:extLst>
              </a:tr>
              <a:tr h="335625">
                <a:tc>
                  <a:txBody>
                    <a:bodyPr/>
                    <a:lstStyle/>
                    <a:p>
                      <a:pPr algn="ctr"/>
                      <a:r>
                        <a:rPr lang="en-US" dirty="0"/>
                        <a:t>1BI20CS189</a:t>
                      </a:r>
                      <a:endParaRPr lang="en-IN" dirty="0"/>
                    </a:p>
                  </a:txBody>
                  <a:tcPr/>
                </a:tc>
                <a:tc>
                  <a:txBody>
                    <a:bodyPr/>
                    <a:lstStyle/>
                    <a:p>
                      <a:pPr algn="ctr"/>
                      <a:r>
                        <a:rPr lang="en-US" dirty="0"/>
                        <a:t>Vivek Gupta</a:t>
                      </a:r>
                      <a:endParaRPr lang="en-IN" dirty="0"/>
                    </a:p>
                  </a:txBody>
                  <a:tcPr/>
                </a:tc>
                <a:extLst>
                  <a:ext uri="{0D108BD9-81ED-4DB2-BD59-A6C34878D82A}">
                    <a16:rowId xmlns="" xmlns:a16="http://schemas.microsoft.com/office/drawing/2014/main" val="3071877659"/>
                  </a:ext>
                </a:extLst>
              </a:tr>
            </a:tbl>
          </a:graphicData>
        </a:graphic>
      </p:graphicFrame>
      <p:graphicFrame>
        <p:nvGraphicFramePr>
          <p:cNvPr id="7" name="Table 6">
            <a:extLst>
              <a:ext uri="{FF2B5EF4-FFF2-40B4-BE49-F238E27FC236}">
                <a16:creationId xmlns="" xmlns:a16="http://schemas.microsoft.com/office/drawing/2014/main" id="{BFE0FEAB-3722-C75C-5D6F-FD3F8FFCAC73}"/>
              </a:ext>
            </a:extLst>
          </p:cNvPr>
          <p:cNvGraphicFramePr>
            <a:graphicFrameLocks noGrp="1"/>
          </p:cNvGraphicFramePr>
          <p:nvPr>
            <p:extLst>
              <p:ext uri="{D42A27DB-BD31-4B8C-83A1-F6EECF244321}">
                <p14:modId xmlns="" xmlns:p14="http://schemas.microsoft.com/office/powerpoint/2010/main" val="1813685894"/>
              </p:ext>
            </p:extLst>
          </p:nvPr>
        </p:nvGraphicFramePr>
        <p:xfrm>
          <a:off x="5914851" y="3607277"/>
          <a:ext cx="5475706" cy="421295"/>
        </p:xfrm>
        <a:graphic>
          <a:graphicData uri="http://schemas.openxmlformats.org/drawingml/2006/table">
            <a:tbl>
              <a:tblPr firstRow="1" bandRow="1">
                <a:tableStyleId>{5C22544A-7EE6-4342-B048-85BDC9FD1C3A}</a:tableStyleId>
              </a:tblPr>
              <a:tblGrid>
                <a:gridCol w="5475706">
                  <a:extLst>
                    <a:ext uri="{9D8B030D-6E8A-4147-A177-3AD203B41FA5}">
                      <a16:colId xmlns="" xmlns:a16="http://schemas.microsoft.com/office/drawing/2014/main" val="145851461"/>
                    </a:ext>
                  </a:extLst>
                </a:gridCol>
              </a:tblGrid>
              <a:tr h="421295">
                <a:tc>
                  <a:txBody>
                    <a:bodyPr/>
                    <a:lstStyle/>
                    <a:p>
                      <a:pPr algn="ctr"/>
                      <a:r>
                        <a:rPr lang="en-US" b="1" dirty="0">
                          <a:solidFill>
                            <a:schemeClr val="tx1"/>
                          </a:solidFill>
                        </a:rPr>
                        <a:t>Presented </a:t>
                      </a:r>
                      <a:r>
                        <a:rPr lang="en-US" b="1" dirty="0" smtClean="0">
                          <a:solidFill>
                            <a:schemeClr val="tx1"/>
                          </a:solidFill>
                        </a:rPr>
                        <a:t>by  20P07</a:t>
                      </a:r>
                      <a:endParaRPr lang="en-IN" b="1" dirty="0">
                        <a:solidFill>
                          <a:schemeClr val="tx1"/>
                        </a:solidFill>
                      </a:endParaRPr>
                    </a:p>
                  </a:txBody>
                  <a:tcPr/>
                </a:tc>
                <a:extLst>
                  <a:ext uri="{0D108BD9-81ED-4DB2-BD59-A6C34878D82A}">
                    <a16:rowId xmlns="" xmlns:a16="http://schemas.microsoft.com/office/drawing/2014/main" val="2099781649"/>
                  </a:ext>
                </a:extLst>
              </a:tr>
            </a:tbl>
          </a:graphicData>
        </a:graphic>
      </p:graphicFrame>
      <p:grpSp>
        <p:nvGrpSpPr>
          <p:cNvPr id="16" name="Group 8"/>
          <p:cNvGrpSpPr/>
          <p:nvPr/>
        </p:nvGrpSpPr>
        <p:grpSpPr>
          <a:xfrm>
            <a:off x="0" y="-116112"/>
            <a:ext cx="12192000" cy="1692900"/>
            <a:chOff x="0" y="0"/>
            <a:chExt cx="24384240" cy="2250720"/>
          </a:xfrm>
        </p:grpSpPr>
        <p:sp>
          <p:nvSpPr>
            <p:cNvPr id="17"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20" name="TextBox 15"/>
          <p:cNvSpPr txBox="1"/>
          <p:nvPr/>
        </p:nvSpPr>
        <p:spPr>
          <a:xfrm>
            <a:off x="2554514" y="179933"/>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21" name="object 6"/>
          <p:cNvSpPr/>
          <p:nvPr/>
        </p:nvSpPr>
        <p:spPr>
          <a:xfrm>
            <a:off x="10435772" y="56174"/>
            <a:ext cx="1659454" cy="1293655"/>
          </a:xfrm>
          <a:prstGeom prst="rect">
            <a:avLst/>
          </a:prstGeom>
          <a:blipFill>
            <a:blip r:embed="rId3" cstate="print"/>
            <a:stretch>
              <a:fillRect/>
            </a:stretch>
          </a:blipFill>
        </p:spPr>
        <p:txBody>
          <a:bodyPr wrap="square" lIns="0" tIns="0" rIns="0" bIns="0" rtlCol="0"/>
          <a:lstStyle/>
          <a:p>
            <a:endParaRPr/>
          </a:p>
        </p:txBody>
      </p:sp>
      <p:sp>
        <p:nvSpPr>
          <p:cNvPr id="22" name="object 5"/>
          <p:cNvSpPr/>
          <p:nvPr/>
        </p:nvSpPr>
        <p:spPr>
          <a:xfrm>
            <a:off x="203200" y="-14514"/>
            <a:ext cx="1814286" cy="1553029"/>
          </a:xfrm>
          <a:prstGeom prst="rect">
            <a:avLst/>
          </a:prstGeom>
          <a:blipFill>
            <a:blip r:embed="rId4" cstate="print"/>
            <a:stretch>
              <a:fillRect/>
            </a:stretch>
          </a:blipFill>
        </p:spPr>
        <p:txBody>
          <a:bodyPr wrap="square" lIns="0" tIns="0" rIns="0" bIns="0" rtlCol="0"/>
          <a:lstStyle/>
          <a:p>
            <a:endParaRPr/>
          </a:p>
        </p:txBody>
      </p:sp>
      <p:grpSp>
        <p:nvGrpSpPr>
          <p:cNvPr id="23" name="Group 2"/>
          <p:cNvGrpSpPr/>
          <p:nvPr/>
        </p:nvGrpSpPr>
        <p:grpSpPr>
          <a:xfrm>
            <a:off x="0" y="6095998"/>
            <a:ext cx="12192000" cy="791030"/>
            <a:chOff x="0" y="0"/>
            <a:chExt cx="24384240" cy="1549440"/>
          </a:xfrm>
        </p:grpSpPr>
        <p:sp>
          <p:nvSpPr>
            <p:cNvPr id="24"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25"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5" cstate="print"/>
            <a:stretch>
              <a:fillRect t="-11153" b="-11153"/>
            </a:stretch>
          </a:blipFill>
        </p:spPr>
      </p:sp>
      <p:sp>
        <p:nvSpPr>
          <p:cNvPr id="26"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6" cstate="print"/>
            <a:stretch>
              <a:fillRect t="-11034" b="-11034"/>
            </a:stretch>
          </a:blipFill>
        </p:spPr>
      </p:sp>
      <p:sp>
        <p:nvSpPr>
          <p:cNvPr id="27"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7" cstate="print"/>
            <a:stretch>
              <a:fillRect t="-23333" b="-23333"/>
            </a:stretch>
          </a:blipFill>
        </p:spPr>
      </p:sp>
      <p:sp>
        <p:nvSpPr>
          <p:cNvPr id="28"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8" cstate="print"/>
            <a:stretch>
              <a:fillRect t="-16545" b="-16545"/>
            </a:stretch>
          </a:blipFill>
        </p:spPr>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101725"/>
            <a:ext cx="10515600" cy="1325563"/>
          </a:xfrm>
        </p:spPr>
        <p:txBody>
          <a:bodyPr>
            <a:normAutofit/>
          </a:bodyPr>
          <a:lstStyle/>
          <a:p>
            <a:pPr algn="ctr"/>
            <a:r>
              <a:rPr lang="en-IN" sz="3600" b="1" dirty="0" smtClean="0">
                <a:latin typeface="Times New Roman" pitchFamily="18" charset="0"/>
                <a:cs typeface="Times New Roman" pitchFamily="18" charset="0"/>
              </a:rPr>
              <a:t>Architecture</a:t>
            </a:r>
            <a:endParaRPr lang="en-IN" sz="3600" b="1" dirty="0">
              <a:latin typeface="Times New Roman" pitchFamily="18" charset="0"/>
              <a:cs typeface="Times New Roman" pitchFamily="18" charset="0"/>
            </a:endParaRPr>
          </a:p>
        </p:txBody>
      </p:sp>
      <p:pic>
        <p:nvPicPr>
          <p:cNvPr id="10" name="Content Placeholder 9" descr="Screenshot (6).png"/>
          <p:cNvPicPr>
            <a:picLocks noGrp="1" noChangeAspect="1"/>
          </p:cNvPicPr>
          <p:nvPr>
            <p:ph idx="1"/>
          </p:nvPr>
        </p:nvPicPr>
        <p:blipFill>
          <a:blip r:embed="rId2" cstate="print"/>
          <a:stretch>
            <a:fillRect/>
          </a:stretch>
        </p:blipFill>
        <p:spPr>
          <a:xfrm>
            <a:off x="1083805" y="1953133"/>
            <a:ext cx="6544589" cy="4096322"/>
          </a:xfrm>
        </p:spPr>
      </p:pic>
      <p:sp>
        <p:nvSpPr>
          <p:cNvPr id="11" name="Title 1"/>
          <p:cNvSpPr txBox="1">
            <a:spLocks/>
          </p:cNvSpPr>
          <p:nvPr/>
        </p:nvSpPr>
        <p:spPr>
          <a:xfrm>
            <a:off x="6426200" y="2968625"/>
            <a:ext cx="5575300" cy="1325563"/>
          </a:xfrm>
          <a:prstGeom prst="rect">
            <a:avLst/>
          </a:prstGeom>
        </p:spPr>
        <p:txBody>
          <a:bodyPr vert="horz" lIns="91440" tIns="45720" rIns="91440" bIns="45720" rtlCol="0" anchor="ctr">
            <a:normAutofit/>
          </a:bodyPr>
          <a:lstStyle/>
          <a:p>
            <a:pPr lvl="0" algn="ctr">
              <a:lnSpc>
                <a:spcPct val="90000"/>
              </a:lnSpc>
              <a:spcBef>
                <a:spcPct val="0"/>
              </a:spcBef>
            </a:pPr>
            <a:r>
              <a:rPr lang="en-IN" sz="1600" dirty="0" smtClean="0"/>
              <a:t>Mean of walking speed (m/s) in different groups. </a:t>
            </a:r>
          </a:p>
          <a:p>
            <a:pPr lvl="0" algn="ctr">
              <a:lnSpc>
                <a:spcPct val="90000"/>
              </a:lnSpc>
              <a:spcBef>
                <a:spcPct val="0"/>
              </a:spcBef>
            </a:pPr>
            <a:r>
              <a:rPr lang="en-IN" sz="1600" dirty="0" smtClean="0"/>
              <a:t>Abbreviations: DPP, diabetic patients with peripheral neuropathy; DNP, diabetic patients without peripheral neuropathy; CG, control group.</a:t>
            </a:r>
            <a:endParaRPr kumimoji="0" lang="en-IN" sz="1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pSp>
        <p:nvGrpSpPr>
          <p:cNvPr id="12" name="Group 8"/>
          <p:cNvGrpSpPr/>
          <p:nvPr/>
        </p:nvGrpSpPr>
        <p:grpSpPr>
          <a:xfrm>
            <a:off x="0" y="-116112"/>
            <a:ext cx="12192000" cy="1654626"/>
            <a:chOff x="0" y="0"/>
            <a:chExt cx="24384240" cy="2250720"/>
          </a:xfrm>
        </p:grpSpPr>
        <p:sp>
          <p:nvSpPr>
            <p:cNvPr id="13"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4"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5" name="object 6"/>
          <p:cNvSpPr/>
          <p:nvPr/>
        </p:nvSpPr>
        <p:spPr>
          <a:xfrm>
            <a:off x="10435772" y="56174"/>
            <a:ext cx="1659454" cy="1293655"/>
          </a:xfrm>
          <a:prstGeom prst="rect">
            <a:avLst/>
          </a:prstGeom>
          <a:blipFill>
            <a:blip r:embed="rId3" cstate="print"/>
            <a:stretch>
              <a:fillRect/>
            </a:stretch>
          </a:blipFill>
        </p:spPr>
        <p:txBody>
          <a:bodyPr wrap="square" lIns="0" tIns="0" rIns="0" bIns="0" rtlCol="0"/>
          <a:lstStyle/>
          <a:p>
            <a:endParaRPr/>
          </a:p>
        </p:txBody>
      </p:sp>
      <p:sp>
        <p:nvSpPr>
          <p:cNvPr id="16" name="object 5"/>
          <p:cNvSpPr/>
          <p:nvPr/>
        </p:nvSpPr>
        <p:spPr>
          <a:xfrm>
            <a:off x="203200" y="-14514"/>
            <a:ext cx="1814286" cy="1553029"/>
          </a:xfrm>
          <a:prstGeom prst="rect">
            <a:avLst/>
          </a:prstGeom>
          <a:blipFill>
            <a:blip r:embed="rId4" cstate="print"/>
            <a:stretch>
              <a:fillRect/>
            </a:stretch>
          </a:blipFill>
        </p:spPr>
        <p:txBody>
          <a:bodyPr wrap="square" lIns="0" tIns="0" rIns="0" bIns="0" rtlCol="0"/>
          <a:lstStyle/>
          <a:p>
            <a:endParaRPr/>
          </a:p>
        </p:txBody>
      </p:sp>
      <p:grpSp>
        <p:nvGrpSpPr>
          <p:cNvPr id="17" name="Group 2"/>
          <p:cNvGrpSpPr/>
          <p:nvPr/>
        </p:nvGrpSpPr>
        <p:grpSpPr>
          <a:xfrm>
            <a:off x="0" y="6095998"/>
            <a:ext cx="12192000" cy="791030"/>
            <a:chOff x="0" y="0"/>
            <a:chExt cx="24384240" cy="1549440"/>
          </a:xfrm>
        </p:grpSpPr>
        <p:sp>
          <p:nvSpPr>
            <p:cNvPr id="18"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9"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5" cstate="print"/>
            <a:stretch>
              <a:fillRect t="-11153" b="-11153"/>
            </a:stretch>
          </a:blipFill>
        </p:spPr>
      </p:sp>
      <p:sp>
        <p:nvSpPr>
          <p:cNvPr id="20"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6" cstate="print"/>
            <a:stretch>
              <a:fillRect t="-11034" b="-11034"/>
            </a:stretch>
          </a:blipFill>
        </p:spPr>
      </p:sp>
      <p:sp>
        <p:nvSpPr>
          <p:cNvPr id="21"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7" cstate="print"/>
            <a:stretch>
              <a:fillRect t="-23333" b="-23333"/>
            </a:stretch>
          </a:blipFill>
        </p:spPr>
      </p:sp>
      <p:sp>
        <p:nvSpPr>
          <p:cNvPr id="22"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8" cstate="print"/>
            <a:stretch>
              <a:fillRect t="-16545" b="-16545"/>
            </a:stretch>
          </a:blipFill>
        </p:spPr>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63912"/>
            <a:ext cx="10198100" cy="954088"/>
          </a:xfrm>
        </p:spPr>
        <p:txBody>
          <a:bodyPr>
            <a:noAutofit/>
          </a:bodyPr>
          <a:lstStyle/>
          <a:p>
            <a:r>
              <a:rPr lang="en-IN" sz="3000" b="1" dirty="0" smtClean="0">
                <a:latin typeface="Times New Roman" pitchFamily="18" charset="0"/>
                <a:cs typeface="Times New Roman" pitchFamily="18" charset="0"/>
              </a:rPr>
              <a:t>[3] Model-Based Feature Extraction for Gait Analysis and Recognition</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81957" y="2506662"/>
            <a:ext cx="10515600" cy="4351338"/>
          </a:xfrm>
        </p:spPr>
        <p:txBody>
          <a:bodyPr>
            <a:normAutofit/>
          </a:bodyPr>
          <a:lstStyle/>
          <a:p>
            <a:r>
              <a:rPr lang="en-IN" sz="2400" b="1" dirty="0" smtClean="0">
                <a:latin typeface="Times New Roman" pitchFamily="18" charset="0"/>
                <a:cs typeface="Times New Roman" pitchFamily="18" charset="0"/>
              </a:rPr>
              <a:t>Authors</a:t>
            </a:r>
            <a:r>
              <a:rPr lang="en-IN" sz="2400" dirty="0" smtClean="0">
                <a:latin typeface="Times New Roman" pitchFamily="18" charset="0"/>
                <a:cs typeface="Times New Roman" pitchFamily="18" charset="0"/>
              </a:rPr>
              <a:t> :</a:t>
            </a:r>
            <a:r>
              <a:rPr lang="nl-NL"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Imed</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Bouchrika</a:t>
            </a:r>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Publication : </a:t>
            </a:r>
            <a:r>
              <a:rPr lang="en-US" sz="2400" dirty="0" smtClean="0">
                <a:latin typeface="Times New Roman" pitchFamily="18" charset="0"/>
                <a:cs typeface="Times New Roman" pitchFamily="18" charset="0"/>
              </a:rPr>
              <a:t>25 March 2016 IEEE International Conference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Proposed Idea : The proposed idea in the abstract is to use a model-based method for extracting human joint positions, specifically for gait analysis. This method employs elliptic Fourier descriptors to </a:t>
            </a:r>
            <a:r>
              <a:rPr lang="en-IN" sz="2400" dirty="0" err="1" smtClean="0">
                <a:latin typeface="Times New Roman" pitchFamily="18" charset="0"/>
                <a:cs typeface="Times New Roman" pitchFamily="18" charset="0"/>
              </a:rPr>
              <a:t>parametrize</a:t>
            </a:r>
            <a:r>
              <a:rPr lang="en-IN" sz="2400" dirty="0" smtClean="0">
                <a:latin typeface="Times New Roman" pitchFamily="18" charset="0"/>
                <a:cs typeface="Times New Roman" pitchFamily="18" charset="0"/>
              </a:rPr>
              <a:t> motion templates and leverages heel strike data to simplify the model. It successfully extracts ankle, knee, and hip joint positions with high accuracy for indoor and outdoor data, offering potential applications in recognition and </a:t>
            </a:r>
            <a:r>
              <a:rPr lang="en-IN" sz="2400" dirty="0" err="1" smtClean="0">
                <a:latin typeface="Times New Roman" pitchFamily="18" charset="0"/>
                <a:cs typeface="Times New Roman" pitchFamily="18" charset="0"/>
              </a:rPr>
              <a:t>markerless</a:t>
            </a:r>
            <a:r>
              <a:rPr lang="en-IN" sz="2400" dirty="0" smtClean="0">
                <a:latin typeface="Times New Roman" pitchFamily="18" charset="0"/>
                <a:cs typeface="Times New Roman" pitchFamily="18" charset="0"/>
              </a:rPr>
              <a:t> analysis.</a:t>
            </a:r>
            <a:endParaRPr lang="en-IN" sz="2400" b="1" dirty="0">
              <a:latin typeface="Times New Roman" pitchFamily="18" charset="0"/>
              <a:cs typeface="Times New Roman" pitchFamily="18" charset="0"/>
            </a:endParaRPr>
          </a:p>
        </p:txBody>
      </p:sp>
      <p:grpSp>
        <p:nvGrpSpPr>
          <p:cNvPr id="7"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043669"/>
            <a:ext cx="10515600" cy="1325563"/>
          </a:xfrm>
        </p:spPr>
        <p:txBody>
          <a:bodyPr>
            <a:normAutofit/>
          </a:bodyPr>
          <a:lstStyle/>
          <a:p>
            <a:pPr algn="ctr"/>
            <a:r>
              <a:rPr lang="en-IN" sz="3000" b="1" dirty="0" smtClean="0">
                <a:latin typeface="Times New Roman" pitchFamily="18" charset="0"/>
                <a:cs typeface="Times New Roman" pitchFamily="18" charset="0"/>
              </a:rPr>
              <a:t>Architecture</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51033"/>
            <a:ext cx="10515600" cy="4351338"/>
          </a:xfrm>
        </p:spPr>
        <p:txBody>
          <a:bodyPr>
            <a:normAutofit fontScale="70000" lnSpcReduction="20000"/>
          </a:bodyPr>
          <a:lstStyle/>
          <a:p>
            <a:r>
              <a:rPr lang="en-IN" b="1" dirty="0" smtClean="0">
                <a:latin typeface="Times New Roman" pitchFamily="18" charset="0"/>
                <a:cs typeface="Times New Roman" pitchFamily="18" charset="0"/>
              </a:rPr>
              <a:t>Elliptic Fourier Descriptors (EFD):</a:t>
            </a:r>
            <a:r>
              <a:rPr lang="en-IN" dirty="0" smtClean="0">
                <a:latin typeface="Times New Roman" pitchFamily="18" charset="0"/>
                <a:cs typeface="Times New Roman" pitchFamily="18" charset="0"/>
              </a:rPr>
              <a:t> The system utilizes Elliptic Fourier Descriptors to capture and model the complex motion patterns of the foot during gait. EFD is a mathematical technique that represents shapes by analyzing their contours, making it well-suited for </a:t>
            </a:r>
            <a:r>
              <a:rPr lang="en-IN" dirty="0" err="1" smtClean="0">
                <a:latin typeface="Times New Roman" pitchFamily="18" charset="0"/>
                <a:cs typeface="Times New Roman" pitchFamily="18" charset="0"/>
              </a:rPr>
              <a:t>modeling</a:t>
            </a:r>
            <a:r>
              <a:rPr lang="en-IN" dirty="0" smtClean="0">
                <a:latin typeface="Times New Roman" pitchFamily="18" charset="0"/>
                <a:cs typeface="Times New Roman" pitchFamily="18" charset="0"/>
              </a:rPr>
              <a:t> foot movement.</a:t>
            </a:r>
          </a:p>
          <a:p>
            <a:r>
              <a:rPr lang="en-IN" b="1" dirty="0" smtClean="0">
                <a:latin typeface="Times New Roman" pitchFamily="18" charset="0"/>
                <a:cs typeface="Times New Roman" pitchFamily="18" charset="0"/>
              </a:rPr>
              <a:t>Integration of Heel Strike Data:</a:t>
            </a:r>
            <a:r>
              <a:rPr lang="en-IN" dirty="0" smtClean="0">
                <a:latin typeface="Times New Roman" pitchFamily="18" charset="0"/>
                <a:cs typeface="Times New Roman" pitchFamily="18" charset="0"/>
              </a:rPr>
              <a:t> To simplify the gait model, the system integrates data related to heel strikes. This information helps identify critical moments in the gait cycle and can be used to synchronize the gait analysis with the user's step pattern.</a:t>
            </a:r>
          </a:p>
          <a:p>
            <a:r>
              <a:rPr lang="en-IN" b="1" dirty="0" smtClean="0">
                <a:latin typeface="Times New Roman" pitchFamily="18" charset="0"/>
                <a:cs typeface="Times New Roman" pitchFamily="18" charset="0"/>
              </a:rPr>
              <a:t>Real-Time Data Processing:</a:t>
            </a:r>
            <a:r>
              <a:rPr lang="en-IN" dirty="0" smtClean="0">
                <a:latin typeface="Times New Roman" pitchFamily="18" charset="0"/>
                <a:cs typeface="Times New Roman" pitchFamily="18" charset="0"/>
              </a:rPr>
              <a:t> The system employs real-time data processing to analyze the pressure distribution and gait patterns as the user walks or runs. This ensures that the analysis is conducted as the user moves, providing immediate feedback.</a:t>
            </a:r>
          </a:p>
          <a:p>
            <a:r>
              <a:rPr lang="en-IN" b="1" dirty="0" smtClean="0">
                <a:latin typeface="Times New Roman" pitchFamily="18" charset="0"/>
                <a:cs typeface="Times New Roman" pitchFamily="18" charset="0"/>
              </a:rPr>
              <a:t>Wireless Data Transmission:</a:t>
            </a:r>
            <a:r>
              <a:rPr lang="en-IN" dirty="0" smtClean="0">
                <a:latin typeface="Times New Roman" pitchFamily="18" charset="0"/>
                <a:cs typeface="Times New Roman" pitchFamily="18" charset="0"/>
              </a:rPr>
              <a:t> The collected gait data and analysis results are wirelessly transmitted to the Android application for visualization and interpretation. This wireless data transmission allows for mobility and flexibility in using the system.</a:t>
            </a:r>
          </a:p>
          <a:p>
            <a:r>
              <a:rPr lang="en-IN" b="1" dirty="0" smtClean="0">
                <a:latin typeface="Times New Roman" pitchFamily="18" charset="0"/>
                <a:cs typeface="Times New Roman" pitchFamily="18" charset="0"/>
              </a:rPr>
              <a:t>Custom Orthotic Generation:</a:t>
            </a:r>
            <a:r>
              <a:rPr lang="en-IN" dirty="0" smtClean="0">
                <a:latin typeface="Times New Roman" pitchFamily="18" charset="0"/>
                <a:cs typeface="Times New Roman" pitchFamily="18" charset="0"/>
              </a:rPr>
              <a:t> Based on the EFD-based motion model and the integrated heel strike data, the system can generate customized orthotic recommendations. These recommendations are tailored to the user's specific gait patterns and foot conditions, ensuring a personalized approach to posture correction and foot health improvement.</a:t>
            </a:r>
            <a:endParaRPr lang="en-IN" dirty="0">
              <a:latin typeface="Times New Roman" pitchFamily="18" charset="0"/>
              <a:cs typeface="Times New Roman" pitchFamily="18" charset="0"/>
            </a:endParaRPr>
          </a:p>
        </p:txBody>
      </p:sp>
      <p:grpSp>
        <p:nvGrpSpPr>
          <p:cNvPr id="10" name="Group 8"/>
          <p:cNvGrpSpPr/>
          <p:nvPr/>
        </p:nvGrpSpPr>
        <p:grpSpPr>
          <a:xfrm>
            <a:off x="0" y="-116112"/>
            <a:ext cx="12192000" cy="1654626"/>
            <a:chOff x="0" y="0"/>
            <a:chExt cx="24384240" cy="2250720"/>
          </a:xfrm>
        </p:grpSpPr>
        <p:sp>
          <p:nvSpPr>
            <p:cNvPr id="11"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2"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3"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4"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5" name="Group 2"/>
          <p:cNvGrpSpPr/>
          <p:nvPr/>
        </p:nvGrpSpPr>
        <p:grpSpPr>
          <a:xfrm>
            <a:off x="0" y="6095998"/>
            <a:ext cx="12192000" cy="791030"/>
            <a:chOff x="0" y="0"/>
            <a:chExt cx="24384240" cy="1549440"/>
          </a:xfrm>
        </p:grpSpPr>
        <p:sp>
          <p:nvSpPr>
            <p:cNvPr id="16"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7"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8"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9"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20"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9398"/>
            <a:ext cx="10198100" cy="954088"/>
          </a:xfrm>
        </p:spPr>
        <p:txBody>
          <a:bodyPr>
            <a:normAutofit/>
          </a:bodyPr>
          <a:lstStyle/>
          <a:p>
            <a:r>
              <a:rPr lang="en-IN" sz="3000" b="1" dirty="0" smtClean="0">
                <a:latin typeface="Times New Roman" pitchFamily="18" charset="0"/>
                <a:cs typeface="Times New Roman" pitchFamily="18" charset="0"/>
              </a:rPr>
              <a:t>[4] </a:t>
            </a:r>
            <a:r>
              <a:rPr lang="en-US" sz="3000" b="1" dirty="0" smtClean="0">
                <a:latin typeface="Times New Roman" pitchFamily="18" charset="0"/>
                <a:cs typeface="Times New Roman" pitchFamily="18" charset="0"/>
              </a:rPr>
              <a:t>Foot Plantar Pressure Measurement System Based on Flexible Force-Sensitive Sensor and its Clinical Application</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23900" y="2535690"/>
            <a:ext cx="10515600" cy="4351338"/>
          </a:xfrm>
        </p:spPr>
        <p:txBody>
          <a:bodyPr>
            <a:normAutofit/>
          </a:bodyPr>
          <a:lstStyle/>
          <a:p>
            <a:r>
              <a:rPr lang="en-IN" sz="2400" b="1" dirty="0" smtClean="0">
                <a:latin typeface="Times New Roman" pitchFamily="18" charset="0"/>
                <a:cs typeface="Times New Roman" pitchFamily="18" charset="0"/>
              </a:rPr>
              <a:t>Authors</a:t>
            </a:r>
            <a:r>
              <a:rPr lang="en-IN" sz="2400" dirty="0" smtClean="0">
                <a:latin typeface="Times New Roman" pitchFamily="18" charset="0"/>
                <a:cs typeface="Times New Roman" pitchFamily="18" charset="0"/>
              </a:rPr>
              <a:t> :</a:t>
            </a:r>
            <a:r>
              <a:rPr lang="nl-NL"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Bochen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li,Yi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liu,weih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on,shengqiang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a:t>
            </a:r>
            <a:r>
              <a:rPr lang="en-US"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Publication : </a:t>
            </a:r>
            <a:r>
              <a:rPr lang="en-US" sz="2400" dirty="0" smtClean="0">
                <a:latin typeface="Times New Roman" pitchFamily="18" charset="0"/>
                <a:cs typeface="Times New Roman" pitchFamily="18" charset="0"/>
              </a:rPr>
              <a:t>16 </a:t>
            </a:r>
            <a:r>
              <a:rPr lang="en-US" sz="2400" dirty="0" err="1" smtClean="0">
                <a:latin typeface="Times New Roman" pitchFamily="18" charset="0"/>
                <a:cs typeface="Times New Roman" pitchFamily="18" charset="0"/>
              </a:rPr>
              <a:t>december</a:t>
            </a:r>
            <a:r>
              <a:rPr lang="en-US" sz="2400" dirty="0" smtClean="0">
                <a:latin typeface="Times New Roman" pitchFamily="18" charset="0"/>
                <a:cs typeface="Times New Roman" pitchFamily="18" charset="0"/>
              </a:rPr>
              <a:t> 2018 IEEE international conference</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Proposed Idea : The study proposes a foot plantar pressure measurement system using a flexible force-sensitive sensor. This system features both hardware and software components and is designed for gait analysis. It demonstrates the system's accuracy and clinical value through a comparative experiment between patients with knee joint injuries and healthy subjects, showing significant differences in gait parameters and plantar pressure distributions..</a:t>
            </a:r>
          </a:p>
          <a:p>
            <a:endParaRPr lang="en-IN" sz="2400" b="1" dirty="0">
              <a:latin typeface="Times New Roman" pitchFamily="18" charset="0"/>
              <a:cs typeface="Times New Roman" pitchFamily="18" charset="0"/>
            </a:endParaRPr>
          </a:p>
        </p:txBody>
      </p:sp>
      <p:grpSp>
        <p:nvGrpSpPr>
          <p:cNvPr id="7"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101725"/>
            <a:ext cx="10515600" cy="1325563"/>
          </a:xfrm>
        </p:spPr>
        <p:txBody>
          <a:bodyPr>
            <a:normAutofit/>
          </a:bodyPr>
          <a:lstStyle/>
          <a:p>
            <a:pPr algn="ctr"/>
            <a:r>
              <a:rPr lang="en-IN" sz="3000" b="1" dirty="0" smtClean="0">
                <a:latin typeface="Times New Roman" pitchFamily="18" charset="0"/>
                <a:cs typeface="Times New Roman" pitchFamily="18" charset="0"/>
              </a:rPr>
              <a:t>Architecture</a:t>
            </a:r>
            <a:endParaRPr lang="en-IN" sz="3000" b="1" dirty="0">
              <a:latin typeface="Times New Roman" pitchFamily="18" charset="0"/>
              <a:cs typeface="Times New Roman" pitchFamily="18" charset="0"/>
            </a:endParaRPr>
          </a:p>
        </p:txBody>
      </p:sp>
      <p:pic>
        <p:nvPicPr>
          <p:cNvPr id="10" name="Content Placeholder 9" descr="Screenshot (7).png"/>
          <p:cNvPicPr>
            <a:picLocks noGrp="1" noChangeAspect="1"/>
          </p:cNvPicPr>
          <p:nvPr>
            <p:ph idx="1"/>
          </p:nvPr>
        </p:nvPicPr>
        <p:blipFill>
          <a:blip r:embed="rId2" cstate="print"/>
          <a:stretch>
            <a:fillRect/>
          </a:stretch>
        </p:blipFill>
        <p:spPr>
          <a:xfrm>
            <a:off x="6375400" y="2801982"/>
            <a:ext cx="5689600" cy="1541417"/>
          </a:xfrm>
        </p:spPr>
      </p:pic>
      <p:pic>
        <p:nvPicPr>
          <p:cNvPr id="11" name="Picture 10" descr="Screenshot (8).png"/>
          <p:cNvPicPr>
            <a:picLocks noChangeAspect="1"/>
          </p:cNvPicPr>
          <p:nvPr/>
        </p:nvPicPr>
        <p:blipFill>
          <a:blip r:embed="rId3" cstate="print"/>
          <a:stretch>
            <a:fillRect/>
          </a:stretch>
        </p:blipFill>
        <p:spPr>
          <a:xfrm>
            <a:off x="470439" y="2080277"/>
            <a:ext cx="5844507" cy="3037823"/>
          </a:xfrm>
          <a:prstGeom prst="rect">
            <a:avLst/>
          </a:prstGeom>
        </p:spPr>
      </p:pic>
      <p:sp>
        <p:nvSpPr>
          <p:cNvPr id="12" name="Title 1"/>
          <p:cNvSpPr txBox="1">
            <a:spLocks/>
          </p:cNvSpPr>
          <p:nvPr/>
        </p:nvSpPr>
        <p:spPr>
          <a:xfrm>
            <a:off x="1409700" y="4721225"/>
            <a:ext cx="4152900" cy="1325563"/>
          </a:xfrm>
          <a:prstGeom prst="rect">
            <a:avLst/>
          </a:prstGeom>
        </p:spPr>
        <p:txBody>
          <a:bodyPr vert="horz" lIns="91440" tIns="45720" rIns="91440" bIns="45720" rtlCol="0" anchor="ctr">
            <a:normAutofit/>
          </a:bodyPr>
          <a:lstStyle/>
          <a:p>
            <a:pPr lvl="0" algn="ctr">
              <a:lnSpc>
                <a:spcPct val="90000"/>
              </a:lnSpc>
              <a:spcBef>
                <a:spcPct val="0"/>
              </a:spcBef>
            </a:pPr>
            <a:r>
              <a:rPr lang="en-IN" sz="1400" dirty="0" smtClean="0">
                <a:latin typeface="Times New Roman" pitchFamily="18" charset="0"/>
                <a:cs typeface="Times New Roman" pitchFamily="18" charset="0"/>
              </a:rPr>
              <a:t>The system software interface.</a:t>
            </a:r>
            <a:endParaRPr kumimoji="0" lang="en-IN" sz="1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3" name="Title 1"/>
          <p:cNvSpPr txBox="1">
            <a:spLocks/>
          </p:cNvSpPr>
          <p:nvPr/>
        </p:nvSpPr>
        <p:spPr>
          <a:xfrm>
            <a:off x="7226300" y="4594225"/>
            <a:ext cx="4152900" cy="1325563"/>
          </a:xfrm>
          <a:prstGeom prst="rect">
            <a:avLst/>
          </a:prstGeom>
        </p:spPr>
        <p:txBody>
          <a:bodyPr vert="horz" lIns="91440" tIns="45720" rIns="91440" bIns="45720" rtlCol="0" anchor="ctr">
            <a:normAutofit/>
          </a:bodyPr>
          <a:lstStyle/>
          <a:p>
            <a:pPr lvl="0" algn="ctr">
              <a:lnSpc>
                <a:spcPct val="90000"/>
              </a:lnSpc>
              <a:spcBef>
                <a:spcPct val="0"/>
              </a:spcBef>
            </a:pPr>
            <a:r>
              <a:rPr lang="en-IN" sz="1400" dirty="0" smtClean="0"/>
              <a:t>The flow chart of data acquisition and data transmission.</a:t>
            </a:r>
            <a:endParaRPr kumimoji="0" lang="en-IN" sz="1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pSp>
        <p:nvGrpSpPr>
          <p:cNvPr id="14" name="Group 8"/>
          <p:cNvGrpSpPr/>
          <p:nvPr/>
        </p:nvGrpSpPr>
        <p:grpSpPr>
          <a:xfrm>
            <a:off x="0" y="-116112"/>
            <a:ext cx="12192000" cy="1654626"/>
            <a:chOff x="0" y="0"/>
            <a:chExt cx="24384240" cy="2250720"/>
          </a:xfrm>
        </p:grpSpPr>
        <p:sp>
          <p:nvSpPr>
            <p:cNvPr id="15"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6"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7" name="object 6"/>
          <p:cNvSpPr/>
          <p:nvPr/>
        </p:nvSpPr>
        <p:spPr>
          <a:xfrm>
            <a:off x="10435772" y="56174"/>
            <a:ext cx="1659454" cy="1293655"/>
          </a:xfrm>
          <a:prstGeom prst="rect">
            <a:avLst/>
          </a:prstGeom>
          <a:blipFill>
            <a:blip r:embed="rId4" cstate="print"/>
            <a:stretch>
              <a:fillRect/>
            </a:stretch>
          </a:blipFill>
        </p:spPr>
        <p:txBody>
          <a:bodyPr wrap="square" lIns="0" tIns="0" rIns="0" bIns="0" rtlCol="0"/>
          <a:lstStyle/>
          <a:p>
            <a:endParaRPr/>
          </a:p>
        </p:txBody>
      </p:sp>
      <p:sp>
        <p:nvSpPr>
          <p:cNvPr id="18" name="object 5"/>
          <p:cNvSpPr/>
          <p:nvPr/>
        </p:nvSpPr>
        <p:spPr>
          <a:xfrm>
            <a:off x="203200" y="-14514"/>
            <a:ext cx="1814286" cy="1553029"/>
          </a:xfrm>
          <a:prstGeom prst="rect">
            <a:avLst/>
          </a:prstGeom>
          <a:blipFill>
            <a:blip r:embed="rId5" cstate="print"/>
            <a:stretch>
              <a:fillRect/>
            </a:stretch>
          </a:blipFill>
        </p:spPr>
        <p:txBody>
          <a:bodyPr wrap="square" lIns="0" tIns="0" rIns="0" bIns="0" rtlCol="0"/>
          <a:lstStyle/>
          <a:p>
            <a:endParaRPr/>
          </a:p>
        </p:txBody>
      </p:sp>
      <p:grpSp>
        <p:nvGrpSpPr>
          <p:cNvPr id="19" name="Group 2"/>
          <p:cNvGrpSpPr/>
          <p:nvPr/>
        </p:nvGrpSpPr>
        <p:grpSpPr>
          <a:xfrm>
            <a:off x="0" y="6095998"/>
            <a:ext cx="12192000" cy="791030"/>
            <a:chOff x="0" y="0"/>
            <a:chExt cx="24384240" cy="1549440"/>
          </a:xfrm>
        </p:grpSpPr>
        <p:sp>
          <p:nvSpPr>
            <p:cNvPr id="20"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21"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6" cstate="print"/>
            <a:stretch>
              <a:fillRect t="-11153" b="-11153"/>
            </a:stretch>
          </a:blipFill>
        </p:spPr>
      </p:sp>
      <p:sp>
        <p:nvSpPr>
          <p:cNvPr id="22"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7" cstate="print"/>
            <a:stretch>
              <a:fillRect t="-11034" b="-11034"/>
            </a:stretch>
          </a:blipFill>
        </p:spPr>
      </p:sp>
      <p:sp>
        <p:nvSpPr>
          <p:cNvPr id="23"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8" cstate="print"/>
            <a:stretch>
              <a:fillRect t="-23333" b="-23333"/>
            </a:stretch>
          </a:blipFill>
        </p:spPr>
      </p:sp>
      <p:sp>
        <p:nvSpPr>
          <p:cNvPr id="24"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9" cstate="print"/>
            <a:stretch>
              <a:fillRect t="-16545" b="-16545"/>
            </a:stretch>
          </a:blipFill>
        </p:spPr>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05856"/>
            <a:ext cx="10198100" cy="954088"/>
          </a:xfrm>
        </p:spPr>
        <p:txBody>
          <a:bodyPr>
            <a:normAutofit/>
          </a:bodyPr>
          <a:lstStyle/>
          <a:p>
            <a:r>
              <a:rPr lang="en-US" sz="3000" b="1" dirty="0" smtClean="0">
                <a:latin typeface="Times New Roman" pitchFamily="18" charset="0"/>
                <a:cs typeface="Times New Roman" pitchFamily="18" charset="0"/>
              </a:rPr>
              <a:t>[5]. “</a:t>
            </a:r>
            <a:r>
              <a:rPr lang="en-IN" sz="3000" b="1" dirty="0" smtClean="0">
                <a:latin typeface="Times New Roman" pitchFamily="18" charset="0"/>
                <a:cs typeface="Times New Roman" pitchFamily="18" charset="0"/>
              </a:rPr>
              <a:t>Gait Analysis Methods: An Overview of Wearable and Non-Wearable Systems, Highlighting Clinical Applications</a:t>
            </a:r>
            <a:r>
              <a:rPr lang="en-US" sz="3000" b="1" dirty="0" smtClean="0">
                <a:latin typeface="Times New Roman" pitchFamily="18" charset="0"/>
                <a:cs typeface="Times New Roman" pitchFamily="18" charset="0"/>
              </a:rPr>
              <a:t>”</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23900" y="2332494"/>
            <a:ext cx="10515600" cy="4351338"/>
          </a:xfrm>
        </p:spPr>
        <p:txBody>
          <a:bodyPr>
            <a:normAutofit/>
          </a:bodyPr>
          <a:lstStyle/>
          <a:p>
            <a:r>
              <a:rPr lang="en-IN" sz="2400" b="1" dirty="0" smtClean="0">
                <a:latin typeface="Times New Roman" pitchFamily="18" charset="0"/>
                <a:cs typeface="Times New Roman" pitchFamily="18" charset="0"/>
              </a:rPr>
              <a:t>Authors</a:t>
            </a:r>
            <a:r>
              <a:rPr lang="en-IN" sz="2400" dirty="0" smtClean="0">
                <a:latin typeface="Times New Roman" pitchFamily="18" charset="0"/>
                <a:cs typeface="Times New Roman" pitchFamily="18" charset="0"/>
              </a:rPr>
              <a:t> :</a:t>
            </a:r>
            <a:r>
              <a:rPr lang="nl-NL"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Alvaro </a:t>
            </a:r>
            <a:r>
              <a:rPr lang="en-IN" sz="2400" dirty="0" err="1" smtClean="0">
                <a:latin typeface="Times New Roman" pitchFamily="18" charset="0"/>
                <a:cs typeface="Times New Roman" pitchFamily="18" charset="0"/>
              </a:rPr>
              <a:t>Muro</a:t>
            </a:r>
            <a:r>
              <a:rPr lang="en-IN" sz="2400" dirty="0" smtClean="0">
                <a:latin typeface="Times New Roman" pitchFamily="18" charset="0"/>
                <a:cs typeface="Times New Roman" pitchFamily="18" charset="0"/>
              </a:rPr>
              <a:t>-de-la-</a:t>
            </a:r>
            <a:r>
              <a:rPr lang="en-IN" sz="2400" dirty="0" err="1" smtClean="0">
                <a:latin typeface="Times New Roman" pitchFamily="18" charset="0"/>
                <a:cs typeface="Times New Roman" pitchFamily="18" charset="0"/>
              </a:rPr>
              <a:t>Herran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Begonya</a:t>
            </a:r>
            <a:r>
              <a:rPr lang="en-IN" sz="2400" dirty="0" smtClean="0">
                <a:latin typeface="Times New Roman" pitchFamily="18" charset="0"/>
                <a:cs typeface="Times New Roman" pitchFamily="18" charset="0"/>
              </a:rPr>
              <a:t> Garcia-</a:t>
            </a:r>
            <a:r>
              <a:rPr lang="en-IN" sz="2400" dirty="0" err="1" smtClean="0">
                <a:latin typeface="Times New Roman" pitchFamily="18" charset="0"/>
                <a:cs typeface="Times New Roman" pitchFamily="18" charset="0"/>
              </a:rPr>
              <a:t>Zapirain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Amaia</a:t>
            </a:r>
            <a:r>
              <a:rPr lang="en-IN" sz="2400" dirty="0" smtClean="0">
                <a:latin typeface="Times New Roman" pitchFamily="18" charset="0"/>
                <a:cs typeface="Times New Roman" pitchFamily="18" charset="0"/>
              </a:rPr>
              <a:t> Mendez-</a:t>
            </a:r>
            <a:r>
              <a:rPr lang="en-IN" sz="2400" dirty="0" err="1" smtClean="0">
                <a:latin typeface="Times New Roman" pitchFamily="18" charset="0"/>
                <a:cs typeface="Times New Roman" pitchFamily="18" charset="0"/>
              </a:rPr>
              <a:t>Zorrilla</a:t>
            </a:r>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Publication : </a:t>
            </a:r>
            <a:r>
              <a:rPr lang="en-IN" sz="2400" dirty="0" smtClean="0">
                <a:latin typeface="Times New Roman" pitchFamily="18" charset="0"/>
                <a:cs typeface="Times New Roman" pitchFamily="18" charset="0"/>
              </a:rPr>
              <a:t>19 February 2014</a:t>
            </a:r>
            <a:r>
              <a:rPr lang="en-US" sz="2400" dirty="0" smtClean="0">
                <a:latin typeface="Times New Roman" pitchFamily="18" charset="0"/>
                <a:cs typeface="Times New Roman" pitchFamily="18" charset="0"/>
              </a:rPr>
              <a:t> MDPI</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Proposed Idea :This paper aims to provide a comprehensive overview of gait analysis systems, comparing Non-Wearable Systems (NWS) and Wearable Systems (WS), analyzing their advantages and disadvantages, and discussing their applications across various user groups, especially in clinical settings. The study also highlights the importance of developing future gait analysis technologies that address specific user needs and extend the measurement capacity of WS systems for long-term monitoring during daily activities. </a:t>
            </a:r>
          </a:p>
          <a:p>
            <a:endParaRPr lang="en-IN" sz="2400" b="1" dirty="0">
              <a:latin typeface="Times New Roman" pitchFamily="18" charset="0"/>
              <a:cs typeface="Times New Roman" pitchFamily="18" charset="0"/>
            </a:endParaRPr>
          </a:p>
        </p:txBody>
      </p:sp>
      <p:grpSp>
        <p:nvGrpSpPr>
          <p:cNvPr id="7"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101725"/>
            <a:ext cx="10515600" cy="1325563"/>
          </a:xfrm>
        </p:spPr>
        <p:txBody>
          <a:bodyPr>
            <a:normAutofit/>
          </a:bodyPr>
          <a:lstStyle/>
          <a:p>
            <a:pPr algn="ctr"/>
            <a:r>
              <a:rPr lang="en-IN" sz="3000" b="1" dirty="0" smtClean="0">
                <a:latin typeface="Times New Roman" pitchFamily="18" charset="0"/>
                <a:cs typeface="Times New Roman" pitchFamily="18" charset="0"/>
              </a:rPr>
              <a:t>Architecture</a:t>
            </a:r>
            <a:endParaRPr lang="en-IN" sz="3000" b="1" dirty="0">
              <a:latin typeface="Times New Roman" pitchFamily="18" charset="0"/>
              <a:cs typeface="Times New Roman" pitchFamily="18" charset="0"/>
            </a:endParaRPr>
          </a:p>
        </p:txBody>
      </p:sp>
      <p:pic>
        <p:nvPicPr>
          <p:cNvPr id="10" name="Content Placeholder 9" descr="Screenshot (9).png"/>
          <p:cNvPicPr>
            <a:picLocks noGrp="1" noChangeAspect="1"/>
          </p:cNvPicPr>
          <p:nvPr>
            <p:ph idx="1"/>
          </p:nvPr>
        </p:nvPicPr>
        <p:blipFill>
          <a:blip r:embed="rId2" cstate="print"/>
          <a:stretch>
            <a:fillRect/>
          </a:stretch>
        </p:blipFill>
        <p:spPr>
          <a:xfrm>
            <a:off x="5905501" y="2343702"/>
            <a:ext cx="5910646" cy="3728726"/>
          </a:xfrm>
        </p:spPr>
      </p:pic>
      <p:pic>
        <p:nvPicPr>
          <p:cNvPr id="11" name="Picture 10" descr="Screenshot (11).png"/>
          <p:cNvPicPr>
            <a:picLocks noChangeAspect="1"/>
          </p:cNvPicPr>
          <p:nvPr/>
        </p:nvPicPr>
        <p:blipFill>
          <a:blip r:embed="rId3" cstate="print"/>
          <a:stretch>
            <a:fillRect/>
          </a:stretch>
        </p:blipFill>
        <p:spPr>
          <a:xfrm>
            <a:off x="779949" y="2399266"/>
            <a:ext cx="4740809" cy="3645934"/>
          </a:xfrm>
          <a:prstGeom prst="rect">
            <a:avLst/>
          </a:prstGeom>
        </p:spPr>
      </p:pic>
      <p:grpSp>
        <p:nvGrpSpPr>
          <p:cNvPr id="12" name="Group 8"/>
          <p:cNvGrpSpPr/>
          <p:nvPr/>
        </p:nvGrpSpPr>
        <p:grpSpPr>
          <a:xfrm>
            <a:off x="0" y="-116112"/>
            <a:ext cx="12192000" cy="1654626"/>
            <a:chOff x="0" y="0"/>
            <a:chExt cx="24384240" cy="2250720"/>
          </a:xfrm>
        </p:grpSpPr>
        <p:sp>
          <p:nvSpPr>
            <p:cNvPr id="13"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4"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5" name="object 6"/>
          <p:cNvSpPr/>
          <p:nvPr/>
        </p:nvSpPr>
        <p:spPr>
          <a:xfrm>
            <a:off x="10435772" y="56174"/>
            <a:ext cx="1659454" cy="1293655"/>
          </a:xfrm>
          <a:prstGeom prst="rect">
            <a:avLst/>
          </a:prstGeom>
          <a:blipFill>
            <a:blip r:embed="rId4" cstate="print"/>
            <a:stretch>
              <a:fillRect/>
            </a:stretch>
          </a:blipFill>
        </p:spPr>
        <p:txBody>
          <a:bodyPr wrap="square" lIns="0" tIns="0" rIns="0" bIns="0" rtlCol="0"/>
          <a:lstStyle/>
          <a:p>
            <a:endParaRPr/>
          </a:p>
        </p:txBody>
      </p:sp>
      <p:sp>
        <p:nvSpPr>
          <p:cNvPr id="16" name="object 5"/>
          <p:cNvSpPr/>
          <p:nvPr/>
        </p:nvSpPr>
        <p:spPr>
          <a:xfrm>
            <a:off x="203200" y="-14514"/>
            <a:ext cx="1814286" cy="1553029"/>
          </a:xfrm>
          <a:prstGeom prst="rect">
            <a:avLst/>
          </a:prstGeom>
          <a:blipFill>
            <a:blip r:embed="rId5" cstate="print"/>
            <a:stretch>
              <a:fillRect/>
            </a:stretch>
          </a:blipFill>
        </p:spPr>
        <p:txBody>
          <a:bodyPr wrap="square" lIns="0" tIns="0" rIns="0" bIns="0" rtlCol="0"/>
          <a:lstStyle/>
          <a:p>
            <a:endParaRPr/>
          </a:p>
        </p:txBody>
      </p:sp>
      <p:grpSp>
        <p:nvGrpSpPr>
          <p:cNvPr id="17" name="Group 2"/>
          <p:cNvGrpSpPr/>
          <p:nvPr/>
        </p:nvGrpSpPr>
        <p:grpSpPr>
          <a:xfrm>
            <a:off x="0" y="6095998"/>
            <a:ext cx="12192000" cy="791030"/>
            <a:chOff x="0" y="0"/>
            <a:chExt cx="24384240" cy="1549440"/>
          </a:xfrm>
        </p:grpSpPr>
        <p:sp>
          <p:nvSpPr>
            <p:cNvPr id="18"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9"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6" cstate="print"/>
            <a:stretch>
              <a:fillRect t="-11153" b="-11153"/>
            </a:stretch>
          </a:blipFill>
        </p:spPr>
      </p:sp>
      <p:sp>
        <p:nvSpPr>
          <p:cNvPr id="20"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7" cstate="print"/>
            <a:stretch>
              <a:fillRect t="-11034" b="-11034"/>
            </a:stretch>
          </a:blipFill>
        </p:spPr>
      </p:sp>
      <p:sp>
        <p:nvSpPr>
          <p:cNvPr id="21"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8" cstate="print"/>
            <a:stretch>
              <a:fillRect t="-23333" b="-23333"/>
            </a:stretch>
          </a:blipFill>
        </p:spPr>
      </p:sp>
      <p:sp>
        <p:nvSpPr>
          <p:cNvPr id="22"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9" cstate="print"/>
            <a:stretch>
              <a:fillRect t="-16545" b="-16545"/>
            </a:stretch>
          </a:blipFill>
        </p:spPr>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10198100" cy="954088"/>
          </a:xfrm>
        </p:spPr>
        <p:txBody>
          <a:bodyPr>
            <a:noAutofit/>
          </a:bodyPr>
          <a:lstStyle/>
          <a:p>
            <a:r>
              <a:rPr lang="en-US" sz="2900" b="1" dirty="0" smtClean="0">
                <a:latin typeface="Times New Roman" panose="02020603050405020304" pitchFamily="18" charset="0"/>
                <a:cs typeface="Times New Roman" panose="02020603050405020304" pitchFamily="18" charset="0"/>
              </a:rPr>
              <a:t>[6]. “</a:t>
            </a:r>
            <a:r>
              <a:rPr lang="en-IN" sz="2900" b="1" dirty="0" smtClean="0">
                <a:latin typeface="Times New Roman" pitchFamily="18" charset="0"/>
                <a:cs typeface="Times New Roman" pitchFamily="18" charset="0"/>
              </a:rPr>
              <a:t>Using Body-Worn Sensors for Preliminary Rehabilitation Assessment in Stroke Victims With Gait Impairment</a:t>
            </a:r>
            <a:r>
              <a:rPr lang="en-US" sz="2900" b="1" dirty="0" smtClean="0">
                <a:latin typeface="Times New Roman" panose="02020603050405020304" pitchFamily="18" charset="0"/>
                <a:cs typeface="Times New Roman" panose="02020603050405020304" pitchFamily="18" charset="0"/>
              </a:rPr>
              <a:t>”</a:t>
            </a:r>
            <a:endParaRPr lang="en-IN" sz="2900" b="1" dirty="0"/>
          </a:p>
        </p:txBody>
      </p:sp>
      <p:sp>
        <p:nvSpPr>
          <p:cNvPr id="3" name="Content Placeholder 2"/>
          <p:cNvSpPr>
            <a:spLocks noGrp="1"/>
          </p:cNvSpPr>
          <p:nvPr>
            <p:ph idx="1"/>
          </p:nvPr>
        </p:nvSpPr>
        <p:spPr>
          <a:xfrm>
            <a:off x="694871" y="2405076"/>
            <a:ext cx="10515600" cy="4351338"/>
          </a:xfrm>
        </p:spPr>
        <p:txBody>
          <a:bodyPr>
            <a:normAutofit/>
          </a:bodyPr>
          <a:lstStyle/>
          <a:p>
            <a:r>
              <a:rPr lang="en-IN" sz="2400" b="1" dirty="0" smtClean="0">
                <a:latin typeface="Times New Roman" pitchFamily="18" charset="0"/>
                <a:cs typeface="Times New Roman" pitchFamily="18" charset="0"/>
              </a:rPr>
              <a:t>Authors</a:t>
            </a:r>
            <a:r>
              <a:rPr lang="en-IN" sz="2400" dirty="0" smtClean="0">
                <a:latin typeface="Times New Roman" pitchFamily="18" charset="0"/>
                <a:cs typeface="Times New Roman" pitchFamily="18" charset="0"/>
              </a:rPr>
              <a:t> :</a:t>
            </a:r>
            <a:r>
              <a:rPr lang="nl-NL"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Qiu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Zhelong</a:t>
            </a:r>
            <a:r>
              <a:rPr lang="en-US" sz="2400" dirty="0" smtClean="0">
                <a:latin typeface="Times New Roman" pitchFamily="18" charset="0"/>
                <a:cs typeface="Times New Roman" pitchFamily="18" charset="0"/>
              </a:rPr>
              <a:t> Wang, Hong-Yu Zhao, Long Liu</a:t>
            </a:r>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Publication : </a:t>
            </a:r>
            <a:r>
              <a:rPr lang="en-US" sz="2400" dirty="0" smtClean="0">
                <a:latin typeface="Times New Roman" pitchFamily="18" charset="0"/>
                <a:cs typeface="Times New Roman" pitchFamily="18" charset="0"/>
              </a:rPr>
              <a:t>March 2018 IEEE international conference</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Proposed Idea :  The paper presents a wearable gait analysis system for assessing and rehabilitating stroke patients. The study emphasizes the significance of gait stability and quantifies various gait parameters, highlighting abnormalities in stroke patients' gait compared to healthy individuals. Individual patient analyses reveal specific gait issues, enabling tailored rehabilitation plans. The paper's central idea revolves around using wearable technology to assess and improve gait in stroke patients for enhanced rehabilitation outcomes.</a:t>
            </a:r>
          </a:p>
          <a:p>
            <a:endParaRPr lang="en-IN" sz="2400" b="1" dirty="0">
              <a:latin typeface="Times New Roman" pitchFamily="18" charset="0"/>
              <a:cs typeface="Times New Roman" pitchFamily="18" charset="0"/>
            </a:endParaRPr>
          </a:p>
        </p:txBody>
      </p:sp>
      <p:grpSp>
        <p:nvGrpSpPr>
          <p:cNvPr id="7"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101725"/>
            <a:ext cx="10515600" cy="1325563"/>
          </a:xfrm>
        </p:spPr>
        <p:txBody>
          <a:bodyPr>
            <a:normAutofit/>
          </a:bodyPr>
          <a:lstStyle/>
          <a:p>
            <a:pPr algn="ctr"/>
            <a:r>
              <a:rPr lang="en-IN" sz="3000" b="1" dirty="0" smtClean="0">
                <a:latin typeface="Times New Roman" pitchFamily="18" charset="0"/>
                <a:cs typeface="Times New Roman" pitchFamily="18" charset="0"/>
              </a:rPr>
              <a:t>Architecture</a:t>
            </a:r>
            <a:endParaRPr lang="en-IN" sz="3000" b="1" dirty="0">
              <a:latin typeface="Times New Roman" pitchFamily="18" charset="0"/>
              <a:cs typeface="Times New Roman" pitchFamily="18" charset="0"/>
            </a:endParaRPr>
          </a:p>
        </p:txBody>
      </p:sp>
      <p:pic>
        <p:nvPicPr>
          <p:cNvPr id="10" name="Content Placeholder 9" descr="Screenshot (12).png"/>
          <p:cNvPicPr>
            <a:picLocks noGrp="1" noChangeAspect="1"/>
          </p:cNvPicPr>
          <p:nvPr>
            <p:ph idx="1"/>
          </p:nvPr>
        </p:nvPicPr>
        <p:blipFill>
          <a:blip r:embed="rId2" cstate="print"/>
          <a:stretch>
            <a:fillRect/>
          </a:stretch>
        </p:blipFill>
        <p:spPr>
          <a:xfrm>
            <a:off x="6113875" y="2812172"/>
            <a:ext cx="5874925" cy="2267828"/>
          </a:xfrm>
        </p:spPr>
      </p:pic>
      <p:pic>
        <p:nvPicPr>
          <p:cNvPr id="11" name="Picture 10" descr="Screenshot (13).png"/>
          <p:cNvPicPr>
            <a:picLocks noChangeAspect="1"/>
          </p:cNvPicPr>
          <p:nvPr/>
        </p:nvPicPr>
        <p:blipFill>
          <a:blip r:embed="rId3" cstate="print"/>
          <a:stretch>
            <a:fillRect/>
          </a:stretch>
        </p:blipFill>
        <p:spPr>
          <a:xfrm>
            <a:off x="964214" y="2267597"/>
            <a:ext cx="4776186" cy="3476917"/>
          </a:xfrm>
          <a:prstGeom prst="rect">
            <a:avLst/>
          </a:prstGeom>
        </p:spPr>
      </p:pic>
      <p:grpSp>
        <p:nvGrpSpPr>
          <p:cNvPr id="12" name="Group 8"/>
          <p:cNvGrpSpPr/>
          <p:nvPr/>
        </p:nvGrpSpPr>
        <p:grpSpPr>
          <a:xfrm>
            <a:off x="0" y="-116112"/>
            <a:ext cx="12192000" cy="1654626"/>
            <a:chOff x="0" y="0"/>
            <a:chExt cx="24384240" cy="2250720"/>
          </a:xfrm>
        </p:grpSpPr>
        <p:sp>
          <p:nvSpPr>
            <p:cNvPr id="13"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4"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5" name="object 6"/>
          <p:cNvSpPr/>
          <p:nvPr/>
        </p:nvSpPr>
        <p:spPr>
          <a:xfrm>
            <a:off x="10435772" y="56174"/>
            <a:ext cx="1659454" cy="1293655"/>
          </a:xfrm>
          <a:prstGeom prst="rect">
            <a:avLst/>
          </a:prstGeom>
          <a:blipFill>
            <a:blip r:embed="rId4" cstate="print"/>
            <a:stretch>
              <a:fillRect/>
            </a:stretch>
          </a:blipFill>
        </p:spPr>
        <p:txBody>
          <a:bodyPr wrap="square" lIns="0" tIns="0" rIns="0" bIns="0" rtlCol="0"/>
          <a:lstStyle/>
          <a:p>
            <a:endParaRPr/>
          </a:p>
        </p:txBody>
      </p:sp>
      <p:sp>
        <p:nvSpPr>
          <p:cNvPr id="16" name="object 5"/>
          <p:cNvSpPr/>
          <p:nvPr/>
        </p:nvSpPr>
        <p:spPr>
          <a:xfrm>
            <a:off x="203200" y="-14514"/>
            <a:ext cx="1814286" cy="1553029"/>
          </a:xfrm>
          <a:prstGeom prst="rect">
            <a:avLst/>
          </a:prstGeom>
          <a:blipFill>
            <a:blip r:embed="rId5" cstate="print"/>
            <a:stretch>
              <a:fillRect/>
            </a:stretch>
          </a:blipFill>
        </p:spPr>
        <p:txBody>
          <a:bodyPr wrap="square" lIns="0" tIns="0" rIns="0" bIns="0" rtlCol="0"/>
          <a:lstStyle/>
          <a:p>
            <a:endParaRPr/>
          </a:p>
        </p:txBody>
      </p:sp>
      <p:grpSp>
        <p:nvGrpSpPr>
          <p:cNvPr id="17" name="Group 2"/>
          <p:cNvGrpSpPr/>
          <p:nvPr/>
        </p:nvGrpSpPr>
        <p:grpSpPr>
          <a:xfrm>
            <a:off x="0" y="6095998"/>
            <a:ext cx="12192000" cy="791030"/>
            <a:chOff x="0" y="0"/>
            <a:chExt cx="24384240" cy="1549440"/>
          </a:xfrm>
        </p:grpSpPr>
        <p:sp>
          <p:nvSpPr>
            <p:cNvPr id="18"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9"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6" cstate="print"/>
            <a:stretch>
              <a:fillRect t="-11153" b="-11153"/>
            </a:stretch>
          </a:blipFill>
        </p:spPr>
      </p:sp>
      <p:sp>
        <p:nvSpPr>
          <p:cNvPr id="20"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7" cstate="print"/>
            <a:stretch>
              <a:fillRect t="-11034" b="-11034"/>
            </a:stretch>
          </a:blipFill>
        </p:spPr>
      </p:sp>
      <p:sp>
        <p:nvSpPr>
          <p:cNvPr id="21"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8" cstate="print"/>
            <a:stretch>
              <a:fillRect t="-23333" b="-23333"/>
            </a:stretch>
          </a:blipFill>
        </p:spPr>
      </p:sp>
      <p:sp>
        <p:nvSpPr>
          <p:cNvPr id="22"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9" cstate="print"/>
            <a:stretch>
              <a:fillRect t="-16545" b="-16545"/>
            </a:stretch>
          </a:blipFill>
        </p:spPr>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10198100" cy="954088"/>
          </a:xfrm>
        </p:spPr>
        <p:txBody>
          <a:bodyPr>
            <a:normAutofit/>
          </a:bodyPr>
          <a:lstStyle/>
          <a:p>
            <a:r>
              <a:rPr lang="en-US" sz="3000" b="1" dirty="0" smtClean="0">
                <a:latin typeface="Times New Roman" pitchFamily="18" charset="0"/>
                <a:cs typeface="Times New Roman" pitchFamily="18" charset="0"/>
              </a:rPr>
              <a:t>[7]. “</a:t>
            </a:r>
            <a:r>
              <a:rPr lang="en-IN" sz="3000" b="1" dirty="0" smtClean="0">
                <a:latin typeface="Times New Roman" pitchFamily="18" charset="0"/>
                <a:cs typeface="Times New Roman" pitchFamily="18" charset="0"/>
              </a:rPr>
              <a:t>Smart insole: A wearable system for gait analysis</a:t>
            </a:r>
            <a:r>
              <a:rPr lang="en-US" sz="3000" b="1" dirty="0" smtClean="0">
                <a:latin typeface="Times New Roman" pitchFamily="18" charset="0"/>
                <a:cs typeface="Times New Roman" pitchFamily="18" charset="0"/>
              </a:rPr>
              <a:t>”</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23900" y="2317980"/>
            <a:ext cx="10515600" cy="4351338"/>
          </a:xfrm>
        </p:spPr>
        <p:txBody>
          <a:bodyPr>
            <a:normAutofit/>
          </a:bodyPr>
          <a:lstStyle/>
          <a:p>
            <a:r>
              <a:rPr lang="en-IN" sz="2400" b="1" dirty="0" smtClean="0">
                <a:latin typeface="Times New Roman" pitchFamily="18" charset="0"/>
                <a:cs typeface="Times New Roman" pitchFamily="18" charset="0"/>
              </a:rPr>
              <a:t>Authors</a:t>
            </a:r>
            <a:r>
              <a:rPr lang="en-IN" sz="2400" dirty="0" smtClean="0">
                <a:latin typeface="Times New Roman" pitchFamily="18" charset="0"/>
                <a:cs typeface="Times New Roman" pitchFamily="18" charset="0"/>
              </a:rPr>
              <a:t> :</a:t>
            </a:r>
            <a:r>
              <a:rPr lang="nl-NL"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Wenyao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a:t>
            </a:r>
            <a:r>
              <a:rPr lang="en-US" sz="2400" dirty="0" smtClean="0">
                <a:latin typeface="Times New Roman" pitchFamily="18" charset="0"/>
                <a:cs typeface="Times New Roman" pitchFamily="18" charset="0"/>
              </a:rPr>
              <a:t>, Ming-Chun Huang, </a:t>
            </a:r>
            <a:r>
              <a:rPr lang="en-US" sz="2400" dirty="0" err="1" smtClean="0">
                <a:latin typeface="Times New Roman" pitchFamily="18" charset="0"/>
                <a:cs typeface="Times New Roman" pitchFamily="18" charset="0"/>
              </a:rPr>
              <a:t>Navid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Amini</a:t>
            </a:r>
            <a:r>
              <a:rPr lang="en-US" sz="2400" dirty="0" smtClean="0">
                <a:latin typeface="Times New Roman" pitchFamily="18" charset="0"/>
                <a:cs typeface="Times New Roman" pitchFamily="18" charset="0"/>
              </a:rPr>
              <a:t>, Jason J. Liu</a:t>
            </a:r>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Publication : </a:t>
            </a:r>
            <a:r>
              <a:rPr lang="en-US" sz="2400" dirty="0" smtClean="0">
                <a:latin typeface="Times New Roman" pitchFamily="18" charset="0"/>
                <a:cs typeface="Times New Roman" pitchFamily="18" charset="0"/>
              </a:rPr>
              <a:t>June 2015 </a:t>
            </a:r>
            <a:r>
              <a:rPr lang="en-IN" sz="2400" dirty="0" smtClean="0">
                <a:latin typeface="Times New Roman" pitchFamily="18" charset="0"/>
                <a:cs typeface="Times New Roman" pitchFamily="18" charset="0"/>
              </a:rPr>
              <a:t>International Conference on Pervasive Technologies Related to Assistive Environments</a:t>
            </a:r>
          </a:p>
          <a:p>
            <a:r>
              <a:rPr lang="en-IN" sz="2400" dirty="0" smtClean="0">
                <a:latin typeface="Times New Roman" pitchFamily="18" charset="0"/>
                <a:cs typeface="Times New Roman" pitchFamily="18" charset="0"/>
              </a:rPr>
              <a:t>Proposed Idea :  The proposed idea is the development of a portable system called Smart Insole for gait analysis. Unlike traditional methods that require specialized gait labs and medical professionals, the Smart Insole integrates low-cost sensors within shoe insoles, enabling users to conduct gait analysis in their daily lives</a:t>
            </a:r>
          </a:p>
          <a:p>
            <a:pPr>
              <a:buNone/>
            </a:pPr>
            <a:endParaRPr lang="en-IN" sz="2400" dirty="0" smtClean="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p:txBody>
      </p:sp>
      <p:grpSp>
        <p:nvGrpSpPr>
          <p:cNvPr id="7"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p:nvPr/>
        </p:nvSpPr>
        <p:spPr>
          <a:xfrm>
            <a:off x="777240" y="1566123"/>
            <a:ext cx="152463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6FC0"/>
                </a:solidFill>
                <a:latin typeface="Times New Roman"/>
                <a:cs typeface="Times New Roman"/>
              </a:rPr>
              <a:t>Agenda</a:t>
            </a:r>
            <a:endParaRPr sz="3600" dirty="0">
              <a:latin typeface="Times New Roman"/>
              <a:cs typeface="Times New Roman"/>
            </a:endParaRPr>
          </a:p>
        </p:txBody>
      </p:sp>
      <p:sp>
        <p:nvSpPr>
          <p:cNvPr id="5" name="object 8"/>
          <p:cNvSpPr txBox="1"/>
          <p:nvPr/>
        </p:nvSpPr>
        <p:spPr>
          <a:xfrm>
            <a:off x="821944" y="2137918"/>
            <a:ext cx="2418080" cy="3822200"/>
          </a:xfrm>
          <a:prstGeom prst="rect">
            <a:avLst/>
          </a:prstGeom>
        </p:spPr>
        <p:txBody>
          <a:bodyPr vert="horz" wrap="square" lIns="0" tIns="13335" rIns="0" bIns="0" rtlCol="0">
            <a:spAutoFit/>
          </a:bodyPr>
          <a:lstStyle/>
          <a:p>
            <a:pPr marL="469900" indent="-457200">
              <a:lnSpc>
                <a:spcPct val="100000"/>
              </a:lnSpc>
              <a:spcBef>
                <a:spcPts val="105"/>
              </a:spcBef>
              <a:buClr>
                <a:srgbClr val="00AF50"/>
              </a:buClr>
              <a:buSzPct val="205000"/>
              <a:buFont typeface="Arial"/>
              <a:buChar char="•"/>
              <a:tabLst>
                <a:tab pos="469265" algn="l"/>
                <a:tab pos="469900" algn="l"/>
              </a:tabLst>
            </a:pPr>
            <a:r>
              <a:rPr sz="2000" dirty="0">
                <a:latin typeface="Times New Roman"/>
                <a:cs typeface="Times New Roman"/>
              </a:rPr>
              <a:t>Introduction</a:t>
            </a:r>
          </a:p>
          <a:p>
            <a:pPr marL="469900" indent="-457200">
              <a:lnSpc>
                <a:spcPct val="100000"/>
              </a:lnSpc>
              <a:spcBef>
                <a:spcPts val="1465"/>
              </a:spcBef>
              <a:buClr>
                <a:srgbClr val="00AF50"/>
              </a:buClr>
              <a:buSzPct val="205000"/>
              <a:buFont typeface="Arial"/>
              <a:buChar char="•"/>
              <a:tabLst>
                <a:tab pos="469265" algn="l"/>
                <a:tab pos="469900" algn="l"/>
              </a:tabLst>
            </a:pPr>
            <a:r>
              <a:rPr sz="2000" dirty="0">
                <a:latin typeface="Times New Roman"/>
                <a:cs typeface="Times New Roman"/>
              </a:rPr>
              <a:t>Literature</a:t>
            </a:r>
            <a:r>
              <a:rPr sz="2000" spc="-55" dirty="0">
                <a:latin typeface="Times New Roman"/>
                <a:cs typeface="Times New Roman"/>
              </a:rPr>
              <a:t> </a:t>
            </a:r>
            <a:r>
              <a:rPr sz="2000" dirty="0">
                <a:latin typeface="Times New Roman"/>
                <a:cs typeface="Times New Roman"/>
              </a:rPr>
              <a:t>Survey</a:t>
            </a:r>
          </a:p>
          <a:p>
            <a:pPr marL="469900" indent="-457200">
              <a:lnSpc>
                <a:spcPct val="100000"/>
              </a:lnSpc>
              <a:spcBef>
                <a:spcPts val="1475"/>
              </a:spcBef>
              <a:buClr>
                <a:srgbClr val="00AF50"/>
              </a:buClr>
              <a:buSzPct val="205000"/>
              <a:buFont typeface="Arial"/>
              <a:buChar char="•"/>
              <a:tabLst>
                <a:tab pos="469265" algn="l"/>
                <a:tab pos="469900" algn="l"/>
              </a:tabLst>
            </a:pPr>
            <a:r>
              <a:rPr sz="2000" dirty="0">
                <a:latin typeface="Times New Roman"/>
                <a:cs typeface="Times New Roman"/>
              </a:rPr>
              <a:t>Existing</a:t>
            </a:r>
            <a:r>
              <a:rPr sz="2000" spc="-45" dirty="0">
                <a:latin typeface="Times New Roman"/>
                <a:cs typeface="Times New Roman"/>
              </a:rPr>
              <a:t> </a:t>
            </a:r>
            <a:r>
              <a:rPr sz="2000" dirty="0">
                <a:latin typeface="Times New Roman"/>
                <a:cs typeface="Times New Roman"/>
              </a:rPr>
              <a:t>System</a:t>
            </a:r>
          </a:p>
          <a:p>
            <a:pPr marL="469900" indent="-457200">
              <a:lnSpc>
                <a:spcPct val="100000"/>
              </a:lnSpc>
              <a:spcBef>
                <a:spcPts val="1465"/>
              </a:spcBef>
              <a:buClr>
                <a:srgbClr val="00AF50"/>
              </a:buClr>
              <a:buSzPct val="205000"/>
              <a:buFont typeface="Arial"/>
              <a:buChar char="•"/>
              <a:tabLst>
                <a:tab pos="469265" algn="l"/>
                <a:tab pos="469900" algn="l"/>
              </a:tabLst>
            </a:pPr>
            <a:r>
              <a:rPr sz="2000" dirty="0">
                <a:latin typeface="Times New Roman"/>
                <a:cs typeface="Times New Roman"/>
              </a:rPr>
              <a:t>Problem</a:t>
            </a:r>
            <a:r>
              <a:rPr sz="2000" spc="-95" dirty="0">
                <a:latin typeface="Times New Roman"/>
                <a:cs typeface="Times New Roman"/>
              </a:rPr>
              <a:t> </a:t>
            </a:r>
            <a:r>
              <a:rPr sz="2000" spc="-5" dirty="0">
                <a:latin typeface="Times New Roman"/>
                <a:cs typeface="Times New Roman"/>
              </a:rPr>
              <a:t>Statement</a:t>
            </a:r>
            <a:endParaRPr sz="2000" dirty="0">
              <a:latin typeface="Times New Roman"/>
              <a:cs typeface="Times New Roman"/>
            </a:endParaRPr>
          </a:p>
          <a:p>
            <a:pPr marL="469900" indent="-457200">
              <a:lnSpc>
                <a:spcPct val="100000"/>
              </a:lnSpc>
              <a:spcBef>
                <a:spcPts val="1465"/>
              </a:spcBef>
              <a:buClr>
                <a:srgbClr val="00AF50"/>
              </a:buClr>
              <a:buSzPct val="205000"/>
              <a:buFont typeface="Arial"/>
              <a:buChar char="•"/>
              <a:tabLst>
                <a:tab pos="469265" algn="l"/>
                <a:tab pos="469900" algn="l"/>
              </a:tabLst>
            </a:pPr>
            <a:r>
              <a:rPr sz="2000" dirty="0">
                <a:latin typeface="Times New Roman"/>
                <a:cs typeface="Times New Roman"/>
              </a:rPr>
              <a:t>Proposed</a:t>
            </a:r>
            <a:r>
              <a:rPr sz="2000" spc="-60" dirty="0">
                <a:latin typeface="Times New Roman"/>
                <a:cs typeface="Times New Roman"/>
              </a:rPr>
              <a:t> </a:t>
            </a:r>
            <a:r>
              <a:rPr sz="2000" dirty="0">
                <a:latin typeface="Times New Roman"/>
                <a:cs typeface="Times New Roman"/>
              </a:rPr>
              <a:t>System</a:t>
            </a:r>
          </a:p>
          <a:p>
            <a:pPr marL="469900" indent="-457200">
              <a:lnSpc>
                <a:spcPct val="100000"/>
              </a:lnSpc>
              <a:spcBef>
                <a:spcPts val="1475"/>
              </a:spcBef>
              <a:buClr>
                <a:srgbClr val="00AF50"/>
              </a:buClr>
              <a:buSzPct val="205000"/>
              <a:buFont typeface="Arial"/>
              <a:buChar char="•"/>
              <a:tabLst>
                <a:tab pos="469265" algn="l"/>
                <a:tab pos="469900" algn="l"/>
              </a:tabLst>
            </a:pPr>
            <a:r>
              <a:rPr sz="2000" dirty="0">
                <a:latin typeface="Times New Roman"/>
                <a:cs typeface="Times New Roman"/>
              </a:rPr>
              <a:t>Project</a:t>
            </a:r>
            <a:r>
              <a:rPr sz="2000" spc="-70" dirty="0">
                <a:latin typeface="Times New Roman"/>
                <a:cs typeface="Times New Roman"/>
              </a:rPr>
              <a:t> </a:t>
            </a:r>
            <a:r>
              <a:rPr sz="2000" dirty="0" smtClean="0">
                <a:latin typeface="Times New Roman"/>
                <a:cs typeface="Times New Roman"/>
              </a:rPr>
              <a:t>Planning</a:t>
            </a:r>
            <a:endParaRPr sz="2000" dirty="0">
              <a:latin typeface="Times New Roman"/>
              <a:cs typeface="Times New Roman"/>
            </a:endParaRPr>
          </a:p>
          <a:p>
            <a:pPr marL="469900" indent="-457200">
              <a:lnSpc>
                <a:spcPct val="100000"/>
              </a:lnSpc>
              <a:spcBef>
                <a:spcPts val="1460"/>
              </a:spcBef>
              <a:buClr>
                <a:srgbClr val="00AF50"/>
              </a:buClr>
              <a:buSzPct val="205000"/>
              <a:buFont typeface="Arial"/>
              <a:buChar char="•"/>
              <a:tabLst>
                <a:tab pos="469265" algn="l"/>
                <a:tab pos="469900" algn="l"/>
              </a:tabLst>
            </a:pPr>
            <a:r>
              <a:rPr sz="2000" dirty="0">
                <a:latin typeface="Times New Roman"/>
                <a:cs typeface="Times New Roman"/>
              </a:rPr>
              <a:t>Application</a:t>
            </a:r>
          </a:p>
          <a:p>
            <a:pPr marL="469900" indent="-457200">
              <a:lnSpc>
                <a:spcPct val="100000"/>
              </a:lnSpc>
              <a:spcBef>
                <a:spcPts val="1480"/>
              </a:spcBef>
              <a:buClr>
                <a:srgbClr val="00AF50"/>
              </a:buClr>
              <a:buSzPct val="205000"/>
              <a:buFont typeface="Arial"/>
              <a:buChar char="•"/>
              <a:tabLst>
                <a:tab pos="469265" algn="l"/>
                <a:tab pos="469900" algn="l"/>
              </a:tabLst>
            </a:pPr>
            <a:r>
              <a:rPr sz="2000" dirty="0">
                <a:latin typeface="Times New Roman"/>
                <a:cs typeface="Times New Roman"/>
              </a:rPr>
              <a:t>References</a:t>
            </a:r>
          </a:p>
        </p:txBody>
      </p:sp>
      <p:grpSp>
        <p:nvGrpSpPr>
          <p:cNvPr id="9" name="Group 8"/>
          <p:cNvGrpSpPr/>
          <p:nvPr/>
        </p:nvGrpSpPr>
        <p:grpSpPr>
          <a:xfrm>
            <a:off x="0" y="-116112"/>
            <a:ext cx="12192000" cy="1692900"/>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179933"/>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4"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101725"/>
            <a:ext cx="10515600" cy="1325563"/>
          </a:xfrm>
        </p:spPr>
        <p:txBody>
          <a:bodyPr>
            <a:normAutofit/>
          </a:bodyPr>
          <a:lstStyle/>
          <a:p>
            <a:pPr algn="ctr"/>
            <a:r>
              <a:rPr lang="en-IN" sz="3000" b="1" dirty="0" smtClean="0">
                <a:latin typeface="Times New Roman" pitchFamily="18" charset="0"/>
                <a:cs typeface="Times New Roman" pitchFamily="18" charset="0"/>
              </a:rPr>
              <a:t>Architecture</a:t>
            </a:r>
            <a:endParaRPr lang="en-IN" sz="3000" b="1" dirty="0">
              <a:latin typeface="Times New Roman" pitchFamily="18" charset="0"/>
              <a:cs typeface="Times New Roman" pitchFamily="18" charset="0"/>
            </a:endParaRPr>
          </a:p>
        </p:txBody>
      </p:sp>
      <p:pic>
        <p:nvPicPr>
          <p:cNvPr id="10" name="Content Placeholder 9" descr="Screenshot (14).png"/>
          <p:cNvPicPr>
            <a:picLocks noGrp="1" noChangeAspect="1"/>
          </p:cNvPicPr>
          <p:nvPr>
            <p:ph idx="1"/>
          </p:nvPr>
        </p:nvPicPr>
        <p:blipFill>
          <a:blip r:embed="rId2" cstate="print"/>
          <a:stretch>
            <a:fillRect/>
          </a:stretch>
        </p:blipFill>
        <p:spPr>
          <a:xfrm>
            <a:off x="1123718" y="2159623"/>
            <a:ext cx="5238982" cy="3853964"/>
          </a:xfrm>
        </p:spPr>
      </p:pic>
      <p:pic>
        <p:nvPicPr>
          <p:cNvPr id="11" name="Picture 10" descr="Screenshot (15).png"/>
          <p:cNvPicPr>
            <a:picLocks noChangeAspect="1"/>
          </p:cNvPicPr>
          <p:nvPr/>
        </p:nvPicPr>
        <p:blipFill>
          <a:blip r:embed="rId3" cstate="print"/>
          <a:stretch>
            <a:fillRect/>
          </a:stretch>
        </p:blipFill>
        <p:spPr>
          <a:xfrm>
            <a:off x="7226748" y="2778745"/>
            <a:ext cx="4378829" cy="2910855"/>
          </a:xfrm>
          <a:prstGeom prst="rect">
            <a:avLst/>
          </a:prstGeom>
        </p:spPr>
      </p:pic>
      <p:grpSp>
        <p:nvGrpSpPr>
          <p:cNvPr id="12" name="Group 8"/>
          <p:cNvGrpSpPr/>
          <p:nvPr/>
        </p:nvGrpSpPr>
        <p:grpSpPr>
          <a:xfrm>
            <a:off x="0" y="-116112"/>
            <a:ext cx="12192000" cy="1654626"/>
            <a:chOff x="0" y="0"/>
            <a:chExt cx="24384240" cy="2250720"/>
          </a:xfrm>
        </p:grpSpPr>
        <p:sp>
          <p:nvSpPr>
            <p:cNvPr id="13"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4"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5" name="object 6"/>
          <p:cNvSpPr/>
          <p:nvPr/>
        </p:nvSpPr>
        <p:spPr>
          <a:xfrm>
            <a:off x="10435772" y="56174"/>
            <a:ext cx="1659454" cy="1293655"/>
          </a:xfrm>
          <a:prstGeom prst="rect">
            <a:avLst/>
          </a:prstGeom>
          <a:blipFill>
            <a:blip r:embed="rId4" cstate="print"/>
            <a:stretch>
              <a:fillRect/>
            </a:stretch>
          </a:blipFill>
        </p:spPr>
        <p:txBody>
          <a:bodyPr wrap="square" lIns="0" tIns="0" rIns="0" bIns="0" rtlCol="0"/>
          <a:lstStyle/>
          <a:p>
            <a:endParaRPr/>
          </a:p>
        </p:txBody>
      </p:sp>
      <p:sp>
        <p:nvSpPr>
          <p:cNvPr id="16" name="object 5"/>
          <p:cNvSpPr/>
          <p:nvPr/>
        </p:nvSpPr>
        <p:spPr>
          <a:xfrm>
            <a:off x="203200" y="-14514"/>
            <a:ext cx="1814286" cy="1553029"/>
          </a:xfrm>
          <a:prstGeom prst="rect">
            <a:avLst/>
          </a:prstGeom>
          <a:blipFill>
            <a:blip r:embed="rId5" cstate="print"/>
            <a:stretch>
              <a:fillRect/>
            </a:stretch>
          </a:blipFill>
        </p:spPr>
        <p:txBody>
          <a:bodyPr wrap="square" lIns="0" tIns="0" rIns="0" bIns="0" rtlCol="0"/>
          <a:lstStyle/>
          <a:p>
            <a:endParaRPr/>
          </a:p>
        </p:txBody>
      </p:sp>
      <p:grpSp>
        <p:nvGrpSpPr>
          <p:cNvPr id="17" name="Group 2"/>
          <p:cNvGrpSpPr/>
          <p:nvPr/>
        </p:nvGrpSpPr>
        <p:grpSpPr>
          <a:xfrm>
            <a:off x="0" y="6095998"/>
            <a:ext cx="12192000" cy="791030"/>
            <a:chOff x="0" y="0"/>
            <a:chExt cx="24384240" cy="1549440"/>
          </a:xfrm>
        </p:grpSpPr>
        <p:sp>
          <p:nvSpPr>
            <p:cNvPr id="18"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9"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6" cstate="print"/>
            <a:stretch>
              <a:fillRect t="-11153" b="-11153"/>
            </a:stretch>
          </a:blipFill>
        </p:spPr>
      </p:sp>
      <p:sp>
        <p:nvSpPr>
          <p:cNvPr id="20"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7" cstate="print"/>
            <a:stretch>
              <a:fillRect t="-11034" b="-11034"/>
            </a:stretch>
          </a:blipFill>
        </p:spPr>
      </p:sp>
      <p:sp>
        <p:nvSpPr>
          <p:cNvPr id="21"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8" cstate="print"/>
            <a:stretch>
              <a:fillRect t="-23333" b="-23333"/>
            </a:stretch>
          </a:blipFill>
        </p:spPr>
      </p:sp>
      <p:sp>
        <p:nvSpPr>
          <p:cNvPr id="22"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9" cstate="print"/>
            <a:stretch>
              <a:fillRect t="-16545" b="-16545"/>
            </a:stretch>
          </a:blipFill>
        </p:spPr>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10198100" cy="954088"/>
          </a:xfrm>
        </p:spPr>
        <p:txBody>
          <a:bodyPr>
            <a:normAutofit fontScale="90000"/>
          </a:bodyPr>
          <a:lstStyle/>
          <a:p>
            <a:r>
              <a:rPr lang="en-US" sz="3200" b="1" dirty="0" smtClean="0">
                <a:latin typeface="Times New Roman" pitchFamily="18" charset="0"/>
                <a:cs typeface="Times New Roman" pitchFamily="18" charset="0"/>
              </a:rPr>
              <a:t>[8]. “</a:t>
            </a:r>
            <a:r>
              <a:rPr lang="en-IN" sz="3200" b="1" dirty="0" smtClean="0">
                <a:latin typeface="Times New Roman" pitchFamily="18" charset="0"/>
                <a:cs typeface="Times New Roman" pitchFamily="18" charset="0"/>
              </a:rPr>
              <a:t>In-Shoe Plantar Pressure Measurement and Analysis System Based on Fabric Pressure Sensing Array</a:t>
            </a:r>
            <a:r>
              <a:rPr lang="en-US" sz="3200" b="1" dirty="0" smtClean="0">
                <a:latin typeface="Times New Roman" pitchFamily="18" charset="0"/>
                <a:cs typeface="Times New Roman" pitchFamily="18" charset="0"/>
              </a:rPr>
              <a: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694873" y="2347006"/>
            <a:ext cx="10515600" cy="4351338"/>
          </a:xfrm>
        </p:spPr>
        <p:txBody>
          <a:bodyPr>
            <a:normAutofit/>
          </a:bodyPr>
          <a:lstStyle/>
          <a:p>
            <a:r>
              <a:rPr lang="en-IN" sz="2400" b="1" dirty="0" smtClean="0">
                <a:latin typeface="Times New Roman" pitchFamily="18" charset="0"/>
                <a:cs typeface="Times New Roman" pitchFamily="18" charset="0"/>
              </a:rPr>
              <a:t>Authors</a:t>
            </a:r>
            <a:r>
              <a:rPr lang="en-IN" sz="2400" dirty="0" smtClean="0">
                <a:latin typeface="Times New Roman" pitchFamily="18" charset="0"/>
                <a:cs typeface="Times New Roman" pitchFamily="18" charset="0"/>
              </a:rPr>
              <a:t> :</a:t>
            </a:r>
            <a:r>
              <a:rPr lang="nl-NL"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Lin </a:t>
            </a:r>
            <a:r>
              <a:rPr lang="en-US" sz="2400" dirty="0" err="1" smtClean="0">
                <a:latin typeface="Times New Roman" pitchFamily="18" charset="0"/>
                <a:cs typeface="Times New Roman" pitchFamily="18" charset="0"/>
              </a:rPr>
              <a:t>Shu</a:t>
            </a:r>
            <a:r>
              <a:rPr lang="en-US" sz="2400" dirty="0" smtClean="0">
                <a:latin typeface="Times New Roman" pitchFamily="18" charset="0"/>
                <a:cs typeface="Times New Roman" pitchFamily="18" charset="0"/>
              </a:rPr>
              <a:t>, Tao </a:t>
            </a:r>
            <a:r>
              <a:rPr lang="en-US" sz="2400" dirty="0" err="1" smtClean="0">
                <a:latin typeface="Times New Roman" pitchFamily="18" charset="0"/>
                <a:cs typeface="Times New Roman" pitchFamily="18" charset="0"/>
              </a:rPr>
              <a:t>Hua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Yangyong</a:t>
            </a:r>
            <a:r>
              <a:rPr lang="en-US" sz="2400" dirty="0" smtClean="0">
                <a:latin typeface="Times New Roman" pitchFamily="18" charset="0"/>
                <a:cs typeface="Times New Roman" pitchFamily="18" charset="0"/>
              </a:rPr>
              <a:t> Wang, </a:t>
            </a:r>
            <a:r>
              <a:rPr lang="en-US" sz="2400" dirty="0" err="1" smtClean="0">
                <a:latin typeface="Times New Roman" pitchFamily="18" charset="0"/>
                <a:cs typeface="Times New Roman" pitchFamily="18" charset="0"/>
              </a:rPr>
              <a:t>Qiao</a:t>
            </a:r>
            <a:r>
              <a:rPr lang="en-US" sz="2400" dirty="0" smtClean="0">
                <a:latin typeface="Times New Roman" pitchFamily="18" charset="0"/>
                <a:cs typeface="Times New Roman" pitchFamily="18" charset="0"/>
              </a:rPr>
              <a:t> Li</a:t>
            </a:r>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Publication : </a:t>
            </a:r>
            <a:r>
              <a:rPr lang="en-IN" sz="2400" dirty="0" smtClean="0">
                <a:latin typeface="Times New Roman" pitchFamily="18" charset="0"/>
                <a:cs typeface="Times New Roman" pitchFamily="18" charset="0"/>
              </a:rPr>
              <a:t>May 2017 IEEE transactions on information technology in biomedicine: a publication of the IEEE Engineering in Medicine and Biology Society</a:t>
            </a:r>
          </a:p>
          <a:p>
            <a:r>
              <a:rPr lang="en-IN" sz="2400" b="1" dirty="0" smtClean="0">
                <a:latin typeface="Times New Roman" pitchFamily="18" charset="0"/>
                <a:cs typeface="Times New Roman" pitchFamily="18" charset="0"/>
              </a:rPr>
              <a:t>Proposed Idea </a:t>
            </a:r>
            <a:r>
              <a:rPr lang="en-IN" sz="2400" dirty="0" smtClean="0">
                <a:latin typeface="Times New Roman" pitchFamily="18" charset="0"/>
                <a:cs typeface="Times New Roman" pitchFamily="18" charset="0"/>
              </a:rPr>
              <a:t>:  The proposed idea is an in-shoe plantar pressure measurement and analysis system that utilizes a textile fabric sensor array integrated into an insole. This system offers a comfortable, lightweight, and cost-effective solution for evaluating footwear, athletic training, clinical gait analysis, and foot pathology diagnosis. It wirelessly transmits data to a remote receiver through Bluetooth, supporting multiple configuration modes. </a:t>
            </a:r>
          </a:p>
          <a:p>
            <a:pPr>
              <a:buNone/>
            </a:pPr>
            <a:endParaRPr lang="en-IN" sz="2400" dirty="0" smtClean="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p:txBody>
      </p:sp>
      <p:grpSp>
        <p:nvGrpSpPr>
          <p:cNvPr id="7" name="Group 8"/>
          <p:cNvGrpSpPr/>
          <p:nvPr/>
        </p:nvGrpSpPr>
        <p:grpSpPr>
          <a:xfrm>
            <a:off x="0" y="-116113"/>
            <a:ext cx="12192000" cy="1582055"/>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101725"/>
            <a:ext cx="10515600" cy="1325563"/>
          </a:xfrm>
        </p:spPr>
        <p:txBody>
          <a:bodyPr>
            <a:normAutofit/>
          </a:bodyPr>
          <a:lstStyle/>
          <a:p>
            <a:pPr algn="ctr"/>
            <a:r>
              <a:rPr lang="en-IN" sz="3000" b="1" dirty="0" smtClean="0"/>
              <a:t>Architecture</a:t>
            </a:r>
            <a:endParaRPr lang="en-IN" sz="3000" b="1" dirty="0"/>
          </a:p>
        </p:txBody>
      </p:sp>
      <p:pic>
        <p:nvPicPr>
          <p:cNvPr id="10" name="Content Placeholder 9" descr="Screenshot (16).png"/>
          <p:cNvPicPr>
            <a:picLocks noGrp="1" noChangeAspect="1"/>
          </p:cNvPicPr>
          <p:nvPr>
            <p:ph idx="1"/>
          </p:nvPr>
        </p:nvPicPr>
        <p:blipFill>
          <a:blip r:embed="rId2" cstate="print"/>
          <a:stretch>
            <a:fillRect/>
          </a:stretch>
        </p:blipFill>
        <p:spPr>
          <a:xfrm>
            <a:off x="6299201" y="2362200"/>
            <a:ext cx="5426472" cy="2959893"/>
          </a:xfrm>
        </p:spPr>
      </p:pic>
      <p:pic>
        <p:nvPicPr>
          <p:cNvPr id="11" name="Picture 10" descr="Screenshot (17).png"/>
          <p:cNvPicPr>
            <a:picLocks noChangeAspect="1"/>
          </p:cNvPicPr>
          <p:nvPr/>
        </p:nvPicPr>
        <p:blipFill>
          <a:blip r:embed="rId3" cstate="print"/>
          <a:stretch>
            <a:fillRect/>
          </a:stretch>
        </p:blipFill>
        <p:spPr>
          <a:xfrm>
            <a:off x="1208634" y="2243734"/>
            <a:ext cx="4582566" cy="3567187"/>
          </a:xfrm>
          <a:prstGeom prst="rect">
            <a:avLst/>
          </a:prstGeom>
        </p:spPr>
      </p:pic>
      <p:grpSp>
        <p:nvGrpSpPr>
          <p:cNvPr id="12" name="Group 8"/>
          <p:cNvGrpSpPr/>
          <p:nvPr/>
        </p:nvGrpSpPr>
        <p:grpSpPr>
          <a:xfrm>
            <a:off x="0" y="-116113"/>
            <a:ext cx="12192000" cy="1582055"/>
            <a:chOff x="0" y="0"/>
            <a:chExt cx="24384240" cy="2250720"/>
          </a:xfrm>
        </p:grpSpPr>
        <p:sp>
          <p:nvSpPr>
            <p:cNvPr id="13"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4"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5" name="object 6"/>
          <p:cNvSpPr/>
          <p:nvPr/>
        </p:nvSpPr>
        <p:spPr>
          <a:xfrm>
            <a:off x="10435772" y="56174"/>
            <a:ext cx="1659454" cy="1293655"/>
          </a:xfrm>
          <a:prstGeom prst="rect">
            <a:avLst/>
          </a:prstGeom>
          <a:blipFill>
            <a:blip r:embed="rId4" cstate="print"/>
            <a:stretch>
              <a:fillRect/>
            </a:stretch>
          </a:blipFill>
        </p:spPr>
        <p:txBody>
          <a:bodyPr wrap="square" lIns="0" tIns="0" rIns="0" bIns="0" rtlCol="0"/>
          <a:lstStyle/>
          <a:p>
            <a:endParaRPr/>
          </a:p>
        </p:txBody>
      </p:sp>
      <p:sp>
        <p:nvSpPr>
          <p:cNvPr id="16" name="object 5"/>
          <p:cNvSpPr/>
          <p:nvPr/>
        </p:nvSpPr>
        <p:spPr>
          <a:xfrm>
            <a:off x="203200" y="-14514"/>
            <a:ext cx="1814286" cy="1553029"/>
          </a:xfrm>
          <a:prstGeom prst="rect">
            <a:avLst/>
          </a:prstGeom>
          <a:blipFill>
            <a:blip r:embed="rId5" cstate="print"/>
            <a:stretch>
              <a:fillRect/>
            </a:stretch>
          </a:blipFill>
        </p:spPr>
        <p:txBody>
          <a:bodyPr wrap="square" lIns="0" tIns="0" rIns="0" bIns="0" rtlCol="0"/>
          <a:lstStyle/>
          <a:p>
            <a:endParaRPr/>
          </a:p>
        </p:txBody>
      </p:sp>
      <p:grpSp>
        <p:nvGrpSpPr>
          <p:cNvPr id="17" name="Group 2"/>
          <p:cNvGrpSpPr/>
          <p:nvPr/>
        </p:nvGrpSpPr>
        <p:grpSpPr>
          <a:xfrm>
            <a:off x="0" y="6095998"/>
            <a:ext cx="12192000" cy="791030"/>
            <a:chOff x="0" y="0"/>
            <a:chExt cx="24384240" cy="1549440"/>
          </a:xfrm>
        </p:grpSpPr>
        <p:sp>
          <p:nvSpPr>
            <p:cNvPr id="18"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9"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6" cstate="print"/>
            <a:stretch>
              <a:fillRect t="-11153" b="-11153"/>
            </a:stretch>
          </a:blipFill>
        </p:spPr>
      </p:sp>
      <p:sp>
        <p:nvSpPr>
          <p:cNvPr id="20"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7" cstate="print"/>
            <a:stretch>
              <a:fillRect t="-11034" b="-11034"/>
            </a:stretch>
          </a:blipFill>
        </p:spPr>
      </p:sp>
      <p:sp>
        <p:nvSpPr>
          <p:cNvPr id="21"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8" cstate="print"/>
            <a:stretch>
              <a:fillRect t="-23333" b="-23333"/>
            </a:stretch>
          </a:blipFill>
        </p:spPr>
      </p:sp>
      <p:sp>
        <p:nvSpPr>
          <p:cNvPr id="22"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9" cstate="print"/>
            <a:stretch>
              <a:fillRect t="-16545" b="-16545"/>
            </a:stretch>
          </a:blipFill>
        </p:spPr>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432" y="1371599"/>
            <a:ext cx="6684579" cy="725214"/>
          </a:xfrm>
        </p:spPr>
        <p:txBody>
          <a:bodyPr>
            <a:normAutofit/>
          </a:bodyPr>
          <a:lstStyle/>
          <a:p>
            <a:pPr marL="12700" algn="ctr">
              <a:lnSpc>
                <a:spcPct val="100000"/>
              </a:lnSpc>
              <a:spcBef>
                <a:spcPts val="95"/>
              </a:spcBef>
              <a:tabLst>
                <a:tab pos="1927860" algn="l"/>
              </a:tabLst>
            </a:pPr>
            <a:r>
              <a:rPr lang="en-IN" sz="3000" b="1" spc="-5" dirty="0" smtClean="0">
                <a:latin typeface="Times New Roman"/>
                <a:cs typeface="Times New Roman"/>
              </a:rPr>
              <a:t>EXISTING SYSTEM</a:t>
            </a:r>
            <a:endParaRPr lang="en-IN" sz="3000" dirty="0">
              <a:latin typeface="Times New Roman"/>
              <a:cs typeface="Times New Roman"/>
            </a:endParaRPr>
          </a:p>
        </p:txBody>
      </p:sp>
      <p:sp>
        <p:nvSpPr>
          <p:cNvPr id="3" name="Content Placeholder 2"/>
          <p:cNvSpPr>
            <a:spLocks noGrp="1"/>
          </p:cNvSpPr>
          <p:nvPr>
            <p:ph idx="1"/>
          </p:nvPr>
        </p:nvSpPr>
        <p:spPr>
          <a:xfrm>
            <a:off x="789652" y="1976779"/>
            <a:ext cx="10515600" cy="4351338"/>
          </a:xfrm>
        </p:spPr>
        <p:txBody>
          <a:bodyPr>
            <a:normAutofit/>
          </a:bodyPr>
          <a:lstStyle/>
          <a:p>
            <a:pPr marL="285750" marR="381635" indent="-285750" algn="just">
              <a:lnSpc>
                <a:spcPct val="150000"/>
              </a:lnSpc>
              <a:spcBef>
                <a:spcPts val="0"/>
              </a:spcBef>
              <a:spcAft>
                <a:spcPts val="15"/>
              </a:spcAft>
            </a:pPr>
            <a:r>
              <a:rPr lang="en-US" sz="2400" dirty="0" smtClean="0">
                <a:latin typeface="Times New Roman" pitchFamily="18" charset="0"/>
                <a:cs typeface="Times New Roman" pitchFamily="18" charset="0"/>
              </a:rPr>
              <a:t>The existing system of Gait analysis available in hospitals is a wired system with a simple vibrator</a:t>
            </a:r>
          </a:p>
          <a:p>
            <a:pPr marL="285750" marR="381635" indent="-285750" algn="just">
              <a:lnSpc>
                <a:spcPct val="150000"/>
              </a:lnSpc>
              <a:spcBef>
                <a:spcPts val="0"/>
              </a:spcBef>
              <a:spcAft>
                <a:spcPts val="15"/>
              </a:spcAft>
            </a:pPr>
            <a:r>
              <a:rPr lang="en-US" sz="2400" dirty="0" smtClean="0">
                <a:latin typeface="Times New Roman" pitchFamily="18" charset="0"/>
                <a:cs typeface="Times New Roman" pitchFamily="18" charset="0"/>
              </a:rPr>
              <a:t>The foot pressures are measured based on vascular pressure and not force</a:t>
            </a:r>
          </a:p>
          <a:p>
            <a:pPr marL="285750" marR="381635" indent="-285750" algn="just">
              <a:lnSpc>
                <a:spcPct val="150000"/>
              </a:lnSpc>
              <a:spcBef>
                <a:spcPts val="0"/>
              </a:spcBef>
              <a:spcAft>
                <a:spcPts val="15"/>
              </a:spcAft>
            </a:pPr>
            <a:r>
              <a:rPr lang="en-US" sz="2400" dirty="0" smtClean="0">
                <a:latin typeface="Times New Roman" pitchFamily="18" charset="0"/>
                <a:cs typeface="Times New Roman" pitchFamily="18" charset="0"/>
              </a:rPr>
              <a:t>The foot vascular pressure is monitored on PC</a:t>
            </a:r>
          </a:p>
          <a:p>
            <a:pPr marL="285750" marR="381635" indent="-285750" algn="just">
              <a:lnSpc>
                <a:spcPct val="150000"/>
              </a:lnSpc>
              <a:spcBef>
                <a:spcPts val="0"/>
              </a:spcBef>
              <a:spcAft>
                <a:spcPts val="15"/>
              </a:spcAft>
            </a:pPr>
            <a:r>
              <a:rPr lang="en-US" sz="2400" dirty="0" smtClean="0">
                <a:latin typeface="Times New Roman" pitchFamily="18" charset="0"/>
                <a:cs typeface="Times New Roman" pitchFamily="18" charset="0"/>
              </a:rPr>
              <a:t>AI system is not included</a:t>
            </a:r>
          </a:p>
          <a:p>
            <a:endParaRPr lang="en-IN" sz="2400" dirty="0">
              <a:latin typeface="Times New Roman" pitchFamily="18" charset="0"/>
              <a:cs typeface="Times New Roman" pitchFamily="18" charset="0"/>
            </a:endParaRPr>
          </a:p>
        </p:txBody>
      </p:sp>
      <p:grpSp>
        <p:nvGrpSpPr>
          <p:cNvPr id="7" name="Group 8"/>
          <p:cNvGrpSpPr/>
          <p:nvPr/>
        </p:nvGrpSpPr>
        <p:grpSpPr>
          <a:xfrm>
            <a:off x="0" y="-116113"/>
            <a:ext cx="12192000" cy="1582055"/>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559" y="1563305"/>
            <a:ext cx="9866586" cy="848820"/>
          </a:xfrm>
        </p:spPr>
        <p:txBody>
          <a:bodyPr>
            <a:normAutofit/>
          </a:bodyPr>
          <a:lstStyle/>
          <a:p>
            <a:pPr algn="ctr"/>
            <a:r>
              <a:rPr lang="en-IN" b="1" spc="-5" dirty="0" smtClean="0">
                <a:latin typeface="Times New Roman"/>
                <a:cs typeface="Times New Roman"/>
              </a:rPr>
              <a:t>PROBLEM STATEMENT</a:t>
            </a:r>
            <a:endParaRPr lang="en-IN" dirty="0"/>
          </a:p>
        </p:txBody>
      </p:sp>
      <p:sp>
        <p:nvSpPr>
          <p:cNvPr id="3" name="Content Placeholder 2"/>
          <p:cNvSpPr>
            <a:spLocks noGrp="1"/>
          </p:cNvSpPr>
          <p:nvPr>
            <p:ph idx="1"/>
          </p:nvPr>
        </p:nvSpPr>
        <p:spPr>
          <a:xfrm>
            <a:off x="731595" y="2506662"/>
            <a:ext cx="10515600" cy="4351338"/>
          </a:xfrm>
        </p:spPr>
        <p:txBody>
          <a:bodyPr>
            <a:normAutofit/>
          </a:bodyPr>
          <a:lstStyle/>
          <a:p>
            <a:pPr>
              <a:buNone/>
            </a:pPr>
            <a:r>
              <a:rPr lang="en-IN" sz="2400" dirty="0" smtClean="0">
                <a:latin typeface="Times New Roman" pitchFamily="18" charset="0"/>
                <a:cs typeface="Times New Roman" pitchFamily="18" charset="0"/>
              </a:rPr>
              <a:t>“The proposed wireless gait analysis system is portable, lightweight, and incorporates discrete sensors, making it suitable for various settings made using </a:t>
            </a: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Uno and FSR sensor, </a:t>
            </a:r>
            <a:r>
              <a:rPr lang="en-IN" sz="2400" dirty="0" smtClean="0">
                <a:latin typeface="Times New Roman" pitchFamily="18" charset="0"/>
                <a:cs typeface="Times New Roman" pitchFamily="18" charset="0"/>
              </a:rPr>
              <a:t>for </a:t>
            </a:r>
            <a:r>
              <a:rPr lang="en-IN" sz="2400" dirty="0" smtClean="0">
                <a:latin typeface="Times New Roman" pitchFamily="18" charset="0"/>
                <a:cs typeface="Times New Roman" pitchFamily="18" charset="0"/>
              </a:rPr>
              <a:t>real-time monitoring and diverse applications including medical </a:t>
            </a:r>
            <a:r>
              <a:rPr lang="en-IN" sz="2400" dirty="0" smtClean="0">
                <a:latin typeface="Times New Roman" pitchFamily="18" charset="0"/>
                <a:cs typeface="Times New Roman" pitchFamily="18" charset="0"/>
              </a:rPr>
              <a:t>diagnosis </a:t>
            </a:r>
            <a:r>
              <a:rPr lang="en-IN" sz="2400" dirty="0" smtClean="0">
                <a:latin typeface="Times New Roman" pitchFamily="18" charset="0"/>
                <a:cs typeface="Times New Roman" pitchFamily="18" charset="0"/>
              </a:rPr>
              <a:t>and wellbeing assessments</a:t>
            </a:r>
            <a:r>
              <a:rPr lang="en-IN" sz="2400" dirty="0" smtClean="0">
                <a:latin typeface="Times New Roman" pitchFamily="18" charset="0"/>
                <a:cs typeface="Times New Roman" pitchFamily="18" charset="0"/>
              </a:rPr>
              <a:t>”</a:t>
            </a:r>
          </a:p>
          <a:p>
            <a:pPr>
              <a:buNone/>
            </a:pPr>
            <a:endParaRPr lang="en-IN" sz="2400" dirty="0" smtClean="0">
              <a:latin typeface="Times New Roman" pitchFamily="18" charset="0"/>
              <a:cs typeface="Times New Roman" pitchFamily="18" charset="0"/>
            </a:endParaRPr>
          </a:p>
          <a:p>
            <a:r>
              <a:rPr lang="en-US" sz="2400" dirty="0" smtClean="0">
                <a:solidFill>
                  <a:srgbClr val="000000"/>
                </a:solidFill>
                <a:latin typeface="Times New Roman" pitchFamily="18" charset="0"/>
                <a:ea typeface="Times New Roman" panose="02020603050405020304" pitchFamily="18" charset="0"/>
                <a:cs typeface="Times New Roman" pitchFamily="18" charset="0"/>
              </a:rPr>
              <a:t>Input: Data collected from our Podiatric device built using </a:t>
            </a:r>
            <a:r>
              <a:rPr lang="en-US" sz="2400" dirty="0" err="1" smtClean="0">
                <a:solidFill>
                  <a:srgbClr val="000000"/>
                </a:solidFill>
                <a:latin typeface="Times New Roman" pitchFamily="18" charset="0"/>
                <a:ea typeface="Times New Roman" panose="02020603050405020304" pitchFamily="18" charset="0"/>
                <a:cs typeface="Times New Roman" pitchFamily="18" charset="0"/>
              </a:rPr>
              <a:t>IoT</a:t>
            </a:r>
            <a:r>
              <a:rPr lang="en-US" sz="2400" dirty="0" smtClean="0">
                <a:solidFill>
                  <a:srgbClr val="000000"/>
                </a:solidFill>
                <a:latin typeface="Times New Roman" pitchFamily="18" charset="0"/>
                <a:ea typeface="Times New Roman" panose="02020603050405020304" pitchFamily="18" charset="0"/>
                <a:cs typeface="Times New Roman" pitchFamily="18" charset="0"/>
              </a:rPr>
              <a:t> technology</a:t>
            </a:r>
          </a:p>
          <a:p>
            <a:r>
              <a:rPr lang="en-US" sz="2400" dirty="0" smtClean="0">
                <a:solidFill>
                  <a:srgbClr val="000000"/>
                </a:solidFill>
                <a:latin typeface="Times New Roman" panose="02020603050405020304" pitchFamily="18" charset="0"/>
                <a:ea typeface="Times New Roman" panose="02020603050405020304" pitchFamily="18" charset="0"/>
              </a:rPr>
              <a:t>Output: Prediction of disease due to foot pressures </a:t>
            </a:r>
          </a:p>
          <a:p>
            <a:pPr>
              <a:buNone/>
            </a:pPr>
            <a:endParaRPr lang="en-IN" sz="2400" dirty="0">
              <a:latin typeface="Times New Roman" pitchFamily="18" charset="0"/>
              <a:cs typeface="Times New Roman" pitchFamily="18" charset="0"/>
            </a:endParaRPr>
          </a:p>
        </p:txBody>
      </p:sp>
      <p:grpSp>
        <p:nvGrpSpPr>
          <p:cNvPr id="7" name="Group 8"/>
          <p:cNvGrpSpPr/>
          <p:nvPr/>
        </p:nvGrpSpPr>
        <p:grpSpPr>
          <a:xfrm>
            <a:off x="0" y="-116113"/>
            <a:ext cx="12192000" cy="1582055"/>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10198100" cy="954088"/>
          </a:xfrm>
        </p:spPr>
        <p:txBody>
          <a:bodyPr>
            <a:normAutofit/>
          </a:bodyPr>
          <a:lstStyle/>
          <a:p>
            <a:pPr algn="ctr"/>
            <a:r>
              <a:rPr lang="en-IN" sz="3000" b="1" dirty="0" smtClean="0">
                <a:latin typeface="Times New Roman" pitchFamily="18" charset="0"/>
                <a:cs typeface="Times New Roman" pitchFamily="18" charset="0"/>
              </a:rPr>
              <a:t>PROPOSED STATEMENT</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23900" y="2317980"/>
            <a:ext cx="10515600" cy="4351338"/>
          </a:xfrm>
        </p:spPr>
        <p:txBody>
          <a:bodyPr>
            <a:normAutofit lnSpcReduction="10000"/>
          </a:bodyPr>
          <a:lstStyle/>
          <a:p>
            <a:r>
              <a:rPr lang="en-US" sz="2400" dirty="0" smtClean="0">
                <a:latin typeface="Times New Roman" pitchFamily="18" charset="0"/>
                <a:cs typeface="Times New Roman" pitchFamily="18" charset="0"/>
              </a:rPr>
              <a:t>Gait analysis system for podiatric analysis where the FSR are used to measure </a:t>
            </a:r>
            <a:r>
              <a:rPr lang="en-US" sz="2400" dirty="0" smtClean="0">
                <a:latin typeface="Times New Roman" pitchFamily="18" charset="0"/>
                <a:cs typeface="Times New Roman" pitchFamily="18" charset="0"/>
              </a:rPr>
              <a:t>pressure</a:t>
            </a:r>
          </a:p>
          <a:p>
            <a:r>
              <a:rPr lang="en-US" sz="2400" dirty="0" smtClean="0">
                <a:latin typeface="Times New Roman" pitchFamily="18" charset="0"/>
                <a:cs typeface="Times New Roman" pitchFamily="18" charset="0"/>
              </a:rPr>
              <a:t>Wireless data transmission eliminates the hindrance caused due to long </a:t>
            </a:r>
            <a:r>
              <a:rPr lang="en-US" sz="2400" dirty="0" smtClean="0">
                <a:latin typeface="Times New Roman" pitchFamily="18" charset="0"/>
                <a:cs typeface="Times New Roman" pitchFamily="18" charset="0"/>
              </a:rPr>
              <a:t>wires</a:t>
            </a:r>
          </a:p>
          <a:p>
            <a:pPr marL="285750" marR="381635" indent="-285750" algn="just">
              <a:lnSpc>
                <a:spcPct val="150000"/>
              </a:lnSpc>
              <a:spcBef>
                <a:spcPts val="0"/>
              </a:spcBef>
              <a:spcAft>
                <a:spcPts val="15"/>
              </a:spcAft>
            </a:pPr>
            <a:r>
              <a:rPr lang="en-US" sz="2400" dirty="0" smtClean="0">
                <a:latin typeface="Times New Roman" pitchFamily="18" charset="0"/>
                <a:cs typeface="Times New Roman" pitchFamily="18" charset="0"/>
              </a:rPr>
              <a:t>To develop our model we use EMBEDDED SYSTEM DEVELOPMENT LIFE CYCLE.</a:t>
            </a:r>
          </a:p>
          <a:p>
            <a:pPr marL="285750" marR="381635" indent="-285750" algn="just">
              <a:lnSpc>
                <a:spcPct val="150000"/>
              </a:lnSpc>
              <a:spcBef>
                <a:spcPts val="0"/>
              </a:spcBef>
              <a:spcAft>
                <a:spcPts val="15"/>
              </a:spcAft>
            </a:pPr>
            <a:r>
              <a:rPr lang="en-US" sz="2400" dirty="0" smtClean="0">
                <a:latin typeface="Times New Roman" pitchFamily="18" charset="0"/>
                <a:cs typeface="Times New Roman" pitchFamily="18" charset="0"/>
              </a:rPr>
              <a:t>AI application is employed to predict the type of disease of the foot due to diabetes in patients using ML algorithms</a:t>
            </a:r>
          </a:p>
          <a:p>
            <a:pPr marL="285750" marR="381635" indent="-285750" algn="just">
              <a:lnSpc>
                <a:spcPct val="150000"/>
              </a:lnSpc>
              <a:spcBef>
                <a:spcPts val="0"/>
              </a:spcBef>
              <a:spcAft>
                <a:spcPts val="15"/>
              </a:spcAft>
            </a:pPr>
            <a:r>
              <a:rPr lang="en-US" sz="2400" dirty="0" smtClean="0">
                <a:latin typeface="Times New Roman" pitchFamily="18" charset="0"/>
                <a:cs typeface="Times New Roman" pitchFamily="18" charset="0"/>
              </a:rPr>
              <a:t>ML algorithms like SVM, KNN, Logistic regression and Random Forest are used.</a:t>
            </a:r>
          </a:p>
          <a:p>
            <a:endParaRPr lang="en-IN" sz="2400" b="1" dirty="0">
              <a:latin typeface="Times New Roman" pitchFamily="18" charset="0"/>
              <a:cs typeface="Times New Roman" pitchFamily="18" charset="0"/>
            </a:endParaRPr>
          </a:p>
        </p:txBody>
      </p:sp>
      <p:grpSp>
        <p:nvGrpSpPr>
          <p:cNvPr id="4"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5"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TextBox 2">
            <a:extLst>
              <a:ext uri="{FF2B5EF4-FFF2-40B4-BE49-F238E27FC236}">
                <a16:creationId xmlns="" xmlns:a16="http://schemas.microsoft.com/office/drawing/2014/main" id="{67744EF2-3B1E-6BDC-B63A-76A0CCF8DBD1}"/>
              </a:ext>
            </a:extLst>
          </p:cNvPr>
          <p:cNvSpPr txBox="1"/>
          <p:nvPr/>
        </p:nvSpPr>
        <p:spPr>
          <a:xfrm>
            <a:off x="2830285" y="1497006"/>
            <a:ext cx="6139544" cy="1938992"/>
          </a:xfrm>
          <a:prstGeom prst="rect">
            <a:avLst/>
          </a:prstGeom>
          <a:noFill/>
        </p:spPr>
        <p:txBody>
          <a:bodyPr wrap="square">
            <a:spAutoFit/>
          </a:bodyPr>
          <a:lstStyle/>
          <a:p>
            <a:pPr marL="0" marR="0" lvl="0" indent="0" algn="ctr" rtl="0">
              <a:spcBef>
                <a:spcPts val="0"/>
              </a:spcBef>
              <a:spcAft>
                <a:spcPts val="0"/>
              </a:spcAft>
              <a:buNone/>
            </a:pPr>
            <a:r>
              <a:rPr lang="en-IN" sz="3000" b="1" dirty="0" smtClean="0">
                <a:solidFill>
                  <a:schemeClr val="dk1"/>
                </a:solidFill>
                <a:latin typeface="Times New Roman" panose="02020603050405020304" pitchFamily="18" charset="0"/>
                <a:ea typeface="Kaushan Script"/>
                <a:cs typeface="Times New Roman" panose="02020603050405020304" pitchFamily="18" charset="0"/>
                <a:sym typeface="Kaushan Script"/>
              </a:rPr>
              <a:t>PROPOSED SYSTEM</a:t>
            </a:r>
            <a:endParaRPr lang="en-IN" sz="3000" b="1"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3200"/>
            </a:pPr>
            <a:endParaRPr lang="en-IN" sz="3000" dirty="0"/>
          </a:p>
          <a:p>
            <a:pPr marL="457200" marR="0" lvl="0" indent="-457200" algn="l" rtl="0">
              <a:spcBef>
                <a:spcPts val="0"/>
              </a:spcBef>
              <a:spcAft>
                <a:spcPts val="0"/>
              </a:spcAft>
              <a:buClr>
                <a:schemeClr val="dk1"/>
              </a:buClr>
              <a:buSzPts val="3200"/>
              <a:buFont typeface="Noto Sans Symbols"/>
              <a:buChar char="⮚"/>
            </a:pPr>
            <a:endParaRPr lang="en-IN" sz="3000" dirty="0"/>
          </a:p>
          <a:p>
            <a:pPr marL="457200" marR="0" lvl="0" indent="-457200" algn="l" rtl="0">
              <a:spcBef>
                <a:spcPts val="0"/>
              </a:spcBef>
              <a:spcAft>
                <a:spcPts val="0"/>
              </a:spcAft>
              <a:buClr>
                <a:schemeClr val="dk1"/>
              </a:buClr>
              <a:buSzPts val="3200"/>
              <a:buFont typeface="Noto Sans Symbols"/>
              <a:buChar char="⮚"/>
            </a:pPr>
            <a:endParaRPr lang="en-IN" sz="3000" dirty="0"/>
          </a:p>
        </p:txBody>
      </p:sp>
      <p:grpSp>
        <p:nvGrpSpPr>
          <p:cNvPr id="7" name="Group 8"/>
          <p:cNvGrpSpPr/>
          <p:nvPr/>
        </p:nvGrpSpPr>
        <p:grpSpPr>
          <a:xfrm>
            <a:off x="0" y="-116113"/>
            <a:ext cx="12192000" cy="1582055"/>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3"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4"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5"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6"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7"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8" cstate="print"/>
            <a:stretch>
              <a:fillRect t="-16545" b="-16545"/>
            </a:stretch>
          </a:blipFill>
        </p:spPr>
      </p:sp>
      <p:pic>
        <p:nvPicPr>
          <p:cNvPr id="18" name="Picture 17"/>
          <p:cNvPicPr>
            <a:picLocks noChangeAspect="1"/>
          </p:cNvPicPr>
          <p:nvPr/>
        </p:nvPicPr>
        <p:blipFill>
          <a:blip r:embed="rId9" cstate="print"/>
          <a:stretch>
            <a:fillRect/>
          </a:stretch>
        </p:blipFill>
        <p:spPr>
          <a:xfrm>
            <a:off x="348343" y="1990934"/>
            <a:ext cx="11437257" cy="3905980"/>
          </a:xfrm>
          <a:prstGeom prst="rect">
            <a:avLst/>
          </a:prstGeom>
        </p:spPr>
      </p:pic>
    </p:spTree>
    <p:extLst>
      <p:ext uri="{BB962C8B-B14F-4D97-AF65-F5344CB8AC3E}">
        <p14:creationId xmlns="" xmlns:p14="http://schemas.microsoft.com/office/powerpoint/2010/main" val="3595745661"/>
      </p:ext>
    </p:extLst>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02660"/>
            <a:ext cx="10198100" cy="954088"/>
          </a:xfrm>
        </p:spPr>
        <p:txBody>
          <a:bodyPr>
            <a:normAutofit/>
          </a:bodyPr>
          <a:lstStyle/>
          <a:p>
            <a:pPr algn="ctr"/>
            <a:r>
              <a:rPr lang="en-IN" sz="3000" b="1" dirty="0" smtClean="0">
                <a:latin typeface="Times New Roman" pitchFamily="18" charset="0"/>
                <a:cs typeface="Times New Roman" pitchFamily="18" charset="0"/>
              </a:rPr>
              <a:t>SYSTEM REQUIRMENT</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23900" y="2027700"/>
            <a:ext cx="10515600" cy="4351338"/>
          </a:xfrm>
        </p:spPr>
        <p:txBody>
          <a:bodyPr>
            <a:normAutofit/>
          </a:bodyPr>
          <a:lstStyle/>
          <a:p>
            <a:r>
              <a:rPr lang="en-IN" sz="2400" dirty="0" smtClean="0">
                <a:latin typeface="Times New Roman" pitchFamily="18" charset="0"/>
                <a:cs typeface="Times New Roman" pitchFamily="18" charset="0"/>
              </a:rPr>
              <a:t>SOFTWARE AND HARDWARE REQUIREMENTS </a:t>
            </a:r>
          </a:p>
          <a:p>
            <a:r>
              <a:rPr lang="en-IN" sz="2400" dirty="0" smtClean="0">
                <a:latin typeface="Times New Roman" pitchFamily="18" charset="0"/>
                <a:cs typeface="Times New Roman" pitchFamily="18" charset="0"/>
              </a:rPr>
              <a:t>SOFTWARE:</a:t>
            </a:r>
          </a:p>
          <a:p>
            <a:pPr marL="0" indent="0">
              <a:buNone/>
            </a:pP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 Coding Language : Python. </a:t>
            </a:r>
          </a:p>
          <a:p>
            <a:pPr marL="0" indent="0">
              <a:buNone/>
            </a:pPr>
            <a:r>
              <a:rPr lang="en-IN" sz="2400" dirty="0" smtClean="0">
                <a:latin typeface="Times New Roman" pitchFamily="18" charset="0"/>
                <a:cs typeface="Times New Roman" pitchFamily="18" charset="0"/>
              </a:rPr>
              <a:t>ii. Operating system : Windows 10 with MS EXCEL. </a:t>
            </a:r>
          </a:p>
          <a:p>
            <a:pPr marL="0" indent="0">
              <a:buNone/>
            </a:pPr>
            <a:r>
              <a:rPr lang="en-IN" sz="2400" dirty="0" smtClean="0">
                <a:latin typeface="Times New Roman" pitchFamily="18" charset="0"/>
                <a:cs typeface="Times New Roman" pitchFamily="18" charset="0"/>
              </a:rPr>
              <a:t>iii. Library : </a:t>
            </a:r>
            <a:r>
              <a:rPr lang="en-IN" sz="2400" dirty="0" err="1" smtClean="0">
                <a:latin typeface="Times New Roman" pitchFamily="18" charset="0"/>
                <a:cs typeface="Times New Roman" pitchFamily="18" charset="0"/>
              </a:rPr>
              <a:t>Matplotlib</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numpy</a:t>
            </a:r>
            <a:r>
              <a:rPr lang="en-IN" sz="2400" dirty="0" smtClean="0">
                <a:latin typeface="Times New Roman" pitchFamily="18" charset="0"/>
                <a:cs typeface="Times New Roman" pitchFamily="18" charset="0"/>
              </a:rPr>
              <a:t>, Pandas, </a:t>
            </a:r>
            <a:r>
              <a:rPr lang="en-IN" sz="2400" dirty="0" err="1" smtClean="0">
                <a:latin typeface="Times New Roman" pitchFamily="18" charset="0"/>
                <a:cs typeface="Times New Roman" pitchFamily="18" charset="0"/>
              </a:rPr>
              <a:t>Sckit</a:t>
            </a:r>
            <a:r>
              <a:rPr lang="en-IN" sz="2400" dirty="0" smtClean="0">
                <a:latin typeface="Times New Roman" pitchFamily="18" charset="0"/>
                <a:cs typeface="Times New Roman" pitchFamily="18" charset="0"/>
              </a:rPr>
              <a:t>-learn. </a:t>
            </a:r>
          </a:p>
          <a:p>
            <a:pPr marL="0" indent="0">
              <a:buNone/>
            </a:pPr>
            <a:r>
              <a:rPr lang="en-IN" sz="2400" dirty="0" smtClean="0">
                <a:latin typeface="Times New Roman" pitchFamily="18" charset="0"/>
                <a:cs typeface="Times New Roman" pitchFamily="18" charset="0"/>
              </a:rPr>
              <a:t>iv. tool : Anaconda Navigator IDE 3.7.4 , </a:t>
            </a:r>
            <a:r>
              <a:rPr lang="en-IN" sz="2400" dirty="0" err="1" smtClean="0">
                <a:latin typeface="Times New Roman" pitchFamily="18" charset="0"/>
                <a:cs typeface="Times New Roman" pitchFamily="18" charset="0"/>
              </a:rPr>
              <a:t>jupyter</a:t>
            </a:r>
            <a:r>
              <a:rPr lang="en-IN" sz="2400" dirty="0" smtClean="0">
                <a:latin typeface="Times New Roman" pitchFamily="18" charset="0"/>
                <a:cs typeface="Times New Roman" pitchFamily="18" charset="0"/>
              </a:rPr>
              <a:t> Notebook, </a:t>
            </a: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IDE</a:t>
            </a:r>
          </a:p>
          <a:p>
            <a:pPr marL="0" indent="0">
              <a:buNone/>
            </a:pP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HARDWARE: ATMEGA 328 – 1 FSR Sensor – 4 Bluetooth module HC-05 – 1 Mobile phone Buzzer - 1 LED - 4 Resistors – 4 Jumper wires </a:t>
            </a:r>
          </a:p>
          <a:p>
            <a:endParaRPr lang="en-IN" sz="2400" dirty="0">
              <a:latin typeface="Times New Roman" pitchFamily="18" charset="0"/>
              <a:cs typeface="Times New Roman" pitchFamily="18" charset="0"/>
            </a:endParaRPr>
          </a:p>
        </p:txBody>
      </p:sp>
      <p:grpSp>
        <p:nvGrpSpPr>
          <p:cNvPr id="4"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5"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02660"/>
            <a:ext cx="10198100" cy="954088"/>
          </a:xfrm>
        </p:spPr>
        <p:txBody>
          <a:bodyPr>
            <a:normAutofit/>
          </a:bodyPr>
          <a:lstStyle/>
          <a:p>
            <a:pPr algn="ctr"/>
            <a:r>
              <a:rPr lang="en-IN" sz="3000" b="1" dirty="0" smtClean="0">
                <a:latin typeface="Times New Roman" pitchFamily="18" charset="0"/>
                <a:cs typeface="Times New Roman" pitchFamily="18" charset="0"/>
              </a:rPr>
              <a:t>DATA FLOW DIAGRAM</a:t>
            </a:r>
            <a:endParaRPr lang="en-IN" sz="3000" b="1" dirty="0">
              <a:latin typeface="Times New Roman" pitchFamily="18" charset="0"/>
              <a:cs typeface="Times New Roman" pitchFamily="18" charset="0"/>
            </a:endParaRPr>
          </a:p>
        </p:txBody>
      </p:sp>
      <p:grpSp>
        <p:nvGrpSpPr>
          <p:cNvPr id="4"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5"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18" name="Content Placeholder 5"/>
          <p:cNvPicPr>
            <a:picLocks noGrp="1" noChangeAspect="1"/>
          </p:cNvPicPr>
          <p:nvPr>
            <p:ph idx="1"/>
          </p:nvPr>
        </p:nvPicPr>
        <p:blipFill>
          <a:blip r:embed="rId8" cstate="print"/>
          <a:stretch>
            <a:fillRect/>
          </a:stretch>
        </p:blipFill>
        <p:spPr>
          <a:xfrm>
            <a:off x="1494971" y="1930400"/>
            <a:ext cx="8853715" cy="409438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02660"/>
            <a:ext cx="10198100" cy="954088"/>
          </a:xfrm>
        </p:spPr>
        <p:txBody>
          <a:bodyPr>
            <a:normAutofit/>
          </a:bodyPr>
          <a:lstStyle/>
          <a:p>
            <a:pPr algn="ctr"/>
            <a:r>
              <a:rPr lang="en-IN" sz="3000" b="1" dirty="0" smtClean="0">
                <a:latin typeface="Times New Roman" pitchFamily="18" charset="0"/>
                <a:cs typeface="Times New Roman" pitchFamily="18" charset="0"/>
              </a:rPr>
              <a:t>FUNCTIONAL</a:t>
            </a:r>
            <a:r>
              <a:rPr lang="en-IN" sz="3000" b="1" dirty="0" smtClean="0">
                <a:latin typeface="Times New Roman" pitchFamily="18" charset="0"/>
                <a:cs typeface="Times New Roman" pitchFamily="18" charset="0"/>
              </a:rPr>
              <a:t> REQUIRMENTS</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23900" y="2027700"/>
            <a:ext cx="10515600" cy="4351338"/>
          </a:xfrm>
        </p:spPr>
        <p:txBody>
          <a:bodyPr>
            <a:normAutofit/>
          </a:bodyPr>
          <a:lstStyle/>
          <a:p>
            <a:r>
              <a:rPr lang="en-US" sz="2400" dirty="0" smtClean="0">
                <a:latin typeface="Times New Roman" pitchFamily="18" charset="0"/>
                <a:cs typeface="Times New Roman" pitchFamily="18" charset="0"/>
              </a:rPr>
              <a:t>Collect </a:t>
            </a:r>
            <a:r>
              <a:rPr lang="en-US" sz="2400" dirty="0" smtClean="0">
                <a:latin typeface="Times New Roman" pitchFamily="18" charset="0"/>
                <a:cs typeface="Times New Roman" pitchFamily="18" charset="0"/>
              </a:rPr>
              <a:t>the input dataset and Preprocessing the dataset</a:t>
            </a:r>
          </a:p>
          <a:p>
            <a:r>
              <a:rPr lang="en-US" sz="2400" dirty="0" smtClean="0">
                <a:latin typeface="Times New Roman" pitchFamily="18" charset="0"/>
                <a:cs typeface="Times New Roman" pitchFamily="18" charset="0"/>
              </a:rPr>
              <a:t>Applying </a:t>
            </a:r>
            <a:r>
              <a:rPr lang="en-US" sz="2400" dirty="0" smtClean="0">
                <a:latin typeface="Times New Roman" pitchFamily="18" charset="0"/>
                <a:cs typeface="Times New Roman" pitchFamily="18" charset="0"/>
              </a:rPr>
              <a:t>the Logistic regression, KNN, SVM and Random forest classifier algorithms for retrieval of best algorithm for prediction. </a:t>
            </a:r>
          </a:p>
          <a:p>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system should be able to communicate with the user with appropriate responses. </a:t>
            </a:r>
          </a:p>
          <a:p>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system should be able to analyze the parameters and predict whether a patient has a heart disease or not</a:t>
            </a:r>
            <a:endParaRPr lang="en-IN" sz="2400" dirty="0">
              <a:latin typeface="Times New Roman" pitchFamily="18" charset="0"/>
              <a:cs typeface="Times New Roman" pitchFamily="18" charset="0"/>
            </a:endParaRPr>
          </a:p>
        </p:txBody>
      </p:sp>
      <p:grpSp>
        <p:nvGrpSpPr>
          <p:cNvPr id="4"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5"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10" name="Content Placeholder 9"/>
          <p:cNvSpPr>
            <a:spLocks noGrp="1"/>
          </p:cNvSpPr>
          <p:nvPr>
            <p:ph idx="1"/>
          </p:nvPr>
        </p:nvSpPr>
        <p:spPr>
          <a:xfrm>
            <a:off x="713014" y="1946726"/>
            <a:ext cx="10782300" cy="4292600"/>
          </a:xfrm>
        </p:spPr>
        <p:txBody>
          <a:bodyPr>
            <a:noAutofit/>
          </a:bodyPr>
          <a:lstStyle/>
          <a:p>
            <a:r>
              <a:rPr lang="en-US" sz="2400" dirty="0" smtClean="0">
                <a:latin typeface="Times New Roman" pitchFamily="18" charset="0"/>
                <a:cs typeface="Times New Roman" pitchFamily="18" charset="0"/>
              </a:rPr>
              <a:t>An </a:t>
            </a:r>
            <a:r>
              <a:rPr lang="en-US" sz="2400" dirty="0" smtClean="0">
                <a:latin typeface="Times New Roman" pitchFamily="18" charset="0"/>
                <a:cs typeface="Times New Roman" pitchFamily="18" charset="0"/>
              </a:rPr>
              <a:t>average person takes thousands of steps each day, resulting in the placement extreme high pressure on one’s feet</a:t>
            </a:r>
            <a:r>
              <a:rPr lang="en-US" sz="2400" dirty="0" smtClean="0">
                <a:latin typeface="Times New Roman" pitchFamily="18" charset="0"/>
                <a:cs typeface="Times New Roman" pitchFamily="18" charset="0"/>
              </a:rPr>
              <a:t>.</a:t>
            </a:r>
          </a:p>
          <a:p>
            <a:pPr marL="285750" indent="-285750">
              <a:lnSpc>
                <a:spcPct val="150000"/>
              </a:lnSpc>
            </a:pPr>
            <a:r>
              <a:rPr lang="en-US" sz="2400" dirty="0" smtClean="0">
                <a:latin typeface="Times New Roman" pitchFamily="18" charset="0"/>
                <a:cs typeface="Times New Roman" pitchFamily="18" charset="0"/>
              </a:rPr>
              <a:t>This leads to various bio-mechanical problems with grievous effects. So, there is a need for monitoring foot pressure and treating these conditions effectively.</a:t>
            </a:r>
          </a:p>
          <a:p>
            <a:pPr marL="285750" indent="-285750">
              <a:lnSpc>
                <a:spcPct val="150000"/>
              </a:lnSpc>
            </a:pPr>
            <a:r>
              <a:rPr lang="en-US" sz="2400" dirty="0" smtClean="0">
                <a:latin typeface="Times New Roman" pitchFamily="18" charset="0"/>
                <a:cs typeface="Times New Roman" pitchFamily="18" charset="0"/>
              </a:rPr>
              <a:t>In this project, we present a versatile and discrete sensor which is capable of capturing data as you walk in real-time; vivid and easy to understand graphics obtained, will let the subject and the doctor see what happens while walking</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12" name="TextBox 11"/>
          <p:cNvSpPr txBox="1"/>
          <p:nvPr/>
        </p:nvSpPr>
        <p:spPr>
          <a:xfrm>
            <a:off x="4713510" y="1464128"/>
            <a:ext cx="2349618" cy="553998"/>
          </a:xfrm>
          <a:prstGeom prst="rect">
            <a:avLst/>
          </a:prstGeom>
          <a:noFill/>
        </p:spPr>
        <p:txBody>
          <a:bodyPr wrap="none" rtlCol="0">
            <a:spAutoFit/>
          </a:bodyPr>
          <a:lstStyle/>
          <a:p>
            <a:r>
              <a:rPr lang="en-US" sz="3000" b="1" dirty="0" smtClean="0">
                <a:solidFill>
                  <a:schemeClr val="dk1"/>
                </a:solidFill>
                <a:latin typeface="Times New Roman" panose="02020603050405020304" pitchFamily="18" charset="0"/>
                <a:cs typeface="Times New Roman" panose="02020603050405020304" pitchFamily="18" charset="0"/>
              </a:rPr>
              <a:t>OVERVIEW</a:t>
            </a:r>
            <a:endParaRPr lang="en-IN" sz="3000" dirty="0"/>
          </a:p>
        </p:txBody>
      </p:sp>
      <p:grpSp>
        <p:nvGrpSpPr>
          <p:cNvPr id="2"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1" name="object 6"/>
          <p:cNvSpPr/>
          <p:nvPr/>
        </p:nvSpPr>
        <p:spPr>
          <a:xfrm>
            <a:off x="10435772" y="56174"/>
            <a:ext cx="1659454" cy="1293655"/>
          </a:xfrm>
          <a:prstGeom prst="rect">
            <a:avLst/>
          </a:prstGeom>
          <a:blipFill>
            <a:blip r:embed="rId3"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4"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5"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6"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7"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8" cstate="print"/>
            <a:stretch>
              <a:fillRect t="-16545" b="-16545"/>
            </a:stretch>
          </a:blipFill>
        </p:spPr>
      </p:sp>
    </p:spTree>
  </p:cSld>
  <p:clrMapOvr>
    <a:masterClrMapping/>
  </p:clrMapOvr>
  <p:transition spd="slow">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99464"/>
            <a:ext cx="10198100" cy="954088"/>
          </a:xfrm>
        </p:spPr>
        <p:txBody>
          <a:bodyPr>
            <a:normAutofit/>
          </a:bodyPr>
          <a:lstStyle/>
          <a:p>
            <a:pPr algn="ctr"/>
            <a:r>
              <a:rPr lang="en-IN" sz="3000" b="1" dirty="0" smtClean="0">
                <a:latin typeface="Times New Roman" pitchFamily="18" charset="0"/>
                <a:cs typeface="Times New Roman" pitchFamily="18" charset="0"/>
              </a:rPr>
              <a:t>NON-FUNCTIONAL</a:t>
            </a:r>
            <a:r>
              <a:rPr lang="en-IN" sz="3000" b="1" dirty="0" smtClean="0">
                <a:latin typeface="Times New Roman" pitchFamily="18" charset="0"/>
                <a:cs typeface="Times New Roman" pitchFamily="18" charset="0"/>
              </a:rPr>
              <a:t> REQUIRMENTS</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23900" y="1722906"/>
            <a:ext cx="10515600" cy="4351338"/>
          </a:xfrm>
        </p:spPr>
        <p:txBody>
          <a:bodyPr>
            <a:normAutofit/>
          </a:bodyPr>
          <a:lstStyle/>
          <a:p>
            <a:r>
              <a:rPr lang="en-US" sz="2400" dirty="0" smtClean="0">
                <a:latin typeface="Times New Roman" pitchFamily="18" charset="0"/>
                <a:cs typeface="Times New Roman" pitchFamily="18" charset="0"/>
              </a:rPr>
              <a:t>Usability </a:t>
            </a:r>
            <a:r>
              <a:rPr lang="en-US" sz="2400" dirty="0" smtClean="0">
                <a:latin typeface="Times New Roman" pitchFamily="18" charset="0"/>
                <a:cs typeface="Times New Roman" pitchFamily="18" charset="0"/>
              </a:rPr>
              <a:t>The client acknowledge be typical nearly the buyer interfaces and committed to ask for ambush pressure in relocating to a unique framework with another condition. </a:t>
            </a:r>
          </a:p>
          <a:p>
            <a:r>
              <a:rPr lang="en-US" sz="2400" dirty="0" smtClean="0">
                <a:latin typeface="Times New Roman" pitchFamily="18" charset="0"/>
                <a:cs typeface="Times New Roman" pitchFamily="18" charset="0"/>
              </a:rPr>
              <a:t>Reliability </a:t>
            </a:r>
            <a:r>
              <a:rPr lang="en-US" sz="2400" dirty="0" smtClean="0">
                <a:latin typeface="Times New Roman" pitchFamily="18" charset="0"/>
                <a:cs typeface="Times New Roman" pitchFamily="18" charset="0"/>
              </a:rPr>
              <a:t>The progressions made by the Programmer ought to be obvious both to the Project pioneer and in addition the Test design. </a:t>
            </a:r>
          </a:p>
          <a:p>
            <a:r>
              <a:rPr lang="en-US" sz="2400" dirty="0" smtClean="0">
                <a:latin typeface="Times New Roman" pitchFamily="18" charset="0"/>
                <a:cs typeface="Times New Roman" pitchFamily="18" charset="0"/>
              </a:rPr>
              <a:t>Uniformity </a:t>
            </a:r>
            <a:r>
              <a:rPr lang="en-US" sz="2400" dirty="0" smtClean="0">
                <a:latin typeface="Times New Roman" pitchFamily="18" charset="0"/>
                <a:cs typeface="Times New Roman" pitchFamily="18" charset="0"/>
              </a:rPr>
              <a:t>The system must perform uniformly on all inputs. </a:t>
            </a:r>
          </a:p>
          <a:p>
            <a:r>
              <a:rPr lang="en-US" sz="2400" dirty="0" smtClean="0">
                <a:latin typeface="Times New Roman" pitchFamily="18" charset="0"/>
                <a:cs typeface="Times New Roman" pitchFamily="18" charset="0"/>
              </a:rPr>
              <a:t>Maintainability</a:t>
            </a:r>
            <a:r>
              <a:rPr lang="en-US" sz="2400" dirty="0" smtClean="0">
                <a:latin typeface="Times New Roman" pitchFamily="18" charset="0"/>
                <a:cs typeface="Times New Roman" pitchFamily="18" charset="0"/>
              </a:rPr>
              <a:t>: The system watching and upkeep should be fundamental and focus in its approach </a:t>
            </a:r>
          </a:p>
          <a:p>
            <a:r>
              <a:rPr lang="en-US" sz="2400" dirty="0" smtClean="0">
                <a:latin typeface="Times New Roman" pitchFamily="18" charset="0"/>
                <a:cs typeface="Times New Roman" pitchFamily="18" charset="0"/>
              </a:rPr>
              <a:t>Security</a:t>
            </a:r>
            <a:r>
              <a:rPr lang="en-US" sz="2400" dirty="0" smtClean="0">
                <a:latin typeface="Times New Roman" pitchFamily="18" charset="0"/>
                <a:cs typeface="Times New Roman" pitchFamily="18" charset="0"/>
              </a:rPr>
              <a:t>: Counting bug following the framework must give important security and must secure the entire procedure from slamming. </a:t>
            </a:r>
          </a:p>
          <a:p>
            <a:r>
              <a:rPr lang="en-US" sz="2400" dirty="0" smtClean="0">
                <a:latin typeface="Times New Roman" pitchFamily="18" charset="0"/>
                <a:cs typeface="Times New Roman" pitchFamily="18" charset="0"/>
              </a:rPr>
              <a:t>Efficiency</a:t>
            </a:r>
            <a:r>
              <a:rPr lang="en-US" sz="2400" dirty="0" smtClean="0">
                <a:latin typeface="Times New Roman" pitchFamily="18" charset="0"/>
                <a:cs typeface="Times New Roman" pitchFamily="18" charset="0"/>
              </a:rPr>
              <a:t>: The system is made to perform at the best possible efficiency</a:t>
            </a:r>
            <a:endParaRPr lang="en-IN" sz="2400" dirty="0">
              <a:latin typeface="Times New Roman" pitchFamily="18" charset="0"/>
              <a:cs typeface="Times New Roman" pitchFamily="18" charset="0"/>
            </a:endParaRPr>
          </a:p>
        </p:txBody>
      </p:sp>
      <p:grpSp>
        <p:nvGrpSpPr>
          <p:cNvPr id="4" name="Group 8"/>
          <p:cNvGrpSpPr/>
          <p:nvPr/>
        </p:nvGrpSpPr>
        <p:grpSpPr>
          <a:xfrm>
            <a:off x="0" y="-232230"/>
            <a:ext cx="12192000" cy="1582061"/>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5"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p:nvPr/>
        </p:nvSpPr>
        <p:spPr>
          <a:xfrm>
            <a:off x="2788578" y="1266531"/>
            <a:ext cx="6181266" cy="566181"/>
          </a:xfrm>
          <a:prstGeom prst="rect">
            <a:avLst/>
          </a:prstGeom>
        </p:spPr>
        <p:txBody>
          <a:bodyPr vert="horz" wrap="square" lIns="0" tIns="12065" rIns="0" bIns="0" rtlCol="0">
            <a:spAutoFit/>
          </a:bodyPr>
          <a:lstStyle/>
          <a:p>
            <a:pPr marL="12700">
              <a:lnSpc>
                <a:spcPct val="100000"/>
              </a:lnSpc>
              <a:spcBef>
                <a:spcPts val="95"/>
              </a:spcBef>
            </a:pPr>
            <a:r>
              <a:rPr lang="en-IN" sz="3600" b="1" spc="-5" dirty="0" smtClean="0">
                <a:latin typeface="Times New Roman"/>
                <a:cs typeface="Times New Roman"/>
              </a:rPr>
              <a:t>ARCHITECTURAL DESIGN</a:t>
            </a:r>
            <a:endParaRPr sz="3600" dirty="0">
              <a:latin typeface="Times New Roman"/>
              <a:cs typeface="Times New Roman"/>
            </a:endParaRPr>
          </a:p>
        </p:txBody>
      </p:sp>
      <p:grpSp>
        <p:nvGrpSpPr>
          <p:cNvPr id="10" name="Group 8"/>
          <p:cNvGrpSpPr/>
          <p:nvPr/>
        </p:nvGrpSpPr>
        <p:grpSpPr>
          <a:xfrm>
            <a:off x="0" y="-261257"/>
            <a:ext cx="12192000" cy="1553031"/>
            <a:chOff x="0" y="0"/>
            <a:chExt cx="24384240" cy="2250720"/>
          </a:xfrm>
        </p:grpSpPr>
        <p:sp>
          <p:nvSpPr>
            <p:cNvPr id="11"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2"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3" name="object 6"/>
          <p:cNvSpPr/>
          <p:nvPr/>
        </p:nvSpPr>
        <p:spPr>
          <a:xfrm>
            <a:off x="10435772" y="-132508"/>
            <a:ext cx="1659454" cy="1293655"/>
          </a:xfrm>
          <a:prstGeom prst="rect">
            <a:avLst/>
          </a:prstGeom>
          <a:blipFill>
            <a:blip r:embed="rId2" cstate="print"/>
            <a:stretch>
              <a:fillRect/>
            </a:stretch>
          </a:blipFill>
        </p:spPr>
        <p:txBody>
          <a:bodyPr wrap="square" lIns="0" tIns="0" rIns="0" bIns="0" rtlCol="0"/>
          <a:lstStyle/>
          <a:p>
            <a:endParaRPr/>
          </a:p>
        </p:txBody>
      </p:sp>
      <p:sp>
        <p:nvSpPr>
          <p:cNvPr id="14" name="object 5"/>
          <p:cNvSpPr/>
          <p:nvPr/>
        </p:nvSpPr>
        <p:spPr>
          <a:xfrm>
            <a:off x="203200" y="-246738"/>
            <a:ext cx="1814286" cy="1553029"/>
          </a:xfrm>
          <a:prstGeom prst="rect">
            <a:avLst/>
          </a:prstGeom>
          <a:blipFill>
            <a:blip r:embed="rId3" cstate="print"/>
            <a:stretch>
              <a:fillRect/>
            </a:stretch>
          </a:blipFill>
        </p:spPr>
        <p:txBody>
          <a:bodyPr wrap="square" lIns="0" tIns="0" rIns="0" bIns="0" rtlCol="0"/>
          <a:lstStyle/>
          <a:p>
            <a:endParaRPr/>
          </a:p>
        </p:txBody>
      </p:sp>
      <p:grpSp>
        <p:nvGrpSpPr>
          <p:cNvPr id="15" name="Group 2"/>
          <p:cNvGrpSpPr/>
          <p:nvPr/>
        </p:nvGrpSpPr>
        <p:grpSpPr>
          <a:xfrm>
            <a:off x="0" y="6095998"/>
            <a:ext cx="12192000" cy="791030"/>
            <a:chOff x="0" y="0"/>
            <a:chExt cx="24384240" cy="1549440"/>
          </a:xfrm>
        </p:grpSpPr>
        <p:sp>
          <p:nvSpPr>
            <p:cNvPr id="16"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7"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8"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9"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20"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21" name="Picture 20"/>
          <p:cNvPicPr>
            <a:picLocks noChangeAspect="1"/>
          </p:cNvPicPr>
          <p:nvPr/>
        </p:nvPicPr>
        <p:blipFill>
          <a:blip r:embed="rId8" cstate="print"/>
          <a:stretch>
            <a:fillRect/>
          </a:stretch>
        </p:blipFill>
        <p:spPr>
          <a:xfrm>
            <a:off x="1494971" y="1778006"/>
            <a:ext cx="8911772" cy="425236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432533"/>
            <a:ext cx="7514590" cy="473848"/>
          </a:xfrm>
          <a:prstGeom prst="rect">
            <a:avLst/>
          </a:prstGeom>
        </p:spPr>
        <p:txBody>
          <a:bodyPr vert="horz" wrap="square" lIns="0" tIns="12065" rIns="0" bIns="0" rtlCol="0">
            <a:spAutoFit/>
          </a:bodyPr>
          <a:lstStyle/>
          <a:p>
            <a:pPr marL="3438525" algn="ctr">
              <a:lnSpc>
                <a:spcPct val="100000"/>
              </a:lnSpc>
              <a:spcBef>
                <a:spcPts val="5"/>
              </a:spcBef>
            </a:pPr>
            <a:r>
              <a:rPr lang="en-IN" sz="3000" b="1" spc="-10" dirty="0" smtClean="0">
                <a:latin typeface="Times New Roman"/>
                <a:cs typeface="Times New Roman"/>
              </a:rPr>
              <a:t>ALGORITHM DESIGN</a:t>
            </a:r>
            <a:endParaRPr sz="3000" dirty="0">
              <a:latin typeface="Times New Roman"/>
              <a:cs typeface="Times New Roman"/>
            </a:endParaRPr>
          </a:p>
        </p:txBody>
      </p:sp>
      <p:sp>
        <p:nvSpPr>
          <p:cNvPr id="8" name="Rectangle 7">
            <a:extLst>
              <a:ext uri="{FF2B5EF4-FFF2-40B4-BE49-F238E27FC236}">
                <a16:creationId xmlns="" xmlns:a16="http://schemas.microsoft.com/office/drawing/2014/main" id="{E543AD79-59E9-4C8B-8127-D9908A66750E}"/>
              </a:ext>
            </a:extLst>
          </p:cNvPr>
          <p:cNvSpPr/>
          <p:nvPr/>
        </p:nvSpPr>
        <p:spPr>
          <a:xfrm>
            <a:off x="527631" y="1867711"/>
            <a:ext cx="10820400" cy="2959785"/>
          </a:xfrm>
          <a:prstGeom prst="rect">
            <a:avLst/>
          </a:prstGeom>
        </p:spPr>
        <p:txBody>
          <a:bodyPr wrap="square">
            <a:spAutoFit/>
          </a:bodyPr>
          <a:lstStyle/>
          <a:p>
            <a:pPr marL="12700">
              <a:spcBef>
                <a:spcPts val="1060"/>
              </a:spcBef>
              <a:buFont typeface="Arial" pitchFamily="34" charset="0"/>
              <a:buChar char="•"/>
            </a:pPr>
            <a:r>
              <a:rPr lang="en-IN" sz="2400" b="1" dirty="0" smtClean="0">
                <a:latin typeface="Times New Roman" pitchFamily="18" charset="0"/>
                <a:cs typeface="Times New Roman" pitchFamily="18" charset="0"/>
              </a:rPr>
              <a:t>Data Acquisition </a:t>
            </a:r>
            <a:r>
              <a:rPr lang="en-IN" sz="2400" dirty="0" smtClean="0">
                <a:latin typeface="Times New Roman" pitchFamily="18" charset="0"/>
                <a:cs typeface="Times New Roman" pitchFamily="18" charset="0"/>
              </a:rPr>
              <a:t>: The </a:t>
            </a:r>
            <a:r>
              <a:rPr lang="en-IN" sz="2400" dirty="0" smtClean="0">
                <a:latin typeface="Times New Roman" pitchFamily="18" charset="0"/>
                <a:cs typeface="Times New Roman" pitchFamily="18" charset="0"/>
              </a:rPr>
              <a:t>first stage of the proposed system is to acquire the data </a:t>
            </a:r>
            <a:r>
              <a:rPr lang="en-IN" sz="2400" dirty="0" smtClean="0">
                <a:latin typeface="Times New Roman" pitchFamily="18" charset="0"/>
                <a:cs typeface="Times New Roman" pitchFamily="18" charset="0"/>
              </a:rPr>
              <a:t>set</a:t>
            </a:r>
            <a:endParaRPr lang="en-IN" sz="2400" b="1" dirty="0" smtClean="0">
              <a:latin typeface="Times New Roman" pitchFamily="18" charset="0"/>
              <a:cs typeface="Times New Roman" pitchFamily="18" charset="0"/>
            </a:endParaRPr>
          </a:p>
          <a:p>
            <a:pPr marL="12700">
              <a:spcBef>
                <a:spcPts val="1060"/>
              </a:spcBef>
              <a:buFont typeface="Arial" pitchFamily="34" charset="0"/>
              <a:buChar char="•"/>
            </a:pPr>
            <a:r>
              <a:rPr lang="en-IN" sz="2400" b="1" dirty="0" smtClean="0"/>
              <a:t>Data </a:t>
            </a:r>
            <a:r>
              <a:rPr lang="en-IN" sz="2400" b="1" dirty="0" smtClean="0"/>
              <a:t>Pre-processing</a:t>
            </a:r>
            <a:r>
              <a:rPr lang="en-IN" sz="2400" dirty="0" smtClean="0"/>
              <a:t> : </a:t>
            </a:r>
            <a:r>
              <a:rPr lang="en-IN" sz="2400" dirty="0" smtClean="0"/>
              <a:t>It is the process of gathering, filtering and cleaning data before the data is put in an algorithm. To carry out this process we import the following libraries and data </a:t>
            </a:r>
            <a:r>
              <a:rPr lang="en-IN" sz="2400" dirty="0" smtClean="0"/>
              <a:t>set i.e</a:t>
            </a:r>
            <a:r>
              <a:rPr lang="en-IN" sz="2400" dirty="0" smtClean="0"/>
              <a:t>., Pandas, </a:t>
            </a:r>
            <a:r>
              <a:rPr lang="en-IN" sz="2400" dirty="0" err="1" smtClean="0"/>
              <a:t>numpy</a:t>
            </a:r>
            <a:r>
              <a:rPr lang="en-IN" sz="2400" dirty="0" smtClean="0"/>
              <a:t>, </a:t>
            </a:r>
            <a:r>
              <a:rPr lang="en-IN" sz="2400" dirty="0" err="1" smtClean="0"/>
              <a:t>matpltlib.pyplot</a:t>
            </a:r>
            <a:r>
              <a:rPr lang="en-IN" sz="2400" dirty="0" smtClean="0"/>
              <a:t> and </a:t>
            </a:r>
            <a:r>
              <a:rPr lang="en-IN" sz="2400" dirty="0" err="1" smtClean="0"/>
              <a:t>seaborn</a:t>
            </a:r>
            <a:r>
              <a:rPr lang="en-IN" sz="2400" dirty="0" smtClean="0"/>
              <a:t> modules from the Python Library. Pandas, </a:t>
            </a:r>
            <a:r>
              <a:rPr lang="en-IN" sz="2400" dirty="0" err="1" smtClean="0"/>
              <a:t>Numpy</a:t>
            </a:r>
            <a:r>
              <a:rPr lang="en-IN" sz="2400" dirty="0" smtClean="0"/>
              <a:t> and </a:t>
            </a:r>
            <a:r>
              <a:rPr lang="en-IN" sz="2400" dirty="0" err="1" smtClean="0"/>
              <a:t>Seaborn</a:t>
            </a:r>
            <a:r>
              <a:rPr lang="en-IN" sz="2400" dirty="0" smtClean="0"/>
              <a:t> Modules are used to convert the </a:t>
            </a:r>
            <a:r>
              <a:rPr lang="en-IN" sz="2400" dirty="0" err="1" smtClean="0"/>
              <a:t>csv</a:t>
            </a:r>
            <a:r>
              <a:rPr lang="en-IN" sz="2400" dirty="0" smtClean="0"/>
              <a:t> file to data frame (</a:t>
            </a:r>
            <a:r>
              <a:rPr lang="en-IN" sz="2400" dirty="0" err="1" smtClean="0"/>
              <a:t>df</a:t>
            </a:r>
            <a:r>
              <a:rPr lang="en-IN" sz="2400" dirty="0" smtClean="0"/>
              <a:t>) </a:t>
            </a:r>
            <a:r>
              <a:rPr lang="en-IN" sz="2400" dirty="0" smtClean="0"/>
              <a:t>variable</a:t>
            </a:r>
          </a:p>
          <a:p>
            <a:pPr marL="12700">
              <a:spcBef>
                <a:spcPts val="1060"/>
              </a:spcBef>
              <a:buFont typeface="Arial" pitchFamily="34" charset="0"/>
              <a:buChar char="•"/>
            </a:pPr>
            <a:r>
              <a:rPr lang="en-IN" sz="2400" dirty="0" smtClean="0">
                <a:latin typeface="Times New Roman" pitchFamily="18" charset="0"/>
                <a:cs typeface="Times New Roman" pitchFamily="18" charset="0"/>
              </a:rPr>
              <a:t>Now different ML algorithms are used.</a:t>
            </a:r>
            <a:endParaRPr lang="en-US" sz="2400" dirty="0" smtClean="0">
              <a:latin typeface="Times New Roman" pitchFamily="18" charset="0"/>
              <a:cs typeface="Times New Roman" pitchFamily="18" charset="0"/>
            </a:endParaRPr>
          </a:p>
        </p:txBody>
      </p:sp>
      <p:grpSp>
        <p:nvGrpSpPr>
          <p:cNvPr id="9"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4"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432533"/>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SEQUENCE DIAGRAM</a:t>
            </a:r>
            <a:endParaRPr sz="3000" dirty="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20" name="Picture 19"/>
          <p:cNvPicPr>
            <a:picLocks noChangeAspect="1"/>
          </p:cNvPicPr>
          <p:nvPr/>
        </p:nvPicPr>
        <p:blipFill>
          <a:blip r:embed="rId8" cstate="print"/>
          <a:stretch>
            <a:fillRect/>
          </a:stretch>
        </p:blipFill>
        <p:spPr>
          <a:xfrm>
            <a:off x="1349829" y="1973943"/>
            <a:ext cx="9463314" cy="4068309"/>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432533"/>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Logistic Regression Algorithm</a:t>
            </a:r>
            <a:endParaRPr sz="3000" dirty="0">
              <a:latin typeface="Times New Roman" pitchFamily="18" charset="0"/>
              <a:cs typeface="Times New Roman" pitchFamily="18" charset="0"/>
            </a:endParaRPr>
          </a:p>
        </p:txBody>
      </p:sp>
      <p:sp>
        <p:nvSpPr>
          <p:cNvPr id="8" name="Rectangle 7">
            <a:extLst>
              <a:ext uri="{FF2B5EF4-FFF2-40B4-BE49-F238E27FC236}">
                <a16:creationId xmlns="" xmlns:a16="http://schemas.microsoft.com/office/drawing/2014/main" id="{E543AD79-59E9-4C8B-8127-D9908A66750E}"/>
              </a:ext>
            </a:extLst>
          </p:cNvPr>
          <p:cNvSpPr/>
          <p:nvPr/>
        </p:nvSpPr>
        <p:spPr>
          <a:xfrm>
            <a:off x="411516" y="1882225"/>
            <a:ext cx="10820400" cy="3477875"/>
          </a:xfrm>
          <a:prstGeom prst="rect">
            <a:avLst/>
          </a:prstGeom>
        </p:spPr>
        <p:txBody>
          <a:bodyPr wrap="square">
            <a:spAutoFit/>
          </a:bodyPr>
          <a:lstStyle/>
          <a:p>
            <a:pPr>
              <a:buFont typeface="Arial" pitchFamily="34" charset="0"/>
              <a:buChar char="•"/>
            </a:pPr>
            <a:r>
              <a:rPr lang="en-IN" sz="2200" b="1" dirty="0" err="1" smtClean="0">
                <a:latin typeface="Times New Roman" pitchFamily="18" charset="0"/>
                <a:cs typeface="Times New Roman" pitchFamily="18" charset="0"/>
              </a:rPr>
              <a:t>Modeling</a:t>
            </a:r>
            <a:r>
              <a:rPr lang="en-IN" sz="2200" b="1" dirty="0" smtClean="0">
                <a:latin typeface="Times New Roman" pitchFamily="18" charset="0"/>
                <a:cs typeface="Times New Roman" pitchFamily="18" charset="0"/>
              </a:rPr>
              <a:t> Binary </a:t>
            </a:r>
            <a:r>
              <a:rPr lang="en-IN" sz="2200" b="1" dirty="0" smtClean="0">
                <a:latin typeface="Times New Roman" pitchFamily="18" charset="0"/>
                <a:cs typeface="Times New Roman" pitchFamily="18" charset="0"/>
              </a:rPr>
              <a:t>Outcome : </a:t>
            </a:r>
            <a:r>
              <a:rPr lang="en-IN" sz="2200" dirty="0" smtClean="0">
                <a:latin typeface="Times New Roman" pitchFamily="18" charset="0"/>
                <a:cs typeface="Times New Roman" pitchFamily="18" charset="0"/>
              </a:rPr>
              <a:t>Logistic </a:t>
            </a:r>
            <a:r>
              <a:rPr lang="en-IN" sz="2200" dirty="0" smtClean="0">
                <a:latin typeface="Times New Roman" pitchFamily="18" charset="0"/>
                <a:cs typeface="Times New Roman" pitchFamily="18" charset="0"/>
              </a:rPr>
              <a:t>regression is employed when the dependent variable is binary, taking values like "0" and "1" (e.g., pass/fail</a:t>
            </a:r>
            <a:r>
              <a:rPr lang="en-IN" sz="2200" dirty="0" smtClean="0">
                <a:latin typeface="Times New Roman" pitchFamily="18" charset="0"/>
                <a:cs typeface="Times New Roman" pitchFamily="18" charset="0"/>
              </a:rPr>
              <a:t>).</a:t>
            </a:r>
          </a:p>
          <a:p>
            <a:pPr lvl="1">
              <a:buFont typeface="Arial" pitchFamily="34" charset="0"/>
              <a:buChar char="•"/>
            </a:pPr>
            <a:r>
              <a:rPr lang="en-IN" sz="2200" dirty="0" smtClean="0">
                <a:latin typeface="Times New Roman" pitchFamily="18" charset="0"/>
                <a:cs typeface="Times New Roman" pitchFamily="18" charset="0"/>
              </a:rPr>
              <a:t>The </a:t>
            </a:r>
            <a:r>
              <a:rPr lang="en-IN" sz="2200" dirty="0" smtClean="0">
                <a:latin typeface="Times New Roman" pitchFamily="18" charset="0"/>
                <a:cs typeface="Times New Roman" pitchFamily="18" charset="0"/>
              </a:rPr>
              <a:t>logistic function is utilized to model the relationship between the independent variables and the log-odds of the binary outcome.</a:t>
            </a:r>
          </a:p>
          <a:p>
            <a:pPr>
              <a:buFont typeface="Arial" pitchFamily="34" charset="0"/>
              <a:buChar char="•"/>
            </a:pPr>
            <a:r>
              <a:rPr lang="en-IN" sz="2200" b="1" dirty="0" smtClean="0">
                <a:latin typeface="Times New Roman" pitchFamily="18" charset="0"/>
                <a:cs typeface="Times New Roman" pitchFamily="18" charset="0"/>
              </a:rPr>
              <a:t>Logistic Function and </a:t>
            </a:r>
            <a:r>
              <a:rPr lang="en-IN" sz="2200" b="1" dirty="0" smtClean="0">
                <a:latin typeface="Times New Roman" pitchFamily="18" charset="0"/>
                <a:cs typeface="Times New Roman" pitchFamily="18" charset="0"/>
              </a:rPr>
              <a:t>Odds : </a:t>
            </a:r>
            <a:r>
              <a:rPr lang="en-IN" sz="2200" dirty="0" smtClean="0">
                <a:latin typeface="Times New Roman" pitchFamily="18" charset="0"/>
                <a:cs typeface="Times New Roman" pitchFamily="18" charset="0"/>
              </a:rPr>
              <a:t>The </a:t>
            </a:r>
            <a:r>
              <a:rPr lang="en-IN" sz="2200" dirty="0" smtClean="0">
                <a:latin typeface="Times New Roman" pitchFamily="18" charset="0"/>
                <a:cs typeface="Times New Roman" pitchFamily="18" charset="0"/>
              </a:rPr>
              <a:t>logistic function converts log-odds (logarithm of odds) to probabilities, limiting the predicted probability between 0 and 1.</a:t>
            </a:r>
          </a:p>
          <a:p>
            <a:pPr>
              <a:buFont typeface="Arial" pitchFamily="34" charset="0"/>
              <a:buChar char="•"/>
            </a:pPr>
            <a:r>
              <a:rPr lang="en-IN" sz="2200" b="1" dirty="0" smtClean="0">
                <a:latin typeface="Times New Roman" pitchFamily="18" charset="0"/>
                <a:cs typeface="Times New Roman" pitchFamily="18" charset="0"/>
              </a:rPr>
              <a:t>Parameter Estimation:</a:t>
            </a:r>
            <a:r>
              <a:rPr lang="en-IN" sz="2200" dirty="0" smtClean="0">
                <a:latin typeface="Times New Roman" pitchFamily="18" charset="0"/>
                <a:cs typeface="Times New Roman" pitchFamily="18" charset="0"/>
              </a:rPr>
              <a:t> Logistic </a:t>
            </a:r>
            <a:r>
              <a:rPr lang="en-IN" sz="2200" dirty="0" smtClean="0">
                <a:latin typeface="Times New Roman" pitchFamily="18" charset="0"/>
                <a:cs typeface="Times New Roman" pitchFamily="18" charset="0"/>
              </a:rPr>
              <a:t>regression involves estimating parameters for the logistic </a:t>
            </a:r>
            <a:r>
              <a:rPr lang="en-IN" sz="2200" dirty="0" smtClean="0">
                <a:latin typeface="Times New Roman" pitchFamily="18" charset="0"/>
                <a:cs typeface="Times New Roman" pitchFamily="18" charset="0"/>
              </a:rPr>
              <a:t>model.</a:t>
            </a:r>
          </a:p>
          <a:p>
            <a:pPr lvl="1">
              <a:buFont typeface="Arial" pitchFamily="34" charset="0"/>
              <a:buChar char="•"/>
            </a:pPr>
            <a:r>
              <a:rPr lang="en-IN" sz="2200" dirty="0" smtClean="0">
                <a:latin typeface="Times New Roman" pitchFamily="18" charset="0"/>
                <a:cs typeface="Times New Roman" pitchFamily="18" charset="0"/>
              </a:rPr>
              <a:t>The </a:t>
            </a:r>
            <a:r>
              <a:rPr lang="en-IN" sz="2200" dirty="0" smtClean="0">
                <a:latin typeface="Times New Roman" pitchFamily="18" charset="0"/>
                <a:cs typeface="Times New Roman" pitchFamily="18" charset="0"/>
              </a:rPr>
              <a:t>log-odds for the value </a:t>
            </a:r>
            <a:r>
              <a:rPr lang="en-IN" sz="2200" dirty="0" err="1" smtClean="0">
                <a:latin typeface="Times New Roman" pitchFamily="18" charset="0"/>
                <a:cs typeface="Times New Roman" pitchFamily="18" charset="0"/>
              </a:rPr>
              <a:t>labeled</a:t>
            </a:r>
            <a:r>
              <a:rPr lang="en-IN" sz="2200" dirty="0" smtClean="0">
                <a:latin typeface="Times New Roman" pitchFamily="18" charset="0"/>
                <a:cs typeface="Times New Roman" pitchFamily="18" charset="0"/>
              </a:rPr>
              <a:t> "1" is expressed as a linear combination of independent variables, each with its own parameter</a:t>
            </a:r>
            <a:r>
              <a:rPr lang="en-IN" sz="2200" dirty="0" smtClean="0">
                <a:latin typeface="Times New Roman" pitchFamily="18" charset="0"/>
                <a:cs typeface="Times New Roman" pitchFamily="18" charset="0"/>
              </a:rPr>
              <a:t>.</a:t>
            </a:r>
            <a:endParaRPr lang="en-IN" sz="2200" dirty="0" smtClean="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432533"/>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K-NN Algorithm</a:t>
            </a:r>
            <a:endParaRPr sz="3000" dirty="0">
              <a:latin typeface="Times New Roman" pitchFamily="18" charset="0"/>
              <a:cs typeface="Times New Roman" pitchFamily="18" charset="0"/>
            </a:endParaRPr>
          </a:p>
        </p:txBody>
      </p:sp>
      <p:sp>
        <p:nvSpPr>
          <p:cNvPr id="8" name="Rectangle 7">
            <a:extLst>
              <a:ext uri="{FF2B5EF4-FFF2-40B4-BE49-F238E27FC236}">
                <a16:creationId xmlns="" xmlns:a16="http://schemas.microsoft.com/office/drawing/2014/main" id="{E543AD79-59E9-4C8B-8127-D9908A66750E}"/>
              </a:ext>
            </a:extLst>
          </p:cNvPr>
          <p:cNvSpPr/>
          <p:nvPr/>
        </p:nvSpPr>
        <p:spPr>
          <a:xfrm>
            <a:off x="411516" y="1882225"/>
            <a:ext cx="10820400" cy="3785652"/>
          </a:xfrm>
          <a:prstGeom prst="rect">
            <a:avLst/>
          </a:prstGeom>
        </p:spPr>
        <p:txBody>
          <a:bodyPr wrap="square">
            <a:spAutoFit/>
          </a:bodyPr>
          <a:lstStyle/>
          <a:p>
            <a:pPr>
              <a:buFont typeface="Arial" pitchFamily="34" charset="0"/>
              <a:buChar char="•"/>
            </a:pPr>
            <a:r>
              <a:rPr lang="en-IN" sz="2400" b="1" dirty="0" smtClean="0">
                <a:latin typeface="Times New Roman" pitchFamily="18" charset="0"/>
                <a:cs typeface="Times New Roman" pitchFamily="18" charset="0"/>
              </a:rPr>
              <a:t>Overview </a:t>
            </a:r>
            <a:r>
              <a:rPr lang="en-IN" sz="2400" b="1" dirty="0" smtClean="0">
                <a:latin typeface="Times New Roman" pitchFamily="18" charset="0"/>
                <a:cs typeface="Times New Roman" pitchFamily="18" charset="0"/>
              </a:rPr>
              <a:t>of k-NN </a:t>
            </a:r>
            <a:r>
              <a:rPr lang="en-IN" sz="2400" b="1" dirty="0" smtClean="0">
                <a:latin typeface="Times New Roman" pitchFamily="18" charset="0"/>
                <a:cs typeface="Times New Roman" pitchFamily="18" charset="0"/>
              </a:rPr>
              <a:t>Algorithm:</a:t>
            </a:r>
            <a:r>
              <a:rPr lang="en-IN" sz="2400" dirty="0" smtClean="0">
                <a:latin typeface="Times New Roman" pitchFamily="18" charset="0"/>
                <a:cs typeface="Times New Roman" pitchFamily="18" charset="0"/>
              </a:rPr>
              <a:t> It </a:t>
            </a:r>
            <a:r>
              <a:rPr lang="en-IN" sz="2400" dirty="0" smtClean="0">
                <a:latin typeface="Times New Roman" pitchFamily="18" charset="0"/>
                <a:cs typeface="Times New Roman" pitchFamily="18" charset="0"/>
              </a:rPr>
              <a:t>is used for both classification and regression </a:t>
            </a:r>
            <a:r>
              <a:rPr lang="en-IN" sz="2400" dirty="0" smtClean="0">
                <a:latin typeface="Times New Roman" pitchFamily="18" charset="0"/>
                <a:cs typeface="Times New Roman" pitchFamily="18" charset="0"/>
              </a:rPr>
              <a:t>tasks , it relies on </a:t>
            </a:r>
            <a:r>
              <a:rPr lang="en-IN" sz="2400" dirty="0" smtClean="0">
                <a:latin typeface="Times New Roman" pitchFamily="18" charset="0"/>
                <a:cs typeface="Times New Roman" pitchFamily="18" charset="0"/>
              </a:rPr>
              <a:t>k closest training examples in the dataset</a:t>
            </a:r>
            <a:r>
              <a:rPr lang="en-IN"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a:buFont typeface="Arial" pitchFamily="34" charset="0"/>
              <a:buChar char="•"/>
            </a:pPr>
            <a:r>
              <a:rPr lang="en-IN" sz="2400" b="1" dirty="0" smtClean="0">
                <a:latin typeface="Times New Roman" pitchFamily="18" charset="0"/>
                <a:cs typeface="Times New Roman" pitchFamily="18" charset="0"/>
              </a:rPr>
              <a:t>k-NN </a:t>
            </a:r>
            <a:r>
              <a:rPr lang="en-IN" sz="2400" b="1" dirty="0" smtClean="0">
                <a:latin typeface="Times New Roman" pitchFamily="18" charset="0"/>
                <a:cs typeface="Times New Roman" pitchFamily="18" charset="0"/>
              </a:rPr>
              <a:t>Classification:</a:t>
            </a:r>
            <a:r>
              <a:rPr lang="en-IN" sz="2400" dirty="0" smtClean="0">
                <a:latin typeface="Times New Roman" pitchFamily="18" charset="0"/>
                <a:cs typeface="Times New Roman" pitchFamily="18" charset="0"/>
              </a:rPr>
              <a:t> In </a:t>
            </a:r>
            <a:r>
              <a:rPr lang="en-IN" sz="2400" dirty="0" smtClean="0">
                <a:latin typeface="Times New Roman" pitchFamily="18" charset="0"/>
                <a:cs typeface="Times New Roman" pitchFamily="18" charset="0"/>
              </a:rPr>
              <a:t>classification, the output is a class membership determined by a plurality vote of the k nearest </a:t>
            </a:r>
            <a:r>
              <a:rPr lang="en-IN" sz="2400" dirty="0" err="1" smtClean="0">
                <a:latin typeface="Times New Roman" pitchFamily="18" charset="0"/>
                <a:cs typeface="Times New Roman" pitchFamily="18" charset="0"/>
              </a:rPr>
              <a:t>neighbors</a:t>
            </a:r>
            <a:r>
              <a:rPr lang="en-IN" sz="2400" dirty="0" smtClean="0">
                <a:latin typeface="Times New Roman" pitchFamily="18" charset="0"/>
                <a:cs typeface="Times New Roman" pitchFamily="18" charset="0"/>
              </a:rPr>
              <a:t>.</a:t>
            </a:r>
          </a:p>
          <a:p>
            <a:pPr lvl="1">
              <a:buFont typeface="Arial" pitchFamily="34" charset="0"/>
              <a:buChar char="•"/>
            </a:pPr>
            <a:r>
              <a:rPr lang="en-IN" sz="2400" dirty="0" smtClean="0">
                <a:latin typeface="Times New Roman" pitchFamily="18" charset="0"/>
                <a:cs typeface="Times New Roman" pitchFamily="18" charset="0"/>
              </a:rPr>
              <a:t>The object is assigned to the class most common among its k nearest </a:t>
            </a:r>
            <a:r>
              <a:rPr lang="en-IN" sz="2400" dirty="0" err="1" smtClean="0">
                <a:latin typeface="Times New Roman" pitchFamily="18" charset="0"/>
                <a:cs typeface="Times New Roman" pitchFamily="18" charset="0"/>
              </a:rPr>
              <a:t>neighbors</a:t>
            </a:r>
            <a:r>
              <a:rPr lang="en-IN" sz="2400" dirty="0" smtClean="0">
                <a:latin typeface="Times New Roman" pitchFamily="18" charset="0"/>
                <a:cs typeface="Times New Roman" pitchFamily="18" charset="0"/>
              </a:rPr>
              <a:t>.</a:t>
            </a:r>
          </a:p>
          <a:p>
            <a:pPr lvl="1">
              <a:buFont typeface="Arial" pitchFamily="34" charset="0"/>
              <a:buChar char="•"/>
            </a:pPr>
            <a:r>
              <a:rPr lang="en-IN" sz="2400" dirty="0" smtClean="0">
                <a:latin typeface="Times New Roman" pitchFamily="18" charset="0"/>
                <a:cs typeface="Times New Roman" pitchFamily="18" charset="0"/>
              </a:rPr>
              <a:t>If k = 1, the object is assigned to the class of the single nearest </a:t>
            </a:r>
            <a:r>
              <a:rPr lang="en-IN" sz="2400" dirty="0" err="1" smtClean="0">
                <a:latin typeface="Times New Roman" pitchFamily="18" charset="0"/>
                <a:cs typeface="Times New Roman" pitchFamily="18" charset="0"/>
              </a:rPr>
              <a:t>neighbor</a:t>
            </a:r>
            <a:r>
              <a:rPr lang="en-IN" sz="2400" dirty="0" smtClean="0">
                <a:latin typeface="Times New Roman" pitchFamily="18" charset="0"/>
                <a:cs typeface="Times New Roman" pitchFamily="18" charset="0"/>
              </a:rPr>
              <a:t>.</a:t>
            </a:r>
          </a:p>
          <a:p>
            <a:pPr>
              <a:buFont typeface="Arial" pitchFamily="34" charset="0"/>
              <a:buChar char="•"/>
            </a:pPr>
            <a:r>
              <a:rPr lang="en-IN" sz="2400" b="1" dirty="0" smtClean="0">
                <a:latin typeface="Times New Roman" pitchFamily="18" charset="0"/>
                <a:cs typeface="Times New Roman" pitchFamily="18" charset="0"/>
              </a:rPr>
              <a:t>k-NN </a:t>
            </a:r>
            <a:r>
              <a:rPr lang="en-IN" sz="2400" b="1" dirty="0" smtClean="0">
                <a:latin typeface="Times New Roman" pitchFamily="18" charset="0"/>
                <a:cs typeface="Times New Roman" pitchFamily="18" charset="0"/>
              </a:rPr>
              <a:t>Regression:</a:t>
            </a:r>
            <a:r>
              <a:rPr lang="en-IN" sz="2400" dirty="0" smtClean="0">
                <a:latin typeface="Times New Roman" pitchFamily="18" charset="0"/>
                <a:cs typeface="Times New Roman" pitchFamily="18" charset="0"/>
              </a:rPr>
              <a:t> In </a:t>
            </a:r>
            <a:r>
              <a:rPr lang="en-IN" sz="2400" dirty="0" smtClean="0">
                <a:latin typeface="Times New Roman" pitchFamily="18" charset="0"/>
                <a:cs typeface="Times New Roman" pitchFamily="18" charset="0"/>
              </a:rPr>
              <a:t>regression, the output is the average of the property values of the k nearest </a:t>
            </a:r>
            <a:r>
              <a:rPr lang="en-IN" sz="2400" dirty="0" err="1" smtClean="0">
                <a:latin typeface="Times New Roman" pitchFamily="18" charset="0"/>
                <a:cs typeface="Times New Roman" pitchFamily="18" charset="0"/>
              </a:rPr>
              <a:t>neighbors</a:t>
            </a:r>
            <a:r>
              <a:rPr lang="en-IN" sz="2400" dirty="0" smtClean="0">
                <a:latin typeface="Times New Roman" pitchFamily="18" charset="0"/>
                <a:cs typeface="Times New Roman" pitchFamily="18" charset="0"/>
              </a:rPr>
              <a:t>.</a:t>
            </a:r>
          </a:p>
          <a:p>
            <a:pPr lvl="1">
              <a:buFont typeface="Arial" pitchFamily="34" charset="0"/>
              <a:buChar char="•"/>
            </a:pPr>
            <a:r>
              <a:rPr lang="en-IN" sz="2400" dirty="0" smtClean="0">
                <a:latin typeface="Times New Roman" pitchFamily="18" charset="0"/>
                <a:cs typeface="Times New Roman" pitchFamily="18" charset="0"/>
              </a:rPr>
              <a:t>It predicts the property value for the object based on the average of its k nearest </a:t>
            </a:r>
            <a:r>
              <a:rPr lang="en-IN" sz="2400" dirty="0" err="1" smtClean="0">
                <a:latin typeface="Times New Roman" pitchFamily="18" charset="0"/>
                <a:cs typeface="Times New Roman" pitchFamily="18" charset="0"/>
              </a:rPr>
              <a:t>neighbors</a:t>
            </a:r>
            <a:r>
              <a:rPr lang="en-IN"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432533"/>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SVM Algorithm</a:t>
            </a:r>
            <a:endParaRPr sz="3000" dirty="0">
              <a:latin typeface="Times New Roman" pitchFamily="18" charset="0"/>
              <a:cs typeface="Times New Roman" pitchFamily="18" charset="0"/>
            </a:endParaRPr>
          </a:p>
        </p:txBody>
      </p:sp>
      <p:sp>
        <p:nvSpPr>
          <p:cNvPr id="8" name="Rectangle 7">
            <a:extLst>
              <a:ext uri="{FF2B5EF4-FFF2-40B4-BE49-F238E27FC236}">
                <a16:creationId xmlns="" xmlns:a16="http://schemas.microsoft.com/office/drawing/2014/main" id="{E543AD79-59E9-4C8B-8127-D9908A66750E}"/>
              </a:ext>
            </a:extLst>
          </p:cNvPr>
          <p:cNvSpPr/>
          <p:nvPr/>
        </p:nvSpPr>
        <p:spPr>
          <a:xfrm>
            <a:off x="542145" y="1795140"/>
            <a:ext cx="10820400" cy="4093428"/>
          </a:xfrm>
          <a:prstGeom prst="rect">
            <a:avLst/>
          </a:prstGeom>
        </p:spPr>
        <p:txBody>
          <a:bodyPr wrap="square">
            <a:spAutoFit/>
          </a:bodyPr>
          <a:lstStyle/>
          <a:p>
            <a:pPr>
              <a:buFont typeface="Arial" pitchFamily="34" charset="0"/>
              <a:buChar char="•"/>
            </a:pPr>
            <a:r>
              <a:rPr lang="en-IN" sz="2000" b="1" dirty="0" smtClean="0">
                <a:latin typeface="Times New Roman" pitchFamily="18" charset="0"/>
                <a:cs typeface="Times New Roman" pitchFamily="18" charset="0"/>
              </a:rPr>
              <a:t>Linear Binary </a:t>
            </a:r>
            <a:r>
              <a:rPr lang="en-IN" sz="2000" b="1" dirty="0" smtClean="0">
                <a:latin typeface="Times New Roman" pitchFamily="18" charset="0"/>
                <a:cs typeface="Times New Roman" pitchFamily="18" charset="0"/>
              </a:rPr>
              <a:t>Classifier:</a:t>
            </a:r>
            <a:r>
              <a:rPr lang="en-IN" sz="2000" dirty="0" smtClean="0">
                <a:latin typeface="Times New Roman" pitchFamily="18" charset="0"/>
                <a:cs typeface="Times New Roman" pitchFamily="18" charset="0"/>
              </a:rPr>
              <a:t> SVM </a:t>
            </a:r>
            <a:r>
              <a:rPr lang="en-IN" sz="2000" dirty="0" smtClean="0">
                <a:latin typeface="Times New Roman" pitchFamily="18" charset="0"/>
                <a:cs typeface="Times New Roman" pitchFamily="18" charset="0"/>
              </a:rPr>
              <a:t>is a mathematical and machine learning technique used to build a linear binary classifier.</a:t>
            </a:r>
          </a:p>
          <a:p>
            <a:pPr lvl="1">
              <a:buFont typeface="Arial" pitchFamily="34" charset="0"/>
              <a:buChar char="•"/>
            </a:pPr>
            <a:r>
              <a:rPr lang="en-IN" sz="2000" dirty="0" smtClean="0">
                <a:latin typeface="Times New Roman" pitchFamily="18" charset="0"/>
                <a:cs typeface="Times New Roman" pitchFamily="18" charset="0"/>
              </a:rPr>
              <a:t>It establishes a </a:t>
            </a:r>
            <a:r>
              <a:rPr lang="en-IN" sz="2000" dirty="0" err="1" smtClean="0">
                <a:latin typeface="Times New Roman" pitchFamily="18" charset="0"/>
                <a:cs typeface="Times New Roman" pitchFamily="18" charset="0"/>
              </a:rPr>
              <a:t>hyperplane</a:t>
            </a:r>
            <a:r>
              <a:rPr lang="en-IN" sz="2000" dirty="0" smtClean="0">
                <a:latin typeface="Times New Roman" pitchFamily="18" charset="0"/>
                <a:cs typeface="Times New Roman" pitchFamily="18" charset="0"/>
              </a:rPr>
              <a:t> in a high-dimensional space to separate a dataset into two segments, corresponding to the desired objective.</a:t>
            </a:r>
          </a:p>
          <a:p>
            <a:pPr>
              <a:buFont typeface="Arial" pitchFamily="34" charset="0"/>
              <a:buChar char="•"/>
            </a:pPr>
            <a:r>
              <a:rPr lang="en-IN" sz="2000" b="1" dirty="0" err="1" smtClean="0">
                <a:latin typeface="Times New Roman" pitchFamily="18" charset="0"/>
                <a:cs typeface="Times New Roman" pitchFamily="18" charset="0"/>
              </a:rPr>
              <a:t>Hyperplane</a:t>
            </a:r>
            <a:r>
              <a:rPr lang="en-IN" sz="2000" b="1" dirty="0" smtClean="0">
                <a:latin typeface="Times New Roman" pitchFamily="18" charset="0"/>
                <a:cs typeface="Times New Roman" pitchFamily="18" charset="0"/>
              </a:rPr>
              <a:t> and Decision </a:t>
            </a:r>
            <a:r>
              <a:rPr lang="en-IN" sz="2000" b="1" dirty="0" smtClean="0">
                <a:latin typeface="Times New Roman" pitchFamily="18" charset="0"/>
                <a:cs typeface="Times New Roman" pitchFamily="18" charset="0"/>
              </a:rPr>
              <a:t>Boundary:</a:t>
            </a:r>
            <a:r>
              <a:rPr lang="en-IN" sz="2000" dirty="0" smtClean="0">
                <a:latin typeface="Times New Roman" pitchFamily="18" charset="0"/>
                <a:cs typeface="Times New Roman" pitchFamily="18" charset="0"/>
              </a:rPr>
              <a:t> The </a:t>
            </a:r>
            <a:r>
              <a:rPr lang="en-IN" sz="2000" dirty="0" smtClean="0">
                <a:latin typeface="Times New Roman" pitchFamily="18" charset="0"/>
                <a:cs typeface="Times New Roman" pitchFamily="18" charset="0"/>
              </a:rPr>
              <a:t>SVM classifier defines a </a:t>
            </a:r>
            <a:r>
              <a:rPr lang="en-IN" sz="2000" dirty="0" err="1" smtClean="0">
                <a:latin typeface="Times New Roman" pitchFamily="18" charset="0"/>
                <a:cs typeface="Times New Roman" pitchFamily="18" charset="0"/>
              </a:rPr>
              <a:t>hyperplane</a:t>
            </a:r>
            <a:r>
              <a:rPr lang="en-IN" sz="2000" dirty="0" smtClean="0">
                <a:latin typeface="Times New Roman" pitchFamily="18" charset="0"/>
                <a:cs typeface="Times New Roman" pitchFamily="18" charset="0"/>
              </a:rPr>
              <a:t> in the high-dimensional space that acts as the decision boundary between two classes.</a:t>
            </a:r>
          </a:p>
          <a:p>
            <a:pPr lvl="1">
              <a:buFont typeface="Arial" pitchFamily="34" charset="0"/>
              <a:buChar char="•"/>
            </a:pPr>
            <a:r>
              <a:rPr lang="en-IN" sz="2000" dirty="0" smtClean="0">
                <a:latin typeface="Times New Roman" pitchFamily="18" charset="0"/>
                <a:cs typeface="Times New Roman" pitchFamily="18" charset="0"/>
              </a:rPr>
              <a:t>This </a:t>
            </a:r>
            <a:r>
              <a:rPr lang="en-IN" sz="2000" dirty="0" err="1" smtClean="0">
                <a:latin typeface="Times New Roman" pitchFamily="18" charset="0"/>
                <a:cs typeface="Times New Roman" pitchFamily="18" charset="0"/>
              </a:rPr>
              <a:t>hyperplane</a:t>
            </a:r>
            <a:r>
              <a:rPr lang="en-IN" sz="2000" dirty="0" smtClean="0">
                <a:latin typeface="Times New Roman" pitchFamily="18" charset="0"/>
                <a:cs typeface="Times New Roman" pitchFamily="18" charset="0"/>
              </a:rPr>
              <a:t> is chosen to maximize the margin, which is the distance between the </a:t>
            </a:r>
            <a:r>
              <a:rPr lang="en-IN" sz="2000" dirty="0" err="1" smtClean="0">
                <a:latin typeface="Times New Roman" pitchFamily="18" charset="0"/>
                <a:cs typeface="Times New Roman" pitchFamily="18" charset="0"/>
              </a:rPr>
              <a:t>hyperplane</a:t>
            </a:r>
            <a:r>
              <a:rPr lang="en-IN" sz="2000" dirty="0" smtClean="0">
                <a:latin typeface="Times New Roman" pitchFamily="18" charset="0"/>
                <a:cs typeface="Times New Roman" pitchFamily="18" charset="0"/>
              </a:rPr>
              <a:t> and the nearest data points from each class.</a:t>
            </a:r>
          </a:p>
          <a:p>
            <a:pPr>
              <a:buFont typeface="Arial" pitchFamily="34" charset="0"/>
              <a:buChar char="•"/>
            </a:pPr>
            <a:r>
              <a:rPr lang="en-IN" sz="2000" b="1" dirty="0" smtClean="0">
                <a:latin typeface="Times New Roman" pitchFamily="18" charset="0"/>
                <a:cs typeface="Times New Roman" pitchFamily="18" charset="0"/>
              </a:rPr>
              <a:t>Support </a:t>
            </a:r>
            <a:r>
              <a:rPr lang="en-IN" sz="2000" b="1" dirty="0" smtClean="0">
                <a:latin typeface="Times New Roman" pitchFamily="18" charset="0"/>
                <a:cs typeface="Times New Roman" pitchFamily="18" charset="0"/>
              </a:rPr>
              <a:t>Vectors:</a:t>
            </a:r>
            <a:r>
              <a:rPr lang="en-IN" sz="2000" dirty="0" smtClean="0">
                <a:latin typeface="Times New Roman" pitchFamily="18" charset="0"/>
                <a:cs typeface="Times New Roman" pitchFamily="18" charset="0"/>
              </a:rPr>
              <a:t> Support </a:t>
            </a:r>
            <a:r>
              <a:rPr lang="en-IN" sz="2000" dirty="0" smtClean="0">
                <a:latin typeface="Times New Roman" pitchFamily="18" charset="0"/>
                <a:cs typeface="Times New Roman" pitchFamily="18" charset="0"/>
              </a:rPr>
              <a:t>vectors are crucial data points that define the "gutters" or boundary conditions on either side of the </a:t>
            </a:r>
            <a:r>
              <a:rPr lang="en-IN" sz="2000" dirty="0" err="1" smtClean="0">
                <a:latin typeface="Times New Roman" pitchFamily="18" charset="0"/>
                <a:cs typeface="Times New Roman" pitchFamily="18" charset="0"/>
              </a:rPr>
              <a:t>hyperplane</a:t>
            </a:r>
            <a:r>
              <a:rPr lang="en-IN" sz="2000" dirty="0" smtClean="0">
                <a:latin typeface="Times New Roman" pitchFamily="18" charset="0"/>
                <a:cs typeface="Times New Roman" pitchFamily="18" charset="0"/>
              </a:rPr>
              <a:t> for each of the two classes</a:t>
            </a:r>
            <a:r>
              <a:rPr lang="en-IN" sz="2000"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pPr>
              <a:buFont typeface="Arial" pitchFamily="34" charset="0"/>
              <a:buChar char="•"/>
            </a:pPr>
            <a:r>
              <a:rPr lang="en-IN" sz="2000" b="1" dirty="0" smtClean="0">
                <a:latin typeface="Times New Roman" pitchFamily="18" charset="0"/>
                <a:cs typeface="Times New Roman" pitchFamily="18" charset="0"/>
              </a:rPr>
              <a:t>Widest Street Approach:</a:t>
            </a:r>
            <a:endParaRPr lang="en-IN" sz="2000" dirty="0" smtClean="0">
              <a:latin typeface="Times New Roman" pitchFamily="18" charset="0"/>
              <a:cs typeface="Times New Roman" pitchFamily="18" charset="0"/>
            </a:endParaRPr>
          </a:p>
          <a:p>
            <a:pPr lvl="1">
              <a:buFont typeface="Arial" pitchFamily="34" charset="0"/>
              <a:buChar char="•"/>
            </a:pPr>
            <a:r>
              <a:rPr lang="en-IN" sz="2000" dirty="0" smtClean="0">
                <a:latin typeface="Times New Roman" pitchFamily="18" charset="0"/>
                <a:cs typeface="Times New Roman" pitchFamily="18" charset="0"/>
              </a:rPr>
              <a:t>SVM adopts a "widest street" approach, aiming to create the </a:t>
            </a:r>
            <a:r>
              <a:rPr lang="en-IN" sz="2000" dirty="0" err="1" smtClean="0">
                <a:latin typeface="Times New Roman" pitchFamily="18" charset="0"/>
                <a:cs typeface="Times New Roman" pitchFamily="18" charset="0"/>
              </a:rPr>
              <a:t>hyperplane</a:t>
            </a:r>
            <a:r>
              <a:rPr lang="en-IN" sz="2000" dirty="0" smtClean="0">
                <a:latin typeface="Times New Roman" pitchFamily="18" charset="0"/>
                <a:cs typeface="Times New Roman" pitchFamily="18" charset="0"/>
              </a:rPr>
              <a:t> with the maximum margin between the two classes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678337" y="1243851"/>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Random Forest Algorithm</a:t>
            </a:r>
            <a:endParaRPr sz="3000" dirty="0">
              <a:latin typeface="Times New Roman" pitchFamily="18" charset="0"/>
              <a:cs typeface="Times New Roman" pitchFamily="18" charset="0"/>
            </a:endParaRPr>
          </a:p>
        </p:txBody>
      </p:sp>
      <p:sp>
        <p:nvSpPr>
          <p:cNvPr id="8" name="Rectangle 7">
            <a:extLst>
              <a:ext uri="{FF2B5EF4-FFF2-40B4-BE49-F238E27FC236}">
                <a16:creationId xmlns="" xmlns:a16="http://schemas.microsoft.com/office/drawing/2014/main" id="{E543AD79-59E9-4C8B-8127-D9908A66750E}"/>
              </a:ext>
            </a:extLst>
          </p:cNvPr>
          <p:cNvSpPr/>
          <p:nvPr/>
        </p:nvSpPr>
        <p:spPr>
          <a:xfrm>
            <a:off x="643745" y="1577433"/>
            <a:ext cx="10820400" cy="4493538"/>
          </a:xfrm>
          <a:prstGeom prst="rect">
            <a:avLst/>
          </a:prstGeom>
        </p:spPr>
        <p:txBody>
          <a:bodyPr wrap="square">
            <a:spAutoFit/>
          </a:bodyPr>
          <a:lstStyle/>
          <a:p>
            <a:pPr>
              <a:buFont typeface="Arial" pitchFamily="34" charset="0"/>
              <a:buChar char="•"/>
            </a:pPr>
            <a:r>
              <a:rPr lang="en-IN" sz="2200" b="1" dirty="0" smtClean="0">
                <a:latin typeface="Times New Roman" pitchFamily="18" charset="0"/>
                <a:cs typeface="Times New Roman" pitchFamily="18" charset="0"/>
              </a:rPr>
              <a:t>Ensemble Classifier:</a:t>
            </a:r>
            <a:r>
              <a:rPr lang="en-IN" sz="2200" dirty="0" smtClean="0">
                <a:latin typeface="Times New Roman" pitchFamily="18" charset="0"/>
                <a:cs typeface="Times New Roman" pitchFamily="18" charset="0"/>
              </a:rPr>
              <a:t> Random Forest is an ensemble classifier that combines multiple decision tree models to improve overall accuracy and robustness in both regression and classification tasks.</a:t>
            </a:r>
          </a:p>
          <a:p>
            <a:pPr>
              <a:buFont typeface="Arial" pitchFamily="34" charset="0"/>
              <a:buChar char="•"/>
            </a:pPr>
            <a:r>
              <a:rPr lang="en-IN" sz="2200" b="1" dirty="0" smtClean="0">
                <a:latin typeface="Times New Roman" pitchFamily="18" charset="0"/>
                <a:cs typeface="Times New Roman" pitchFamily="18" charset="0"/>
              </a:rPr>
              <a:t>Collection of Random Trees:</a:t>
            </a:r>
            <a:r>
              <a:rPr lang="en-IN" sz="2200" dirty="0" smtClean="0">
                <a:latin typeface="Times New Roman" pitchFamily="18" charset="0"/>
                <a:cs typeface="Times New Roman" pitchFamily="18" charset="0"/>
              </a:rPr>
              <a:t> It consists of a collection of independently and identically distributed random trees, where each tree provides a unit of vote for the classification of input data.</a:t>
            </a:r>
          </a:p>
          <a:p>
            <a:pPr>
              <a:buFont typeface="Arial" pitchFamily="34" charset="0"/>
              <a:buChar char="•"/>
            </a:pPr>
            <a:r>
              <a:rPr lang="en-IN" sz="2200" b="1" dirty="0" err="1" smtClean="0">
                <a:latin typeface="Times New Roman" pitchFamily="18" charset="0"/>
                <a:cs typeface="Times New Roman" pitchFamily="18" charset="0"/>
              </a:rPr>
              <a:t>Gini</a:t>
            </a:r>
            <a:r>
              <a:rPr lang="en-IN" sz="2200" b="1" dirty="0" smtClean="0">
                <a:latin typeface="Times New Roman" pitchFamily="18" charset="0"/>
                <a:cs typeface="Times New Roman" pitchFamily="18" charset="0"/>
              </a:rPr>
              <a:t> Index for Classification:</a:t>
            </a:r>
            <a:r>
              <a:rPr lang="en-IN" sz="2200" dirty="0" smtClean="0">
                <a:latin typeface="Times New Roman" pitchFamily="18" charset="0"/>
                <a:cs typeface="Times New Roman" pitchFamily="18" charset="0"/>
              </a:rPr>
              <a:t> Random Forest employs the </a:t>
            </a:r>
            <a:r>
              <a:rPr lang="en-IN" sz="2200" dirty="0" err="1" smtClean="0">
                <a:latin typeface="Times New Roman" pitchFamily="18" charset="0"/>
                <a:cs typeface="Times New Roman" pitchFamily="18" charset="0"/>
              </a:rPr>
              <a:t>Gini</a:t>
            </a:r>
            <a:r>
              <a:rPr lang="en-IN" sz="2200" dirty="0" smtClean="0">
                <a:latin typeface="Times New Roman" pitchFamily="18" charset="0"/>
                <a:cs typeface="Times New Roman" pitchFamily="18" charset="0"/>
              </a:rPr>
              <a:t> index as a criterion for classification, helping each individual tree determine the best split points and ultimately contributing to the final class assignment.</a:t>
            </a:r>
          </a:p>
          <a:p>
            <a:pPr>
              <a:buFont typeface="Arial" pitchFamily="34" charset="0"/>
              <a:buChar char="•"/>
            </a:pPr>
            <a:r>
              <a:rPr lang="en-IN" sz="2200" b="1" dirty="0" smtClean="0">
                <a:latin typeface="Times New Roman" pitchFamily="18" charset="0"/>
                <a:cs typeface="Times New Roman" pitchFamily="18" charset="0"/>
              </a:rPr>
              <a:t>Voting Mechanism:</a:t>
            </a:r>
            <a:r>
              <a:rPr lang="en-IN" sz="2200" dirty="0" smtClean="0">
                <a:latin typeface="Times New Roman" pitchFamily="18" charset="0"/>
                <a:cs typeface="Times New Roman" pitchFamily="18" charset="0"/>
              </a:rPr>
              <a:t> The final class for a given input is determined by aggregating the results from each tree through a weighted voting mechanism. </a:t>
            </a:r>
          </a:p>
          <a:p>
            <a:pPr>
              <a:buFont typeface="Arial" pitchFamily="34" charset="0"/>
              <a:buChar char="•"/>
            </a:pPr>
            <a:r>
              <a:rPr lang="en-IN" sz="2200" b="1" dirty="0" smtClean="0">
                <a:latin typeface="Times New Roman" pitchFamily="18" charset="0"/>
                <a:cs typeface="Times New Roman" pitchFamily="18" charset="0"/>
              </a:rPr>
              <a:t>Random Sampling with Weighted Votes:</a:t>
            </a:r>
            <a:r>
              <a:rPr lang="en-IN" sz="2200" dirty="0" smtClean="0">
                <a:latin typeface="Times New Roman" pitchFamily="18" charset="0"/>
                <a:cs typeface="Times New Roman" pitchFamily="18" charset="0"/>
              </a:rPr>
              <a:t> During training, a random seed is selected to draw a collection of samples from the training dataset, maintaining the class distribution.</a:t>
            </a:r>
            <a:endParaRPr lang="en-IN" sz="2200" dirty="0">
              <a:latin typeface="Times New Roman" pitchFamily="18" charset="0"/>
              <a:cs typeface="Times New Roman" pitchFamily="18" charset="0"/>
            </a:endParaRPr>
          </a:p>
        </p:txBody>
      </p:sp>
      <p:grpSp>
        <p:nvGrpSpPr>
          <p:cNvPr id="2" name="Group 8"/>
          <p:cNvGrpSpPr/>
          <p:nvPr/>
        </p:nvGrpSpPr>
        <p:grpSpPr>
          <a:xfrm>
            <a:off x="0" y="-116113"/>
            <a:ext cx="12192000" cy="1451427"/>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4542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0"/>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Title 2">
            <a:extLst>
              <a:ext uri="{FF2B5EF4-FFF2-40B4-BE49-F238E27FC236}">
                <a16:creationId xmlns="" xmlns:a16="http://schemas.microsoft.com/office/drawing/2014/main" id="{D01D0E0D-DF36-94BC-8C72-D2F1B7D26C24}"/>
              </a:ext>
            </a:extLst>
          </p:cNvPr>
          <p:cNvSpPr>
            <a:spLocks noGrp="1"/>
          </p:cNvSpPr>
          <p:nvPr>
            <p:ph type="ctrTitle"/>
          </p:nvPr>
        </p:nvSpPr>
        <p:spPr>
          <a:xfrm>
            <a:off x="0" y="1556668"/>
            <a:ext cx="6096000" cy="5568797"/>
          </a:xfrm>
        </p:spPr>
        <p:txBody>
          <a:bodyPr>
            <a:normAutofit fontScale="90000"/>
          </a:bodyPr>
          <a:lstStyle/>
          <a:p>
            <a:pPr marL="457200" indent="-457200" algn="l">
              <a:lnSpc>
                <a:spcPct val="150000"/>
              </a:lnSpc>
              <a:buFont typeface="Courier New" panose="02070309020205020404" pitchFamily="49" charset="0"/>
              <a:buChar char="o"/>
            </a:pPr>
            <a:r>
              <a:rPr lang="en-US" sz="2700" b="1" dirty="0">
                <a:latin typeface="Times New Roman" pitchFamily="18" charset="0"/>
                <a:cs typeface="Times New Roman" pitchFamily="18" charset="0"/>
              </a:rPr>
              <a:t>Pressure mapping of the feet is used for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1.Measuring degree of pronation.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2.Determining degree of ankle joint.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3.Determining patterns of weight bearing forces.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4.Back pain diagnosis.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5.Symmetry between feet.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6.Determining areas of highest pressure.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7.Identifying areas of potential ulceration in diabetics.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8.To evaluate surgical procedures.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9.Gait analysis of athletes for better performance.</a:t>
            </a:r>
            <a:br>
              <a:rPr lang="en-US" sz="2000" dirty="0">
                <a:latin typeface="Times New Roman" pitchFamily="18" charset="0"/>
                <a:cs typeface="Times New Roman" pitchFamily="18" charset="0"/>
              </a:rPr>
            </a:br>
            <a:r>
              <a:rPr lang="en-IN" sz="3200" dirty="0">
                <a:solidFill>
                  <a:schemeClr val="dk1"/>
                </a:solidFill>
                <a:latin typeface="Times New Roman" pitchFamily="18" charset="0"/>
                <a:cs typeface="Times New Roman" pitchFamily="18" charset="0"/>
              </a:rPr>
              <a:t/>
            </a:r>
            <a:br>
              <a:rPr lang="en-IN" sz="3200" dirty="0">
                <a:solidFill>
                  <a:schemeClr val="dk1"/>
                </a:solidFill>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pic>
        <p:nvPicPr>
          <p:cNvPr id="5" name="Picture 2">
            <a:extLst>
              <a:ext uri="{FF2B5EF4-FFF2-40B4-BE49-F238E27FC236}">
                <a16:creationId xmlns="" xmlns:a16="http://schemas.microsoft.com/office/drawing/2014/main" id="{7F3728D0-BB8F-E64A-2913-EA0FDBA6DBBC}"/>
              </a:ext>
            </a:extLst>
          </p:cNvPr>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b="42106"/>
          <a:stretch/>
        </p:blipFill>
        <p:spPr bwMode="auto">
          <a:xfrm>
            <a:off x="6458857" y="1920398"/>
            <a:ext cx="5158376" cy="40280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object 6"/>
          <p:cNvSpPr txBox="1"/>
          <p:nvPr/>
        </p:nvSpPr>
        <p:spPr>
          <a:xfrm>
            <a:off x="3761525" y="1390901"/>
            <a:ext cx="4830686" cy="473848"/>
          </a:xfrm>
          <a:prstGeom prst="rect">
            <a:avLst/>
          </a:prstGeom>
        </p:spPr>
        <p:txBody>
          <a:bodyPr vert="horz" wrap="square" lIns="0" tIns="12065" rIns="0" bIns="0" rtlCol="0">
            <a:spAutoFit/>
          </a:bodyPr>
          <a:lstStyle/>
          <a:p>
            <a:pPr marL="12700" algn="ctr">
              <a:lnSpc>
                <a:spcPct val="100000"/>
              </a:lnSpc>
              <a:spcBef>
                <a:spcPts val="95"/>
              </a:spcBef>
            </a:pPr>
            <a:r>
              <a:rPr lang="en-IN" sz="3000" b="1" spc="-5" dirty="0" smtClean="0">
                <a:latin typeface="Times New Roman"/>
                <a:cs typeface="Times New Roman"/>
              </a:rPr>
              <a:t>APPLICATIONS</a:t>
            </a:r>
            <a:endParaRPr lang="en-IN" sz="3000" dirty="0">
              <a:latin typeface="Times New Roman"/>
              <a:cs typeface="Times New Roman"/>
            </a:endParaRPr>
          </a:p>
        </p:txBody>
      </p:sp>
      <p:grpSp>
        <p:nvGrpSpPr>
          <p:cNvPr id="8" name="Group 8"/>
          <p:cNvGrpSpPr/>
          <p:nvPr/>
        </p:nvGrpSpPr>
        <p:grpSpPr>
          <a:xfrm>
            <a:off x="0" y="-116113"/>
            <a:ext cx="12192000" cy="1582055"/>
            <a:chOff x="0" y="0"/>
            <a:chExt cx="24384240" cy="2250720"/>
          </a:xfrm>
        </p:grpSpPr>
        <p:sp>
          <p:nvSpPr>
            <p:cNvPr id="9"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0"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1" name="object 6"/>
          <p:cNvSpPr/>
          <p:nvPr/>
        </p:nvSpPr>
        <p:spPr>
          <a:xfrm>
            <a:off x="10435772" y="56174"/>
            <a:ext cx="1659454" cy="1293655"/>
          </a:xfrm>
          <a:prstGeom prst="rect">
            <a:avLst/>
          </a:prstGeom>
          <a:blipFill>
            <a:blip r:embed="rId4" cstate="print"/>
            <a:stretch>
              <a:fillRect/>
            </a:stretch>
          </a:blipFill>
        </p:spPr>
        <p:txBody>
          <a:bodyPr wrap="square" lIns="0" tIns="0" rIns="0" bIns="0" rtlCol="0"/>
          <a:lstStyle/>
          <a:p>
            <a:endParaRPr/>
          </a:p>
        </p:txBody>
      </p:sp>
      <p:sp>
        <p:nvSpPr>
          <p:cNvPr id="12" name="object 5"/>
          <p:cNvSpPr/>
          <p:nvPr/>
        </p:nvSpPr>
        <p:spPr>
          <a:xfrm>
            <a:off x="203200" y="-14514"/>
            <a:ext cx="1814286" cy="1553029"/>
          </a:xfrm>
          <a:prstGeom prst="rect">
            <a:avLst/>
          </a:prstGeom>
          <a:blipFill>
            <a:blip r:embed="rId5" cstate="print"/>
            <a:stretch>
              <a:fillRect/>
            </a:stretch>
          </a:blipFill>
        </p:spPr>
        <p:txBody>
          <a:bodyPr wrap="square" lIns="0" tIns="0" rIns="0" bIns="0" rtlCol="0"/>
          <a:lstStyle/>
          <a:p>
            <a:endParaRPr/>
          </a:p>
        </p:txBody>
      </p:sp>
      <p:grpSp>
        <p:nvGrpSpPr>
          <p:cNvPr id="13" name="Group 2"/>
          <p:cNvGrpSpPr/>
          <p:nvPr/>
        </p:nvGrpSpPr>
        <p:grpSpPr>
          <a:xfrm>
            <a:off x="0" y="6095998"/>
            <a:ext cx="12192000" cy="791030"/>
            <a:chOff x="0" y="0"/>
            <a:chExt cx="24384240" cy="1549440"/>
          </a:xfrm>
        </p:grpSpPr>
        <p:sp>
          <p:nvSpPr>
            <p:cNvPr id="14"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5"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6" cstate="print"/>
            <a:stretch>
              <a:fillRect t="-11153" b="-11153"/>
            </a:stretch>
          </a:blipFill>
        </p:spPr>
      </p:sp>
      <p:sp>
        <p:nvSpPr>
          <p:cNvPr id="16"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7" cstate="print"/>
            <a:stretch>
              <a:fillRect t="-11034" b="-11034"/>
            </a:stretch>
          </a:blipFill>
        </p:spPr>
      </p:sp>
      <p:sp>
        <p:nvSpPr>
          <p:cNvPr id="17"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8" cstate="print"/>
            <a:stretch>
              <a:fillRect t="-23333" b="-23333"/>
            </a:stretch>
          </a:blipFill>
        </p:spPr>
      </p:sp>
      <p:sp>
        <p:nvSpPr>
          <p:cNvPr id="18"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9" cstate="print"/>
            <a:stretch>
              <a:fillRect t="-16545" b="-16545"/>
            </a:stretch>
          </a:blipFill>
        </p:spPr>
      </p:sp>
    </p:spTree>
  </p:cSld>
  <p:clrMapOvr>
    <a:masterClrMapping/>
  </p:clrMapOvr>
  <p:transition spd="slow">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520149" y="1432533"/>
            <a:ext cx="7514590" cy="473848"/>
          </a:xfrm>
          <a:prstGeom prst="rect">
            <a:avLst/>
          </a:prstGeom>
        </p:spPr>
        <p:txBody>
          <a:bodyPr vert="horz" wrap="square" lIns="0" tIns="12065" rIns="0" bIns="0" rtlCol="0">
            <a:spAutoFit/>
          </a:bodyPr>
          <a:lstStyle/>
          <a:p>
            <a:pPr marL="3438525">
              <a:lnSpc>
                <a:spcPct val="100000"/>
              </a:lnSpc>
              <a:spcBef>
                <a:spcPts val="5"/>
              </a:spcBef>
            </a:pPr>
            <a:r>
              <a:rPr lang="en-IN" sz="3000" b="1" spc="-10" dirty="0" smtClean="0">
                <a:latin typeface="Times New Roman"/>
                <a:cs typeface="Times New Roman"/>
              </a:rPr>
              <a:t>R</a:t>
            </a:r>
            <a:r>
              <a:rPr sz="3000" b="1" spc="-10" dirty="0" smtClean="0">
                <a:latin typeface="Times New Roman"/>
                <a:cs typeface="Times New Roman"/>
              </a:rPr>
              <a:t>EFERENCES</a:t>
            </a:r>
            <a:endParaRPr sz="3000" dirty="0">
              <a:latin typeface="Times New Roman"/>
              <a:cs typeface="Times New Roman"/>
            </a:endParaRPr>
          </a:p>
        </p:txBody>
      </p:sp>
      <p:sp>
        <p:nvSpPr>
          <p:cNvPr id="8" name="Rectangle 7">
            <a:extLst>
              <a:ext uri="{FF2B5EF4-FFF2-40B4-BE49-F238E27FC236}">
                <a16:creationId xmlns="" xmlns:a16="http://schemas.microsoft.com/office/drawing/2014/main" id="{E543AD79-59E9-4C8B-8127-D9908A66750E}"/>
              </a:ext>
            </a:extLst>
          </p:cNvPr>
          <p:cNvSpPr/>
          <p:nvPr/>
        </p:nvSpPr>
        <p:spPr>
          <a:xfrm>
            <a:off x="527631" y="1867711"/>
            <a:ext cx="10820400" cy="4154984"/>
          </a:xfrm>
          <a:prstGeom prst="rect">
            <a:avLst/>
          </a:prstGeom>
        </p:spPr>
        <p:txBody>
          <a:bodyPr wrap="square">
            <a:spAutoFit/>
          </a:bodyPr>
          <a:lstStyle/>
          <a:p>
            <a:pPr marL="12700">
              <a:spcBef>
                <a:spcPts val="1060"/>
              </a:spcBef>
            </a:pPr>
            <a:r>
              <a:rPr lang="en-US" sz="2400" dirty="0" smtClean="0">
                <a:latin typeface="Times New Roman" pitchFamily="18" charset="0"/>
                <a:cs typeface="Times New Roman" pitchFamily="18" charset="0"/>
              </a:rPr>
              <a:t>[1] “</a:t>
            </a:r>
            <a:r>
              <a:rPr lang="en-IN" sz="2400" dirty="0" smtClean="0">
                <a:latin typeface="Times New Roman" pitchFamily="18" charset="0"/>
                <a:cs typeface="Times New Roman" pitchFamily="18" charset="0"/>
              </a:rPr>
              <a:t>A Compact Wearable System for Detection of Plantar Pressure for Diabetic Foot Prevention</a:t>
            </a:r>
            <a:r>
              <a:rPr lang="en-US"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Zihang</a:t>
            </a:r>
            <a:r>
              <a:rPr lang="en-IN" sz="2400" dirty="0" smtClean="0">
                <a:latin typeface="Times New Roman" pitchFamily="18" charset="0"/>
                <a:cs typeface="Times New Roman" pitchFamily="18" charset="0"/>
              </a:rPr>
              <a:t> You, </a:t>
            </a:r>
            <a:r>
              <a:rPr lang="en-IN" sz="2400" dirty="0" err="1" smtClean="0">
                <a:latin typeface="Times New Roman" pitchFamily="18" charset="0"/>
                <a:cs typeface="Times New Roman" pitchFamily="18" charset="0"/>
              </a:rPr>
              <a:t>Adnan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Zahid</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Hadi</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Heidari</a:t>
            </a:r>
            <a:r>
              <a:rPr lang="en-IN" sz="2400" dirty="0" smtClean="0">
                <a:latin typeface="Times New Roman" pitchFamily="18" charset="0"/>
                <a:cs typeface="Times New Roman" pitchFamily="18" charset="0"/>
              </a:rPr>
              <a:t>, Muhammad Ali </a:t>
            </a:r>
            <a:r>
              <a:rPr lang="en-IN" sz="2400" dirty="0" err="1" smtClean="0">
                <a:latin typeface="Times New Roman" pitchFamily="18" charset="0"/>
                <a:cs typeface="Times New Roman" pitchFamily="18" charset="0"/>
              </a:rPr>
              <a:t>Imran</a:t>
            </a:r>
            <a:endParaRPr lang="en-IN" sz="2400" dirty="0" smtClean="0">
              <a:latin typeface="Times New Roman" pitchFamily="18" charset="0"/>
              <a:cs typeface="Times New Roman" pitchFamily="18" charset="0"/>
            </a:endParaRPr>
          </a:p>
          <a:p>
            <a:pPr>
              <a:defRPr/>
            </a:pPr>
            <a:r>
              <a:rPr lang="en-US" sz="2400" dirty="0" smtClean="0">
                <a:latin typeface="Times New Roman" pitchFamily="18" charset="0"/>
                <a:cs typeface="Times New Roman" pitchFamily="18" charset="0"/>
              </a:rPr>
              <a:t>[2]. “</a:t>
            </a:r>
            <a:r>
              <a:rPr lang="en-IN" sz="2400" dirty="0" smtClean="0">
                <a:latin typeface="Times New Roman" pitchFamily="18" charset="0"/>
                <a:cs typeface="Times New Roman" pitchFamily="18" charset="0"/>
              </a:rPr>
              <a:t>A Wearable Gait Analysis System Used in Type 2 Diabetes Mellitus Patients: A Case–Control Study</a:t>
            </a:r>
            <a:r>
              <a:rPr lang="en-US" sz="2400" dirty="0" smtClean="0">
                <a:latin typeface="Times New Roman" pitchFamily="18" charset="0"/>
                <a:cs typeface="Times New Roman" pitchFamily="18" charset="0"/>
              </a:rPr>
              <a:t>” </a:t>
            </a:r>
            <a:r>
              <a:rPr lang="nl-NL" sz="2400" dirty="0" smtClean="0">
                <a:latin typeface="Times New Roman" pitchFamily="18" charset="0"/>
                <a:cs typeface="Times New Roman" pitchFamily="18" charset="0"/>
              </a:rPr>
              <a:t> Wang C, Xu Y, Bai Y, Wang J, Long Z, Wang X, Zhou L</a:t>
            </a:r>
          </a:p>
          <a:p>
            <a:pPr>
              <a:defRPr/>
            </a:pPr>
            <a:r>
              <a:rPr lang="en-US" sz="2400" dirty="0" smtClean="0">
                <a:latin typeface="Times New Roman" pitchFamily="18" charset="0"/>
                <a:cs typeface="Times New Roman" pitchFamily="18" charset="0"/>
              </a:rPr>
              <a:t>[3]. “</a:t>
            </a:r>
            <a:r>
              <a:rPr lang="en-IN" sz="2400" dirty="0" smtClean="0">
                <a:latin typeface="Times New Roman" pitchFamily="18" charset="0"/>
                <a:cs typeface="Times New Roman" pitchFamily="18" charset="0"/>
              </a:rPr>
              <a:t>Model-Based Feature Extraction for Gait Analysis and Recognition</a:t>
            </a:r>
            <a:r>
              <a:rPr lang="en-US"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Imed</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Bouchrika</a:t>
            </a:r>
            <a:endParaRPr lang="en-IN" sz="2400" dirty="0" smtClean="0">
              <a:latin typeface="Times New Roman" pitchFamily="18" charset="0"/>
              <a:cs typeface="Times New Roman" pitchFamily="18" charset="0"/>
            </a:endParaRPr>
          </a:p>
          <a:p>
            <a:pPr>
              <a:defRPr/>
            </a:pPr>
            <a:r>
              <a:rPr lang="en-US" sz="2400" dirty="0" smtClean="0">
                <a:latin typeface="Times New Roman" pitchFamily="18" charset="0"/>
                <a:cs typeface="Times New Roman" pitchFamily="18" charset="0"/>
              </a:rPr>
              <a:t>[4]. “Foot Plantar Pressure Measurement System Based on Flexible Force-Sensitive Sensor and its Clinical Application.” </a:t>
            </a:r>
            <a:r>
              <a:rPr lang="en-US" sz="2400" dirty="0" err="1" smtClean="0">
                <a:latin typeface="Times New Roman" pitchFamily="18" charset="0"/>
                <a:cs typeface="Times New Roman" pitchFamily="18" charset="0"/>
              </a:rPr>
              <a:t>Bochen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li,Yi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liu,weih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on,shengqiang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a:t>
            </a:r>
            <a:r>
              <a:rPr lang="en-US" sz="2400" dirty="0" smtClean="0">
                <a:latin typeface="Times New Roman" pitchFamily="18" charset="0"/>
                <a:cs typeface="Times New Roman" pitchFamily="18" charset="0"/>
              </a:rPr>
              <a:t>.</a:t>
            </a:r>
          </a:p>
          <a:p>
            <a:pPr>
              <a:defRPr/>
            </a:pPr>
            <a:r>
              <a:rPr lang="en-US" sz="2400" dirty="0" smtClean="0">
                <a:latin typeface="Times New Roman" pitchFamily="18" charset="0"/>
                <a:cs typeface="Times New Roman" pitchFamily="18" charset="0"/>
              </a:rPr>
              <a:t>[5]. “</a:t>
            </a:r>
            <a:r>
              <a:rPr lang="en-IN" sz="2400" dirty="0" smtClean="0">
                <a:latin typeface="Times New Roman" pitchFamily="18" charset="0"/>
                <a:cs typeface="Times New Roman" pitchFamily="18" charset="0"/>
              </a:rPr>
              <a:t>Gait Analysis Methods: An Overview of Wearable and Non-Wearable Systems, Highlighting Clinical Applications</a:t>
            </a: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Alvaro </a:t>
            </a:r>
            <a:r>
              <a:rPr lang="en-IN" sz="2400" dirty="0" err="1" smtClean="0">
                <a:latin typeface="Times New Roman" pitchFamily="18" charset="0"/>
                <a:cs typeface="Times New Roman" pitchFamily="18" charset="0"/>
              </a:rPr>
              <a:t>Muro</a:t>
            </a:r>
            <a:r>
              <a:rPr lang="en-IN" sz="2400" dirty="0" smtClean="0">
                <a:latin typeface="Times New Roman" pitchFamily="18" charset="0"/>
                <a:cs typeface="Times New Roman" pitchFamily="18" charset="0"/>
              </a:rPr>
              <a:t>-de-la-</a:t>
            </a:r>
            <a:r>
              <a:rPr lang="en-IN" sz="2400" dirty="0" err="1" smtClean="0">
                <a:latin typeface="Times New Roman" pitchFamily="18" charset="0"/>
                <a:cs typeface="Times New Roman" pitchFamily="18" charset="0"/>
              </a:rPr>
              <a:t>Herran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Begonya</a:t>
            </a:r>
            <a:r>
              <a:rPr lang="en-IN" sz="2400" dirty="0" smtClean="0">
                <a:latin typeface="Times New Roman" pitchFamily="18" charset="0"/>
                <a:cs typeface="Times New Roman" pitchFamily="18" charset="0"/>
              </a:rPr>
              <a:t> Garcia-</a:t>
            </a:r>
            <a:r>
              <a:rPr lang="en-IN" sz="2400" dirty="0" err="1" smtClean="0">
                <a:latin typeface="Times New Roman" pitchFamily="18" charset="0"/>
                <a:cs typeface="Times New Roman" pitchFamily="18" charset="0"/>
              </a:rPr>
              <a:t>Zapirain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Amaia</a:t>
            </a:r>
            <a:r>
              <a:rPr lang="en-IN" sz="2400" dirty="0" smtClean="0">
                <a:latin typeface="Times New Roman" pitchFamily="18" charset="0"/>
                <a:cs typeface="Times New Roman" pitchFamily="18" charset="0"/>
              </a:rPr>
              <a:t> Mendez-</a:t>
            </a:r>
            <a:r>
              <a:rPr lang="en-IN" sz="2400" dirty="0" err="1" smtClean="0">
                <a:latin typeface="Times New Roman" pitchFamily="18" charset="0"/>
                <a:cs typeface="Times New Roman" pitchFamily="18" charset="0"/>
              </a:rPr>
              <a:t>Zorrilla</a:t>
            </a:r>
            <a:endParaRPr lang="en-US" sz="2400" dirty="0" smtClean="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10" name="Content Placeholder 9"/>
          <p:cNvSpPr>
            <a:spLocks noGrp="1"/>
          </p:cNvSpPr>
          <p:nvPr>
            <p:ph idx="1"/>
          </p:nvPr>
        </p:nvSpPr>
        <p:spPr>
          <a:xfrm>
            <a:off x="713014" y="1946726"/>
            <a:ext cx="10782300" cy="4292600"/>
          </a:xfrm>
        </p:spPr>
        <p:txBody>
          <a:bodyPr>
            <a:normAutofit/>
          </a:bodyPr>
          <a:lstStyle/>
          <a:p>
            <a:r>
              <a:rPr lang="en-IN" sz="2400" b="1" dirty="0" smtClean="0">
                <a:latin typeface="Times New Roman" pitchFamily="18" charset="0"/>
                <a:cs typeface="Times New Roman" pitchFamily="18" charset="0"/>
              </a:rPr>
              <a:t>Wireless Pressure Sensors:</a:t>
            </a:r>
            <a:r>
              <a:rPr lang="en-IN" sz="2400" dirty="0" smtClean="0">
                <a:latin typeface="Times New Roman" pitchFamily="18" charset="0"/>
                <a:cs typeface="Times New Roman" pitchFamily="18" charset="0"/>
              </a:rPr>
              <a:t> These sensors accurately measure the distribution of pressure exerted by the feet during walking, running, or standing.</a:t>
            </a:r>
          </a:p>
          <a:p>
            <a:r>
              <a:rPr lang="en-IN" sz="2400" b="1" dirty="0" err="1" smtClean="0">
                <a:latin typeface="Times New Roman" pitchFamily="18" charset="0"/>
                <a:cs typeface="Times New Roman" pitchFamily="18" charset="0"/>
              </a:rPr>
              <a:t>Arduino</a:t>
            </a:r>
            <a:r>
              <a:rPr lang="en-IN" sz="2400" b="1" dirty="0" smtClean="0">
                <a:latin typeface="Times New Roman" pitchFamily="18" charset="0"/>
                <a:cs typeface="Times New Roman" pitchFamily="18" charset="0"/>
              </a:rPr>
              <a:t> Technology:</a:t>
            </a:r>
            <a:r>
              <a:rPr lang="en-IN" sz="2400" dirty="0" smtClean="0">
                <a:latin typeface="Times New Roman" pitchFamily="18" charset="0"/>
                <a:cs typeface="Times New Roman" pitchFamily="18" charset="0"/>
              </a:rPr>
              <a:t> The embedded system relies on </a:t>
            </a: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technology to process the data from the pressure sensors in real-time. </a:t>
            </a:r>
          </a:p>
          <a:p>
            <a:r>
              <a:rPr lang="en-IN" sz="2400" b="1" dirty="0" smtClean="0">
                <a:latin typeface="Times New Roman" pitchFamily="18" charset="0"/>
                <a:cs typeface="Times New Roman" pitchFamily="18" charset="0"/>
              </a:rPr>
              <a:t>Diagnosing </a:t>
            </a:r>
            <a:r>
              <a:rPr lang="en-IN" sz="2400" b="1" dirty="0" smtClean="0">
                <a:latin typeface="Times New Roman" pitchFamily="18" charset="0"/>
                <a:cs typeface="Times New Roman" pitchFamily="18" charset="0"/>
              </a:rPr>
              <a:t>Foot Conditions:</a:t>
            </a:r>
            <a:r>
              <a:rPr lang="en-IN" sz="2400" dirty="0" smtClean="0">
                <a:latin typeface="Times New Roman" pitchFamily="18" charset="0"/>
                <a:cs typeface="Times New Roman" pitchFamily="18" charset="0"/>
              </a:rPr>
              <a:t>  By analyzing the pressure distribution and gait patterns, clinicians can make informed decisions about treatment and orthotic recommendations.</a:t>
            </a:r>
          </a:p>
          <a:p>
            <a:r>
              <a:rPr lang="en-IN" sz="2400" b="1" dirty="0" smtClean="0">
                <a:latin typeface="Times New Roman" pitchFamily="18" charset="0"/>
                <a:cs typeface="Times New Roman" pitchFamily="18" charset="0"/>
              </a:rPr>
              <a:t>Custom Orthotics and Posture Correction:</a:t>
            </a:r>
            <a:r>
              <a:rPr lang="en-IN" sz="2400" dirty="0" smtClean="0">
                <a:latin typeface="Times New Roman" pitchFamily="18" charset="0"/>
                <a:cs typeface="Times New Roman" pitchFamily="18" charset="0"/>
              </a:rPr>
              <a:t> Based on the collected data, custom orthotics and posture correction strategies can be developed to address specific foot and lower limb issues. </a:t>
            </a:r>
            <a:endParaRPr lang="en-IN" sz="2400" dirty="0"/>
          </a:p>
        </p:txBody>
      </p:sp>
      <p:sp>
        <p:nvSpPr>
          <p:cNvPr id="12" name="TextBox 11"/>
          <p:cNvSpPr txBox="1"/>
          <p:nvPr/>
        </p:nvSpPr>
        <p:spPr>
          <a:xfrm>
            <a:off x="3871685" y="1449614"/>
            <a:ext cx="3259226" cy="553998"/>
          </a:xfrm>
          <a:prstGeom prst="rect">
            <a:avLst/>
          </a:prstGeom>
          <a:noFill/>
        </p:spPr>
        <p:txBody>
          <a:bodyPr wrap="none" rtlCol="0">
            <a:spAutoFit/>
          </a:bodyPr>
          <a:lstStyle/>
          <a:p>
            <a:r>
              <a:rPr lang="en-US" sz="3000" b="1" dirty="0" smtClean="0">
                <a:solidFill>
                  <a:schemeClr val="dk1"/>
                </a:solidFill>
                <a:latin typeface="Times New Roman" panose="02020603050405020304" pitchFamily="18" charset="0"/>
                <a:cs typeface="Times New Roman" panose="02020603050405020304" pitchFamily="18" charset="0"/>
              </a:rPr>
              <a:t>INTRODUCTION</a:t>
            </a:r>
            <a:endParaRPr lang="en-IN" sz="3000" dirty="0"/>
          </a:p>
        </p:txBody>
      </p:sp>
      <p:grpSp>
        <p:nvGrpSpPr>
          <p:cNvPr id="7"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1" name="object 6"/>
          <p:cNvSpPr/>
          <p:nvPr/>
        </p:nvSpPr>
        <p:spPr>
          <a:xfrm>
            <a:off x="10435772" y="56174"/>
            <a:ext cx="1659454" cy="1293655"/>
          </a:xfrm>
          <a:prstGeom prst="rect">
            <a:avLst/>
          </a:prstGeom>
          <a:blipFill>
            <a:blip r:embed="rId3"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4" cstate="print"/>
            <a:stretch>
              <a:fillRect/>
            </a:stretch>
          </a:blipFill>
        </p:spPr>
        <p:txBody>
          <a:bodyPr wrap="square" lIns="0" tIns="0" rIns="0" bIns="0" rtlCol="0"/>
          <a:lstStyle/>
          <a:p>
            <a:endParaRPr/>
          </a:p>
        </p:txBody>
      </p:sp>
      <p:grpSp>
        <p:nvGrpSpPr>
          <p:cNvPr id="14"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5"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6"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7"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8" cstate="print"/>
            <a:stretch>
              <a:fillRect t="-16545" b="-16545"/>
            </a:stretch>
          </a:blipFill>
        </p:spPr>
      </p:sp>
    </p:spTree>
  </p:cSld>
  <p:clrMapOvr>
    <a:masterClrMapping/>
  </p:clrMapOvr>
  <p:transition spd="slow">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520149" y="1432533"/>
            <a:ext cx="7514590" cy="473848"/>
          </a:xfrm>
          <a:prstGeom prst="rect">
            <a:avLst/>
          </a:prstGeom>
        </p:spPr>
        <p:txBody>
          <a:bodyPr vert="horz" wrap="square" lIns="0" tIns="12065" rIns="0" bIns="0" rtlCol="0">
            <a:spAutoFit/>
          </a:bodyPr>
          <a:lstStyle/>
          <a:p>
            <a:pPr marL="3438525">
              <a:lnSpc>
                <a:spcPct val="100000"/>
              </a:lnSpc>
              <a:spcBef>
                <a:spcPts val="5"/>
              </a:spcBef>
            </a:pPr>
            <a:r>
              <a:rPr lang="en-IN" sz="3000" b="1" spc="-10" dirty="0" smtClean="0">
                <a:latin typeface="Times New Roman"/>
                <a:cs typeface="Times New Roman"/>
              </a:rPr>
              <a:t>R</a:t>
            </a:r>
            <a:r>
              <a:rPr sz="3000" b="1" spc="-10" dirty="0" smtClean="0">
                <a:latin typeface="Times New Roman"/>
                <a:cs typeface="Times New Roman"/>
              </a:rPr>
              <a:t>EFERENCES</a:t>
            </a:r>
            <a:endParaRPr sz="3000" dirty="0">
              <a:latin typeface="Times New Roman"/>
              <a:cs typeface="Times New Roman"/>
            </a:endParaRPr>
          </a:p>
        </p:txBody>
      </p:sp>
      <p:sp>
        <p:nvSpPr>
          <p:cNvPr id="8" name="Rectangle 7">
            <a:extLst>
              <a:ext uri="{FF2B5EF4-FFF2-40B4-BE49-F238E27FC236}">
                <a16:creationId xmlns="" xmlns:a16="http://schemas.microsoft.com/office/drawing/2014/main" id="{E543AD79-59E9-4C8B-8127-D9908A66750E}"/>
              </a:ext>
            </a:extLst>
          </p:cNvPr>
          <p:cNvSpPr/>
          <p:nvPr/>
        </p:nvSpPr>
        <p:spPr>
          <a:xfrm>
            <a:off x="527631" y="1954795"/>
            <a:ext cx="10820400" cy="2818720"/>
          </a:xfrm>
          <a:prstGeom prst="rect">
            <a:avLst/>
          </a:prstGeom>
        </p:spPr>
        <p:txBody>
          <a:bodyPr wrap="square">
            <a:spAutoFit/>
          </a:bodyPr>
          <a:lstStyle/>
          <a:p>
            <a:pPr>
              <a:defRPr/>
            </a:pPr>
            <a:r>
              <a:rPr lang="en-US" sz="2400" dirty="0" smtClean="0">
                <a:latin typeface="Times New Roman" pitchFamily="18" charset="0"/>
                <a:cs typeface="Times New Roman" pitchFamily="18" charset="0"/>
              </a:rPr>
              <a:t>[6]. “</a:t>
            </a:r>
            <a:r>
              <a:rPr lang="en-IN" sz="2400" dirty="0" smtClean="0">
                <a:latin typeface="Times New Roman" pitchFamily="18" charset="0"/>
                <a:cs typeface="Times New Roman" pitchFamily="18" charset="0"/>
              </a:rPr>
              <a:t>Using Body-Worn Sensors for Preliminary Rehabilitation Assessment in Stroke Victims With Gait Impairment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Qiu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Zhelong</a:t>
            </a:r>
            <a:r>
              <a:rPr lang="en-US" sz="2400" dirty="0" smtClean="0">
                <a:latin typeface="Times New Roman" pitchFamily="18" charset="0"/>
                <a:cs typeface="Times New Roman" pitchFamily="18" charset="0"/>
              </a:rPr>
              <a:t> Wang, Hong-Yu Zhao, Long Liu</a:t>
            </a:r>
          </a:p>
          <a:p>
            <a:pPr>
              <a:defRPr/>
            </a:pPr>
            <a:r>
              <a:rPr lang="en-US" sz="2400" dirty="0" smtClean="0">
                <a:latin typeface="Times New Roman" pitchFamily="18" charset="0"/>
                <a:cs typeface="Times New Roman" pitchFamily="18" charset="0"/>
              </a:rPr>
              <a:t>[7]. “</a:t>
            </a:r>
            <a:r>
              <a:rPr lang="en-IN" sz="2400" dirty="0" smtClean="0">
                <a:latin typeface="Times New Roman" pitchFamily="18" charset="0"/>
                <a:cs typeface="Times New Roman" pitchFamily="18" charset="0"/>
              </a:rPr>
              <a:t>Smart insole: A wearable system for gait analysis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Wenyao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a:t>
            </a:r>
            <a:r>
              <a:rPr lang="en-US" sz="2400" dirty="0" smtClean="0">
                <a:latin typeface="Times New Roman" pitchFamily="18" charset="0"/>
                <a:cs typeface="Times New Roman" pitchFamily="18" charset="0"/>
              </a:rPr>
              <a:t>, Ming-Chun Huang, </a:t>
            </a:r>
            <a:r>
              <a:rPr lang="en-US" sz="2400" dirty="0" err="1" smtClean="0">
                <a:latin typeface="Times New Roman" pitchFamily="18" charset="0"/>
                <a:cs typeface="Times New Roman" pitchFamily="18" charset="0"/>
              </a:rPr>
              <a:t>Navid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Amini</a:t>
            </a:r>
            <a:r>
              <a:rPr lang="en-US" sz="2400" dirty="0" smtClean="0">
                <a:latin typeface="Times New Roman" pitchFamily="18" charset="0"/>
                <a:cs typeface="Times New Roman" pitchFamily="18" charset="0"/>
              </a:rPr>
              <a:t>, Jason J. Liu</a:t>
            </a:r>
          </a:p>
          <a:p>
            <a:pPr>
              <a:defRPr/>
            </a:pPr>
            <a:r>
              <a:rPr lang="en-US" sz="2400" dirty="0" smtClean="0">
                <a:latin typeface="Times New Roman" pitchFamily="18" charset="0"/>
                <a:cs typeface="Times New Roman" pitchFamily="18" charset="0"/>
              </a:rPr>
              <a:t>[8]. “</a:t>
            </a:r>
            <a:r>
              <a:rPr lang="en-IN" sz="2400" dirty="0" smtClean="0">
                <a:latin typeface="Times New Roman" pitchFamily="18" charset="0"/>
                <a:cs typeface="Times New Roman" pitchFamily="18" charset="0"/>
              </a:rPr>
              <a:t>In-Shoe Plantar Pressure Measurement and Analysis System Based on Fabric Pressure Sensing Array </a:t>
            </a:r>
            <a:r>
              <a:rPr lang="en-US" sz="2400" dirty="0" smtClean="0">
                <a:latin typeface="Times New Roman" pitchFamily="18" charset="0"/>
                <a:cs typeface="Times New Roman" pitchFamily="18" charset="0"/>
              </a:rPr>
              <a:t>” Lin </a:t>
            </a:r>
            <a:r>
              <a:rPr lang="en-US" sz="2400" dirty="0" err="1" smtClean="0">
                <a:latin typeface="Times New Roman" pitchFamily="18" charset="0"/>
                <a:cs typeface="Times New Roman" pitchFamily="18" charset="0"/>
              </a:rPr>
              <a:t>Shu</a:t>
            </a:r>
            <a:r>
              <a:rPr lang="en-US" sz="2400" dirty="0" smtClean="0">
                <a:latin typeface="Times New Roman" pitchFamily="18" charset="0"/>
                <a:cs typeface="Times New Roman" pitchFamily="18" charset="0"/>
              </a:rPr>
              <a:t>, Tao </a:t>
            </a:r>
            <a:r>
              <a:rPr lang="en-US" sz="2400" dirty="0" err="1" smtClean="0">
                <a:latin typeface="Times New Roman" pitchFamily="18" charset="0"/>
                <a:cs typeface="Times New Roman" pitchFamily="18" charset="0"/>
              </a:rPr>
              <a:t>Hua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Yangyong</a:t>
            </a:r>
            <a:r>
              <a:rPr lang="en-US" sz="2400" dirty="0" smtClean="0">
                <a:latin typeface="Times New Roman" pitchFamily="18" charset="0"/>
                <a:cs typeface="Times New Roman" pitchFamily="18" charset="0"/>
              </a:rPr>
              <a:t> Wang, </a:t>
            </a:r>
            <a:r>
              <a:rPr lang="en-US" sz="2400" dirty="0" err="1" smtClean="0">
                <a:latin typeface="Times New Roman" pitchFamily="18" charset="0"/>
                <a:cs typeface="Times New Roman" pitchFamily="18" charset="0"/>
              </a:rPr>
              <a:t>Qiao</a:t>
            </a:r>
            <a:r>
              <a:rPr lang="en-US" sz="2400" dirty="0" smtClean="0">
                <a:latin typeface="Times New Roman" pitchFamily="18" charset="0"/>
                <a:cs typeface="Times New Roman" pitchFamily="18" charset="0"/>
              </a:rPr>
              <a:t> Li</a:t>
            </a:r>
          </a:p>
          <a:p>
            <a:pPr marL="12700">
              <a:spcBef>
                <a:spcPts val="1060"/>
              </a:spcBef>
            </a:pPr>
            <a:endParaRPr lang="en-US" sz="2400" dirty="0" smtClean="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6" name="Google Shape;286;p32"/>
          <p:cNvSpPr txBox="1"/>
          <p:nvPr/>
        </p:nvSpPr>
        <p:spPr>
          <a:xfrm>
            <a:off x="0" y="2213564"/>
            <a:ext cx="12192000" cy="2159100"/>
          </a:xfrm>
          <a:prstGeom prst="rect">
            <a:avLst/>
          </a:prstGeom>
          <a:solidFill>
            <a:srgbClr val="002060"/>
          </a:solidFill>
          <a:ln w="9525" cap="flat" cmpd="sng">
            <a:solidFill>
              <a:srgbClr val="E1EFD8"/>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2800"/>
              <a:buFont typeface="Cambria"/>
              <a:buNone/>
            </a:pPr>
            <a:r>
              <a:rPr lang="en-US" sz="4800" b="1" dirty="0">
                <a:solidFill>
                  <a:schemeClr val="lt1"/>
                </a:solidFill>
                <a:latin typeface="Cambria"/>
                <a:ea typeface="Cambria"/>
                <a:cs typeface="Cambria"/>
                <a:sym typeface="Cambria"/>
              </a:rPr>
              <a:t>THANK YOU</a:t>
            </a:r>
            <a:endParaRPr sz="4800" b="1" dirty="0">
              <a:solidFill>
                <a:schemeClr val="lt1"/>
              </a:solidFill>
              <a:latin typeface="Cambria"/>
              <a:ea typeface="Cambria"/>
              <a:cs typeface="Cambria"/>
              <a:sym typeface="Cambria"/>
            </a:endParaRPr>
          </a:p>
        </p:txBody>
      </p:sp>
      <p:grpSp>
        <p:nvGrpSpPr>
          <p:cNvPr id="6" name="Group 8"/>
          <p:cNvGrpSpPr/>
          <p:nvPr/>
        </p:nvGrpSpPr>
        <p:grpSpPr>
          <a:xfrm>
            <a:off x="0" y="-116113"/>
            <a:ext cx="12192000" cy="1582055"/>
            <a:chOff x="0" y="0"/>
            <a:chExt cx="24384240" cy="2250720"/>
          </a:xfrm>
        </p:grpSpPr>
        <p:sp>
          <p:nvSpPr>
            <p:cNvPr id="7"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8"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9" name="object 6"/>
          <p:cNvSpPr/>
          <p:nvPr/>
        </p:nvSpPr>
        <p:spPr>
          <a:xfrm>
            <a:off x="10435772" y="56174"/>
            <a:ext cx="1659454" cy="1293655"/>
          </a:xfrm>
          <a:prstGeom prst="rect">
            <a:avLst/>
          </a:prstGeom>
          <a:blipFill>
            <a:blip r:embed="rId3" cstate="print"/>
            <a:stretch>
              <a:fillRect/>
            </a:stretch>
          </a:blipFill>
        </p:spPr>
        <p:txBody>
          <a:bodyPr wrap="square" lIns="0" tIns="0" rIns="0" bIns="0" rtlCol="0"/>
          <a:lstStyle/>
          <a:p>
            <a:endParaRPr/>
          </a:p>
        </p:txBody>
      </p:sp>
      <p:sp>
        <p:nvSpPr>
          <p:cNvPr id="10" name="object 5"/>
          <p:cNvSpPr/>
          <p:nvPr/>
        </p:nvSpPr>
        <p:spPr>
          <a:xfrm>
            <a:off x="203200" y="-14514"/>
            <a:ext cx="1814286" cy="1553029"/>
          </a:xfrm>
          <a:prstGeom prst="rect">
            <a:avLst/>
          </a:prstGeom>
          <a:blipFill>
            <a:blip r:embed="rId4" cstate="print"/>
            <a:stretch>
              <a:fillRect/>
            </a:stretch>
          </a:blipFill>
        </p:spPr>
        <p:txBody>
          <a:bodyPr wrap="square" lIns="0" tIns="0" rIns="0" bIns="0" rtlCol="0"/>
          <a:lstStyle/>
          <a:p>
            <a:endParaRPr/>
          </a:p>
        </p:txBody>
      </p:sp>
      <p:grpSp>
        <p:nvGrpSpPr>
          <p:cNvPr id="11" name="Group 2"/>
          <p:cNvGrpSpPr/>
          <p:nvPr/>
        </p:nvGrpSpPr>
        <p:grpSpPr>
          <a:xfrm>
            <a:off x="0" y="6095998"/>
            <a:ext cx="12192000" cy="791030"/>
            <a:chOff x="0" y="0"/>
            <a:chExt cx="24384240" cy="1549440"/>
          </a:xfrm>
        </p:grpSpPr>
        <p:sp>
          <p:nvSpPr>
            <p:cNvPr id="12"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3"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5" cstate="print"/>
            <a:stretch>
              <a:fillRect t="-11153" b="-11153"/>
            </a:stretch>
          </a:blipFill>
        </p:spPr>
      </p:sp>
      <p:sp>
        <p:nvSpPr>
          <p:cNvPr id="14"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6" cstate="print"/>
            <a:stretch>
              <a:fillRect t="-11034" b="-11034"/>
            </a:stretch>
          </a:blipFill>
        </p:spPr>
      </p:sp>
      <p:sp>
        <p:nvSpPr>
          <p:cNvPr id="15"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7" cstate="print"/>
            <a:stretch>
              <a:fillRect t="-23333" b="-23333"/>
            </a:stretch>
          </a:blipFill>
        </p:spPr>
      </p:sp>
      <p:sp>
        <p:nvSpPr>
          <p:cNvPr id="16"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8" cstate="print"/>
            <a:stretch>
              <a:fillRect t="-16545" b="-16545"/>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10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066929"/>
            <a:ext cx="10515600" cy="4351338"/>
          </a:xfrm>
        </p:spPr>
        <p:txBody>
          <a:bodyPr>
            <a:normAutofit/>
          </a:bodyPr>
          <a:lstStyle/>
          <a:p>
            <a:pPr marL="285750" indent="-285750">
              <a:lnSpc>
                <a:spcPct val="150000"/>
              </a:lnSpc>
            </a:pPr>
            <a:r>
              <a:rPr lang="en-US" sz="2400" dirty="0" smtClean="0">
                <a:latin typeface="Times New Roman" pitchFamily="18" charset="0"/>
                <a:cs typeface="Times New Roman" pitchFamily="18" charset="0"/>
              </a:rPr>
              <a:t>To build a light weight, </a:t>
            </a:r>
            <a:r>
              <a:rPr lang="en-US" sz="2400" dirty="0" err="1" smtClean="0">
                <a:latin typeface="Times New Roman" pitchFamily="18" charset="0"/>
                <a:cs typeface="Times New Roman" pitchFamily="18" charset="0"/>
              </a:rPr>
              <a:t>protable</a:t>
            </a:r>
            <a:r>
              <a:rPr lang="en-US" sz="2400" dirty="0" smtClean="0">
                <a:latin typeface="Times New Roman" pitchFamily="18" charset="0"/>
                <a:cs typeface="Times New Roman" pitchFamily="18" charset="0"/>
              </a:rPr>
              <a:t>, wireless system for monitoring of gait analysis </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285750" indent="-285750">
              <a:lnSpc>
                <a:spcPct val="150000"/>
              </a:lnSpc>
            </a:pPr>
            <a:r>
              <a:rPr lang="en-US" sz="2400" dirty="0" smtClean="0">
                <a:latin typeface="Times New Roman" pitchFamily="18" charset="0"/>
                <a:cs typeface="Times New Roman" pitchFamily="18" charset="0"/>
              </a:rPr>
              <a:t>To </a:t>
            </a:r>
            <a:r>
              <a:rPr lang="en-US" sz="2400" dirty="0" err="1" smtClean="0">
                <a:latin typeface="Times New Roman" pitchFamily="18" charset="0"/>
                <a:cs typeface="Times New Roman" pitchFamily="18" charset="0"/>
              </a:rPr>
              <a:t>analyse</a:t>
            </a:r>
            <a:r>
              <a:rPr lang="en-US" sz="2400" dirty="0" smtClean="0">
                <a:latin typeface="Times New Roman" pitchFamily="18" charset="0"/>
                <a:cs typeface="Times New Roman" pitchFamily="18" charset="0"/>
              </a:rPr>
              <a:t> the foot pressure and mapping the pressure in the application </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285750" indent="-285750">
              <a:lnSpc>
                <a:spcPct val="150000"/>
              </a:lnSpc>
            </a:pPr>
            <a:r>
              <a:rPr lang="en-US" sz="2400" dirty="0" smtClean="0">
                <a:latin typeface="Times New Roman" pitchFamily="18" charset="0"/>
                <a:cs typeface="Times New Roman" pitchFamily="18" charset="0"/>
              </a:rPr>
              <a:t>To provide a cost-effective and user-centered podiatric device </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285750" indent="-285750">
              <a:lnSpc>
                <a:spcPct val="150000"/>
              </a:lnSpc>
            </a:pPr>
            <a:r>
              <a:rPr lang="en-US" sz="2400" dirty="0" smtClean="0">
                <a:latin typeface="Times New Roman" pitchFamily="18" charset="0"/>
                <a:cs typeface="Times New Roman" pitchFamily="18" charset="0"/>
              </a:rPr>
              <a:t>To build a Machine Learning model for disease </a:t>
            </a:r>
            <a:r>
              <a:rPr lang="en-US" sz="2400" dirty="0" smtClean="0">
                <a:latin typeface="Times New Roman" pitchFamily="18" charset="0"/>
                <a:cs typeface="Times New Roman" pitchFamily="18" charset="0"/>
              </a:rPr>
              <a:t>prediction</a:t>
            </a:r>
            <a:endParaRPr lang="en-US" sz="2400" dirty="0" smtClean="0">
              <a:latin typeface="Times New Roman" pitchFamily="18" charset="0"/>
              <a:cs typeface="Times New Roman" pitchFamily="18" charset="0"/>
            </a:endParaRPr>
          </a:p>
          <a:p>
            <a:pPr marL="285750" indent="-285750">
              <a:lnSpc>
                <a:spcPct val="150000"/>
              </a:lnSpc>
            </a:pPr>
            <a:r>
              <a:rPr lang="en-US" sz="2400" dirty="0" smtClean="0">
                <a:latin typeface="Times New Roman" pitchFamily="18" charset="0"/>
                <a:cs typeface="Times New Roman" pitchFamily="18" charset="0"/>
              </a:rPr>
              <a:t>To implement a error free hardware-software prototype ready to be released to the market</a:t>
            </a:r>
          </a:p>
        </p:txBody>
      </p:sp>
      <p:sp>
        <p:nvSpPr>
          <p:cNvPr id="13" name="TextBox 12"/>
          <p:cNvSpPr txBox="1"/>
          <p:nvPr/>
        </p:nvSpPr>
        <p:spPr>
          <a:xfrm>
            <a:off x="4279900" y="1511300"/>
            <a:ext cx="2619628" cy="553998"/>
          </a:xfrm>
          <a:prstGeom prst="rect">
            <a:avLst/>
          </a:prstGeom>
          <a:noFill/>
        </p:spPr>
        <p:txBody>
          <a:bodyPr wrap="none" rtlCol="0">
            <a:spAutoFit/>
          </a:bodyPr>
          <a:lstStyle/>
          <a:p>
            <a:r>
              <a:rPr lang="en-IN" sz="3000" b="1" dirty="0" smtClean="0">
                <a:latin typeface="Times New Roman" pitchFamily="18" charset="0"/>
                <a:cs typeface="Times New Roman" pitchFamily="18" charset="0"/>
              </a:rPr>
              <a:t>OBJECTIVES</a:t>
            </a:r>
            <a:endParaRPr lang="en-IN" sz="3000" b="1" dirty="0">
              <a:latin typeface="Times New Roman" pitchFamily="18" charset="0"/>
              <a:cs typeface="Times New Roman" pitchFamily="18" charset="0"/>
            </a:endParaRPr>
          </a:p>
        </p:txBody>
      </p:sp>
      <p:grpSp>
        <p:nvGrpSpPr>
          <p:cNvPr id="7"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4"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5"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6"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7"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8"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4"/>
          <p:cNvSpPr/>
          <p:nvPr/>
        </p:nvSpPr>
        <p:spPr>
          <a:xfrm>
            <a:off x="4698385" y="2509077"/>
            <a:ext cx="2633811" cy="3234380"/>
          </a:xfrm>
          <a:custGeom>
            <a:avLst/>
            <a:gdLst/>
            <a:ahLst/>
            <a:cxnLst/>
            <a:rect l="l" t="t" r="r" b="b"/>
            <a:pathLst>
              <a:path w="5525534" h="5314559">
                <a:moveTo>
                  <a:pt x="0" y="0"/>
                </a:moveTo>
                <a:lnTo>
                  <a:pt x="5525534" y="0"/>
                </a:lnTo>
                <a:lnTo>
                  <a:pt x="5525534" y="5314559"/>
                </a:lnTo>
                <a:lnTo>
                  <a:pt x="0" y="5314559"/>
                </a:lnTo>
                <a:lnTo>
                  <a:pt x="0" y="0"/>
                </a:lnTo>
                <a:close/>
              </a:path>
            </a:pathLst>
          </a:custGeom>
          <a:blipFill>
            <a:blip r:embed="rId2" cstate="print">
              <a:extLst>
                <a:ext uri="{96DAC541-7B7A-43D3-8B79-37D633B846F1}">
                  <asvg:svgBlip xmlns:asvg="http://schemas.microsoft.com/office/drawing/2016/SVG/main" xmlns="" r:embed="rId11"/>
                </a:ext>
              </a:extLst>
            </a:blip>
            <a:stretch>
              <a:fillRect/>
            </a:stretch>
          </a:blipFill>
        </p:spPr>
      </p:sp>
      <p:sp>
        <p:nvSpPr>
          <p:cNvPr id="9" name="TextBox 17"/>
          <p:cNvSpPr txBox="1"/>
          <p:nvPr/>
        </p:nvSpPr>
        <p:spPr>
          <a:xfrm>
            <a:off x="2804410" y="1468809"/>
            <a:ext cx="6372224" cy="971420"/>
          </a:xfrm>
          <a:prstGeom prst="rect">
            <a:avLst/>
          </a:prstGeom>
        </p:spPr>
        <p:txBody>
          <a:bodyPr wrap="square" lIns="0" tIns="0" rIns="0" bIns="0" rtlCol="0" anchor="t">
            <a:spAutoFit/>
          </a:bodyPr>
          <a:lstStyle/>
          <a:p>
            <a:pPr algn="ctr">
              <a:lnSpc>
                <a:spcPts val="9119"/>
              </a:lnSpc>
            </a:pPr>
            <a:r>
              <a:rPr lang="en-US" sz="3000" b="1" dirty="0">
                <a:solidFill>
                  <a:srgbClr val="000000"/>
                </a:solidFill>
                <a:latin typeface="Times New Roman Bold"/>
              </a:rPr>
              <a:t>LITERATURE </a:t>
            </a:r>
            <a:r>
              <a:rPr lang="en-US" sz="3000" b="1" dirty="0" smtClean="0">
                <a:solidFill>
                  <a:srgbClr val="000000"/>
                </a:solidFill>
                <a:latin typeface="Times New Roman Bold"/>
              </a:rPr>
              <a:t> </a:t>
            </a:r>
            <a:r>
              <a:rPr lang="en-US" sz="3000" b="1" spc="-2" dirty="0" smtClean="0">
                <a:solidFill>
                  <a:srgbClr val="000000"/>
                </a:solidFill>
                <a:latin typeface="Times New Roman Bold"/>
              </a:rPr>
              <a:t>SURVEY</a:t>
            </a:r>
            <a:endParaRPr lang="en-US" sz="3000" b="1" spc="-2" dirty="0">
              <a:solidFill>
                <a:srgbClr val="000000"/>
              </a:solidFill>
              <a:latin typeface="Times New Roman Bold"/>
            </a:endParaRPr>
          </a:p>
        </p:txBody>
      </p:sp>
      <p:grpSp>
        <p:nvGrpSpPr>
          <p:cNvPr id="7" name="Group 8"/>
          <p:cNvGrpSpPr/>
          <p:nvPr/>
        </p:nvGrpSpPr>
        <p:grpSpPr>
          <a:xfrm>
            <a:off x="0" y="-116112"/>
            <a:ext cx="12192000" cy="1654626"/>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1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13" cstate="print"/>
            <a:stretch>
              <a:fillRect/>
            </a:stretch>
          </a:blipFill>
        </p:spPr>
        <p:txBody>
          <a:bodyPr wrap="square" lIns="0" tIns="0" rIns="0" bIns="0" rtlCol="0"/>
          <a:lstStyle/>
          <a:p>
            <a:endParaRPr/>
          </a:p>
        </p:txBody>
      </p:sp>
      <p:grpSp>
        <p:nvGrpSpPr>
          <p:cNvPr id="14"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1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1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1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17" cstate="print"/>
            <a:stretch>
              <a:fillRect t="-16545" b="-16545"/>
            </a:stretch>
          </a:blipFill>
        </p:spPr>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65510"/>
            <a:ext cx="10198100" cy="954088"/>
          </a:xfrm>
        </p:spPr>
        <p:txBody>
          <a:bodyPr>
            <a:noAutofit/>
          </a:bodyPr>
          <a:lstStyle/>
          <a:p>
            <a:r>
              <a:rPr lang="en-IN" sz="3000" b="1" dirty="0" smtClean="0">
                <a:latin typeface="Times New Roman" pitchFamily="18" charset="0"/>
                <a:cs typeface="Times New Roman" pitchFamily="18" charset="0"/>
              </a:rPr>
              <a:t>[1] A Compact Wearable System for Detection of Plantar Pressure for Diabetic Foot Prevention</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49300" y="2786062"/>
            <a:ext cx="10515600" cy="4351338"/>
          </a:xfrm>
        </p:spPr>
        <p:txBody>
          <a:bodyPr>
            <a:normAutofit/>
          </a:bodyPr>
          <a:lstStyle/>
          <a:p>
            <a:r>
              <a:rPr lang="en-IN" sz="2400" b="1" dirty="0" smtClean="0">
                <a:latin typeface="Times New Roman" pitchFamily="18" charset="0"/>
                <a:cs typeface="Times New Roman" pitchFamily="18" charset="0"/>
              </a:rPr>
              <a:t>Authors</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Zihang</a:t>
            </a:r>
            <a:r>
              <a:rPr lang="en-IN" sz="2400" dirty="0" smtClean="0">
                <a:latin typeface="Times New Roman" pitchFamily="18" charset="0"/>
                <a:cs typeface="Times New Roman" pitchFamily="18" charset="0"/>
              </a:rPr>
              <a:t> You, </a:t>
            </a:r>
            <a:r>
              <a:rPr lang="en-IN" sz="2400" dirty="0" err="1" smtClean="0">
                <a:latin typeface="Times New Roman" pitchFamily="18" charset="0"/>
                <a:cs typeface="Times New Roman" pitchFamily="18" charset="0"/>
              </a:rPr>
              <a:t>Adnan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Zahid</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Hadi</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Heidari</a:t>
            </a:r>
            <a:r>
              <a:rPr lang="en-IN" sz="2400" dirty="0" smtClean="0">
                <a:latin typeface="Times New Roman" pitchFamily="18" charset="0"/>
                <a:cs typeface="Times New Roman" pitchFamily="18" charset="0"/>
              </a:rPr>
              <a:t>, Muhammad Ali </a:t>
            </a:r>
            <a:r>
              <a:rPr lang="en-IN" sz="2400" dirty="0" err="1" smtClean="0">
                <a:latin typeface="Times New Roman" pitchFamily="18" charset="0"/>
                <a:cs typeface="Times New Roman" pitchFamily="18" charset="0"/>
              </a:rPr>
              <a:t>Imran</a:t>
            </a:r>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Publication : </a:t>
            </a:r>
            <a:r>
              <a:rPr lang="en-US" sz="2400" dirty="0" smtClean="0">
                <a:latin typeface="Times New Roman" pitchFamily="18" charset="0"/>
                <a:cs typeface="Times New Roman" pitchFamily="18" charset="0"/>
              </a:rPr>
              <a:t>October </a:t>
            </a:r>
            <a:r>
              <a:rPr lang="en-IN" sz="2400" dirty="0" smtClean="0">
                <a:latin typeface="Times New Roman" pitchFamily="18" charset="0"/>
                <a:cs typeface="Times New Roman" pitchFamily="18" charset="0"/>
              </a:rPr>
              <a:t>2018 IEEE Asia Pacific Conference</a:t>
            </a:r>
          </a:p>
          <a:p>
            <a:r>
              <a:rPr lang="en-IN" sz="2400" dirty="0" smtClean="0">
                <a:latin typeface="Times New Roman" pitchFamily="18" charset="0"/>
                <a:cs typeface="Times New Roman" pitchFamily="18" charset="0"/>
              </a:rPr>
              <a:t>Proposed Idea : The proposed idea in this paper is to develop a pair of wearable shoe-pads with shoes that can detect and monitor the pressure and variations in plantar pressure on the human body. These shoe-pads are designed to provide a real-time pressure map and alarm to the patient or medical staff.</a:t>
            </a:r>
          </a:p>
          <a:p>
            <a:endParaRPr lang="en-IN" sz="2400" b="1" dirty="0">
              <a:latin typeface="Times New Roman" pitchFamily="18" charset="0"/>
              <a:cs typeface="Times New Roman" pitchFamily="18" charset="0"/>
            </a:endParaRPr>
          </a:p>
        </p:txBody>
      </p:sp>
      <p:grpSp>
        <p:nvGrpSpPr>
          <p:cNvPr id="7"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101725"/>
            <a:ext cx="10515600" cy="1325563"/>
          </a:xfrm>
        </p:spPr>
        <p:txBody>
          <a:bodyPr>
            <a:normAutofit/>
          </a:bodyPr>
          <a:lstStyle/>
          <a:p>
            <a:pPr algn="ctr"/>
            <a:r>
              <a:rPr lang="en-IN" sz="3600" b="1" dirty="0" smtClean="0">
                <a:latin typeface="Times New Roman" pitchFamily="18" charset="0"/>
                <a:cs typeface="Times New Roman" pitchFamily="18" charset="0"/>
              </a:rPr>
              <a:t>Architecture</a:t>
            </a:r>
            <a:endParaRPr lang="en-IN" sz="3600" b="1" dirty="0">
              <a:latin typeface="Times New Roman" pitchFamily="18" charset="0"/>
              <a:cs typeface="Times New Roman" pitchFamily="18" charset="0"/>
            </a:endParaRPr>
          </a:p>
        </p:txBody>
      </p:sp>
      <p:pic>
        <p:nvPicPr>
          <p:cNvPr id="10" name="Content Placeholder 9" descr="Screenshot (4).png"/>
          <p:cNvPicPr>
            <a:picLocks noGrp="1" noChangeAspect="1"/>
          </p:cNvPicPr>
          <p:nvPr>
            <p:ph idx="1"/>
          </p:nvPr>
        </p:nvPicPr>
        <p:blipFill>
          <a:blip r:embed="rId2" cstate="print"/>
          <a:stretch>
            <a:fillRect/>
          </a:stretch>
        </p:blipFill>
        <p:spPr>
          <a:xfrm>
            <a:off x="1439676" y="2061031"/>
            <a:ext cx="4732524" cy="3970089"/>
          </a:xfrm>
        </p:spPr>
      </p:pic>
      <p:pic>
        <p:nvPicPr>
          <p:cNvPr id="11" name="Picture 10" descr="Screenshot (5).png"/>
          <p:cNvPicPr>
            <a:picLocks noChangeAspect="1"/>
          </p:cNvPicPr>
          <p:nvPr/>
        </p:nvPicPr>
        <p:blipFill>
          <a:blip r:embed="rId3" cstate="print"/>
          <a:stretch>
            <a:fillRect/>
          </a:stretch>
        </p:blipFill>
        <p:spPr>
          <a:xfrm>
            <a:off x="6170392" y="2334992"/>
            <a:ext cx="5442684" cy="3124200"/>
          </a:xfrm>
          <a:prstGeom prst="rect">
            <a:avLst/>
          </a:prstGeom>
        </p:spPr>
      </p:pic>
      <p:grpSp>
        <p:nvGrpSpPr>
          <p:cNvPr id="12" name="Group 8"/>
          <p:cNvGrpSpPr/>
          <p:nvPr/>
        </p:nvGrpSpPr>
        <p:grpSpPr>
          <a:xfrm>
            <a:off x="0" y="-116112"/>
            <a:ext cx="12192000" cy="1654626"/>
            <a:chOff x="0" y="0"/>
            <a:chExt cx="24384240" cy="2250720"/>
          </a:xfrm>
        </p:grpSpPr>
        <p:sp>
          <p:nvSpPr>
            <p:cNvPr id="13"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4"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5" name="object 6"/>
          <p:cNvSpPr/>
          <p:nvPr/>
        </p:nvSpPr>
        <p:spPr>
          <a:xfrm>
            <a:off x="10435772" y="56174"/>
            <a:ext cx="1659454" cy="1293655"/>
          </a:xfrm>
          <a:prstGeom prst="rect">
            <a:avLst/>
          </a:prstGeom>
          <a:blipFill>
            <a:blip r:embed="rId4" cstate="print"/>
            <a:stretch>
              <a:fillRect/>
            </a:stretch>
          </a:blipFill>
        </p:spPr>
        <p:txBody>
          <a:bodyPr wrap="square" lIns="0" tIns="0" rIns="0" bIns="0" rtlCol="0"/>
          <a:lstStyle/>
          <a:p>
            <a:endParaRPr/>
          </a:p>
        </p:txBody>
      </p:sp>
      <p:sp>
        <p:nvSpPr>
          <p:cNvPr id="16" name="object 5"/>
          <p:cNvSpPr/>
          <p:nvPr/>
        </p:nvSpPr>
        <p:spPr>
          <a:xfrm>
            <a:off x="203200" y="-14514"/>
            <a:ext cx="1814286" cy="1553029"/>
          </a:xfrm>
          <a:prstGeom prst="rect">
            <a:avLst/>
          </a:prstGeom>
          <a:blipFill>
            <a:blip r:embed="rId5" cstate="print"/>
            <a:stretch>
              <a:fillRect/>
            </a:stretch>
          </a:blipFill>
        </p:spPr>
        <p:txBody>
          <a:bodyPr wrap="square" lIns="0" tIns="0" rIns="0" bIns="0" rtlCol="0"/>
          <a:lstStyle/>
          <a:p>
            <a:endParaRPr/>
          </a:p>
        </p:txBody>
      </p:sp>
      <p:grpSp>
        <p:nvGrpSpPr>
          <p:cNvPr id="17" name="Group 2"/>
          <p:cNvGrpSpPr/>
          <p:nvPr/>
        </p:nvGrpSpPr>
        <p:grpSpPr>
          <a:xfrm>
            <a:off x="0" y="6095998"/>
            <a:ext cx="12192000" cy="791030"/>
            <a:chOff x="0" y="0"/>
            <a:chExt cx="24384240" cy="1549440"/>
          </a:xfrm>
        </p:grpSpPr>
        <p:sp>
          <p:nvSpPr>
            <p:cNvPr id="18"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9"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6" cstate="print"/>
            <a:stretch>
              <a:fillRect t="-11153" b="-11153"/>
            </a:stretch>
          </a:blipFill>
        </p:spPr>
      </p:sp>
      <p:sp>
        <p:nvSpPr>
          <p:cNvPr id="20"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7" cstate="print"/>
            <a:stretch>
              <a:fillRect t="-11034" b="-11034"/>
            </a:stretch>
          </a:blipFill>
        </p:spPr>
      </p:sp>
      <p:sp>
        <p:nvSpPr>
          <p:cNvPr id="21"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8" cstate="print"/>
            <a:stretch>
              <a:fillRect t="-23333" b="-23333"/>
            </a:stretch>
          </a:blipFill>
        </p:spPr>
      </p:sp>
      <p:sp>
        <p:nvSpPr>
          <p:cNvPr id="22"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9" cstate="print"/>
            <a:stretch>
              <a:fillRect t="-16545" b="-16545"/>
            </a:stretch>
          </a:blipFill>
        </p:spPr>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63912"/>
            <a:ext cx="10198100" cy="954088"/>
          </a:xfrm>
        </p:spPr>
        <p:txBody>
          <a:bodyPr>
            <a:normAutofit/>
          </a:bodyPr>
          <a:lstStyle/>
          <a:p>
            <a:r>
              <a:rPr lang="en-IN" sz="3000" b="1" dirty="0" smtClean="0">
                <a:latin typeface="Times New Roman" pitchFamily="18" charset="0"/>
                <a:cs typeface="Times New Roman" pitchFamily="18" charset="0"/>
              </a:rPr>
              <a:t>[2] A Wearable Gait Analysis System Used in Type 2 Diabetes Mellitus Patients: A Case–Control Study</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36600" y="2735262"/>
            <a:ext cx="10515600" cy="4351338"/>
          </a:xfrm>
        </p:spPr>
        <p:txBody>
          <a:bodyPr>
            <a:normAutofit/>
          </a:bodyPr>
          <a:lstStyle/>
          <a:p>
            <a:r>
              <a:rPr lang="en-IN" sz="2400" b="1" dirty="0" smtClean="0">
                <a:latin typeface="Times New Roman" pitchFamily="18" charset="0"/>
                <a:cs typeface="Times New Roman" pitchFamily="18" charset="0"/>
              </a:rPr>
              <a:t>Authors</a:t>
            </a:r>
            <a:r>
              <a:rPr lang="en-IN" sz="2400" dirty="0" smtClean="0">
                <a:latin typeface="Times New Roman" pitchFamily="18" charset="0"/>
                <a:cs typeface="Times New Roman" pitchFamily="18" charset="0"/>
              </a:rPr>
              <a:t> :</a:t>
            </a:r>
            <a:r>
              <a:rPr lang="nl-NL" sz="2400" dirty="0" smtClean="0">
                <a:latin typeface="Times New Roman" pitchFamily="18" charset="0"/>
                <a:cs typeface="Times New Roman" pitchFamily="18" charset="0"/>
              </a:rPr>
              <a:t> Wang C, Xu Y, Bai Y, Wang J, Long Z, Wang X, Zhou L</a:t>
            </a:r>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Publication : </a:t>
            </a:r>
            <a:r>
              <a:rPr lang="en-US" sz="2400" dirty="0" smtClean="0">
                <a:latin typeface="Times New Roman" pitchFamily="18" charset="0"/>
                <a:cs typeface="Times New Roman" pitchFamily="18" charset="0"/>
              </a:rPr>
              <a:t>April  2021 Dove Medical Press</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Proposed Idea : The proposed system in this study is the wearable gait analysis system called "</a:t>
            </a:r>
            <a:r>
              <a:rPr lang="en-IN" sz="2400" dirty="0" err="1" smtClean="0">
                <a:latin typeface="Times New Roman" pitchFamily="18" charset="0"/>
                <a:cs typeface="Times New Roman" pitchFamily="18" charset="0"/>
              </a:rPr>
              <a:t>Gaitboter</a:t>
            </a:r>
            <a:r>
              <a:rPr lang="en-IN" sz="2400" dirty="0" smtClean="0">
                <a:latin typeface="Times New Roman" pitchFamily="18" charset="0"/>
                <a:cs typeface="Times New Roman" pitchFamily="18" charset="0"/>
              </a:rPr>
              <a:t>." This system was used to investigate and analyze the gait of patients with type 2 diabetes, particularly those with peripheral neuropathy.</a:t>
            </a:r>
          </a:p>
          <a:p>
            <a:endParaRPr lang="en-IN" sz="2400" b="1" dirty="0">
              <a:latin typeface="Times New Roman" pitchFamily="18" charset="0"/>
              <a:cs typeface="Times New Roman" pitchFamily="18" charset="0"/>
            </a:endParaRPr>
          </a:p>
        </p:txBody>
      </p:sp>
      <p:grpSp>
        <p:nvGrpSpPr>
          <p:cNvPr id="7"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2959</Words>
  <Application>Microsoft Office PowerPoint</Application>
  <PresentationFormat>Custom</PresentationFormat>
  <Paragraphs>301</Paragraphs>
  <Slides>41</Slides>
  <Notes>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FOOT PRESSURE MAPPING TECHNOLOGY</vt:lpstr>
      <vt:lpstr>Slide 2</vt:lpstr>
      <vt:lpstr>Slide 3</vt:lpstr>
      <vt:lpstr>Slide 4</vt:lpstr>
      <vt:lpstr>Slide 5</vt:lpstr>
      <vt:lpstr>Slide 6</vt:lpstr>
      <vt:lpstr>[1] A Compact Wearable System for Detection of Plantar Pressure for Diabetic Foot Prevention</vt:lpstr>
      <vt:lpstr>Architecture</vt:lpstr>
      <vt:lpstr>[2] A Wearable Gait Analysis System Used in Type 2 Diabetes Mellitus Patients: A Case–Control Study</vt:lpstr>
      <vt:lpstr>Architecture</vt:lpstr>
      <vt:lpstr>[3] Model-Based Feature Extraction for Gait Analysis and Recognition</vt:lpstr>
      <vt:lpstr>Architecture</vt:lpstr>
      <vt:lpstr>[4] Foot Plantar Pressure Measurement System Based on Flexible Force-Sensitive Sensor and its Clinical Application</vt:lpstr>
      <vt:lpstr>Architecture</vt:lpstr>
      <vt:lpstr>[5]. “Gait Analysis Methods: An Overview of Wearable and Non-Wearable Systems, Highlighting Clinical Applications”</vt:lpstr>
      <vt:lpstr>Architecture</vt:lpstr>
      <vt:lpstr>[6]. “Using Body-Worn Sensors for Preliminary Rehabilitation Assessment in Stroke Victims With Gait Impairment”</vt:lpstr>
      <vt:lpstr>Architecture</vt:lpstr>
      <vt:lpstr>[7]. “Smart insole: A wearable system for gait analysis”</vt:lpstr>
      <vt:lpstr>Architecture</vt:lpstr>
      <vt:lpstr>[8]. “In-Shoe Plantar Pressure Measurement and Analysis System Based on Fabric Pressure Sensing Array”</vt:lpstr>
      <vt:lpstr>Architecture</vt:lpstr>
      <vt:lpstr>EXISTING SYSTEM</vt:lpstr>
      <vt:lpstr>PROBLEM STATEMENT</vt:lpstr>
      <vt:lpstr>PROPOSED STATEMENT</vt:lpstr>
      <vt:lpstr>Slide 26</vt:lpstr>
      <vt:lpstr>SYSTEM REQUIRMENT</vt:lpstr>
      <vt:lpstr>DATA FLOW DIAGRAM</vt:lpstr>
      <vt:lpstr>FUNCTIONAL REQUIRMENTS</vt:lpstr>
      <vt:lpstr>NON-FUNCTIONAL REQUIRMENTS</vt:lpstr>
      <vt:lpstr>Slide 31</vt:lpstr>
      <vt:lpstr>Slide 32</vt:lpstr>
      <vt:lpstr>Slide 33</vt:lpstr>
      <vt:lpstr>Slide 34</vt:lpstr>
      <vt:lpstr>Slide 35</vt:lpstr>
      <vt:lpstr>Slide 36</vt:lpstr>
      <vt:lpstr>Slide 37</vt:lpstr>
      <vt:lpstr>Pressure mapping of the feet is used for :-   1.Measuring degree of pronation.    2.Determining degree of ankle joint.   3.Determining patterns of weight bearing forces.    4.Back pain diagnosis.    5.Symmetry between feet.   6.Determining areas of highest pressure.    7.Identifying areas of potential ulceration in diabetics.   8.To evaluate surgical procedures.    9.Gait analysis of athletes for better performance.  </vt:lpstr>
      <vt:lpstr>Slide 39</vt:lpstr>
      <vt:lpstr>Slide 40</vt:lpstr>
      <vt:lpstr>Slide 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 PRESSURE MAPPING TECHNOLOGY</dc:title>
  <dc:creator>Aditya Vikram</dc:creator>
  <cp:lastModifiedBy>hp</cp:lastModifiedBy>
  <cp:revision>16</cp:revision>
  <dcterms:created xsi:type="dcterms:W3CDTF">2023-05-12T21:55:40Z</dcterms:created>
  <dcterms:modified xsi:type="dcterms:W3CDTF">2023-12-21T13:42:11Z</dcterms:modified>
</cp:coreProperties>
</file>