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8516-0D2B-40C0-A7A9-2F4440848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Predator vs. Prey Model-PHY 325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4F113-6A16-4E53-BFCA-0CEFB647F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Chase Anderson</a:t>
            </a:r>
          </a:p>
        </p:txBody>
      </p:sp>
    </p:spTree>
    <p:extLst>
      <p:ext uri="{BB962C8B-B14F-4D97-AF65-F5344CB8AC3E}">
        <p14:creationId xmlns:p14="http://schemas.microsoft.com/office/powerpoint/2010/main" val="84227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24B6-FE12-445A-87AA-86A3F48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Severity vs.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0C27-2F5D-40F3-B05A-F6FD898C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42421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Next step is to determine which model is most stable. </a:t>
            </a:r>
          </a:p>
          <a:p>
            <a:r>
              <a:rPr lang="en-US" dirty="0"/>
              <a:t>In other words, how great of a randomizer can the model withstand</a:t>
            </a:r>
          </a:p>
          <a:p>
            <a:r>
              <a:rPr lang="en-US" dirty="0"/>
              <a:t>Ultimately found that the equal growth and mortality rates produced the most stable graph</a:t>
            </a:r>
          </a:p>
          <a:p>
            <a:r>
              <a:rPr lang="en-US" dirty="0"/>
              <a:t>Equivalent randomizing factors were used, but the high growth, low mortality graph showed large deviations, and ultimately ended up extinct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78698F7-C897-4E72-B337-5791EA7C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402" y="2059618"/>
            <a:ext cx="2962742" cy="2462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64EBB01-44D7-4EB7-B9E1-885229A5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402" y="4652684"/>
            <a:ext cx="3027285" cy="2056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2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8BA3-5E21-47DA-91EA-3D96AD25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0B748-4C86-4B1E-9A14-AF2BB7C2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797854" cy="3599316"/>
          </a:xfrm>
        </p:spPr>
        <p:txBody>
          <a:bodyPr>
            <a:normAutofit/>
          </a:bodyPr>
          <a:lstStyle/>
          <a:p>
            <a:r>
              <a:rPr lang="en-US" dirty="0"/>
              <a:t>Very clear trend within the graphs</a:t>
            </a:r>
          </a:p>
          <a:p>
            <a:r>
              <a:rPr lang="en-US" dirty="0"/>
              <a:t>They oscillate and the predator population peaks “follows” the prey population </a:t>
            </a:r>
          </a:p>
          <a:p>
            <a:r>
              <a:rPr lang="en-US" dirty="0"/>
              <a:t>Most stable graph is the “Equal Growth, Decay, and Interaction Rates”</a:t>
            </a:r>
          </a:p>
          <a:p>
            <a:r>
              <a:rPr lang="en-US" dirty="0"/>
              <a:t>This is logical, but not practical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A91DEB9-3F52-4942-984A-BD6BC09C8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51" y="4304230"/>
            <a:ext cx="3159484" cy="2526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4068AB-6C69-4037-91D9-C237C756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627" y="2220047"/>
            <a:ext cx="2963872" cy="2675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97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6C07-48D0-4420-9F90-EBE55F7C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0B3E-1859-47ED-B2EF-1F18988A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certain scenarios in which the code does not model a real world relationship (Limiting Cases).</a:t>
            </a:r>
          </a:p>
          <a:p>
            <a:r>
              <a:rPr lang="en-US" dirty="0"/>
              <a:t>This is not proof that the code does not work, but proof that the constants do not make any sense</a:t>
            </a:r>
          </a:p>
          <a:p>
            <a:r>
              <a:rPr lang="en-US" dirty="0"/>
              <a:t>i.e., a mortality rate/ growth rate of zero is not possible. </a:t>
            </a:r>
          </a:p>
          <a:p>
            <a:r>
              <a:rPr lang="en-US" dirty="0"/>
              <a:t>A zero interaction rate is no plausible</a:t>
            </a:r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DE624A1-F26C-4EBC-B54D-486EAD749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099" y="3579921"/>
            <a:ext cx="2647590" cy="2440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60F0526-8970-448A-9CAF-41DAC0657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20" y="4403341"/>
            <a:ext cx="2228296" cy="2303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2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F11C-B6A1-4352-B0EB-A5436658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A986-E3DE-42AF-A91F-5490A559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380603" cy="3599316"/>
          </a:xfrm>
        </p:spPr>
        <p:txBody>
          <a:bodyPr/>
          <a:lstStyle/>
          <a:p>
            <a:r>
              <a:rPr lang="en-US" dirty="0"/>
              <a:t>Found that the equal growth and mortality rates graph is the most stable, realistic graph and is able to withstand the harsher circumstances.</a:t>
            </a:r>
          </a:p>
          <a:p>
            <a:r>
              <a:rPr lang="en-US" dirty="0"/>
              <a:t>For the relationship to be stable, they must have similar growth and mortality rates.</a:t>
            </a:r>
          </a:p>
          <a:p>
            <a:r>
              <a:rPr lang="en-US" dirty="0"/>
              <a:t>The interaction rate does not have a great effect on the graphs. It either speeds up or slows down</a:t>
            </a:r>
          </a:p>
          <a:p>
            <a:r>
              <a:rPr lang="en-US" dirty="0"/>
              <a:t>It took a very large randomizer to consistently make this relationship unstable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0177441-6318-4B27-A94A-ABAABA5B7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2754793"/>
            <a:ext cx="3684233" cy="2945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27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616D-5AD9-4BB2-B050-DF1F4998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6F60-2463-469E-886B-0E50E6A5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8765520" cy="3599316"/>
          </a:xfrm>
        </p:spPr>
        <p:txBody>
          <a:bodyPr/>
          <a:lstStyle/>
          <a:p>
            <a:r>
              <a:rPr lang="en-US" dirty="0"/>
              <a:t>The most comparable data to a real world population model is with the large randomizing factor with equal growth and mortality rates. </a:t>
            </a:r>
          </a:p>
          <a:p>
            <a:r>
              <a:rPr lang="en-US" dirty="0"/>
              <a:t>Huffaker’s experiment with mites produced a predator prey model shows very similar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F9F23-13CB-41BF-AF9C-8940C374D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57" y="4279221"/>
            <a:ext cx="4985830" cy="23612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9109073-3C6F-4F53-904B-A4FC1D69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742" y="4228831"/>
            <a:ext cx="2962742" cy="2462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82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8D70-9486-4DE7-B108-5A8DD8F6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1529-292F-4244-BEEE-6F07BD8F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small and medium randomizing rates represent very minute changes in the environment</a:t>
            </a:r>
          </a:p>
          <a:p>
            <a:r>
              <a:rPr lang="en-US" dirty="0"/>
              <a:t>The populations are altered slightly because of it</a:t>
            </a:r>
          </a:p>
          <a:p>
            <a:r>
              <a:rPr lang="en-US" dirty="0"/>
              <a:t>The large randomizing rates best represent real world data because it resembles Huffaker’s experiment</a:t>
            </a:r>
          </a:p>
          <a:p>
            <a:r>
              <a:rPr lang="en-US" dirty="0"/>
              <a:t>The very large randomizing rate is a major catastrophe to the environment the creatures live in.</a:t>
            </a:r>
          </a:p>
          <a:p>
            <a:r>
              <a:rPr lang="en-US" dirty="0" err="1"/>
              <a:t>i.e</a:t>
            </a:r>
            <a:r>
              <a:rPr lang="en-US" dirty="0"/>
              <a:t>, a natural disaster, severe climate change, deforestation.</a:t>
            </a:r>
          </a:p>
        </p:txBody>
      </p:sp>
    </p:spTree>
    <p:extLst>
      <p:ext uri="{BB962C8B-B14F-4D97-AF65-F5344CB8AC3E}">
        <p14:creationId xmlns:p14="http://schemas.microsoft.com/office/powerpoint/2010/main" val="362752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D018-07B4-441F-B144-2009D210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BB47-32CD-4EEA-A22B-2682A78F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there are no extreme events/circumstances, then relationships with similar growth and mortality rates will be stable cycles that oscillate without the worry of extinction.</a:t>
            </a:r>
          </a:p>
          <a:p>
            <a:r>
              <a:rPr lang="en-US" dirty="0"/>
              <a:t>In a natural environment, similar growth and mortality rates will suffice and will be less susceptible to deviations in population than environments in which the growth and mortality rates differ greatly. </a:t>
            </a:r>
          </a:p>
          <a:p>
            <a:r>
              <a:rPr lang="en-US" dirty="0"/>
              <a:t>The equal growth rate and mortality rate with a large randomizing factor best resembles experimental data modeling real interactions.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CD42BF2-3BDD-4C6D-912B-5D52DBB85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01" y="5040664"/>
            <a:ext cx="2879324" cy="1707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15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3758-DE4E-4641-974C-0376DCD0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3BA33-60B6-424D-A8B3-620D047592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4245" y="2473658"/>
            <a:ext cx="10346011" cy="320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altLang="en-US" sz="2000" dirty="0">
                <a:latin typeface="+mn-lt"/>
              </a:rPr>
              <a:t>Newman, Mark E. J. Computational Physics. </a:t>
            </a:r>
            <a:r>
              <a:rPr lang="en-US" altLang="en-US" sz="2000" dirty="0" err="1">
                <a:latin typeface="+mn-lt"/>
              </a:rPr>
              <a:t>Createspace</a:t>
            </a:r>
            <a:r>
              <a:rPr lang="en-US" altLang="en-US" sz="2000" dirty="0">
                <a:latin typeface="+mn-lt"/>
              </a:rPr>
              <a:t>, 2013.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20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Kingsland, Sharon. “Alfred J.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Lotka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and the Origins of Theoretical Population Ecology.”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PNAS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National Academy of Sciences, 4 Aug. 2015, www.pnas.org/content/112/31/9493.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“Mutualistic Relationships.”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New England Complex Systems Institute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</a:t>
            </a:r>
            <a:endParaRPr lang="en-US" alt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 err="1">
                <a:latin typeface="+mn-lt"/>
              </a:rPr>
              <a:t>Beals</a:t>
            </a:r>
            <a:r>
              <a:rPr lang="en-US" sz="2000" dirty="0">
                <a:latin typeface="+mn-lt"/>
              </a:rPr>
              <a:t>, M. “Predator-Prey Dynamics: </a:t>
            </a:r>
            <a:r>
              <a:rPr lang="en-US" sz="2000" dirty="0" err="1">
                <a:latin typeface="+mn-lt"/>
              </a:rPr>
              <a:t>Lotka</a:t>
            </a:r>
            <a:r>
              <a:rPr lang="en-US" sz="2000" dirty="0">
                <a:latin typeface="+mn-lt"/>
              </a:rPr>
              <a:t>-Volterra.” </a:t>
            </a:r>
            <a:r>
              <a:rPr lang="en-US" sz="2000" i="1" dirty="0">
                <a:latin typeface="+mn-lt"/>
              </a:rPr>
              <a:t>PREDATOR-PREY DYNAMICS</a:t>
            </a:r>
            <a:r>
              <a:rPr lang="en-US" sz="2000" dirty="0">
                <a:latin typeface="+mn-lt"/>
              </a:rPr>
              <a:t>, 1999,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Cheever, Erik, and Swarthmore College. </a:t>
            </a:r>
            <a:r>
              <a:rPr lang="en-US" sz="2000" i="1" dirty="0"/>
              <a:t>Fourth Order Runge-</a:t>
            </a:r>
            <a:r>
              <a:rPr lang="en-US" sz="2000" i="1" dirty="0" err="1"/>
              <a:t>Kutta</a:t>
            </a:r>
            <a:r>
              <a:rPr lang="en-US" sz="2000" dirty="0"/>
              <a:t>, </a:t>
            </a:r>
            <a:endParaRPr lang="en-US" sz="20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5509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61-A071-460C-8250-D8412581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E60F-FC70-4524-BA49-3F9C282D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A3A2-0D27-4A1D-905E-1F5FA21C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A41C0F1-E5F2-450F-AF9A-3EFC71E8AE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656" b="5656"/>
          <a:stretch>
            <a:fillRect/>
          </a:stretch>
        </p:blipFill>
        <p:spPr>
          <a:xfrm>
            <a:off x="8013512" y="2432480"/>
            <a:ext cx="3773952" cy="2503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2F9DB-774F-4842-8DBB-495D424C8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7043251" cy="35993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Creatures rely on other creatures for essential resources.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Lotka</a:t>
            </a:r>
            <a:r>
              <a:rPr lang="en-US" sz="2400" dirty="0"/>
              <a:t> found that biological relationships could be modeled similar to chemical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predator prey relationship is the biological relationship with the most direct exchange of resources.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0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8ABB-63C1-4A8D-9454-218E4DDF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1D04-E55D-4B9C-93B8-C2EAF730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predator prey relationships</a:t>
            </a:r>
          </a:p>
          <a:p>
            <a:r>
              <a:rPr lang="en-US" dirty="0"/>
              <a:t>Determine Limiting Cases</a:t>
            </a:r>
          </a:p>
          <a:p>
            <a:r>
              <a:rPr lang="en-US" dirty="0"/>
              <a:t>Determine which coefficients lead to stable data (neither population shows clear, steady oscillations)</a:t>
            </a:r>
          </a:p>
          <a:p>
            <a:r>
              <a:rPr lang="en-US" dirty="0"/>
              <a:t>Determine how the severity of certain circumstances affect populations.</a:t>
            </a:r>
          </a:p>
        </p:txBody>
      </p:sp>
    </p:spTree>
    <p:extLst>
      <p:ext uri="{BB962C8B-B14F-4D97-AF65-F5344CB8AC3E}">
        <p14:creationId xmlns:p14="http://schemas.microsoft.com/office/powerpoint/2010/main" val="109340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3837-75DB-4B11-8656-CE3F8D63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ED4850-9938-46B5-B86E-CCBFF54C4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7877753" cy="359931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Lotka-Volterra Equations</a:t>
                </a:r>
              </a:p>
              <a:p>
                <a:r>
                  <a:rPr lang="en-US" dirty="0"/>
                  <a:t>Consists of a system of ODEs solvable by using numerical methods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represents the prey population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represents the predator population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represents the growth rate of the prey population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the coefficients that represent how often they interact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represents the mortality rate of the predator population</a:t>
                </a:r>
              </a:p>
              <a:p>
                <a:r>
                  <a:rPr lang="en-US" dirty="0"/>
                  <a:t>Added a randomizer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the second function: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∗(1+ .5∗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𝑅𝑎𝑛𝑑𝑜𝑚𝑖𝑧𝑒𝑟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ED4850-9938-46B5-B86E-CCBFF54C4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7877753" cy="3599316"/>
              </a:xfrm>
              <a:blipFill>
                <a:blip r:embed="rId2"/>
                <a:stretch>
                  <a:fillRect l="-3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62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0390-F5F8-4994-9DA7-B1AFB487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0B5F-DA3B-46CF-ADAB-6A7E5D4E3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7194172" cy="4259215"/>
          </a:xfrm>
        </p:spPr>
        <p:txBody>
          <a:bodyPr/>
          <a:lstStyle/>
          <a:p>
            <a:r>
              <a:rPr lang="en-US" dirty="0"/>
              <a:t>Three total functions within my code</a:t>
            </a:r>
          </a:p>
          <a:p>
            <a:r>
              <a:rPr lang="en-US" dirty="0"/>
              <a:t>First produces arrays of the </a:t>
            </a:r>
            <a:r>
              <a:rPr lang="en-US" dirty="0" err="1"/>
              <a:t>Lotka</a:t>
            </a:r>
            <a:r>
              <a:rPr lang="en-US" dirty="0"/>
              <a:t>-Volterra equations (ODEs)</a:t>
            </a:r>
          </a:p>
          <a:p>
            <a:r>
              <a:rPr lang="en-US" dirty="0"/>
              <a:t>Second produces the same but with a random factor</a:t>
            </a:r>
          </a:p>
          <a:p>
            <a:r>
              <a:rPr lang="en-US" dirty="0"/>
              <a:t>The fourth order Runge-</a:t>
            </a:r>
            <a:r>
              <a:rPr lang="en-US" dirty="0" err="1"/>
              <a:t>Kutta</a:t>
            </a:r>
            <a:r>
              <a:rPr lang="en-US" dirty="0"/>
              <a:t> method is used in this project as the solving method</a:t>
            </a:r>
          </a:p>
          <a:p>
            <a:r>
              <a:rPr lang="en-US" dirty="0"/>
              <a:t>Produced arrays of both populations and time to be plotted</a:t>
            </a:r>
          </a:p>
          <a:p>
            <a:r>
              <a:rPr lang="en-US" dirty="0"/>
              <a:t>Used Method because of its high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1D206-9E0C-49AE-8293-36194B48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840" y="2336873"/>
            <a:ext cx="4259215" cy="4259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15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EE2C-56CA-4AE7-8805-DB769603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Limiting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AB31-C7F3-427C-A9BE-34E99F02E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2702071" cy="3599316"/>
          </a:xfrm>
        </p:spPr>
        <p:txBody>
          <a:bodyPr/>
          <a:lstStyle/>
          <a:p>
            <a:r>
              <a:rPr lang="en-US" dirty="0"/>
              <a:t>All graphs show time on the x-axis and population on the y-axis</a:t>
            </a:r>
          </a:p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7441F46-82D2-471F-9B23-8367177A8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82" y="2341945"/>
            <a:ext cx="4167970" cy="3762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028E395-E4A3-406C-813E-733401A10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42" y="2338882"/>
            <a:ext cx="4085463" cy="3765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873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6EA2-0D5D-497E-AC6E-B3D38EAA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Cases Cont.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3CD955-E5FA-460C-870E-D5C753BEB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771" y="2359828"/>
            <a:ext cx="3682605" cy="3807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94FF864-4FA0-4CFF-899E-D78DA44299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655" y="2359828"/>
            <a:ext cx="3720440" cy="3807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40026-7B00-44FD-81D5-50FCE7545821}"/>
              </a:ext>
            </a:extLst>
          </p:cNvPr>
          <p:cNvSpPr txBox="1"/>
          <p:nvPr/>
        </p:nvSpPr>
        <p:spPr>
          <a:xfrm>
            <a:off x="626847" y="2315440"/>
            <a:ext cx="3329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Mortality Rate, High Growth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Zero Interaction Rate</a:t>
            </a:r>
          </a:p>
        </p:txBody>
      </p:sp>
    </p:spTree>
    <p:extLst>
      <p:ext uri="{BB962C8B-B14F-4D97-AF65-F5344CB8AC3E}">
        <p14:creationId xmlns:p14="http://schemas.microsoft.com/office/powerpoint/2010/main" val="396358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2EAE-F37C-417E-9A9B-8B7E8FCA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Stable Cases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CA8B96-3BCA-48CF-B74F-7315C3325F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41" y="1939393"/>
            <a:ext cx="2300004" cy="2312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5B09652-862A-42BC-826C-46BFEFA6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04250"/>
            <a:ext cx="2135767" cy="2147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95DEC10-2933-4582-87EE-5D388A1E3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800" y="4404251"/>
            <a:ext cx="2135767" cy="2147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CE36C-4B02-4767-90F8-0127FEBD5A52}"/>
              </a:ext>
            </a:extLst>
          </p:cNvPr>
          <p:cNvSpPr txBox="1"/>
          <p:nvPr/>
        </p:nvSpPr>
        <p:spPr>
          <a:xfrm>
            <a:off x="680322" y="2423604"/>
            <a:ext cx="49658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following graph shows stable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Equal Growth and Mortality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Growth, Medium Mortality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Mortality, Medium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consistent oscillations that show a steady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669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A0E5-5BFD-491A-B8A8-1EFA2EAE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Randomizing Factor Introduced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E81C-5CD7-4535-A7BB-0D2BA1EA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4" y="2505456"/>
            <a:ext cx="7904385" cy="3599316"/>
          </a:xfrm>
        </p:spPr>
        <p:txBody>
          <a:bodyPr/>
          <a:lstStyle/>
          <a:p>
            <a:r>
              <a:rPr lang="en-US" dirty="0"/>
              <a:t>Introduced a randomizing factor to see how it would affect stable population models</a:t>
            </a:r>
          </a:p>
          <a:p>
            <a:r>
              <a:rPr lang="en-US" dirty="0"/>
              <a:t>Slight deviations from the graph without a randomizing factor</a:t>
            </a:r>
          </a:p>
          <a:p>
            <a:r>
              <a:rPr lang="en-US" dirty="0"/>
              <a:t>Further proves the predator population is heavily dependent on the prey population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A7AFCCD-B0ED-4702-A226-7660B8669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515" y="2070139"/>
            <a:ext cx="3427004" cy="2333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25B7EDF-432B-4EB8-9E8B-B1623DD4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515" y="4440477"/>
            <a:ext cx="3427004" cy="2333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3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824</TotalTime>
  <Words>881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Trebuchet MS</vt:lpstr>
      <vt:lpstr>Berlin</vt:lpstr>
      <vt:lpstr>Predator vs. Prey Model-PHY 325 Final Project</vt:lpstr>
      <vt:lpstr>Introduction</vt:lpstr>
      <vt:lpstr>Goal/Motivation</vt:lpstr>
      <vt:lpstr>Model</vt:lpstr>
      <vt:lpstr>Numerical Methods</vt:lpstr>
      <vt:lpstr>Results: Limiting Cases</vt:lpstr>
      <vt:lpstr>Limiting Cases Cont.</vt:lpstr>
      <vt:lpstr>Results: Stable Cases</vt:lpstr>
      <vt:lpstr>Results: Randomizing Factor Introduced</vt:lpstr>
      <vt:lpstr>Results: Severity vs. Stability</vt:lpstr>
      <vt:lpstr>Analysis:</vt:lpstr>
      <vt:lpstr>Analysis: Cont.</vt:lpstr>
      <vt:lpstr>Analysis: Cont.</vt:lpstr>
      <vt:lpstr>Analysis: Cont.</vt:lpstr>
      <vt:lpstr>Analysis: Cont.</vt:lpstr>
      <vt:lpstr>Summary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 vs. Prey Model-PHY 325 Final Project</dc:title>
  <dc:creator>Chase Anderson</dc:creator>
  <cp:lastModifiedBy>Chase Anderson</cp:lastModifiedBy>
  <cp:revision>25</cp:revision>
  <dcterms:created xsi:type="dcterms:W3CDTF">2020-05-11T10:28:23Z</dcterms:created>
  <dcterms:modified xsi:type="dcterms:W3CDTF">2020-05-12T00:12:54Z</dcterms:modified>
</cp:coreProperties>
</file>