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2" r:id="rId5"/>
    <p:sldId id="258" r:id="rId6"/>
    <p:sldId id="260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9144000" cy="6858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5672715-2FC1-46C6-B20C-E4F38F26F01F}" type="datetimeFigureOut">
              <a:rPr lang="pt-BR"/>
              <a:pPr>
                <a:defRPr/>
              </a:pPr>
              <a:t>08/04/2017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5B1BB8-7536-4000-B2C1-A852505CBE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56CB2-9CBC-4889-B831-1F37694CB05F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4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4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4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C5372-2DDE-4AE3-A239-F4D9353318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23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C5372-2DDE-4AE3-A239-F4D9353318A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820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C5372-2DDE-4AE3-A239-F4D9353318A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51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C5372-2DDE-4AE3-A239-F4D9353318A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884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C5372-2DDE-4AE3-A239-F4D9353318A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81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C5372-2DDE-4AE3-A239-F4D9353318A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20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C5372-2DDE-4AE3-A239-F4D9353318A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42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C5372-2DDE-4AE3-A239-F4D9353318A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386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C5372-2DDE-4AE3-A239-F4D9353318A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56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C5372-2DDE-4AE3-A239-F4D9353318A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36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C5372-2DDE-4AE3-A239-F4D9353318A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784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C5372-2DDE-4AE3-A239-F4D9353318A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650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C5372-2DDE-4AE3-A239-F4D9353318A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76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GGFD2166TRA Raw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" t="2151" r="9181" b="11115"/>
          <a:stretch>
            <a:fillRect/>
          </a:stretch>
        </p:blipFill>
        <p:spPr bwMode="auto">
          <a:xfrm>
            <a:off x="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43751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175"/>
            <a:ext cx="91440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2A44F-6423-4469-B874-B8AC391B1BAB}" type="datetimeFigureOut">
              <a:rPr lang="pt-BR"/>
              <a:pPr>
                <a:defRPr/>
              </a:pPr>
              <a:t>08/04/2017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EAD96-D06D-45EC-9AE3-E8F373E6A37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994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GGFD2166TRA Raw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" t="2151" r="9181" b="13214"/>
          <a:stretch>
            <a:fillRect/>
          </a:stretch>
        </p:blipFill>
        <p:spPr bwMode="auto">
          <a:xfrm>
            <a:off x="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43751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5763"/>
            <a:ext cx="9144000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AB7D6-0B03-4134-A816-DDE457606183}" type="datetimeFigureOut">
              <a:rPr lang="pt-BR"/>
              <a:pPr>
                <a:defRPr/>
              </a:pPr>
              <a:t>08/04/2017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69456-13D3-417C-A4D4-EA95339BBDE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277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175"/>
            <a:ext cx="91440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C8AF8-672C-45A1-8553-FDBD4E4297DC}" type="datetimeFigureOut">
              <a:rPr lang="pt-BR"/>
              <a:pPr>
                <a:defRPr/>
              </a:pPr>
              <a:t>08/04/2017</a:t>
            </a:fld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2B58E-31BB-4D52-BFCA-38E96851765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6864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175"/>
            <a:ext cx="91440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06FFD-3BDF-439B-BF0E-9607202070D4}" type="datetimeFigureOut">
              <a:rPr lang="pt-BR"/>
              <a:pPr>
                <a:defRPr/>
              </a:pPr>
              <a:t>08/04/2017</a:t>
            </a:fld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B9C40-8DE9-4DBD-A96F-A1AAEAC583A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29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79D5C4-80E1-4F28-B734-9BE18AFF7745}" type="datetimeFigureOut">
              <a:rPr lang="pt-BR"/>
              <a:pPr>
                <a:defRPr/>
              </a:pPr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554086-4BC0-4EB5-A40E-432662BB73D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fatecrl.edu.br/static/img/logo-fatec-corfat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949950"/>
            <a:ext cx="143986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79388" y="1268909"/>
            <a:ext cx="885825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dirty="0">
                <a:latin typeface="+mj-lt"/>
              </a:rPr>
              <a:t>Apresentador(a): Lucas Campos Achcar      4º Ciclo de Análise e Desenvolvimento de Sistemas</a:t>
            </a:r>
          </a:p>
          <a:p>
            <a:pPr algn="ctr">
              <a:defRPr/>
            </a:pPr>
            <a:endParaRPr lang="pt-BR" dirty="0">
              <a:latin typeface="+mj-lt"/>
            </a:endParaRPr>
          </a:p>
          <a:p>
            <a:pPr algn="ctr">
              <a:defRPr/>
            </a:pPr>
            <a:r>
              <a:rPr lang="pt-BR" dirty="0">
                <a:latin typeface="+mj-lt"/>
              </a:rPr>
              <a:t>Professor(a): Adélia da Silva Saraiva 	 Metodologia de Pesquisa Cientifica-Tecnológica</a:t>
            </a:r>
          </a:p>
        </p:txBody>
      </p:sp>
      <p:pic>
        <p:nvPicPr>
          <p:cNvPr id="8196" name="Picture 6" descr="http://4.bp.blogspot.com/_vMaNMYGlgLo/S75sjkHN-uI/AAAAAAAAAK4/i3fkDQ_UHJo/s1600/estrutura-atomica-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93" y="2225205"/>
            <a:ext cx="2790825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205163" y="5516563"/>
            <a:ext cx="301148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400" dirty="0">
                <a:latin typeface="+mj-lt"/>
              </a:rPr>
              <a:t>Fatec Rubens Lara – Ano 2017</a:t>
            </a:r>
          </a:p>
        </p:txBody>
      </p:sp>
      <p:sp>
        <p:nvSpPr>
          <p:cNvPr id="8198" name="CaixaDeTexto 5"/>
          <p:cNvSpPr txBox="1">
            <a:spLocks noChangeArrowheads="1"/>
          </p:cNvSpPr>
          <p:nvPr/>
        </p:nvSpPr>
        <p:spPr bwMode="auto">
          <a:xfrm>
            <a:off x="2731837" y="4977559"/>
            <a:ext cx="3958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Arial" panose="020B0604020202020204" pitchFamily="34" charset="0"/>
              </a:rPr>
              <a:t>Representação Artística do Átomo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Arial" panose="020B0604020202020204" pitchFamily="34" charset="0"/>
              </a:rPr>
              <a:t>Figura retirada de brasilescola.uol.com.br</a:t>
            </a:r>
          </a:p>
        </p:txBody>
      </p:sp>
      <p:sp>
        <p:nvSpPr>
          <p:cNvPr id="8199" name="Título 1"/>
          <p:cNvSpPr>
            <a:spLocks noGrp="1"/>
          </p:cNvSpPr>
          <p:nvPr/>
        </p:nvSpPr>
        <p:spPr bwMode="auto">
          <a:xfrm>
            <a:off x="493713" y="495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3600" b="1" dirty="0">
                <a:solidFill>
                  <a:srgbClr val="404040"/>
                </a:solidFill>
              </a:rPr>
              <a:t>Decifrando a Computação Quântica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fatecrl.edu.br/static/img/logo-fatec-corfat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949950"/>
            <a:ext cx="143986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/>
        </p:nvSpPr>
        <p:spPr bwMode="auto">
          <a:xfrm>
            <a:off x="493713" y="495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3600" b="1" dirty="0">
                <a:solidFill>
                  <a:srgbClr val="404040"/>
                </a:solidFill>
              </a:rPr>
              <a:t>Outros Temas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323850" y="1340768"/>
            <a:ext cx="8569325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Ø"/>
              <a:defRPr/>
            </a:pPr>
            <a:endParaRPr lang="pt-BR" altLang="pt-BR" dirty="0"/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3000" dirty="0"/>
              <a:t>Redes Neurais e Computação Quântica</a:t>
            </a:r>
          </a:p>
          <a:p>
            <a:pPr marL="457200" lvl="1" indent="0" eaLnBrk="1" hangingPunct="1">
              <a:defRPr/>
            </a:pPr>
            <a:endParaRPr lang="pt-BR" altLang="pt-BR" sz="3000" dirty="0"/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3000" dirty="0" err="1"/>
              <a:t>Teleporte</a:t>
            </a:r>
            <a:r>
              <a:rPr lang="pt-BR" altLang="pt-BR" sz="3000" dirty="0"/>
              <a:t> Quântico</a:t>
            </a:r>
          </a:p>
          <a:p>
            <a:pPr marL="457200" lvl="1" indent="0" eaLnBrk="1" hangingPunct="1">
              <a:defRPr/>
            </a:pPr>
            <a:endParaRPr lang="pt-BR" altLang="pt-BR" sz="3000" dirty="0"/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3000" dirty="0"/>
              <a:t>O Teorema da Não-Clonagem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endParaRPr lang="pt-BR" altLang="pt-BR" sz="3000" dirty="0"/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3000" dirty="0"/>
              <a:t>Realização Física de Computadores Quânticos</a:t>
            </a:r>
          </a:p>
        </p:txBody>
      </p:sp>
    </p:spTree>
    <p:extLst>
      <p:ext uri="{BB962C8B-B14F-4D97-AF65-F5344CB8AC3E}">
        <p14:creationId xmlns:p14="http://schemas.microsoft.com/office/powerpoint/2010/main" val="6013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/>
        </p:nvSpPr>
        <p:spPr bwMode="auto">
          <a:xfrm>
            <a:off x="539552" y="2420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3600" b="1" dirty="0">
                <a:solidFill>
                  <a:srgbClr val="404040"/>
                </a:solidFill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42526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fatecrl.edu.br/static/img/logo-fatec-corfat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949950"/>
            <a:ext cx="143986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/>
        </p:nvSpPr>
        <p:spPr bwMode="auto">
          <a:xfrm>
            <a:off x="493713" y="495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3600" b="1" dirty="0">
                <a:solidFill>
                  <a:srgbClr val="404040"/>
                </a:solidFill>
              </a:rPr>
              <a:t>Referência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323850" y="1190625"/>
            <a:ext cx="8569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lvl="1" indent="0" eaLnBrk="1" hangingPunct="1">
              <a:defRPr/>
            </a:pPr>
            <a:r>
              <a:rPr lang="pt-BR" altLang="pt-BR" dirty="0">
                <a:latin typeface="Arial" panose="020B0604020202020204" pitchFamily="34" charset="0"/>
              </a:rPr>
              <a:t>[1]	</a:t>
            </a:r>
            <a:r>
              <a:rPr lang="pt-BR" altLang="pt-BR" dirty="0" err="1">
                <a:latin typeface="Arial" panose="020B0604020202020204" pitchFamily="34" charset="0"/>
              </a:rPr>
              <a:t>Mattielo</a:t>
            </a:r>
            <a:r>
              <a:rPr lang="pt-BR" altLang="pt-BR" dirty="0">
                <a:latin typeface="Arial" panose="020B0604020202020204" pitchFamily="34" charset="0"/>
              </a:rPr>
              <a:t>, F.; Gomes, S. Silva.; Amorim, G.G.</a:t>
            </a:r>
            <a:r>
              <a:rPr lang="pt-BR" altLang="pt-BR" dirty="0" err="1">
                <a:latin typeface="Arial" panose="020B0604020202020204" pitchFamily="34" charset="0"/>
              </a:rPr>
              <a:t>Ronni</a:t>
            </a:r>
            <a:r>
              <a:rPr lang="pt-BR" altLang="pt-BR" dirty="0">
                <a:latin typeface="Arial" panose="020B0604020202020204" pitchFamily="34" charset="0"/>
              </a:rPr>
              <a:t>.;Barbosa, </a:t>
            </a:r>
            <a:r>
              <a:rPr lang="pt-BR" altLang="pt-BR" dirty="0" err="1">
                <a:latin typeface="Arial" panose="020B0604020202020204" pitchFamily="34" charset="0"/>
              </a:rPr>
              <a:t>S.Washington</a:t>
            </a:r>
            <a:r>
              <a:rPr lang="pt-BR" altLang="pt-BR" dirty="0">
                <a:latin typeface="Arial" panose="020B0604020202020204" pitchFamily="34" charset="0"/>
              </a:rPr>
              <a:t>. </a:t>
            </a:r>
            <a:r>
              <a:rPr lang="pt-BR" altLang="pt-BR" b="1" dirty="0">
                <a:latin typeface="Arial" panose="020B0604020202020204" pitchFamily="34" charset="0"/>
              </a:rPr>
              <a:t>Decifrando a Computação Quântica. </a:t>
            </a:r>
            <a:r>
              <a:rPr lang="pt-BR" dirty="0">
                <a:latin typeface="Arial" panose="020B0604020202020204" pitchFamily="34" charset="0"/>
              </a:rPr>
              <a:t>Universidade Estadual de Feira de Santana</a:t>
            </a:r>
            <a:r>
              <a:rPr lang="pt-BR" altLang="pt-BR" dirty="0">
                <a:latin typeface="Arial" panose="020B0604020202020204" pitchFamily="34" charset="0"/>
              </a:rPr>
              <a:t>, UEFS, Bahia, 2012</a:t>
            </a:r>
          </a:p>
        </p:txBody>
      </p:sp>
    </p:spTree>
    <p:extLst>
      <p:ext uri="{BB962C8B-B14F-4D97-AF65-F5344CB8AC3E}">
        <p14:creationId xmlns:p14="http://schemas.microsoft.com/office/powerpoint/2010/main" val="75957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http://www.eletronpi.com.br/images/atom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2" y="2701081"/>
            <a:ext cx="2509838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CaixaDeTexto 1"/>
          <p:cNvSpPr txBox="1">
            <a:spLocks noChangeArrowheads="1"/>
          </p:cNvSpPr>
          <p:nvPr/>
        </p:nvSpPr>
        <p:spPr bwMode="auto">
          <a:xfrm>
            <a:off x="323850" y="1190625"/>
            <a:ext cx="8569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Triunfos intelectuais científicos do Século XX que moldou nossa realidade atual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pt-BR" sz="1800" dirty="0"/>
              <a:t>Mecânica Quântica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pt-BR" sz="1800" dirty="0"/>
              <a:t>Ciência da Computação</a:t>
            </a:r>
          </a:p>
        </p:txBody>
      </p:sp>
      <p:sp>
        <p:nvSpPr>
          <p:cNvPr id="9220" name="Título 1"/>
          <p:cNvSpPr>
            <a:spLocks noGrp="1"/>
          </p:cNvSpPr>
          <p:nvPr/>
        </p:nvSpPr>
        <p:spPr bwMode="auto">
          <a:xfrm>
            <a:off x="493713" y="495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3600" b="1">
                <a:solidFill>
                  <a:srgbClr val="404040"/>
                </a:solidFill>
              </a:rPr>
              <a:t>Introdução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23850" y="2189163"/>
            <a:ext cx="8399463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hangingPunct="1">
              <a:defRPr/>
            </a:pPr>
            <a:r>
              <a:rPr lang="pt-BR" dirty="0"/>
              <a:t>Crise da física no final do século XIX e avanços científicos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pt-BR" dirty="0"/>
              <a:t>Física Clássica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pt-BR" dirty="0"/>
              <a:t>Fenômenos que não eram explicados pela física do século XIX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pt-BR" dirty="0"/>
              <a:t>Física Moderna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pt-BR" dirty="0"/>
              <a:t>Nascimento da Física Quântica por Max Planck (Quantização)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pt-BR" dirty="0"/>
              <a:t>Albert Einstein e o efeito fotoelétrico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pt-BR" dirty="0"/>
              <a:t>A não explicação dos fenômenos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pt-BR" dirty="0"/>
              <a:t>Niels Bohr e o modelo atômico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pt-BR" dirty="0"/>
              <a:t>Surgimento da mecânica quântica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pt-BR" dirty="0"/>
              <a:t>Alan Turing, a computação convencional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pt-BR" dirty="0"/>
              <a:t>Os bits (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digits</a:t>
            </a:r>
            <a:r>
              <a:rPr lang="pt-BR" dirty="0"/>
              <a:t>)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pt-BR" dirty="0"/>
              <a:t>Qualquer problema solúvel pode ser resolvido com uma máquina de Turing</a:t>
            </a:r>
          </a:p>
        </p:txBody>
      </p:sp>
      <p:pic>
        <p:nvPicPr>
          <p:cNvPr id="9222" name="Picture 2" descr="http://fatecrl.edu.br/static/img/logo-fatec-corfate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949950"/>
            <a:ext cx="143986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CaixaDeTexto 1"/>
          <p:cNvSpPr txBox="1">
            <a:spLocks noChangeArrowheads="1"/>
          </p:cNvSpPr>
          <p:nvPr/>
        </p:nvSpPr>
        <p:spPr bwMode="auto">
          <a:xfrm>
            <a:off x="5652120" y="4702918"/>
            <a:ext cx="38217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Arial" panose="020B0604020202020204" pitchFamily="34" charset="0"/>
              </a:rPr>
              <a:t>Representação Atômica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Arial" panose="020B0604020202020204" pitchFamily="34" charset="0"/>
              </a:rPr>
              <a:t>Figura retirada de www.eletronpi.com.br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http://correionago.com.br/portal/wp-content/uploads/2013/05/EPR-Parado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3" y="3711575"/>
            <a:ext cx="28575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CaixaDeTexto 1"/>
          <p:cNvSpPr txBox="1">
            <a:spLocks noChangeArrowheads="1"/>
          </p:cNvSpPr>
          <p:nvPr/>
        </p:nvSpPr>
        <p:spPr bwMode="auto">
          <a:xfrm>
            <a:off x="5535320" y="5157192"/>
            <a:ext cx="36086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Arial" panose="020B0604020202020204" pitchFamily="34" charset="0"/>
              </a:rPr>
              <a:t>Spin do Elétron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Arial" panose="020B0604020202020204" pitchFamily="34" charset="0"/>
              </a:rPr>
              <a:t>Imagem tirada de correionago.com.br</a:t>
            </a:r>
          </a:p>
        </p:txBody>
      </p:sp>
      <p:sp>
        <p:nvSpPr>
          <p:cNvPr id="10244" name="Título 1"/>
          <p:cNvSpPr>
            <a:spLocks noGrp="1"/>
          </p:cNvSpPr>
          <p:nvPr/>
        </p:nvSpPr>
        <p:spPr bwMode="auto">
          <a:xfrm>
            <a:off x="493713" y="495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3600" b="1">
                <a:solidFill>
                  <a:srgbClr val="404040"/>
                </a:solidFill>
              </a:rPr>
              <a:t>Lei de Moore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408781" y="1702872"/>
                <a:ext cx="8399463" cy="258532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lvl="1" eaLnBrk="1" hangingPunct="1">
                  <a:defRPr/>
                </a:pPr>
                <a:r>
                  <a:rPr lang="pt-BR" dirty="0"/>
                  <a:t>Lei de Moore e sua Teoria</a:t>
                </a:r>
              </a:p>
              <a:p>
                <a:pPr marL="742950" lvl="1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pt-BR" dirty="0"/>
                  <a:t>Transistores dobram entre 18 à 24 meses</a:t>
                </a:r>
              </a:p>
              <a:p>
                <a:pPr marL="742950" lvl="1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pt-BR" dirty="0"/>
                  <a:t>Em 1950 um bit possuía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r>
                  <a:rPr lang="pt-BR" dirty="0"/>
                  <a:t> átomos</a:t>
                </a:r>
              </a:p>
              <a:p>
                <a:pPr marL="742950" lvl="1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pt-BR" dirty="0"/>
                  <a:t>O número de átomos para representar um bit cai pela metade a cada 1 ano e meio</a:t>
                </a:r>
              </a:p>
              <a:p>
                <a:pPr marL="742950" lvl="1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pt-BR" dirty="0"/>
                  <a:t>Projeções indicam que um bit será representado por apenas 1 átomo em alguns anos</a:t>
                </a:r>
              </a:p>
              <a:p>
                <a:pPr marL="742950" lvl="1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pt-BR" dirty="0"/>
                  <a:t>O Limite Físico, 1 bit por átomo</a:t>
                </a:r>
              </a:p>
              <a:p>
                <a:pPr marL="742950" lvl="1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pt-BR" dirty="0"/>
                  <a:t>Leis da Mecânica Quântica (Computação Quântica)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81" y="1702872"/>
                <a:ext cx="8399463" cy="2585323"/>
              </a:xfrm>
              <a:prstGeom prst="rect">
                <a:avLst/>
              </a:prstGeom>
              <a:blipFill>
                <a:blip r:embed="rId4"/>
                <a:stretch>
                  <a:fillRect l="-581" t="-1179" r="-508" b="-28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fatecrl.edu.br/static/img/logo-fatec-corfat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949950"/>
            <a:ext cx="143986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373438" y="1191638"/>
            <a:ext cx="24701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latin typeface="+mj-lt"/>
              </a:rPr>
              <a:t>Gráfico da Lei de Moore</a:t>
            </a:r>
          </a:p>
        </p:txBody>
      </p:sp>
      <p:pic>
        <p:nvPicPr>
          <p:cNvPr id="11268" name="Picture 2" descr="http://adrenaline.uol.com.br/files/upload/noticias/2015/04/kerber/21_leidemoore_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07" y="1561526"/>
            <a:ext cx="5688012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CaixaDeTexto 8"/>
          <p:cNvSpPr txBox="1">
            <a:spLocks noChangeArrowheads="1"/>
          </p:cNvSpPr>
          <p:nvPr/>
        </p:nvSpPr>
        <p:spPr bwMode="auto">
          <a:xfrm>
            <a:off x="2483768" y="5224375"/>
            <a:ext cx="4535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Arial" panose="020B0604020202020204" pitchFamily="34" charset="0"/>
              </a:rPr>
              <a:t>Gráfico Lei de Moore – Figura retirada de adrenaline.uol.com.br</a:t>
            </a:r>
          </a:p>
        </p:txBody>
      </p:sp>
      <p:sp>
        <p:nvSpPr>
          <p:cNvPr id="11270" name="Título 1"/>
          <p:cNvSpPr>
            <a:spLocks noGrp="1"/>
          </p:cNvSpPr>
          <p:nvPr/>
        </p:nvSpPr>
        <p:spPr bwMode="auto">
          <a:xfrm>
            <a:off x="493713" y="495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3600" b="1">
                <a:solidFill>
                  <a:srgbClr val="404040"/>
                </a:solidFill>
              </a:rPr>
              <a:t>Lei de Moore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/>
        </p:nvSpPr>
        <p:spPr bwMode="auto">
          <a:xfrm>
            <a:off x="493713" y="495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3600" b="1">
                <a:solidFill>
                  <a:srgbClr val="404040"/>
                </a:solidFill>
              </a:rPr>
              <a:t>Q-bit (Bit Quântico) x bit</a:t>
            </a:r>
          </a:p>
        </p:txBody>
      </p:sp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323850" y="1190625"/>
            <a:ext cx="85693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lvl="1" indent="0" eaLnBrk="1" hangingPunct="1">
              <a:defRPr/>
            </a:pPr>
            <a:r>
              <a:rPr lang="pt-BR" altLang="pt-BR" dirty="0"/>
              <a:t>Bit e suas propriedades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Representado com 0s e 1s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Modos Físicos de Representar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dirty="0"/>
              <a:t>Moeda (Cara &amp; Coroa)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dirty="0"/>
              <a:t>Capacitor (Carregado &amp; Descarregado)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dirty="0"/>
              <a:t>Interruptor (Ligado &amp; Desligado)</a:t>
            </a:r>
          </a:p>
        </p:txBody>
      </p:sp>
      <p:pic>
        <p:nvPicPr>
          <p:cNvPr id="12292" name="Picture 2" descr="http://elpaulofreire.es/espa/ct/bloque11/tema4/4.3.1.SimbolosTransisto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195388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CaixaDeTexto 7"/>
          <p:cNvSpPr txBox="1">
            <a:spLocks noChangeArrowheads="1"/>
          </p:cNvSpPr>
          <p:nvPr/>
        </p:nvSpPr>
        <p:spPr bwMode="auto">
          <a:xfrm>
            <a:off x="5565023" y="2944813"/>
            <a:ext cx="32415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Arial" panose="020B0604020202020204" pitchFamily="34" charset="0"/>
              </a:rPr>
              <a:t>Transistores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Arial" panose="020B0604020202020204" pitchFamily="34" charset="0"/>
              </a:rPr>
              <a:t>Imagem tirada de elpaulofreire.es</a:t>
            </a:r>
          </a:p>
        </p:txBody>
      </p:sp>
      <p:sp>
        <p:nvSpPr>
          <p:cNvPr id="9" name="CaixaDeTexto 1"/>
          <p:cNvSpPr txBox="1">
            <a:spLocks noChangeArrowheads="1"/>
          </p:cNvSpPr>
          <p:nvPr/>
        </p:nvSpPr>
        <p:spPr bwMode="auto">
          <a:xfrm>
            <a:off x="493713" y="3808413"/>
            <a:ext cx="8569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lvl="1" indent="0" eaLnBrk="1" hangingPunct="1">
              <a:defRPr/>
            </a:pPr>
            <a:r>
              <a:rPr lang="pt-BR" altLang="pt-BR" dirty="0"/>
              <a:t>Q-bit e suas propriedades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Também representado com 0s e 1s e 0s1s ao mesmo tempo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Sobreposição Quântica – A coexistência mútua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Lógica representado apenas em Teoremas Matemáticos Complexos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fatecrl.edu.br/static/img/logo-fatec-corfat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949950"/>
            <a:ext cx="143986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ítulo 1"/>
          <p:cNvSpPr>
            <a:spLocks noGrp="1"/>
          </p:cNvSpPr>
          <p:nvPr/>
        </p:nvSpPr>
        <p:spPr bwMode="auto">
          <a:xfrm>
            <a:off x="493713" y="495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3600" b="1">
                <a:solidFill>
                  <a:srgbClr val="404040"/>
                </a:solidFill>
              </a:rPr>
              <a:t>Representação de um Q-bit</a:t>
            </a:r>
          </a:p>
        </p:txBody>
      </p:sp>
      <p:sp>
        <p:nvSpPr>
          <p:cNvPr id="4" name="CaixaDeTexto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48273" y="1330523"/>
            <a:ext cx="4320480" cy="615553"/>
          </a:xfrm>
          <a:prstGeom prst="rect">
            <a:avLst/>
          </a:prstGeom>
          <a:blipFill>
            <a:blip r:embed="rId4"/>
            <a:stretch>
              <a:fillRect l="-7203" t="-24752" b="-49505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7" name="CaixaDeTexto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38081" y="2111567"/>
            <a:ext cx="6740864" cy="646331"/>
          </a:xfrm>
          <a:prstGeom prst="rect">
            <a:avLst/>
          </a:prstGeom>
          <a:blipFill>
            <a:blip r:embed="rId5"/>
            <a:stretch>
              <a:fillRect t="-4717" b="-14151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pic>
        <p:nvPicPr>
          <p:cNvPr id="13318" name="Picture 2" descr="http://fusioneducativa.com/web/images/ser_pic13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3144838"/>
            <a:ext cx="32385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CaixaDeTexto 10"/>
          <p:cNvSpPr txBox="1">
            <a:spLocks noChangeArrowheads="1"/>
          </p:cNvSpPr>
          <p:nvPr/>
        </p:nvSpPr>
        <p:spPr bwMode="auto">
          <a:xfrm>
            <a:off x="1115378" y="5138738"/>
            <a:ext cx="37096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Arial" panose="020B0604020202020204" pitchFamily="34" charset="0"/>
              </a:rPr>
              <a:t>Ilustração do Gato de </a:t>
            </a:r>
            <a:r>
              <a:rPr lang="pt-BR" altLang="pt-BR" sz="1600" dirty="0" err="1">
                <a:latin typeface="Arial" panose="020B0604020202020204" pitchFamily="34" charset="0"/>
              </a:rPr>
              <a:t>Schrodinger</a:t>
            </a:r>
            <a:endParaRPr lang="pt-BR" altLang="pt-BR" sz="16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Arial" panose="020B0604020202020204" pitchFamily="34" charset="0"/>
              </a:rPr>
              <a:t>Imagem tirada de fusioneducativa.com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823507" y="2766935"/>
            <a:ext cx="38925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latin typeface="+mj-lt"/>
              </a:rPr>
              <a:t>Representação do Gato de </a:t>
            </a:r>
            <a:r>
              <a:rPr lang="pt-BR" b="1" dirty="0" err="1">
                <a:latin typeface="+mj-lt"/>
              </a:rPr>
              <a:t>Schrodinger</a:t>
            </a:r>
            <a:endParaRPr lang="pt-BR" b="1" dirty="0">
              <a:latin typeface="+mj-lt"/>
            </a:endParaRPr>
          </a:p>
        </p:txBody>
      </p:sp>
      <p:sp>
        <p:nvSpPr>
          <p:cNvPr id="13" name="CaixaDeTexto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23520" y="3919180"/>
            <a:ext cx="4320480" cy="430887"/>
          </a:xfrm>
          <a:prstGeom prst="rect">
            <a:avLst/>
          </a:prstGeom>
          <a:blipFill>
            <a:blip r:embed="rId7"/>
            <a:stretch>
              <a:fillRect l="-4937" t="-23944" b="-49296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3322" name="CaixaDeTexto 7"/>
          <p:cNvSpPr txBox="1">
            <a:spLocks noChangeArrowheads="1"/>
          </p:cNvSpPr>
          <p:nvPr/>
        </p:nvSpPr>
        <p:spPr bwMode="auto">
          <a:xfrm>
            <a:off x="5691188" y="3590925"/>
            <a:ext cx="2085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 b="1" dirty="0"/>
              <a:t>Status atual do gato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/>
        </p:nvSpPr>
        <p:spPr bwMode="auto">
          <a:xfrm>
            <a:off x="493713" y="495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3600" b="1" dirty="0">
                <a:solidFill>
                  <a:srgbClr val="404040"/>
                </a:solidFill>
              </a:rPr>
              <a:t>Exemplos de representação de um Q-bit Fisicamente</a:t>
            </a:r>
          </a:p>
        </p:txBody>
      </p:sp>
      <p:pic>
        <p:nvPicPr>
          <p:cNvPr id="14339" name="Picture 2" descr="Resultado de imagem para Spin elet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60575"/>
            <a:ext cx="370681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CaixaDeTexto 3"/>
          <p:cNvSpPr txBox="1">
            <a:spLocks noChangeArrowheads="1"/>
          </p:cNvSpPr>
          <p:nvPr/>
        </p:nvSpPr>
        <p:spPr bwMode="auto">
          <a:xfrm>
            <a:off x="186655" y="4664075"/>
            <a:ext cx="47019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Arial" panose="020B0604020202020204" pitchFamily="34" charset="0"/>
              </a:rPr>
              <a:t>Spin do Elétron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Arial" panose="020B0604020202020204" pitchFamily="34" charset="0"/>
              </a:rPr>
              <a:t>Imagem tirada de mundoeducacao.bol.uol.com.br</a:t>
            </a:r>
          </a:p>
        </p:txBody>
      </p:sp>
      <p:pic>
        <p:nvPicPr>
          <p:cNvPr id="14341" name="Picture 4" descr="http://ecientificocultural.com/figuras/polar2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847850"/>
            <a:ext cx="44386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CaixaDeTexto 5"/>
          <p:cNvSpPr txBox="1">
            <a:spLocks noChangeArrowheads="1"/>
          </p:cNvSpPr>
          <p:nvPr/>
        </p:nvSpPr>
        <p:spPr bwMode="auto">
          <a:xfrm>
            <a:off x="5223909" y="4629150"/>
            <a:ext cx="38571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Arial" panose="020B0604020202020204" pitchFamily="34" charset="0"/>
              </a:rPr>
              <a:t>Polarização da Luz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Arial" panose="020B0604020202020204" pitchFamily="34" charset="0"/>
              </a:rPr>
              <a:t>Imagem tirada de ecientificocultural.com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fatecrl.edu.br/static/img/logo-fatec-corfat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949950"/>
            <a:ext cx="143986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/>
        </p:nvSpPr>
        <p:spPr bwMode="auto">
          <a:xfrm>
            <a:off x="493713" y="495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3600" b="1" dirty="0">
                <a:solidFill>
                  <a:srgbClr val="404040"/>
                </a:solidFill>
              </a:rPr>
              <a:t>Algoritmos Quânticos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467544" y="1268760"/>
            <a:ext cx="856932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lvl="1" indent="0" eaLnBrk="1" hangingPunct="1">
              <a:defRPr/>
            </a:pPr>
            <a:r>
              <a:rPr lang="pt-BR" altLang="pt-BR" dirty="0"/>
              <a:t>Algoritmos Quânticos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pt-BR" altLang="pt-BR" dirty="0"/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Algoritmos Clássico x Algoritmos Quânticos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Novo Paradigma de Programação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Perspectiva Quântica (Mecânica Quântica não será um privilégio da física)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Algoritmos Quântico de Fatoração proposto por Peter </a:t>
            </a:r>
            <a:r>
              <a:rPr lang="pt-BR" altLang="pt-BR" dirty="0" err="1"/>
              <a:t>Shor</a:t>
            </a:r>
            <a:r>
              <a:rPr lang="pt-BR" altLang="pt-BR" dirty="0"/>
              <a:t> em 1993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Criptografia e Segurança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pt-BR" altLang="pt-BR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pt-BR" altLang="pt-BR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pt-BR" altLang="pt-BR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pt-BR" alt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239311"/>
            <a:ext cx="6912768" cy="2378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/>
        </p:nvSpPr>
        <p:spPr bwMode="auto">
          <a:xfrm>
            <a:off x="493713" y="495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3600" b="1" dirty="0">
                <a:solidFill>
                  <a:srgbClr val="404040"/>
                </a:solidFill>
              </a:rPr>
              <a:t>Algoritmos Quânticos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1"/>
              <p:cNvSpPr txBox="1">
                <a:spLocks noChangeArrowheads="1"/>
              </p:cNvSpPr>
              <p:nvPr/>
            </p:nvSpPr>
            <p:spPr bwMode="auto">
              <a:xfrm>
                <a:off x="467544" y="1268760"/>
                <a:ext cx="8569325" cy="2605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marL="457200" lvl="1" indent="0" algn="just" eaLnBrk="1" hangingPunct="1">
                  <a:defRPr/>
                </a:pPr>
                <a:r>
                  <a:rPr lang="pt-BR" altLang="pt-BR" dirty="0"/>
                  <a:t>Algoritmos Quânticos</a:t>
                </a:r>
              </a:p>
              <a:p>
                <a:pPr lvl="1" algn="just" eaLnBrk="1" hangingPunct="1">
                  <a:buFont typeface="Arial" panose="020B0604020202020204" pitchFamily="34" charset="0"/>
                  <a:buChar char="•"/>
                  <a:defRPr/>
                </a:pPr>
                <a:endParaRPr lang="pt-BR" altLang="pt-BR" dirty="0"/>
              </a:p>
              <a:p>
                <a:pPr lvl="1" algn="just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pt-BR" altLang="pt-BR" dirty="0"/>
                  <a:t>Algoritmo Quântico de Busca proposto por Lev </a:t>
                </a:r>
                <a:r>
                  <a:rPr lang="pt-BR" altLang="pt-BR" dirty="0" err="1"/>
                  <a:t>Grover</a:t>
                </a:r>
                <a:r>
                  <a:rPr lang="pt-BR" altLang="pt-BR" dirty="0"/>
                  <a:t> em 1996</a:t>
                </a:r>
              </a:p>
              <a:p>
                <a:pPr lvl="1" algn="just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pt-BR" altLang="pt-BR" dirty="0"/>
                  <a:t>Buscas de fator </a:t>
                </a:r>
                <a14:m>
                  <m:oMath xmlns:m="http://schemas.openxmlformats.org/officeDocument/2006/math">
                    <m:r>
                      <a:rPr lang="pt-BR" alt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pt-BR" altLang="pt-BR" dirty="0"/>
                  <a:t>  para fator </a:t>
                </a:r>
                <a14:m>
                  <m:oMath xmlns:m="http://schemas.openxmlformats.org/officeDocument/2006/math">
                    <m:r>
                      <a:rPr lang="pt-BR" alt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pt-BR" alt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altLang="pt-BR" dirty="0"/>
                  <a:t> </a:t>
                </a:r>
              </a:p>
              <a:p>
                <a:pPr lvl="1" algn="just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pt-BR" altLang="pt-BR" dirty="0"/>
                  <a:t>Aplicado em Biologia Molecular ou Engenharia Genérica</a:t>
                </a:r>
              </a:p>
              <a:p>
                <a:pPr marL="457200" lvl="1" indent="0" eaLnBrk="1" hangingPunct="1">
                  <a:defRPr/>
                </a:pPr>
                <a:endParaRPr lang="pt-BR" altLang="pt-BR" dirty="0"/>
              </a:p>
              <a:p>
                <a:pPr lvl="1" eaLnBrk="1" hangingPunct="1">
                  <a:buFont typeface="Arial" panose="020B0604020202020204" pitchFamily="34" charset="0"/>
                  <a:buChar char="•"/>
                  <a:defRPr/>
                </a:pPr>
                <a:endParaRPr lang="pt-BR" altLang="pt-BR" dirty="0"/>
              </a:p>
              <a:p>
                <a:pPr lvl="1" eaLnBrk="1" hangingPunct="1">
                  <a:buFont typeface="Arial" panose="020B0604020202020204" pitchFamily="34" charset="0"/>
                  <a:buChar char="•"/>
                  <a:defRPr/>
                </a:pPr>
                <a:endParaRPr lang="pt-BR" altLang="pt-BR" dirty="0"/>
              </a:p>
              <a:p>
                <a:pPr lvl="1" eaLnBrk="1" hangingPunct="1">
                  <a:buFont typeface="Arial" panose="020B0604020202020204" pitchFamily="34" charset="0"/>
                  <a:buChar char="•"/>
                  <a:defRPr/>
                </a:pPr>
                <a:endParaRPr lang="pt-BR" altLang="pt-BR" dirty="0"/>
              </a:p>
            </p:txBody>
          </p:sp>
        </mc:Choice>
        <mc:Fallback>
          <p:sp>
            <p:nvSpPr>
              <p:cNvPr id="3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268760"/>
                <a:ext cx="8569325" cy="2605970"/>
              </a:xfrm>
              <a:prstGeom prst="rect">
                <a:avLst/>
              </a:prstGeom>
              <a:blipFill>
                <a:blip r:embed="rId3"/>
                <a:stretch>
                  <a:fillRect t="-11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6729272"/>
                  </p:ext>
                </p:extLst>
              </p:nvPr>
            </p:nvGraphicFramePr>
            <p:xfrm>
              <a:off x="606897" y="3211848"/>
              <a:ext cx="8003232" cy="14987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01616">
                      <a:extLst>
                        <a:ext uri="{9D8B030D-6E8A-4147-A177-3AD203B41FA5}">
                          <a16:colId xmlns:a16="http://schemas.microsoft.com/office/drawing/2014/main" val="2155102102"/>
                        </a:ext>
                      </a:extLst>
                    </a:gridCol>
                    <a:gridCol w="4001616">
                      <a:extLst>
                        <a:ext uri="{9D8B030D-6E8A-4147-A177-3AD203B41FA5}">
                          <a16:colId xmlns:a16="http://schemas.microsoft.com/office/drawing/2014/main" val="17605092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Algoritmo de Busca Clássico (Fator 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𝜼</m:t>
                              </m:r>
                            </m:oMath>
                          </a14:m>
                          <a:r>
                            <a:rPr lang="pt-BR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Algoritmo de Busca Quântico (Fator 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𝜼</m:t>
                              </m:r>
                            </m:oMath>
                          </a14:m>
                          <a:r>
                            <a:rPr lang="pt-BR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678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10.000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577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1.000.000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1.000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490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10.000.000.000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100.000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78573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6729272"/>
                  </p:ext>
                </p:extLst>
              </p:nvPr>
            </p:nvGraphicFramePr>
            <p:xfrm>
              <a:off x="606897" y="3211848"/>
              <a:ext cx="8003232" cy="14987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01616">
                      <a:extLst>
                        <a:ext uri="{9D8B030D-6E8A-4147-A177-3AD203B41FA5}">
                          <a16:colId xmlns:a16="http://schemas.microsoft.com/office/drawing/2014/main" val="2155102102"/>
                        </a:ext>
                      </a:extLst>
                    </a:gridCol>
                    <a:gridCol w="4001616">
                      <a:extLst>
                        <a:ext uri="{9D8B030D-6E8A-4147-A177-3AD203B41FA5}">
                          <a16:colId xmlns:a16="http://schemas.microsoft.com/office/drawing/2014/main" val="1760509297"/>
                        </a:ext>
                      </a:extLst>
                    </a:gridCol>
                  </a:tblGrid>
                  <a:tr h="386207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52" t="-7813" r="-100609" b="-3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00152" t="-7813" r="-609" b="-30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678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10.000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577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1.000.000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1.000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490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10.000.000.000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100.000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78573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043608" y="4702359"/>
            <a:ext cx="7057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Arial" panose="020B0604020202020204" pitchFamily="34" charset="0"/>
              </a:rPr>
              <a:t>Tabela mostrando Fatores de Busca nos diferentes sistemas, Algoritmo Clássico e Algoritmo Quântico de Lev </a:t>
            </a:r>
            <a:r>
              <a:rPr lang="pt-BR" altLang="pt-BR" sz="1600" dirty="0" err="1">
                <a:latin typeface="Arial" panose="020B0604020202020204" pitchFamily="34" charset="0"/>
              </a:rPr>
              <a:t>Grover</a:t>
            </a:r>
            <a:r>
              <a:rPr lang="pt-BR" altLang="pt-BR" sz="1600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blipFill>
          <a:blip xmlns:r="http://schemas.openxmlformats.org/officeDocument/2006/relationships" r:embed="rId1"/>
          <a:stretch>
            <a:fillRect t="-4717" b="-14151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3E45E54C929C42A3ED45F405056660" ma:contentTypeVersion="0" ma:contentTypeDescription="Crie um novo documento." ma:contentTypeScope="" ma:versionID="2e1852eb6b158c44e091876fd3a144d4">
  <xsd:schema xmlns:xsd="http://www.w3.org/2001/XMLSchema" xmlns:p="http://schemas.microsoft.com/office/2006/metadata/properties" targetNamespace="http://schemas.microsoft.com/office/2006/metadata/properties" ma:root="true" ma:fieldsID="834597303d62dd03ddcd59f56325a2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C212FF-1EDA-4C10-8753-7B04AA6C36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2B1FA06-7AE7-4EDE-B74A-E5DB8804788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B4D5D96-1CCA-4692-85EA-EB93FF5A7E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533</Words>
  <Application>Microsoft Office PowerPoint</Application>
  <PresentationFormat>Apresentação na tela (4:3)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LUCAS CAMPOS ACHCAR</cp:lastModifiedBy>
  <cp:revision>174</cp:revision>
  <cp:lastPrinted>2017-03-29T13:48:36Z</cp:lastPrinted>
  <dcterms:created xsi:type="dcterms:W3CDTF">2013-10-10T17:31:52Z</dcterms:created>
  <dcterms:modified xsi:type="dcterms:W3CDTF">2017-04-09T02:53:19Z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0x010100E83E45E54C929C42A3ED45F405056660</vt:lpwstr>
  </property>
</Properties>
</file>