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70" r:id="rId12"/>
    <p:sldId id="271" r:id="rId13"/>
    <p:sldId id="272" r:id="rId14"/>
    <p:sldId id="264" r:id="rId15"/>
    <p:sldId id="265" r:id="rId16"/>
    <p:sldId id="266" r:id="rId17"/>
    <p:sldId id="267" r:id="rId1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37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1794" y="997305"/>
            <a:ext cx="16817111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9361" y="3316961"/>
            <a:ext cx="7687309" cy="310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8444" y="1262615"/>
            <a:ext cx="9610725" cy="80784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89685" marR="1282065" algn="ctr">
              <a:lnSpc>
                <a:spcPts val="10500"/>
              </a:lnSpc>
              <a:spcBef>
                <a:spcPts val="535"/>
              </a:spcBef>
            </a:pPr>
            <a:r>
              <a:rPr sz="8800" b="1" dirty="0">
                <a:solidFill>
                  <a:srgbClr val="FFFFFF"/>
                </a:solidFill>
                <a:latin typeface="Cambria"/>
                <a:cs typeface="Cambria"/>
              </a:rPr>
              <a:t>Analyzing</a:t>
            </a:r>
            <a:r>
              <a:rPr sz="8800" b="1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800" b="1" spc="-2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8800" b="1" spc="690" dirty="0">
                <a:solidFill>
                  <a:srgbClr val="FFFFFF"/>
                </a:solidFill>
                <a:latin typeface="Cambria"/>
                <a:cs typeface="Cambria"/>
              </a:rPr>
              <a:t>COVID-</a:t>
            </a:r>
            <a:r>
              <a:rPr sz="8800" b="1" spc="-115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8800">
              <a:latin typeface="Cambria"/>
              <a:cs typeface="Cambria"/>
            </a:endParaRPr>
          </a:p>
          <a:p>
            <a:pPr marL="12065" marR="5080" algn="ctr">
              <a:lnSpc>
                <a:spcPts val="10570"/>
              </a:lnSpc>
            </a:pPr>
            <a:r>
              <a:rPr sz="8800" b="1" dirty="0">
                <a:solidFill>
                  <a:srgbClr val="FFFFFF"/>
                </a:solidFill>
                <a:latin typeface="Cambria"/>
                <a:cs typeface="Cambria"/>
              </a:rPr>
              <a:t>Pandemic</a:t>
            </a:r>
            <a:r>
              <a:rPr sz="8800" b="1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800" b="1" spc="-10" dirty="0">
                <a:solidFill>
                  <a:srgbClr val="FFFFFF"/>
                </a:solidFill>
                <a:latin typeface="Cambria"/>
                <a:cs typeface="Cambria"/>
              </a:rPr>
              <a:t>through </a:t>
            </a:r>
            <a:r>
              <a:rPr sz="8800" b="1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8800" b="1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800" b="1" spc="95" dirty="0">
                <a:solidFill>
                  <a:srgbClr val="FFFFFF"/>
                </a:solidFill>
                <a:latin typeface="Cambria"/>
                <a:cs typeface="Cambria"/>
              </a:rPr>
              <a:t>Science:</a:t>
            </a:r>
            <a:r>
              <a:rPr sz="8800" b="1" spc="-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800" b="1" spc="6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8800" b="1" spc="190" dirty="0">
                <a:solidFill>
                  <a:srgbClr val="FFFFFF"/>
                </a:solidFill>
                <a:latin typeface="Cambria"/>
                <a:cs typeface="Cambria"/>
              </a:rPr>
              <a:t>Python-</a:t>
            </a:r>
            <a:r>
              <a:rPr sz="8800" b="1" spc="-10" dirty="0">
                <a:solidFill>
                  <a:srgbClr val="FFFFFF"/>
                </a:solidFill>
                <a:latin typeface="Cambria"/>
                <a:cs typeface="Cambria"/>
              </a:rPr>
              <a:t>based Project</a:t>
            </a:r>
            <a:endParaRPr sz="8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94D9-A866-7587-193A-8704E2C8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94" y="997305"/>
            <a:ext cx="16817111" cy="715581"/>
          </a:xfrm>
        </p:spPr>
        <p:txBody>
          <a:bodyPr/>
          <a:lstStyle/>
          <a:p>
            <a:pPr algn="ctr"/>
            <a:r>
              <a:rPr lang="en-US" dirty="0"/>
              <a:t>CONFIRMED VS RECOVERED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8967-4C5F-12B2-F863-F29C8498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795" y="1949451"/>
            <a:ext cx="16817110" cy="7543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010D1-F0C9-31B6-BA93-CF1AAF73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0" y="2164327"/>
            <a:ext cx="8153400" cy="75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94D9-A866-7587-193A-8704E2C8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94" y="997305"/>
            <a:ext cx="16817111" cy="715581"/>
          </a:xfrm>
        </p:spPr>
        <p:txBody>
          <a:bodyPr/>
          <a:lstStyle/>
          <a:p>
            <a:pPr algn="ctr"/>
            <a:r>
              <a:rPr lang="en-US" dirty="0"/>
              <a:t>DEATHS VS RECOVERED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8967-4C5F-12B2-F863-F29C8498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795" y="1949451"/>
            <a:ext cx="16817110" cy="7543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B3036-9308-C608-9FC9-D72FC277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129340"/>
            <a:ext cx="8610600" cy="71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94D9-A866-7587-193A-8704E2C8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94" y="997305"/>
            <a:ext cx="16817111" cy="715581"/>
          </a:xfrm>
        </p:spPr>
        <p:txBody>
          <a:bodyPr/>
          <a:lstStyle/>
          <a:p>
            <a:pPr algn="ctr"/>
            <a:r>
              <a:rPr lang="en-US" dirty="0"/>
              <a:t>COUNTRY VS CONFIRMED CASES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8967-4C5F-12B2-F863-F29C8498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795" y="1949451"/>
            <a:ext cx="16817110" cy="7543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5B0F3-EF35-D074-AC23-FB01CBD3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284201"/>
            <a:ext cx="9372599" cy="68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7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94D9-A866-7587-193A-8704E2C8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94" y="997305"/>
            <a:ext cx="16817111" cy="715581"/>
          </a:xfrm>
        </p:spPr>
        <p:txBody>
          <a:bodyPr/>
          <a:lstStyle/>
          <a:p>
            <a:pPr algn="ctr"/>
            <a:r>
              <a:rPr lang="en-US" dirty="0"/>
              <a:t>DEATHS VS RECOVERED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8967-4C5F-12B2-F863-F29C8498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795" y="1949451"/>
            <a:ext cx="16817110" cy="7543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B3036-9308-C608-9FC9-D72FC277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129340"/>
            <a:ext cx="8610600" cy="71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3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3569335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z="3950" dirty="0"/>
              <a:t>Challenges</a:t>
            </a:r>
            <a:r>
              <a:rPr sz="3950" spc="490" dirty="0"/>
              <a:t> </a:t>
            </a:r>
            <a:r>
              <a:rPr sz="3950" spc="-25" dirty="0"/>
              <a:t>and </a:t>
            </a:r>
            <a:r>
              <a:rPr sz="3950" spc="-10" dirty="0"/>
              <a:t>Limitations</a:t>
            </a:r>
            <a:endParaRPr sz="39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84075" y="3250311"/>
            <a:ext cx="1691233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79093" y="3250311"/>
            <a:ext cx="1647571" cy="2477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16103" y="4012310"/>
            <a:ext cx="2884678" cy="30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91978" y="4391698"/>
            <a:ext cx="3702888" cy="30887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293014" y="3169552"/>
            <a:ext cx="3225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Verdana"/>
                <a:cs typeface="Verdana"/>
              </a:rPr>
              <a:t>in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7132" y="3931551"/>
            <a:ext cx="63690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53166" y="2788552"/>
            <a:ext cx="5433060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  <a:tabLst>
                <a:tab pos="3300729" algn="l"/>
              </a:tabLst>
            </a:pPr>
            <a:r>
              <a:rPr sz="2450" dirty="0">
                <a:latin typeface="Verdana"/>
                <a:cs typeface="Verdana"/>
              </a:rPr>
              <a:t>Despite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power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data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science, </a:t>
            </a:r>
            <a:r>
              <a:rPr sz="2450" dirty="0">
                <a:latin typeface="Verdana"/>
                <a:cs typeface="Verdana"/>
              </a:rPr>
              <a:t>there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are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0" dirty="0">
                <a:latin typeface="Verdana"/>
                <a:cs typeface="Verdana"/>
              </a:rPr>
              <a:t>and </a:t>
            </a:r>
            <a:r>
              <a:rPr sz="2450" dirty="0">
                <a:latin typeface="Verdana"/>
                <a:cs typeface="Verdana"/>
              </a:rPr>
              <a:t>analyzing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COVID-</a:t>
            </a:r>
            <a:r>
              <a:rPr sz="2450" spc="-375" dirty="0">
                <a:latin typeface="Verdana"/>
                <a:cs typeface="Verdana"/>
              </a:rPr>
              <a:t>19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pandemic </a:t>
            </a:r>
            <a:r>
              <a:rPr sz="2450" spc="-60" dirty="0">
                <a:latin typeface="Verdana"/>
                <a:cs typeface="Verdana"/>
              </a:rPr>
              <a:t>data,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including</a:t>
            </a:r>
            <a:endParaRPr sz="2450">
              <a:latin typeface="Verdana"/>
              <a:cs typeface="Verdana"/>
            </a:endParaRPr>
          </a:p>
          <a:p>
            <a:pPr marL="3757929">
              <a:lnSpc>
                <a:spcPct val="100000"/>
              </a:lnSpc>
              <a:spcBef>
                <a:spcPts val="60"/>
              </a:spcBef>
            </a:pPr>
            <a:r>
              <a:rPr sz="2450" spc="-415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0994" y="3977995"/>
            <a:ext cx="5118049" cy="308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9323" y="4358995"/>
            <a:ext cx="5199443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06061" y="5120995"/>
            <a:ext cx="2468206" cy="308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82869" y="4739995"/>
            <a:ext cx="3910139" cy="308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62246" y="2036451"/>
            <a:ext cx="5020945" cy="1882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90880">
              <a:lnSpc>
                <a:spcPct val="100400"/>
              </a:lnSpc>
              <a:spcBef>
                <a:spcPts val="110"/>
              </a:spcBef>
            </a:pPr>
            <a:r>
              <a:rPr sz="3300" dirty="0">
                <a:solidFill>
                  <a:srgbClr val="FFFFFF"/>
                </a:solidFill>
              </a:rPr>
              <a:t>Recommendations</a:t>
            </a:r>
            <a:r>
              <a:rPr sz="3300" spc="105" dirty="0">
                <a:solidFill>
                  <a:srgbClr val="FFFFFF"/>
                </a:solidFill>
              </a:rPr>
              <a:t> </a:t>
            </a:r>
            <a:r>
              <a:rPr sz="3300" spc="-25" dirty="0">
                <a:solidFill>
                  <a:srgbClr val="FFFFFF"/>
                </a:solidFill>
              </a:rPr>
              <a:t>for </a:t>
            </a:r>
            <a:r>
              <a:rPr sz="3300" dirty="0">
                <a:solidFill>
                  <a:srgbClr val="FFFFFF"/>
                </a:solidFill>
              </a:rPr>
              <a:t>Future</a:t>
            </a:r>
            <a:r>
              <a:rPr sz="3300" spc="-55" dirty="0">
                <a:solidFill>
                  <a:srgbClr val="FFFFFF"/>
                </a:solidFill>
              </a:rPr>
              <a:t> </a:t>
            </a:r>
            <a:r>
              <a:rPr sz="3300" spc="-20" dirty="0">
                <a:solidFill>
                  <a:srgbClr val="FFFFFF"/>
                </a:solidFill>
              </a:rPr>
              <a:t>Work</a:t>
            </a:r>
            <a:endParaRPr sz="3300"/>
          </a:p>
          <a:p>
            <a:pPr marL="12700" marR="5080">
              <a:lnSpc>
                <a:spcPct val="102000"/>
              </a:lnSpc>
              <a:spcBef>
                <a:spcPts val="655"/>
              </a:spcBef>
            </a:pPr>
            <a:r>
              <a:rPr sz="2450" b="0" spc="-1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50" b="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2450" b="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0" spc="6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2450" b="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b="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0" spc="-50" dirty="0">
                <a:solidFill>
                  <a:srgbClr val="FFFFFF"/>
                </a:solidFill>
                <a:latin typeface="Verdana"/>
                <a:cs typeface="Verdana"/>
              </a:rPr>
              <a:t>analysis, </a:t>
            </a:r>
            <a:r>
              <a:rPr sz="2450" b="0" dirty="0">
                <a:solidFill>
                  <a:srgbClr val="FFFFFF"/>
                </a:solidFill>
                <a:latin typeface="Verdana"/>
                <a:cs typeface="Verdana"/>
              </a:rPr>
              <a:t>future</a:t>
            </a:r>
            <a:r>
              <a:rPr sz="2450" b="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0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2450" b="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0" spc="80" dirty="0">
                <a:solidFill>
                  <a:srgbClr val="FFFFFF"/>
                </a:solidFill>
                <a:latin typeface="Verdana"/>
                <a:cs typeface="Verdana"/>
              </a:rPr>
              <a:t>could</a:t>
            </a:r>
            <a:r>
              <a:rPr sz="2450" b="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0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2450" b="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0" spc="6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03040" y="3897223"/>
            <a:ext cx="161925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41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81915">
              <a:lnSpc>
                <a:spcPct val="100000"/>
              </a:lnSpc>
              <a:spcBef>
                <a:spcPts val="60"/>
              </a:spcBef>
            </a:pPr>
            <a:r>
              <a:rPr sz="2450" spc="-41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62144" y="4659223"/>
            <a:ext cx="63690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40745" y="5040223"/>
            <a:ext cx="24257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access.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6993" y="4754080"/>
              <a:ext cx="705866" cy="2345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9762" y="5121871"/>
              <a:ext cx="1204683" cy="2481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6776" y="5121871"/>
              <a:ext cx="1095895" cy="30881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78003" y="2406599"/>
            <a:ext cx="672274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170" dirty="0"/>
              <a:t>Conclusion</a:t>
            </a:r>
            <a:endParaRPr sz="10000"/>
          </a:p>
        </p:txBody>
      </p:sp>
      <p:sp>
        <p:nvSpPr>
          <p:cNvPr id="8" name="object 8"/>
          <p:cNvSpPr txBox="1"/>
          <p:nvPr/>
        </p:nvSpPr>
        <p:spPr>
          <a:xfrm>
            <a:off x="4255782" y="4660112"/>
            <a:ext cx="9766935" cy="2307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25"/>
              </a:spcBef>
            </a:pPr>
            <a:r>
              <a:rPr sz="2450" spc="-85" dirty="0">
                <a:latin typeface="Verdana"/>
                <a:cs typeface="Verdana"/>
              </a:rPr>
              <a:t>In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conclusion,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this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project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demonstrates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power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of</a:t>
            </a:r>
            <a:endParaRPr sz="2450">
              <a:latin typeface="Verdana"/>
              <a:cs typeface="Verdana"/>
            </a:endParaRPr>
          </a:p>
          <a:p>
            <a:pPr marL="327660" marR="22860" indent="1003300">
              <a:lnSpc>
                <a:spcPct val="102000"/>
              </a:lnSpc>
              <a:tabLst>
                <a:tab pos="3255010" algn="l"/>
              </a:tabLst>
            </a:pPr>
            <a:r>
              <a:rPr sz="2450" spc="50" dirty="0">
                <a:latin typeface="Verdana"/>
                <a:cs typeface="Verdana"/>
              </a:rPr>
              <a:t>and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analyzing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COVID-</a:t>
            </a:r>
            <a:r>
              <a:rPr sz="2450" spc="-375" dirty="0">
                <a:latin typeface="Verdana"/>
                <a:cs typeface="Verdana"/>
              </a:rPr>
              <a:t>19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pandemic.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The </a:t>
            </a:r>
            <a:r>
              <a:rPr sz="2450" dirty="0">
                <a:latin typeface="Verdana"/>
                <a:cs typeface="Verdana"/>
              </a:rPr>
              <a:t>insights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gained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aid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making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informed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decisions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50" spc="50" dirty="0">
                <a:latin typeface="Verdana"/>
                <a:cs typeface="Verdana"/>
              </a:rPr>
              <a:t>shaping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public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health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policies.</a:t>
            </a:r>
            <a:endParaRPr sz="2450">
              <a:latin typeface="Verdana"/>
              <a:cs typeface="Verdana"/>
            </a:endParaRPr>
          </a:p>
          <a:p>
            <a:pPr marL="12065" marR="5080" indent="-635" algn="ctr">
              <a:lnSpc>
                <a:spcPct val="102000"/>
              </a:lnSpc>
            </a:pPr>
            <a:r>
              <a:rPr sz="2450" spc="-50" dirty="0">
                <a:latin typeface="Verdana"/>
                <a:cs typeface="Verdana"/>
              </a:rPr>
              <a:t>Key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Findings: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Impact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cases,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deaths,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economic </a:t>
            </a:r>
            <a:r>
              <a:rPr sz="2450" spc="-45" dirty="0">
                <a:latin typeface="Verdana"/>
                <a:cs typeface="Verdana"/>
              </a:rPr>
              <a:t>indicators.Insights: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Trends,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correlations,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predictive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capabilities.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073" y="2389365"/>
            <a:ext cx="7125970" cy="2999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-45" dirty="0">
                <a:solidFill>
                  <a:srgbClr val="FFFFFF"/>
                </a:solidFill>
              </a:rPr>
              <a:t>Thanks!</a:t>
            </a:r>
            <a:endParaRPr sz="14950"/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750" b="0" spc="9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750" b="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0" spc="-2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750" b="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0" spc="-4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750" b="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0" spc="-4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2750" b="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0" spc="-10" dirty="0">
                <a:solidFill>
                  <a:srgbClr val="FFFFFF"/>
                </a:solidFill>
                <a:latin typeface="Verdana"/>
                <a:cs typeface="Verdana"/>
              </a:rPr>
              <a:t>questions?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0205" y="997305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825"/>
              </a:spcBef>
            </a:pPr>
            <a:r>
              <a:rPr sz="5850" spc="-10" dirty="0">
                <a:solidFill>
                  <a:srgbClr val="FFFFFF"/>
                </a:solidFill>
              </a:rPr>
              <a:t>Introduction</a:t>
            </a:r>
            <a:endParaRPr sz="58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indent="-635" algn="ctr">
              <a:lnSpc>
                <a:spcPct val="117900"/>
              </a:lnSpc>
              <a:spcBef>
                <a:spcPts val="75"/>
              </a:spcBef>
            </a:pPr>
            <a:r>
              <a:rPr spc="85" dirty="0"/>
              <a:t>Welcome</a:t>
            </a:r>
            <a:r>
              <a:rPr spc="-140" dirty="0"/>
              <a:t> </a:t>
            </a:r>
            <a:r>
              <a:rPr dirty="0"/>
              <a:t>to</a:t>
            </a:r>
            <a:r>
              <a:rPr spc="-140" dirty="0"/>
              <a:t> </a:t>
            </a:r>
            <a:r>
              <a:rPr spc="50" dirty="0"/>
              <a:t>the</a:t>
            </a:r>
            <a:r>
              <a:rPr spc="-140" dirty="0"/>
              <a:t> </a:t>
            </a:r>
            <a:r>
              <a:rPr dirty="0"/>
              <a:t>presentation</a:t>
            </a:r>
            <a:r>
              <a:rPr spc="-140" dirty="0"/>
              <a:t> </a:t>
            </a:r>
            <a:r>
              <a:rPr spc="90" dirty="0"/>
              <a:t>on</a:t>
            </a:r>
            <a:r>
              <a:rPr spc="-140" dirty="0"/>
              <a:t> </a:t>
            </a:r>
            <a:r>
              <a:rPr spc="-10" dirty="0"/>
              <a:t>"Analyzing</a:t>
            </a:r>
            <a:r>
              <a:rPr spc="-140" dirty="0"/>
              <a:t> </a:t>
            </a:r>
            <a:r>
              <a:rPr spc="25" dirty="0"/>
              <a:t>the </a:t>
            </a:r>
            <a:r>
              <a:rPr dirty="0"/>
              <a:t>Impact</a:t>
            </a:r>
            <a:r>
              <a:rPr spc="-145" dirty="0"/>
              <a:t> </a:t>
            </a:r>
            <a:r>
              <a:rPr dirty="0"/>
              <a:t>of</a:t>
            </a:r>
            <a:r>
              <a:rPr spc="-140" dirty="0"/>
              <a:t> </a:t>
            </a:r>
            <a:r>
              <a:rPr spc="-50" dirty="0"/>
              <a:t>COVID-</a:t>
            </a:r>
            <a:r>
              <a:rPr spc="-180" dirty="0"/>
              <a:t>19."COVID-</a:t>
            </a:r>
            <a:r>
              <a:rPr spc="-375" dirty="0"/>
              <a:t>19</a:t>
            </a:r>
            <a:r>
              <a:rPr spc="-145" dirty="0"/>
              <a:t> </a:t>
            </a:r>
            <a:r>
              <a:rPr dirty="0"/>
              <a:t>has</a:t>
            </a:r>
            <a:r>
              <a:rPr spc="-140" dirty="0"/>
              <a:t> </a:t>
            </a:r>
            <a:r>
              <a:rPr spc="75" dirty="0"/>
              <a:t>had</a:t>
            </a:r>
            <a:r>
              <a:rPr spc="-145" dirty="0"/>
              <a:t> </a:t>
            </a:r>
            <a:r>
              <a:rPr spc="45" dirty="0"/>
              <a:t>profound </a:t>
            </a:r>
            <a:r>
              <a:rPr dirty="0"/>
              <a:t>effects</a:t>
            </a:r>
            <a:r>
              <a:rPr spc="-185" dirty="0"/>
              <a:t> </a:t>
            </a:r>
            <a:r>
              <a:rPr spc="-35" dirty="0"/>
              <a:t>globally,</a:t>
            </a:r>
            <a:r>
              <a:rPr spc="-185" dirty="0"/>
              <a:t> </a:t>
            </a:r>
            <a:r>
              <a:rPr spc="75" dirty="0"/>
              <a:t>and</a:t>
            </a:r>
            <a:r>
              <a:rPr spc="-180" dirty="0"/>
              <a:t> </a:t>
            </a:r>
            <a:r>
              <a:rPr spc="55" dirty="0"/>
              <a:t>understanding</a:t>
            </a:r>
            <a:r>
              <a:rPr spc="-185" dirty="0"/>
              <a:t> </a:t>
            </a:r>
            <a:r>
              <a:rPr spc="-25" dirty="0"/>
              <a:t>its</a:t>
            </a:r>
            <a:r>
              <a:rPr spc="-185" dirty="0"/>
              <a:t> </a:t>
            </a:r>
            <a:r>
              <a:rPr spc="80" dirty="0"/>
              <a:t>impact</a:t>
            </a:r>
            <a:r>
              <a:rPr spc="-180" dirty="0"/>
              <a:t> </a:t>
            </a:r>
            <a:r>
              <a:rPr spc="-25" dirty="0"/>
              <a:t>is </a:t>
            </a:r>
            <a:r>
              <a:rPr spc="-35" dirty="0"/>
              <a:t>crucial.This</a:t>
            </a:r>
            <a:r>
              <a:rPr spc="-95" dirty="0"/>
              <a:t> </a:t>
            </a:r>
            <a:r>
              <a:rPr dirty="0"/>
              <a:t>project</a:t>
            </a:r>
            <a:r>
              <a:rPr spc="-95" dirty="0"/>
              <a:t> </a:t>
            </a:r>
            <a:r>
              <a:rPr spc="-10" dirty="0"/>
              <a:t>utilizes</a:t>
            </a:r>
            <a:r>
              <a:rPr spc="-95" dirty="0"/>
              <a:t> </a:t>
            </a:r>
            <a:r>
              <a:rPr dirty="0"/>
              <a:t>data</a:t>
            </a:r>
            <a:r>
              <a:rPr spc="-95" dirty="0"/>
              <a:t> </a:t>
            </a:r>
            <a:r>
              <a:rPr spc="-10" dirty="0"/>
              <a:t>science </a:t>
            </a:r>
            <a:r>
              <a:rPr dirty="0"/>
              <a:t>techniques</a:t>
            </a:r>
            <a:r>
              <a:rPr spc="-45" dirty="0"/>
              <a:t> </a:t>
            </a:r>
            <a:r>
              <a:rPr spc="55" dirty="0"/>
              <a:t>in</a:t>
            </a:r>
            <a:r>
              <a:rPr spc="-40" dirty="0"/>
              <a:t> </a:t>
            </a:r>
            <a:r>
              <a:rPr dirty="0"/>
              <a:t>Python,</a:t>
            </a:r>
            <a:r>
              <a:rPr spc="-40" dirty="0"/>
              <a:t> </a:t>
            </a:r>
            <a:r>
              <a:rPr spc="75" dirty="0"/>
              <a:t>including</a:t>
            </a:r>
            <a:r>
              <a:rPr spc="-40" dirty="0"/>
              <a:t> </a:t>
            </a:r>
            <a:r>
              <a:rPr dirty="0"/>
              <a:t>NumPy,</a:t>
            </a:r>
            <a:r>
              <a:rPr spc="-40" dirty="0"/>
              <a:t> </a:t>
            </a:r>
            <a:r>
              <a:rPr spc="-10" dirty="0"/>
              <a:t>Pandas, </a:t>
            </a:r>
            <a:r>
              <a:rPr dirty="0"/>
              <a:t>Matplotlib,</a:t>
            </a:r>
            <a:r>
              <a:rPr spc="-120" dirty="0"/>
              <a:t> </a:t>
            </a:r>
            <a:r>
              <a:rPr spc="75" dirty="0"/>
              <a:t>and</a:t>
            </a:r>
            <a:r>
              <a:rPr spc="-114" dirty="0"/>
              <a:t> </a:t>
            </a:r>
            <a:r>
              <a:rPr spc="-10" dirty="0"/>
              <a:t>Seaborn.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825"/>
              </a:spcBef>
            </a:pPr>
            <a:r>
              <a:rPr sz="5850" dirty="0">
                <a:solidFill>
                  <a:srgbClr val="FFFFFF"/>
                </a:solidFill>
              </a:rPr>
              <a:t>Data</a:t>
            </a:r>
            <a:r>
              <a:rPr sz="5850" spc="75" dirty="0">
                <a:solidFill>
                  <a:srgbClr val="FFFFFF"/>
                </a:solidFill>
              </a:rPr>
              <a:t> </a:t>
            </a:r>
            <a:r>
              <a:rPr sz="5850" spc="40" dirty="0">
                <a:solidFill>
                  <a:srgbClr val="FFFFFF"/>
                </a:solidFill>
              </a:rPr>
              <a:t>Collection</a:t>
            </a:r>
            <a:endParaRPr sz="58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17800"/>
              </a:lnSpc>
              <a:spcBef>
                <a:spcPts val="80"/>
              </a:spcBef>
            </a:pPr>
            <a:r>
              <a:rPr dirty="0"/>
              <a:t>Data</a:t>
            </a:r>
            <a:r>
              <a:rPr spc="-105" dirty="0"/>
              <a:t> </a:t>
            </a:r>
            <a:r>
              <a:rPr dirty="0"/>
              <a:t>source</a:t>
            </a:r>
            <a:r>
              <a:rPr spc="-100" dirty="0"/>
              <a:t> </a:t>
            </a:r>
            <a:r>
              <a:rPr spc="-590" dirty="0"/>
              <a:t>:</a:t>
            </a:r>
            <a:r>
              <a:rPr spc="-100" dirty="0"/>
              <a:t> </a:t>
            </a:r>
            <a:r>
              <a:rPr dirty="0"/>
              <a:t>KAGGLE</a:t>
            </a:r>
            <a:r>
              <a:rPr spc="-100" dirty="0"/>
              <a:t> </a:t>
            </a:r>
            <a:r>
              <a:rPr spc="-75" dirty="0"/>
              <a:t>(an</a:t>
            </a:r>
            <a:r>
              <a:rPr spc="-100" dirty="0"/>
              <a:t> </a:t>
            </a:r>
            <a:r>
              <a:rPr dirty="0"/>
              <a:t>online</a:t>
            </a:r>
            <a:r>
              <a:rPr spc="-100" dirty="0"/>
              <a:t> </a:t>
            </a:r>
            <a:r>
              <a:rPr spc="75" dirty="0"/>
              <a:t>community</a:t>
            </a:r>
            <a:r>
              <a:rPr spc="-105" dirty="0"/>
              <a:t> </a:t>
            </a:r>
            <a:r>
              <a:rPr spc="-25" dirty="0"/>
              <a:t>of </a:t>
            </a:r>
            <a:r>
              <a:rPr dirty="0"/>
              <a:t>data</a:t>
            </a:r>
            <a:r>
              <a:rPr spc="-120" dirty="0"/>
              <a:t> </a:t>
            </a:r>
            <a:r>
              <a:rPr dirty="0"/>
              <a:t>scientists</a:t>
            </a:r>
            <a:r>
              <a:rPr spc="-120" dirty="0"/>
              <a:t> </a:t>
            </a:r>
            <a:r>
              <a:rPr spc="75" dirty="0"/>
              <a:t>and</a:t>
            </a:r>
            <a:r>
              <a:rPr spc="-120" dirty="0"/>
              <a:t> </a:t>
            </a:r>
            <a:r>
              <a:rPr spc="75" dirty="0"/>
              <a:t>machine</a:t>
            </a:r>
            <a:r>
              <a:rPr spc="-120" dirty="0"/>
              <a:t> </a:t>
            </a:r>
            <a:r>
              <a:rPr dirty="0"/>
              <a:t>learning</a:t>
            </a:r>
            <a:r>
              <a:rPr spc="-120" dirty="0"/>
              <a:t> </a:t>
            </a:r>
            <a:r>
              <a:rPr spc="-10" dirty="0"/>
              <a:t>engineers. </a:t>
            </a:r>
            <a:r>
              <a:rPr spc="55" dirty="0"/>
              <a:t>Kaggle</a:t>
            </a:r>
            <a:r>
              <a:rPr spc="-180" dirty="0"/>
              <a:t> </a:t>
            </a:r>
            <a:r>
              <a:rPr dirty="0"/>
              <a:t>allows</a:t>
            </a:r>
            <a:r>
              <a:rPr spc="-180" dirty="0"/>
              <a:t> </a:t>
            </a:r>
            <a:r>
              <a:rPr spc="-25" dirty="0"/>
              <a:t>users</a:t>
            </a:r>
            <a:r>
              <a:rPr spc="-180" dirty="0"/>
              <a:t> </a:t>
            </a:r>
            <a:r>
              <a:rPr dirty="0"/>
              <a:t>to</a:t>
            </a:r>
            <a:r>
              <a:rPr spc="-180" dirty="0"/>
              <a:t> </a:t>
            </a:r>
            <a:r>
              <a:rPr spc="75" dirty="0"/>
              <a:t>ﬁnd</a:t>
            </a:r>
            <a:r>
              <a:rPr spc="-180" dirty="0"/>
              <a:t> </a:t>
            </a:r>
            <a:r>
              <a:rPr dirty="0"/>
              <a:t>datasets</a:t>
            </a:r>
            <a:r>
              <a:rPr spc="-180" dirty="0"/>
              <a:t> </a:t>
            </a:r>
            <a:r>
              <a:rPr dirty="0"/>
              <a:t>they</a:t>
            </a:r>
            <a:r>
              <a:rPr spc="-175" dirty="0"/>
              <a:t> </a:t>
            </a:r>
            <a:r>
              <a:rPr spc="55" dirty="0"/>
              <a:t>want</a:t>
            </a:r>
            <a:r>
              <a:rPr spc="-180" dirty="0"/>
              <a:t> </a:t>
            </a:r>
            <a:r>
              <a:rPr spc="-25" dirty="0"/>
              <a:t>to </a:t>
            </a:r>
            <a:r>
              <a:rPr dirty="0"/>
              <a:t>use</a:t>
            </a:r>
            <a:r>
              <a:rPr spc="-190" dirty="0"/>
              <a:t> </a:t>
            </a:r>
            <a:r>
              <a:rPr spc="55" dirty="0"/>
              <a:t>in</a:t>
            </a:r>
            <a:r>
              <a:rPr spc="-190" dirty="0"/>
              <a:t> </a:t>
            </a:r>
            <a:r>
              <a:rPr spc="80" dirty="0"/>
              <a:t>building</a:t>
            </a:r>
            <a:r>
              <a:rPr spc="-190" dirty="0"/>
              <a:t> </a:t>
            </a:r>
            <a:r>
              <a:rPr spc="-100" dirty="0"/>
              <a:t>AI</a:t>
            </a:r>
            <a:r>
              <a:rPr spc="-190" dirty="0"/>
              <a:t> </a:t>
            </a:r>
            <a:r>
              <a:rPr dirty="0"/>
              <a:t>models,</a:t>
            </a:r>
            <a:r>
              <a:rPr spc="-190" dirty="0"/>
              <a:t> </a:t>
            </a:r>
            <a:r>
              <a:rPr spc="60" dirty="0"/>
              <a:t>publish</a:t>
            </a:r>
            <a:r>
              <a:rPr spc="-190" dirty="0"/>
              <a:t> </a:t>
            </a:r>
            <a:r>
              <a:rPr spc="-45" dirty="0"/>
              <a:t>datasets,</a:t>
            </a:r>
            <a:r>
              <a:rPr spc="-190" dirty="0"/>
              <a:t> </a:t>
            </a:r>
            <a:r>
              <a:rPr spc="-20" dirty="0"/>
              <a:t>work </a:t>
            </a:r>
            <a:r>
              <a:rPr spc="75" dirty="0"/>
              <a:t>with</a:t>
            </a:r>
            <a:r>
              <a:rPr spc="-145" dirty="0"/>
              <a:t> </a:t>
            </a:r>
            <a:r>
              <a:rPr dirty="0"/>
              <a:t>other</a:t>
            </a:r>
            <a:r>
              <a:rPr spc="-145" dirty="0"/>
              <a:t> </a:t>
            </a:r>
            <a:r>
              <a:rPr dirty="0"/>
              <a:t>data</a:t>
            </a:r>
            <a:r>
              <a:rPr spc="-145" dirty="0"/>
              <a:t> </a:t>
            </a:r>
            <a:r>
              <a:rPr dirty="0"/>
              <a:t>scientists</a:t>
            </a:r>
            <a:r>
              <a:rPr spc="-140" dirty="0"/>
              <a:t> </a:t>
            </a:r>
            <a:r>
              <a:rPr spc="75" dirty="0"/>
              <a:t>and</a:t>
            </a:r>
            <a:r>
              <a:rPr spc="-145" dirty="0"/>
              <a:t> </a:t>
            </a:r>
            <a:r>
              <a:rPr spc="75" dirty="0"/>
              <a:t>machine</a:t>
            </a:r>
            <a:r>
              <a:rPr spc="-145" dirty="0"/>
              <a:t> </a:t>
            </a:r>
            <a:r>
              <a:rPr spc="-10" dirty="0"/>
              <a:t>learning engineers,</a:t>
            </a:r>
            <a:r>
              <a:rPr spc="-170" dirty="0"/>
              <a:t> </a:t>
            </a:r>
            <a:r>
              <a:rPr spc="75" dirty="0"/>
              <a:t>and</a:t>
            </a:r>
            <a:r>
              <a:rPr spc="-170" dirty="0"/>
              <a:t> </a:t>
            </a:r>
            <a:r>
              <a:rPr dirty="0"/>
              <a:t>enter</a:t>
            </a:r>
            <a:r>
              <a:rPr spc="-170" dirty="0"/>
              <a:t> </a:t>
            </a:r>
            <a:r>
              <a:rPr spc="55" dirty="0"/>
              <a:t>competitions</a:t>
            </a:r>
            <a:r>
              <a:rPr spc="-170" dirty="0"/>
              <a:t> </a:t>
            </a:r>
            <a:r>
              <a:rPr dirty="0"/>
              <a:t>to</a:t>
            </a:r>
            <a:r>
              <a:rPr spc="-165" dirty="0"/>
              <a:t> </a:t>
            </a:r>
            <a:r>
              <a:rPr spc="-40" dirty="0"/>
              <a:t>solve</a:t>
            </a:r>
            <a:r>
              <a:rPr spc="-170" dirty="0"/>
              <a:t> </a:t>
            </a:r>
            <a:r>
              <a:rPr spc="-20" dirty="0"/>
              <a:t>data </a:t>
            </a:r>
            <a:r>
              <a:rPr dirty="0"/>
              <a:t>science</a:t>
            </a:r>
            <a:r>
              <a:rPr spc="60" dirty="0"/>
              <a:t> </a:t>
            </a:r>
            <a:r>
              <a:rPr spc="-10" dirty="0"/>
              <a:t>challenges.)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2762" rIns="0" bIns="0" rtlCol="0">
            <a:spAutoFit/>
          </a:bodyPr>
          <a:lstStyle/>
          <a:p>
            <a:pPr marL="9824085">
              <a:lnSpc>
                <a:spcPct val="100000"/>
              </a:lnSpc>
              <a:spcBef>
                <a:spcPts val="125"/>
              </a:spcBef>
            </a:pPr>
            <a:r>
              <a:rPr sz="5450" dirty="0"/>
              <a:t>Data</a:t>
            </a:r>
            <a:r>
              <a:rPr sz="5450" spc="145" dirty="0"/>
              <a:t> </a:t>
            </a:r>
            <a:r>
              <a:rPr sz="5450" spc="-10" dirty="0"/>
              <a:t>Preprocessing</a:t>
            </a:r>
            <a:endParaRPr sz="5450"/>
          </a:p>
        </p:txBody>
      </p:sp>
      <p:sp>
        <p:nvSpPr>
          <p:cNvPr id="6" name="object 6"/>
          <p:cNvSpPr txBox="1"/>
          <p:nvPr/>
        </p:nvSpPr>
        <p:spPr>
          <a:xfrm>
            <a:off x="10553192" y="2788546"/>
            <a:ext cx="5745480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247650">
              <a:lnSpc>
                <a:spcPct val="102000"/>
              </a:lnSpc>
              <a:spcBef>
                <a:spcPts val="65"/>
              </a:spcBef>
            </a:pPr>
            <a:r>
              <a:rPr sz="2450" spc="-30" dirty="0">
                <a:latin typeface="Verdana"/>
                <a:cs typeface="Verdana"/>
              </a:rPr>
              <a:t>Cleaning: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Handling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missing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values, </a:t>
            </a:r>
            <a:r>
              <a:rPr sz="2450" dirty="0">
                <a:latin typeface="Verdana"/>
                <a:cs typeface="Verdana"/>
              </a:rPr>
              <a:t>removing</a:t>
            </a:r>
            <a:r>
              <a:rPr sz="2450" spc="11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duplicates.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Verdana"/>
              <a:cs typeface="Verdana"/>
            </a:endParaRPr>
          </a:p>
          <a:p>
            <a:pPr marL="12700" marR="1055370">
              <a:lnSpc>
                <a:spcPct val="102000"/>
              </a:lnSpc>
              <a:spcBef>
                <a:spcPts val="5"/>
              </a:spcBef>
            </a:pPr>
            <a:r>
              <a:rPr sz="2450" spc="-45" dirty="0">
                <a:latin typeface="Verdana"/>
                <a:cs typeface="Verdana"/>
              </a:rPr>
              <a:t>Transformation: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Date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format </a:t>
            </a:r>
            <a:r>
              <a:rPr sz="2450" spc="-30" dirty="0">
                <a:latin typeface="Verdana"/>
                <a:cs typeface="Verdana"/>
              </a:rPr>
              <a:t>conversion,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data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aggregation.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</a:pPr>
            <a:r>
              <a:rPr sz="2450" spc="-25" dirty="0">
                <a:latin typeface="Verdana"/>
                <a:cs typeface="Verdana"/>
              </a:rPr>
              <a:t>Importance: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Ensures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data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quality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 </a:t>
            </a:r>
            <a:r>
              <a:rPr sz="2450" dirty="0">
                <a:latin typeface="Verdana"/>
                <a:cs typeface="Verdana"/>
              </a:rPr>
              <a:t>accurate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analysis.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1846" rIns="0" bIns="0" rtlCol="0">
            <a:spAutoFit/>
          </a:bodyPr>
          <a:lstStyle/>
          <a:p>
            <a:pPr marL="10333355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solidFill>
                  <a:srgbClr val="FFFFFF"/>
                </a:solidFill>
              </a:rPr>
              <a:t>Exploratory</a:t>
            </a:r>
            <a:r>
              <a:rPr sz="3700" spc="-120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Data</a:t>
            </a:r>
            <a:r>
              <a:rPr sz="3700" spc="-170" dirty="0">
                <a:solidFill>
                  <a:srgbClr val="FFFFFF"/>
                </a:solidFill>
              </a:rPr>
              <a:t> </a:t>
            </a:r>
            <a:r>
              <a:rPr sz="3700" spc="-10" dirty="0">
                <a:solidFill>
                  <a:srgbClr val="FFFFFF"/>
                </a:solidFill>
              </a:rPr>
              <a:t>Analysis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11062199" y="3135234"/>
            <a:ext cx="5393055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Used:</a:t>
            </a:r>
            <a:r>
              <a:rPr sz="24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Pandas,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Matplotlib, Seaborn.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Verdana"/>
              <a:cs typeface="Verdana"/>
            </a:endParaRPr>
          </a:p>
          <a:p>
            <a:pPr marL="12700" marR="394335">
              <a:lnSpc>
                <a:spcPct val="102000"/>
              </a:lnSpc>
              <a:spcBef>
                <a:spcPts val="5"/>
              </a:spcBef>
            </a:pP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Visualizations: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series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plots, histograms,</a:t>
            </a:r>
            <a:r>
              <a:rPr sz="24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heatmaps.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Insights:</a:t>
            </a:r>
            <a:r>
              <a:rPr sz="24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Trends,</a:t>
            </a:r>
            <a:r>
              <a:rPr sz="24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patterns,</a:t>
            </a:r>
            <a:r>
              <a:rPr sz="24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outliers.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565" y="1101071"/>
            <a:ext cx="6638925" cy="891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650" dirty="0"/>
              <a:t>Statistical</a:t>
            </a:r>
            <a:r>
              <a:rPr sz="5650" spc="195" dirty="0"/>
              <a:t> </a:t>
            </a:r>
            <a:r>
              <a:rPr sz="5650" spc="35" dirty="0"/>
              <a:t>Modeling</a:t>
            </a:r>
            <a:endParaRPr sz="5650"/>
          </a:p>
        </p:txBody>
      </p:sp>
      <p:sp>
        <p:nvSpPr>
          <p:cNvPr id="3" name="object 3"/>
          <p:cNvSpPr txBox="1"/>
          <p:nvPr/>
        </p:nvSpPr>
        <p:spPr>
          <a:xfrm>
            <a:off x="1554132" y="2643853"/>
            <a:ext cx="668400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dirty="0">
                <a:latin typeface="Verdana"/>
                <a:cs typeface="Verdana"/>
              </a:rPr>
              <a:t>Techniques</a:t>
            </a:r>
            <a:r>
              <a:rPr sz="2600" spc="1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Used:</a:t>
            </a:r>
            <a:r>
              <a:rPr sz="2600" spc="1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Descriptive</a:t>
            </a:r>
            <a:r>
              <a:rPr sz="2600" spc="1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statistics,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132" y="3110578"/>
            <a:ext cx="442023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61665" algn="l"/>
              </a:tabLst>
            </a:pPr>
            <a:r>
              <a:rPr sz="2600" spc="-10" dirty="0">
                <a:latin typeface="Verdana"/>
                <a:cs typeface="Verdana"/>
              </a:rPr>
              <a:t>hypothesis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10" dirty="0">
                <a:latin typeface="Verdana"/>
                <a:cs typeface="Verdana"/>
              </a:rPr>
              <a:t>testing,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849" y="3044817"/>
            <a:ext cx="1354455" cy="958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94970">
              <a:lnSpc>
                <a:spcPct val="117800"/>
              </a:lnSpc>
              <a:spcBef>
                <a:spcPts val="90"/>
              </a:spcBef>
            </a:pPr>
            <a:r>
              <a:rPr sz="2600" spc="-10" dirty="0">
                <a:latin typeface="Verdana"/>
                <a:cs typeface="Verdana"/>
              </a:rPr>
              <a:t>linear NumPy,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4132" y="3511542"/>
            <a:ext cx="4973320" cy="958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0"/>
              </a:spcBef>
              <a:tabLst>
                <a:tab pos="3623310" algn="l"/>
              </a:tabLst>
            </a:pPr>
            <a:r>
              <a:rPr sz="2600" spc="-10" dirty="0">
                <a:latin typeface="Verdana"/>
                <a:cs typeface="Verdana"/>
              </a:rPr>
              <a:t>regression.Libraries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40" dirty="0">
                <a:latin typeface="Verdana"/>
                <a:cs typeface="Verdana"/>
              </a:rPr>
              <a:t>Utilized: </a:t>
            </a:r>
            <a:r>
              <a:rPr sz="2600" spc="-10" dirty="0">
                <a:latin typeface="Verdana"/>
                <a:cs typeface="Verdana"/>
              </a:rPr>
              <a:t>Pandas,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4132" y="4435467"/>
            <a:ext cx="6684009" cy="23780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150"/>
              </a:spcBef>
              <a:tabLst>
                <a:tab pos="1329690" algn="l"/>
                <a:tab pos="1833880" algn="l"/>
                <a:tab pos="1931035" algn="l"/>
                <a:tab pos="2698115" algn="l"/>
                <a:tab pos="3389629" algn="l"/>
                <a:tab pos="4031615" algn="l"/>
                <a:tab pos="4497070" algn="l"/>
                <a:tab pos="5107940" algn="l"/>
                <a:tab pos="5168900" algn="l"/>
                <a:tab pos="6015990" algn="l"/>
              </a:tabLst>
            </a:pPr>
            <a:r>
              <a:rPr sz="2600" spc="-10" dirty="0">
                <a:latin typeface="Verdana"/>
                <a:cs typeface="Verdana"/>
              </a:rPr>
              <a:t>Matplotlib.Approach:Descriptive </a:t>
            </a:r>
            <a:r>
              <a:rPr sz="2600" spc="-60" dirty="0">
                <a:latin typeface="Verdana"/>
                <a:cs typeface="Verdana"/>
              </a:rPr>
              <a:t>Statistics: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Utilize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135" dirty="0">
                <a:latin typeface="Verdana"/>
                <a:cs typeface="Verdana"/>
              </a:rPr>
              <a:t>NumPy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and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65" dirty="0">
                <a:latin typeface="Verdana"/>
                <a:cs typeface="Verdana"/>
              </a:rPr>
              <a:t>Pandas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to </a:t>
            </a:r>
            <a:r>
              <a:rPr sz="2600" spc="-10" dirty="0">
                <a:latin typeface="Verdana"/>
                <a:cs typeface="Verdana"/>
              </a:rPr>
              <a:t>calculate</a:t>
            </a:r>
            <a:r>
              <a:rPr sz="2600" dirty="0">
                <a:latin typeface="Verdana"/>
                <a:cs typeface="Verdana"/>
              </a:rPr>
              <a:t>		</a:t>
            </a:r>
            <a:r>
              <a:rPr sz="2600" spc="-20" dirty="0">
                <a:latin typeface="Verdana"/>
                <a:cs typeface="Verdana"/>
              </a:rPr>
              <a:t>mean,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10" dirty="0">
                <a:latin typeface="Verdana"/>
                <a:cs typeface="Verdana"/>
              </a:rPr>
              <a:t>median,</a:t>
            </a:r>
            <a:r>
              <a:rPr sz="2600" dirty="0">
                <a:latin typeface="Verdana"/>
                <a:cs typeface="Verdana"/>
              </a:rPr>
              <a:t>		</a:t>
            </a:r>
            <a:r>
              <a:rPr sz="2600" spc="-10" dirty="0">
                <a:latin typeface="Verdana"/>
                <a:cs typeface="Verdana"/>
              </a:rPr>
              <a:t>standard deviation,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20" dirty="0">
                <a:latin typeface="Verdana"/>
                <a:cs typeface="Verdana"/>
              </a:rPr>
              <a:t>etc.,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10" dirty="0">
                <a:latin typeface="Verdana"/>
                <a:cs typeface="Verdana"/>
              </a:rPr>
              <a:t>providing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10" dirty="0">
                <a:latin typeface="Verdana"/>
                <a:cs typeface="Verdana"/>
              </a:rPr>
              <a:t>insights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20" dirty="0">
                <a:latin typeface="Verdana"/>
                <a:cs typeface="Verdana"/>
              </a:rPr>
              <a:t>into </a:t>
            </a:r>
            <a:r>
              <a:rPr sz="2600" spc="30" dirty="0">
                <a:latin typeface="Verdana"/>
                <a:cs typeface="Verdana"/>
              </a:rPr>
              <a:t>the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10" dirty="0">
                <a:latin typeface="Verdana"/>
                <a:cs typeface="Verdana"/>
              </a:rPr>
              <a:t>distribution</a:t>
            </a:r>
            <a:r>
              <a:rPr sz="2600" dirty="0">
                <a:latin typeface="Verdana"/>
                <a:cs typeface="Verdana"/>
              </a:rPr>
              <a:t>		</a:t>
            </a:r>
            <a:r>
              <a:rPr sz="2600" spc="-25" dirty="0">
                <a:latin typeface="Verdana"/>
                <a:cs typeface="Verdana"/>
              </a:rPr>
              <a:t>of</a:t>
            </a:r>
            <a:r>
              <a:rPr sz="2600" dirty="0">
                <a:latin typeface="Verdana"/>
                <a:cs typeface="Verdana"/>
              </a:rPr>
              <a:t>		</a:t>
            </a:r>
            <a:r>
              <a:rPr sz="2600" spc="-45" dirty="0">
                <a:latin typeface="Verdana"/>
                <a:cs typeface="Verdana"/>
              </a:rPr>
              <a:t>COVID-</a:t>
            </a:r>
            <a:r>
              <a:rPr sz="2600" spc="-409" dirty="0">
                <a:latin typeface="Verdana"/>
                <a:cs typeface="Verdana"/>
              </a:rPr>
              <a:t>19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4132" y="7320628"/>
            <a:ext cx="297751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90295" algn="l"/>
                <a:tab pos="1718945" algn="l"/>
              </a:tabLst>
            </a:pPr>
            <a:r>
              <a:rPr sz="2600" spc="-10" dirty="0">
                <a:latin typeface="Verdana"/>
                <a:cs typeface="Verdana"/>
              </a:rPr>
              <a:t>tests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25" dirty="0">
                <a:latin typeface="Verdana"/>
                <a:cs typeface="Verdana"/>
              </a:rPr>
              <a:t>or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70" dirty="0">
                <a:latin typeface="Verdana"/>
                <a:cs typeface="Verdana"/>
              </a:rPr>
              <a:t>ANOVA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4132" y="6788143"/>
            <a:ext cx="6684009" cy="9588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45"/>
              </a:spcBef>
              <a:tabLst>
                <a:tab pos="3018155" algn="l"/>
                <a:tab pos="4630420" algn="l"/>
                <a:tab pos="6397625" algn="l"/>
              </a:tabLst>
            </a:pPr>
            <a:r>
              <a:rPr sz="2600" spc="-10" dirty="0">
                <a:latin typeface="Verdana"/>
                <a:cs typeface="Verdana"/>
              </a:rPr>
              <a:t>data.Hypothesis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10" dirty="0">
                <a:latin typeface="Verdana"/>
                <a:cs typeface="Verdana"/>
              </a:rPr>
              <a:t>Testing: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75" dirty="0">
                <a:latin typeface="Verdana"/>
                <a:cs typeface="Verdana"/>
              </a:rPr>
              <a:t>Conduct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50" dirty="0">
                <a:latin typeface="Verdana"/>
                <a:cs typeface="Verdana"/>
              </a:rPr>
              <a:t>t-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  <a:tabLst>
                <a:tab pos="1217295" algn="l"/>
                <a:tab pos="2771140" algn="l"/>
              </a:tabLst>
            </a:pPr>
            <a:r>
              <a:rPr sz="2600" spc="50" dirty="0">
                <a:latin typeface="Verdana"/>
                <a:cs typeface="Verdana"/>
              </a:rPr>
              <a:t>using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114" dirty="0">
                <a:latin typeface="Verdana"/>
                <a:cs typeface="Verdana"/>
              </a:rPr>
              <a:t>NumPy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50" dirty="0">
                <a:latin typeface="Verdana"/>
                <a:cs typeface="Verdana"/>
              </a:rPr>
              <a:t>and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4132" y="7721593"/>
            <a:ext cx="6684009" cy="1425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90"/>
              </a:spcBef>
            </a:pPr>
            <a:r>
              <a:rPr sz="2600" spc="65" dirty="0">
                <a:latin typeface="Verdana"/>
                <a:cs typeface="Verdana"/>
              </a:rPr>
              <a:t>Pandas</a:t>
            </a:r>
            <a:r>
              <a:rPr sz="2600" spc="5" dirty="0">
                <a:latin typeface="Verdana"/>
                <a:cs typeface="Verdana"/>
              </a:rPr>
              <a:t> 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5" dirty="0">
                <a:latin typeface="Verdana"/>
                <a:cs typeface="Verdana"/>
              </a:rPr>
              <a:t>  </a:t>
            </a:r>
            <a:r>
              <a:rPr sz="2600" dirty="0">
                <a:latin typeface="Verdana"/>
                <a:cs typeface="Verdana"/>
              </a:rPr>
              <a:t>assess</a:t>
            </a:r>
            <a:r>
              <a:rPr sz="2600" spc="10" dirty="0">
                <a:latin typeface="Verdana"/>
                <a:cs typeface="Verdana"/>
              </a:rPr>
              <a:t>  </a:t>
            </a:r>
            <a:r>
              <a:rPr sz="2600" spc="55" dirty="0">
                <a:latin typeface="Verdana"/>
                <a:cs typeface="Verdana"/>
              </a:rPr>
              <a:t>the</a:t>
            </a:r>
            <a:r>
              <a:rPr sz="2600" spc="5" dirty="0">
                <a:latin typeface="Verdana"/>
                <a:cs typeface="Verdana"/>
              </a:rPr>
              <a:t>  </a:t>
            </a:r>
            <a:r>
              <a:rPr sz="2600" dirty="0">
                <a:latin typeface="Verdana"/>
                <a:cs typeface="Verdana"/>
              </a:rPr>
              <a:t>signiﬁcance</a:t>
            </a:r>
            <a:r>
              <a:rPr sz="2600" spc="10" dirty="0">
                <a:latin typeface="Verdana"/>
                <a:cs typeface="Verdana"/>
              </a:rPr>
              <a:t>  </a:t>
            </a:r>
            <a:r>
              <a:rPr sz="2600" spc="-25" dirty="0">
                <a:latin typeface="Verdana"/>
                <a:cs typeface="Verdana"/>
              </a:rPr>
              <a:t>of </a:t>
            </a:r>
            <a:r>
              <a:rPr sz="2600" dirty="0">
                <a:latin typeface="Verdana"/>
                <a:cs typeface="Verdana"/>
              </a:rPr>
              <a:t>interventions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or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differences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55" dirty="0">
                <a:latin typeface="Verdana"/>
                <a:cs typeface="Verdana"/>
              </a:rPr>
              <a:t>in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45" dirty="0">
                <a:latin typeface="Verdana"/>
                <a:cs typeface="Verdana"/>
              </a:rPr>
              <a:t>COVID-</a:t>
            </a:r>
            <a:r>
              <a:rPr sz="2600" spc="-409" dirty="0">
                <a:latin typeface="Verdana"/>
                <a:cs typeface="Verdana"/>
              </a:rPr>
              <a:t>19 </a:t>
            </a:r>
            <a:r>
              <a:rPr sz="2600" dirty="0">
                <a:latin typeface="Verdana"/>
                <a:cs typeface="Verdana"/>
              </a:rPr>
              <a:t>metrics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across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different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groups.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9" y="1929117"/>
            <a:ext cx="6320155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50" dirty="0"/>
              <a:t>Geospatial</a:t>
            </a:r>
            <a:r>
              <a:rPr sz="5550" spc="-150" dirty="0"/>
              <a:t> </a:t>
            </a:r>
            <a:r>
              <a:rPr sz="5550" spc="-10" dirty="0"/>
              <a:t>Analysis</a:t>
            </a:r>
            <a:endParaRPr sz="55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9022" y="3317036"/>
            <a:ext cx="1408264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6317" y="3755187"/>
            <a:ext cx="1928939" cy="2478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66728" y="4193337"/>
            <a:ext cx="2434297" cy="3072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70696" y="4641012"/>
            <a:ext cx="1353934" cy="3072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33296" y="3175317"/>
            <a:ext cx="5459730" cy="17875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50" dirty="0">
                <a:latin typeface="Verdana"/>
                <a:cs typeface="Verdana"/>
              </a:rPr>
              <a:t>Geospatial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analysis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allows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17300"/>
              </a:lnSpc>
              <a:tabLst>
                <a:tab pos="2729865" algn="l"/>
              </a:tabLst>
            </a:pPr>
            <a:r>
              <a:rPr sz="2450" spc="50" dirty="0">
                <a:latin typeface="Verdana"/>
                <a:cs typeface="Verdana"/>
              </a:rPr>
              <a:t>and</a:t>
            </a:r>
            <a:r>
              <a:rPr sz="2450" dirty="0">
                <a:latin typeface="Verdana"/>
                <a:cs typeface="Verdana"/>
              </a:rPr>
              <a:t>	of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COVID-</a:t>
            </a:r>
            <a:r>
              <a:rPr sz="2450" spc="-375" dirty="0">
                <a:latin typeface="Verdana"/>
                <a:cs typeface="Verdana"/>
              </a:rPr>
              <a:t>19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data, </a:t>
            </a:r>
            <a:r>
              <a:rPr sz="2450" dirty="0">
                <a:latin typeface="Verdana"/>
                <a:cs typeface="Verdana"/>
              </a:rPr>
              <a:t>providing</a:t>
            </a:r>
            <a:r>
              <a:rPr sz="2450" spc="10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insights</a:t>
            </a:r>
            <a:r>
              <a:rPr sz="2450" spc="10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into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2169795" algn="l"/>
              </a:tabLst>
            </a:pPr>
            <a:r>
              <a:rPr sz="2450" spc="50" dirty="0">
                <a:latin typeface="Verdana"/>
                <a:cs typeface="Verdana"/>
              </a:rPr>
              <a:t>and</a:t>
            </a:r>
            <a:r>
              <a:rPr sz="2450" dirty="0">
                <a:latin typeface="Verdana"/>
                <a:cs typeface="Verdana"/>
              </a:rPr>
              <a:t>	of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pandemic.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5267" rIns="0" bIns="0" rtlCol="0">
            <a:spAutoFit/>
          </a:bodyPr>
          <a:lstStyle/>
          <a:p>
            <a:pPr marL="713105">
              <a:lnSpc>
                <a:spcPct val="100000"/>
              </a:lnSpc>
              <a:spcBef>
                <a:spcPts val="100"/>
              </a:spcBef>
            </a:pPr>
            <a:r>
              <a:rPr dirty="0"/>
              <a:t>Ethical</a:t>
            </a:r>
            <a:r>
              <a:rPr spc="340" dirty="0"/>
              <a:t> </a:t>
            </a:r>
            <a:r>
              <a:rPr spc="-10" dirty="0"/>
              <a:t>Considerations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3563" y="3388207"/>
            <a:ext cx="1101915" cy="308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3807" y="3824744"/>
            <a:ext cx="2253970" cy="3104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8530" y="3826357"/>
            <a:ext cx="3070529" cy="3072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68951" y="2808326"/>
            <a:ext cx="6109970" cy="222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9115">
              <a:lnSpc>
                <a:spcPct val="117300"/>
              </a:lnSpc>
              <a:spcBef>
                <a:spcPts val="95"/>
              </a:spcBef>
              <a:tabLst>
                <a:tab pos="6029960" algn="l"/>
              </a:tabLst>
            </a:pPr>
            <a:r>
              <a:rPr sz="2450" spc="135" dirty="0">
                <a:latin typeface="Verdana"/>
                <a:cs typeface="Verdana"/>
              </a:rPr>
              <a:t>When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dealing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with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sensitive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health </a:t>
            </a:r>
            <a:r>
              <a:rPr sz="2450" spc="-60" dirty="0">
                <a:latin typeface="Verdana"/>
                <a:cs typeface="Verdana"/>
              </a:rPr>
              <a:t>data,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it's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important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consider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41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2172335">
              <a:lnSpc>
                <a:spcPct val="100000"/>
              </a:lnSpc>
              <a:spcBef>
                <a:spcPts val="509"/>
              </a:spcBef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2450" dirty="0">
                <a:latin typeface="Verdana"/>
                <a:cs typeface="Verdana"/>
              </a:rPr>
              <a:t>of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analysis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its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potential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impact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public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policy.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478">
              <a:srgbClr val="D0DDED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406E-FD33-5046-9B12-C75CB03A0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46742"/>
          </a:xfrm>
        </p:spPr>
        <p:txBody>
          <a:bodyPr/>
          <a:lstStyle/>
          <a:p>
            <a:pPr algn="ctr"/>
            <a:r>
              <a:rPr lang="en-US" dirty="0"/>
              <a:t>VISUALIZATION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30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448</Words>
  <Application>Microsoft Office PowerPoint</Application>
  <PresentationFormat>Custom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Cambria</vt:lpstr>
      <vt:lpstr>Verdana</vt:lpstr>
      <vt:lpstr>Office Theme</vt:lpstr>
      <vt:lpstr>PowerPoint Presentation</vt:lpstr>
      <vt:lpstr>Introduction</vt:lpstr>
      <vt:lpstr>Data Collection</vt:lpstr>
      <vt:lpstr>Data Preprocessing</vt:lpstr>
      <vt:lpstr>Exploratory Data Analysis</vt:lpstr>
      <vt:lpstr>Statistical Modeling</vt:lpstr>
      <vt:lpstr>Geospatial Analysis</vt:lpstr>
      <vt:lpstr>Ethical Considerations</vt:lpstr>
      <vt:lpstr>VISUALIZATION  OF  RESULTS</vt:lpstr>
      <vt:lpstr>CONFIRMED VS RECOVERED</vt:lpstr>
      <vt:lpstr>DEATHS VS RECOVERED</vt:lpstr>
      <vt:lpstr>COUNTRY VS CONFIRMED CASES</vt:lpstr>
      <vt:lpstr>DEATHS VS RECOVERED</vt:lpstr>
      <vt:lpstr>Challenges and Limitations</vt:lpstr>
      <vt:lpstr>Recommendations for Future Work To further enhance the analysis, future work could focus on</vt:lpstr>
      <vt:lpstr>Conclusion</vt:lpstr>
      <vt:lpstr>Thanks! 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jayadir102005@outlook.com</cp:lastModifiedBy>
  <cp:revision>1</cp:revision>
  <dcterms:created xsi:type="dcterms:W3CDTF">2024-05-01T17:06:49Z</dcterms:created>
  <dcterms:modified xsi:type="dcterms:W3CDTF">2024-05-02T18:27:36Z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2024-05-01T00:00:00Z</vt:filetime>
  </property>
  <property fmtid="{D5CDD505-2E9C-101B-9397-08002B2CF9AE}" pid="5" name="Producer">
    <vt:lpwstr>GPL Ghostscript 10.02.0</vt:lpwstr>
  </property>
</Properties>
</file>