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3910-8631-485C-9817-8C58005289DD}" type="datetimeFigureOut">
              <a:rPr lang="en-CA" smtClean="0"/>
              <a:t>2023-10-08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3A8E9-FAE2-4377-A821-CF0EB101FE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33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sdr.nasa.gov/bio/repo/data/studies/OSD-524" TargetMode="External"/><Relationship Id="rId2" Type="http://schemas.openxmlformats.org/officeDocument/2006/relationships/hyperlink" Target="https://osdr.nasa.gov/bio/repo/data/studies/OSD-4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osdr.nasa.gov/bio/repo/data/studies/OSD-5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433E-9329-F30E-CEBB-737E956D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47" y="4990563"/>
            <a:ext cx="11206313" cy="928567"/>
          </a:xfrm>
        </p:spPr>
        <p:txBody>
          <a:bodyPr anchor="b">
            <a:normAutofit/>
          </a:bodyPr>
          <a:lstStyle/>
          <a:p>
            <a:r>
              <a:rPr lang="en-CA" sz="4100" dirty="0"/>
              <a:t>NASA Space Apps: Model Zoo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0F17-1932-990F-5FDC-7D9E4703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8" y="5897931"/>
            <a:ext cx="11203841" cy="53980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800" dirty="0"/>
              <a:t>TEAM: NASA </a:t>
            </a:r>
            <a:r>
              <a:rPr lang="en-CA" sz="800" dirty="0" err="1"/>
              <a:t>bois</a:t>
            </a:r>
            <a:endParaRPr lang="en-CA" sz="800" dirty="0"/>
          </a:p>
          <a:p>
            <a:pPr>
              <a:lnSpc>
                <a:spcPct val="110000"/>
              </a:lnSpc>
            </a:pPr>
            <a:r>
              <a:rPr lang="en-CA" sz="800" dirty="0"/>
              <a:t>Team Members: Ronav Roy Chowdhury, Mansoor </a:t>
            </a:r>
            <a:r>
              <a:rPr lang="en-CA" sz="800" dirty="0" err="1"/>
              <a:t>Lunawadi</a:t>
            </a:r>
            <a:r>
              <a:rPr lang="en-CA" sz="800" dirty="0"/>
              <a:t>, Daniel Oliveira, Andrew Chen, </a:t>
            </a:r>
            <a:r>
              <a:rPr lang="en-CA" sz="800" dirty="0" err="1"/>
              <a:t>Bacem</a:t>
            </a:r>
            <a:r>
              <a:rPr lang="en-CA" sz="800" dirty="0"/>
              <a:t> </a:t>
            </a:r>
            <a:r>
              <a:rPr lang="en-CA" sz="800" dirty="0" err="1"/>
              <a:t>Karran</a:t>
            </a:r>
            <a:endParaRPr lang="en-CA" sz="800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8A5CB2F-3D05-5D5D-F216-F82EA56C9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" b="3038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98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0B4F-28FC-CA32-1C42-D9A354C3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26" y="630733"/>
            <a:ext cx="9956747" cy="1438780"/>
          </a:xfrm>
        </p:spPr>
        <p:txBody>
          <a:bodyPr/>
          <a:lstStyle/>
          <a:p>
            <a:pPr algn="ctr"/>
            <a:r>
              <a:rPr lang="en-CA" dirty="0"/>
              <a:t>Challenge &amp;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09BB-B3A4-E9BB-62B9-43D00780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26" y="2367617"/>
            <a:ext cx="9956747" cy="3870181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The challenge we chose to address was:</a:t>
            </a:r>
          </a:p>
          <a:p>
            <a:pPr marL="0" indent="0" algn="ctr">
              <a:buNone/>
            </a:pPr>
            <a:r>
              <a:rPr lang="en-US" sz="2200" b="1" dirty="0"/>
              <a:t>What are the effects of space travel on DNA?</a:t>
            </a:r>
            <a:endParaRPr lang="en-CA" sz="2200" b="1" dirty="0"/>
          </a:p>
          <a:p>
            <a:pPr marL="0" indent="0" algn="ctr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2000" dirty="0"/>
              <a:t>Our created model zoo will enable users to get a glimpse into how the ATCG base pairs change across a variety of species in space.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9A89-4815-6F3A-C81A-46F2C1B3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320F-B05A-C9AD-F265-2C91073E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EF92-3A03-5752-9F42-6D199700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CA" dirty="0"/>
              <a:t>Relevant Datasets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077A-802F-0251-F18B-30730646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10/8/2023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AAB3-6179-C326-7A81-B30F5BE3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1700" dirty="0"/>
              <a:t>Our model zoo consists of data compiled from </a:t>
            </a:r>
            <a:r>
              <a:rPr lang="en-CA" sz="1700" b="1" dirty="0"/>
              <a:t>3 </a:t>
            </a:r>
            <a:r>
              <a:rPr lang="en-CA" sz="1700" dirty="0"/>
              <a:t>main datasets: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CA" sz="1700" dirty="0">
                <a:hlinkClick r:id="rId2"/>
              </a:rPr>
              <a:t>Mice</a:t>
            </a:r>
            <a:endParaRPr lang="en-CA" sz="1700" dirty="0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CA" sz="1700" dirty="0">
                <a:hlinkClick r:id="rId3"/>
              </a:rPr>
              <a:t>Zebrafish</a:t>
            </a:r>
            <a:endParaRPr lang="en-CA" sz="1700" dirty="0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CA" sz="1700" dirty="0">
                <a:hlinkClick r:id="rId4"/>
              </a:rPr>
              <a:t>Arabidopsis thaliana Plants </a:t>
            </a:r>
            <a:endParaRPr lang="en-CA" sz="1700" dirty="0"/>
          </a:p>
          <a:p>
            <a:pPr marL="0" indent="0">
              <a:lnSpc>
                <a:spcPct val="110000"/>
              </a:lnSpc>
              <a:buNone/>
            </a:pPr>
            <a:endParaRPr lang="en-CA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1700" dirty="0"/>
              <a:t>A sample graph of ATCG levels was examined from all datasets to see if a difference in ATCG levels existed </a:t>
            </a:r>
          </a:p>
        </p:txBody>
      </p:sp>
      <p:pic>
        <p:nvPicPr>
          <p:cNvPr id="8" name="Picture 7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0BA1FBDD-F85F-4D07-5930-D025947B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846" y="2172152"/>
            <a:ext cx="5467230" cy="2528593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88F1-C1F7-3AEE-7812-1EBBBB47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B521-9BCE-F5CA-BF00-6AFE304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8EC-7302-E19E-0F4F-FDBC83EB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42" y="412718"/>
            <a:ext cx="9956747" cy="855450"/>
          </a:xfrm>
        </p:spPr>
        <p:txBody>
          <a:bodyPr/>
          <a:lstStyle/>
          <a:p>
            <a:pPr algn="ctr"/>
            <a:r>
              <a:rPr lang="en-CA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5DAE-47BB-8652-4563-3BCE1F69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433508"/>
            <a:ext cx="4759948" cy="4260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The first step of processing data involved </a:t>
            </a:r>
            <a:r>
              <a:rPr lang="en-CA" b="1" dirty="0"/>
              <a:t>web scraping </a:t>
            </a:r>
            <a:r>
              <a:rPr lang="en-CA" dirty="0"/>
              <a:t>using the following python libraries: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1. Selenium 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US" sz="1600" dirty="0"/>
              <a:t>Accessed/opened the website of choice and pass the page source/HTML</a:t>
            </a:r>
          </a:p>
          <a:p>
            <a:pPr marL="0" indent="0">
              <a:buNone/>
            </a:pPr>
            <a:r>
              <a:rPr lang="en-US" sz="1600" dirty="0"/>
              <a:t>- Clicked ‘next’ button when table exceeded 25 rows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b="1" dirty="0"/>
              <a:t>2. BeautifulSoup4</a:t>
            </a:r>
          </a:p>
          <a:p>
            <a:pPr marL="0" indent="0">
              <a:buNone/>
            </a:pPr>
            <a:r>
              <a:rPr lang="en-CA" sz="1600" dirty="0"/>
              <a:t>- </a:t>
            </a:r>
            <a:r>
              <a:rPr lang="en-US" sz="1600" dirty="0"/>
              <a:t>Read and saved all the relevant data from the ‘sample name’ and ‘irradiated/not irradiated’ columns</a:t>
            </a:r>
            <a:endParaRPr lang="en-CA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6CB5-7601-2082-98E0-D112CDF3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BB33-4711-089A-70C9-6816D65F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F7D2-72B6-4BA7-BF9C-9AD1732336D8}"/>
              </a:ext>
            </a:extLst>
          </p:cNvPr>
          <p:cNvSpPr txBox="1"/>
          <p:nvPr/>
        </p:nvSpPr>
        <p:spPr>
          <a:xfrm>
            <a:off x="2907162" y="6028940"/>
            <a:ext cx="349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Snippet of code for web scraping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103DB0-C00C-3E9C-B10D-D3483113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05" y="1433508"/>
            <a:ext cx="5019712" cy="49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FDDA-5C8A-C5EA-8D51-8DDCA991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67" y="593361"/>
            <a:ext cx="4281577" cy="1895287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Data Processing (Cont’d)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AD81-6AE7-F651-3594-18C752CE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10/8/2023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DB26-6DC1-BD6F-2163-BF5AF96C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5996"/>
            <a:ext cx="5143130" cy="4925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700" dirty="0"/>
              <a:t>JSON file was extracted from each dataset and parsed to extract following columns of data:</a:t>
            </a:r>
          </a:p>
          <a:p>
            <a:pPr marL="0" indent="0">
              <a:buNone/>
            </a:pPr>
            <a:endParaRPr lang="en-CA" sz="1700" dirty="0"/>
          </a:p>
          <a:p>
            <a:pPr marL="342900" indent="-342900">
              <a:buAutoNum type="arabicPeriod"/>
            </a:pPr>
            <a:r>
              <a:rPr lang="en-CA" sz="1700" dirty="0" err="1"/>
              <a:t>Percent_GC</a:t>
            </a:r>
            <a:endParaRPr lang="en-CA" sz="1700" dirty="0"/>
          </a:p>
          <a:p>
            <a:pPr marL="342900" indent="-342900">
              <a:buAutoNum type="arabicPeriod"/>
            </a:pPr>
            <a:r>
              <a:rPr lang="en-CA" sz="1700" dirty="0" err="1"/>
              <a:t>Percent_AT</a:t>
            </a:r>
            <a:endParaRPr lang="en-CA" sz="1700" dirty="0"/>
          </a:p>
          <a:p>
            <a:pPr marL="342900" indent="-342900">
              <a:buAutoNum type="arabicPeriod"/>
            </a:pPr>
            <a:r>
              <a:rPr lang="en-CA" sz="1700" dirty="0"/>
              <a:t>Percent Duplicated (Duplicates of base pairs)</a:t>
            </a:r>
          </a:p>
          <a:p>
            <a:pPr marL="342900" indent="-342900">
              <a:buAutoNum type="arabicPeriod"/>
            </a:pPr>
            <a:r>
              <a:rPr lang="en-CA" sz="1700" dirty="0"/>
              <a:t>Total Sequences </a:t>
            </a:r>
          </a:p>
          <a:p>
            <a:pPr marL="342900" indent="-342900">
              <a:buAutoNum type="arabicPeriod"/>
            </a:pPr>
            <a:endParaRPr lang="en-CA" sz="1700" dirty="0"/>
          </a:p>
          <a:p>
            <a:pPr marL="0" indent="0">
              <a:buNone/>
            </a:pPr>
            <a:r>
              <a:rPr lang="en-CA" sz="1700" dirty="0"/>
              <a:t>The fully processed data was in the form of a python dictionary/</a:t>
            </a:r>
            <a:r>
              <a:rPr lang="en-CA" sz="1700" dirty="0" err="1"/>
              <a:t>hashmap</a:t>
            </a:r>
            <a:r>
              <a:rPr lang="en-CA" sz="1700" dirty="0"/>
              <a:t> with the keys corresponding to the columns above and the values being the list of sample values.</a:t>
            </a:r>
          </a:p>
          <a:p>
            <a:pPr marL="342900" indent="-342900">
              <a:buAutoNum type="arabicPeriod"/>
            </a:pPr>
            <a:endParaRPr lang="en-CA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DA9F-E84D-3D7A-A1C2-638D8F2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8FE05-976A-01DF-9D54-595EC17273A8}"/>
              </a:ext>
            </a:extLst>
          </p:cNvPr>
          <p:cNvSpPr txBox="1"/>
          <p:nvPr/>
        </p:nvSpPr>
        <p:spPr>
          <a:xfrm>
            <a:off x="619780" y="5620775"/>
            <a:ext cx="303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Snippet of Code Used to Parse JSON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43C6A5-D962-89B9-C012-8C3B3283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7" y="1923393"/>
            <a:ext cx="4105499" cy="35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4BDB-C8BF-2343-C23A-C74BD588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Final Models &amp;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B3D3-F60B-6580-06D5-8D3B357E6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dirty="0"/>
              <a:t>Normal Distributions</a:t>
            </a:r>
          </a:p>
          <a:p>
            <a:pPr marL="0" indent="0" algn="ctr">
              <a:buNone/>
            </a:pPr>
            <a:r>
              <a:rPr lang="en-CA" sz="1600" dirty="0"/>
              <a:t>Normal distributions of every </a:t>
            </a:r>
            <a:r>
              <a:rPr lang="en-CA" sz="1600" dirty="0" err="1"/>
              <a:t>key:value</a:t>
            </a:r>
            <a:r>
              <a:rPr lang="en-CA" sz="1600" dirty="0"/>
              <a:t> pair were created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BC65-3E65-A5A0-182D-ABFFB4104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dirty="0"/>
              <a:t>Cohen’s D Value</a:t>
            </a:r>
          </a:p>
          <a:p>
            <a:pPr marL="0" indent="0" algn="ctr">
              <a:buNone/>
            </a:pPr>
            <a:r>
              <a:rPr lang="en-CA" sz="1600" dirty="0"/>
              <a:t>Cohen’s D was calculated to determine how far the mean of two relative distributions varied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AC78-02C0-89A5-1759-0FABFA9B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F061-A405-5DC9-8BB7-731E9184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0BD24-95AD-1F6F-B944-DD6CB9A1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08" y="3317368"/>
            <a:ext cx="3865881" cy="2879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D84EC-EB96-75E3-F2F8-9C0EF3427980}"/>
              </a:ext>
            </a:extLst>
          </p:cNvPr>
          <p:cNvSpPr txBox="1"/>
          <p:nvPr/>
        </p:nvSpPr>
        <p:spPr>
          <a:xfrm>
            <a:off x="2604463" y="632178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PDF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3253C-D243-B22C-5E01-9A4CF6BA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60" y="3359795"/>
            <a:ext cx="4956012" cy="1532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BE9BF0-53C6-68AF-4671-69584644B4B9}"/>
              </a:ext>
            </a:extLst>
          </p:cNvPr>
          <p:cNvSpPr txBox="1"/>
          <p:nvPr/>
        </p:nvSpPr>
        <p:spPr>
          <a:xfrm>
            <a:off x="6338176" y="5071685"/>
            <a:ext cx="4956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Cohen’s D value close to 0 indicates very little difference in DNA change before and after space</a:t>
            </a:r>
          </a:p>
          <a:p>
            <a:endParaRPr lang="en-CA" sz="1600" dirty="0"/>
          </a:p>
          <a:p>
            <a:r>
              <a:rPr lang="en-CA" sz="1600" dirty="0"/>
              <a:t>Positive or negative Cohen’s D value indicates the mean probability value was larger or smaller in space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961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E84-216D-3BDA-E597-784A4C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What Did We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E910-303D-C152-5775-679866A5F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b="1" dirty="0"/>
              <a:t>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1A81-9CA5-5F9A-768F-40DA1D5DE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CA" dirty="0"/>
              <a:t>Datasets did not contain samples that had filled in data for both before space flight and after space flight</a:t>
            </a:r>
          </a:p>
          <a:p>
            <a:pPr marL="342900" indent="-342900">
              <a:buAutoNum type="arabicPeriod"/>
            </a:pPr>
            <a:r>
              <a:rPr lang="en-CA" dirty="0"/>
              <a:t>Getting specific data from the JSON files</a:t>
            </a:r>
          </a:p>
          <a:p>
            <a:pPr marL="342900" indent="-342900">
              <a:buAutoNum type="arabicPeriod"/>
            </a:pPr>
            <a:r>
              <a:rPr lang="en-CA" dirty="0"/>
              <a:t>Duplicate samples in JSON file but not on website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51E3F-3E32-2E8A-E78C-31CE5284B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b="1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8E57-C841-B78F-CA13-B2958C453E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CA" dirty="0"/>
              <a:t>We will only use data where samples had both before and after space flight data (not just one of the two)</a:t>
            </a:r>
          </a:p>
          <a:p>
            <a:pPr marL="342900" indent="-342900">
              <a:buAutoNum type="arabicPeriod"/>
            </a:pPr>
            <a:r>
              <a:rPr lang="en-CA" dirty="0"/>
              <a:t>With this kind of dataset, a neural network could be trained and then fine-tuned (transfer learning) on another smaller dataset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BD1AD-60E8-2208-0EE5-9271EF4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10/8/2023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7B696-D0FB-137D-A485-4C43AA2B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445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DylanVTI</vt:lpstr>
      <vt:lpstr>NASA Space Apps: Model Zoo Challenge</vt:lpstr>
      <vt:lpstr>Challenge &amp; User Experience</vt:lpstr>
      <vt:lpstr>Relevant Datasets</vt:lpstr>
      <vt:lpstr>Data Processing</vt:lpstr>
      <vt:lpstr>Data Processing (Cont’d)</vt:lpstr>
      <vt:lpstr>Final Models &amp; Calculations</vt:lpstr>
      <vt:lpstr>What Did We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 Apps: Model Zoo Challenge</dc:title>
  <dc:creator>Ronav Roy Chowdhury</dc:creator>
  <cp:lastModifiedBy>Ronav Roy Chowdhury</cp:lastModifiedBy>
  <cp:revision>4</cp:revision>
  <dcterms:created xsi:type="dcterms:W3CDTF">2023-10-08T23:57:04Z</dcterms:created>
  <dcterms:modified xsi:type="dcterms:W3CDTF">2023-10-09T00:54:31Z</dcterms:modified>
</cp:coreProperties>
</file>