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3"/>
  </p:notesMasterIdLst>
  <p:sldIdLst>
    <p:sldId id="260" r:id="rId2"/>
    <p:sldId id="278" r:id="rId3"/>
    <p:sldId id="280" r:id="rId4"/>
    <p:sldId id="288" r:id="rId5"/>
    <p:sldId id="282" r:id="rId6"/>
    <p:sldId id="283" r:id="rId7"/>
    <p:sldId id="284" r:id="rId8"/>
    <p:sldId id="285" r:id="rId9"/>
    <p:sldId id="286" r:id="rId10"/>
    <p:sldId id="28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4" autoAdjust="0"/>
    <p:restoredTop sz="94660"/>
  </p:normalViewPr>
  <p:slideViewPr>
    <p:cSldViewPr snapToGrid="0">
      <p:cViewPr>
        <p:scale>
          <a:sx n="123" d="100"/>
          <a:sy n="123" d="100"/>
        </p:scale>
        <p:origin x="10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01/09/25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91389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65345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6558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52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15878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61089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93363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3576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22899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36289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93637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80561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621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B111B991-BC51-0A2B-9818-97F0AA9FE080}"/>
              </a:ext>
            </a:extLst>
          </p:cNvPr>
          <p:cNvSpPr txBox="1">
            <a:spLocks/>
          </p:cNvSpPr>
          <p:nvPr/>
        </p:nvSpPr>
        <p:spPr>
          <a:xfrm>
            <a:off x="1" y="982495"/>
            <a:ext cx="12192000" cy="52334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endParaRPr lang="it-IT" sz="4800" i="0" dirty="0">
              <a:solidFill>
                <a:schemeClr val="tx1"/>
              </a:solidFill>
              <a:latin typeface="+mn-lt"/>
            </a:endParaRPr>
          </a:p>
          <a:p>
            <a:pPr algn="ctr">
              <a:lnSpc>
                <a:spcPct val="150000"/>
              </a:lnSpc>
            </a:pPr>
            <a:r>
              <a:rPr lang="es-PE" altLang="zh-CN" sz="4800" b="1" dirty="0">
                <a:solidFill>
                  <a:srgbClr val="FFFFFF"/>
                </a:solidFill>
                <a:latin typeface="Arial"/>
                <a:cs typeface="Arial"/>
              </a:rPr>
              <a:t>GEOPHYSICAL IMAGING</a:t>
            </a:r>
          </a:p>
          <a:p>
            <a:pPr algn="ctr">
              <a:lnSpc>
                <a:spcPct val="150000"/>
              </a:lnSpc>
            </a:pPr>
            <a:r>
              <a:rPr lang="en" altLang="zh-CN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ELECTRICAL METHOD</a:t>
            </a:r>
            <a:endParaRPr lang="es-PE" altLang="zh-CN" sz="4800" dirty="0">
              <a:latin typeface="Arial"/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it-IT" sz="4800" i="0" dirty="0" err="1">
                <a:solidFill>
                  <a:schemeClr val="tx1"/>
                </a:solidFill>
                <a:latin typeface="+mn-lt"/>
              </a:rPr>
              <a:t>Qixun</a:t>
            </a:r>
            <a:r>
              <a:rPr lang="it-IT" sz="4800" i="0" dirty="0">
                <a:solidFill>
                  <a:schemeClr val="tx1"/>
                </a:solidFill>
                <a:latin typeface="+mn-lt"/>
              </a:rPr>
              <a:t> Dan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60674-E127-78E7-9A58-13652F76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641" y="1207614"/>
            <a:ext cx="2095452" cy="149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70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02336-A777-4F2E-3302-DE1046E4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DE332D-96C6-DE38-21DF-FEE4A019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B1CBFE-63E0-52A6-2606-1351C23E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6" y="101634"/>
            <a:ext cx="6971271" cy="543697"/>
          </a:xfrm>
        </p:spPr>
        <p:txBody>
          <a:bodyPr>
            <a:normAutofit fontScale="90000"/>
          </a:bodyPr>
          <a:lstStyle/>
          <a:p>
            <a:r>
              <a:rPr lang="en-US" altLang="zh-CN" sz="3600" i="0" dirty="0"/>
              <a:t>Comments</a:t>
            </a:r>
            <a:endParaRPr lang="en-US" sz="3600" i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875300-2827-A394-5EDE-B0D44D55F597}"/>
              </a:ext>
            </a:extLst>
          </p:cNvPr>
          <p:cNvSpPr txBox="1"/>
          <p:nvPr/>
        </p:nvSpPr>
        <p:spPr>
          <a:xfrm>
            <a:off x="105356" y="1034142"/>
            <a:ext cx="115988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" altLang="zh-CN" sz="1600" b="1" dirty="0"/>
              <a:t>Survey &amp; data</a:t>
            </a:r>
            <a:r>
              <a:rPr lang="zh-CN" altLang="en" sz="1600" b="1" dirty="0"/>
              <a:t>： </a:t>
            </a:r>
            <a:r>
              <a:rPr lang="en" altLang="zh-CN" sz="1600" b="1" dirty="0"/>
              <a:t>I</a:t>
            </a:r>
            <a:r>
              <a:rPr lang="en" altLang="zh-CN" sz="1600" dirty="0"/>
              <a:t> used a </a:t>
            </a:r>
            <a:r>
              <a:rPr lang="en" altLang="zh-CN" sz="1600" b="1" dirty="0"/>
              <a:t>Wenner-alpha</a:t>
            </a:r>
            <a:r>
              <a:rPr lang="en" altLang="zh-CN" sz="1600" dirty="0"/>
              <a:t> array with </a:t>
            </a:r>
            <a:r>
              <a:rPr lang="en" altLang="zh-CN" sz="1600" b="1" dirty="0"/>
              <a:t>36 electrodes</a:t>
            </a:r>
            <a:r>
              <a:rPr lang="en" altLang="zh-CN" sz="1600" dirty="0"/>
              <a:t> and </a:t>
            </a:r>
            <a:r>
              <a:rPr lang="en" altLang="zh-CN" sz="1600" b="1" dirty="0"/>
              <a:t>1 m</a:t>
            </a:r>
            <a:r>
              <a:rPr lang="en" altLang="zh-CN" sz="1600" dirty="0"/>
              <a:t> spacing. The top panel is an </a:t>
            </a:r>
            <a:r>
              <a:rPr lang="en" altLang="zh-CN" sz="1600" b="1" dirty="0"/>
              <a:t>apparent-resistivity </a:t>
            </a:r>
            <a:r>
              <a:rPr lang="en" altLang="zh-CN" sz="1600" b="1" dirty="0" err="1"/>
              <a:t>pseudosection</a:t>
            </a:r>
            <a:r>
              <a:rPr lang="en" altLang="zh-CN" sz="1600" dirty="0"/>
              <a:t>; each cell is one measurement computed by </a:t>
            </a:r>
            <a:r>
              <a:rPr lang="el-GR" altLang="zh-CN" sz="1600" b="1" dirty="0"/>
              <a:t>ρ</a:t>
            </a:r>
            <a:r>
              <a:rPr lang="en" altLang="zh-CN" sz="1600" b="1" dirty="0"/>
              <a:t>ₐ = K·</a:t>
            </a:r>
            <a:r>
              <a:rPr lang="el-GR" altLang="zh-CN" sz="1600" b="1" dirty="0"/>
              <a:t>Δ</a:t>
            </a:r>
            <a:r>
              <a:rPr lang="en" altLang="zh-CN" sz="1600" b="1" dirty="0"/>
              <a:t>V/I</a:t>
            </a:r>
            <a:r>
              <a:rPr lang="en" altLang="zh-CN" sz="1600" dirty="0"/>
              <a:t>. A </a:t>
            </a:r>
            <a:r>
              <a:rPr lang="en" altLang="zh-CN" sz="1600" dirty="0" err="1"/>
              <a:t>pseudosection</a:t>
            </a:r>
            <a:r>
              <a:rPr lang="en" altLang="zh-CN" sz="1600" dirty="0"/>
              <a:t> is </a:t>
            </a:r>
            <a:r>
              <a:rPr lang="en" altLang="zh-CN" sz="1600" b="1" dirty="0"/>
              <a:t>data display</a:t>
            </a:r>
            <a:r>
              <a:rPr lang="en" altLang="zh-CN" sz="1600" dirty="0"/>
              <a:t>, not the true subsurface.</a:t>
            </a:r>
          </a:p>
          <a:p>
            <a:pPr marL="342900" indent="-342900">
              <a:buAutoNum type="arabicPeriod"/>
            </a:pPr>
            <a:r>
              <a:rPr lang="en" altLang="zh-CN" sz="1600" b="1" dirty="0"/>
              <a:t>Inversion triplet</a:t>
            </a:r>
            <a:r>
              <a:rPr lang="zh-CN" altLang="en" sz="1600" b="1" dirty="0"/>
              <a:t>： </a:t>
            </a:r>
            <a:r>
              <a:rPr lang="en" altLang="zh-CN" sz="1600" b="1" dirty="0"/>
              <a:t>Top</a:t>
            </a:r>
            <a:r>
              <a:rPr lang="en" altLang="zh-CN" sz="1600" dirty="0"/>
              <a:t> = </a:t>
            </a:r>
            <a:r>
              <a:rPr lang="en" altLang="zh-CN" sz="1600" b="1" dirty="0"/>
              <a:t>Measured </a:t>
            </a:r>
            <a:r>
              <a:rPr lang="el-GR" altLang="zh-CN" sz="1600" b="1" dirty="0"/>
              <a:t>ρ</a:t>
            </a:r>
            <a:r>
              <a:rPr lang="en" altLang="zh-CN" sz="1600" b="1" dirty="0"/>
              <a:t>ₐ</a:t>
            </a:r>
            <a:r>
              <a:rPr lang="en" altLang="zh-CN" sz="1600" dirty="0"/>
              <a:t>, </a:t>
            </a:r>
            <a:r>
              <a:rPr lang="en-US" altLang="zh-CN" sz="1600" dirty="0"/>
              <a:t>M</a:t>
            </a:r>
            <a:r>
              <a:rPr lang="en" altLang="zh-CN" sz="1600" dirty="0" err="1"/>
              <a:t>iddle</a:t>
            </a:r>
            <a:r>
              <a:rPr lang="en" altLang="zh-CN" sz="1600" dirty="0"/>
              <a:t> = </a:t>
            </a:r>
            <a:r>
              <a:rPr lang="en" altLang="zh-CN" sz="1600" b="1" dirty="0"/>
              <a:t>Calculated </a:t>
            </a:r>
            <a:r>
              <a:rPr lang="el-GR" altLang="zh-CN" sz="1600" b="1" dirty="0"/>
              <a:t>ρ</a:t>
            </a:r>
            <a:r>
              <a:rPr lang="en" altLang="zh-CN" sz="1600" b="1" dirty="0"/>
              <a:t>ₐ</a:t>
            </a:r>
            <a:r>
              <a:rPr lang="en" altLang="zh-CN" sz="1600" dirty="0"/>
              <a:t> from the current model, </a:t>
            </a:r>
            <a:r>
              <a:rPr lang="en-US" altLang="zh-CN" sz="1600" dirty="0"/>
              <a:t>B</a:t>
            </a:r>
            <a:r>
              <a:rPr lang="en" altLang="zh-CN" sz="1600" dirty="0" err="1"/>
              <a:t>ottom</a:t>
            </a:r>
            <a:r>
              <a:rPr lang="en" altLang="zh-CN" sz="1600" dirty="0"/>
              <a:t> = </a:t>
            </a:r>
            <a:r>
              <a:rPr lang="en" altLang="zh-CN" sz="1600" b="1" dirty="0"/>
              <a:t>Inverse model resistivity</a:t>
            </a:r>
            <a:r>
              <a:rPr lang="en" altLang="zh-CN" sz="1600" dirty="0"/>
              <a:t>. I compare the first two to evaluate the </a:t>
            </a:r>
            <a:r>
              <a:rPr lang="en" altLang="zh-CN" sz="1600" b="1" dirty="0"/>
              <a:t>RMS misfit</a:t>
            </a:r>
            <a:r>
              <a:rPr lang="en" altLang="zh-CN" sz="1600" dirty="0"/>
              <a:t>.  </a:t>
            </a:r>
          </a:p>
          <a:p>
            <a:pPr marL="342900" indent="-342900">
              <a:buAutoNum type="arabicPeriod"/>
            </a:pPr>
            <a:r>
              <a:rPr lang="en" altLang="zh-CN" sz="1600" b="1" dirty="0"/>
              <a:t>Baseline fit</a:t>
            </a:r>
            <a:r>
              <a:rPr lang="zh-CN" altLang="en" sz="1600" b="1" dirty="0"/>
              <a:t>： </a:t>
            </a:r>
            <a:r>
              <a:rPr lang="en" altLang="zh-CN" sz="1600" b="1" dirty="0"/>
              <a:t>My</a:t>
            </a:r>
            <a:r>
              <a:rPr lang="en" altLang="zh-CN" sz="1600" dirty="0"/>
              <a:t> inversions reach </a:t>
            </a:r>
            <a:r>
              <a:rPr lang="en" altLang="zh-CN" sz="1600" b="1" dirty="0"/>
              <a:t>~3.5% / 2.8% / 3.4% RMS</a:t>
            </a:r>
            <a:r>
              <a:rPr lang="en" altLang="zh-CN" sz="1600" dirty="0"/>
              <a:t> in different tests, which indicates a </a:t>
            </a:r>
            <a:r>
              <a:rPr lang="en" altLang="zh-CN" sz="1600" b="1" dirty="0"/>
              <a:t>good data fit</a:t>
            </a:r>
            <a:r>
              <a:rPr lang="en" altLang="zh-CN" sz="1600" dirty="0"/>
              <a:t> (close to expected noise).</a:t>
            </a:r>
          </a:p>
          <a:p>
            <a:pPr marL="342900" indent="-342900">
              <a:buAutoNum type="arabicPeriod"/>
            </a:pPr>
            <a:r>
              <a:rPr lang="en" altLang="zh-CN" sz="1600" b="1" dirty="0"/>
              <a:t>Physics of current flow</a:t>
            </a:r>
            <a:r>
              <a:rPr lang="zh-CN" altLang="en-US" sz="1600" b="1" dirty="0"/>
              <a:t>：</a:t>
            </a:r>
            <a:r>
              <a:rPr lang="en" altLang="zh-CN" sz="1600" dirty="0"/>
              <a:t> Current prefers </a:t>
            </a:r>
            <a:r>
              <a:rPr lang="en" altLang="zh-CN" sz="1600" b="1" dirty="0"/>
              <a:t>low-resistivity paths</a:t>
            </a:r>
            <a:r>
              <a:rPr lang="en" altLang="zh-CN" sz="1600" dirty="0"/>
              <a:t>; </a:t>
            </a:r>
            <a:r>
              <a:rPr lang="en" altLang="zh-CN" sz="1600" b="1" dirty="0"/>
              <a:t>high-resistivity bodies</a:t>
            </a:r>
            <a:r>
              <a:rPr lang="en" altLang="zh-CN" sz="1600" dirty="0"/>
              <a:t> deflect current. This is why the </a:t>
            </a:r>
            <a:r>
              <a:rPr lang="en" altLang="zh-CN" sz="1600" dirty="0" err="1"/>
              <a:t>pseudosection</a:t>
            </a:r>
            <a:r>
              <a:rPr lang="en" altLang="zh-CN" sz="1600" dirty="0"/>
              <a:t> shows higher </a:t>
            </a:r>
            <a:r>
              <a:rPr lang="el-GR" altLang="zh-CN" sz="1600" dirty="0"/>
              <a:t>ρ</a:t>
            </a:r>
            <a:r>
              <a:rPr lang="en" altLang="zh-CN" sz="1600" dirty="0"/>
              <a:t>ₐ over resistive targets and lower </a:t>
            </a:r>
            <a:r>
              <a:rPr lang="el-GR" altLang="zh-CN" sz="1600" dirty="0"/>
              <a:t>ρ</a:t>
            </a:r>
            <a:r>
              <a:rPr lang="en" altLang="zh-CN" sz="1600" dirty="0"/>
              <a:t>ₐ over conductive zones. </a:t>
            </a:r>
          </a:p>
          <a:p>
            <a:pPr marL="342900" indent="-342900">
              <a:buAutoNum type="arabicPeriod"/>
            </a:pPr>
            <a:r>
              <a:rPr lang="en" altLang="zh-CN" sz="1600" b="1" dirty="0"/>
              <a:t>Result vs data</a:t>
            </a:r>
            <a:r>
              <a:rPr lang="zh-CN" altLang="en-US" sz="1600" b="1" dirty="0"/>
              <a:t>：</a:t>
            </a:r>
            <a:r>
              <a:rPr lang="en" altLang="zh-CN" sz="1600" dirty="0"/>
              <a:t> My measured </a:t>
            </a:r>
            <a:r>
              <a:rPr lang="en" altLang="zh-CN" sz="1600" dirty="0" err="1"/>
              <a:t>pseudosection</a:t>
            </a:r>
            <a:r>
              <a:rPr lang="en" altLang="zh-CN" sz="1600" dirty="0"/>
              <a:t> is around </a:t>
            </a:r>
            <a:r>
              <a:rPr lang="en" altLang="zh-CN" sz="1600" b="1" dirty="0"/>
              <a:t>10–14 </a:t>
            </a:r>
            <a:r>
              <a:rPr lang="el-GR" altLang="zh-CN" sz="1600" b="1" dirty="0"/>
              <a:t>Ω·</a:t>
            </a:r>
            <a:r>
              <a:rPr lang="en" altLang="zh-CN" sz="1600" b="1" dirty="0"/>
              <a:t>m</a:t>
            </a:r>
            <a:r>
              <a:rPr lang="en" altLang="zh-CN" sz="1600" dirty="0"/>
              <a:t>. The inverted model spans about </a:t>
            </a:r>
            <a:r>
              <a:rPr lang="en" altLang="zh-CN" sz="1600" b="1" dirty="0"/>
              <a:t>8–</a:t>
            </a:r>
            <a:r>
              <a:rPr lang="en-US" altLang="zh-CN" sz="1600" b="1"/>
              <a:t>20.8</a:t>
            </a:r>
            <a:r>
              <a:rPr lang="en" altLang="zh-CN" sz="1600" b="1"/>
              <a:t> </a:t>
            </a:r>
            <a:r>
              <a:rPr lang="el-GR" altLang="zh-CN" sz="1600" b="1" dirty="0"/>
              <a:t>Ω·</a:t>
            </a:r>
            <a:r>
              <a:rPr lang="en" altLang="zh-CN" sz="1600" b="1" dirty="0"/>
              <a:t>m</a:t>
            </a:r>
            <a:r>
              <a:rPr lang="en" altLang="zh-CN" sz="1600" dirty="0"/>
              <a:t>, which is an </a:t>
            </a:r>
            <a:r>
              <a:rPr lang="en" altLang="zh-CN" sz="1600" b="1" dirty="0"/>
              <a:t>estimate of true resistivity</a:t>
            </a:r>
            <a:r>
              <a:rPr lang="en" altLang="zh-CN" sz="1600" dirty="0"/>
              <a:t> after regularization; values are not expected to match </a:t>
            </a:r>
            <a:r>
              <a:rPr lang="el-GR" altLang="zh-CN" sz="1600" dirty="0"/>
              <a:t>ρ</a:t>
            </a:r>
            <a:r>
              <a:rPr lang="en" altLang="zh-CN" sz="1600" dirty="0"/>
              <a:t>ₐ directly. </a:t>
            </a:r>
          </a:p>
          <a:p>
            <a:pPr marL="342900" indent="-342900">
              <a:buAutoNum type="arabicPeriod"/>
            </a:pPr>
            <a:r>
              <a:rPr lang="en" altLang="zh-CN" sz="1600" b="1" dirty="0"/>
              <a:t>Anisotropy test (V/H = 3)</a:t>
            </a:r>
            <a:r>
              <a:rPr lang="zh-CN" altLang="en-US" sz="1600" b="1" dirty="0"/>
              <a:t>： </a:t>
            </a:r>
            <a:r>
              <a:rPr lang="en" altLang="zh-CN" sz="1600" dirty="0"/>
              <a:t>Stronger </a:t>
            </a:r>
            <a:r>
              <a:rPr lang="en" altLang="zh-CN" sz="1600" b="1" dirty="0"/>
              <a:t>vertical smoothing</a:t>
            </a:r>
            <a:r>
              <a:rPr lang="en" altLang="zh-CN" sz="1600" dirty="0"/>
              <a:t> makes the main resistive body </a:t>
            </a:r>
            <a:r>
              <a:rPr lang="en" altLang="zh-CN" sz="1600" b="1" dirty="0"/>
              <a:t>taller with a deeper root</a:t>
            </a:r>
            <a:r>
              <a:rPr lang="en" altLang="zh-CN" sz="1600" dirty="0"/>
              <a:t>; misfit stays good (</a:t>
            </a:r>
            <a:r>
              <a:rPr lang="en" altLang="zh-CN" sz="1600" b="1" dirty="0"/>
              <a:t>≈3.7% RMS</a:t>
            </a:r>
            <a:r>
              <a:rPr lang="en" altLang="zh-CN" sz="1600" dirty="0"/>
              <a:t>). </a:t>
            </a:r>
          </a:p>
          <a:p>
            <a:pPr marL="342900" indent="-342900">
              <a:buAutoNum type="arabicPeriod"/>
            </a:pPr>
            <a:r>
              <a:rPr lang="en" altLang="zh-CN" sz="1600" b="1" dirty="0"/>
              <a:t>Anisotropy test (V/H = 0.3)</a:t>
            </a:r>
            <a:r>
              <a:rPr lang="zh-CN" altLang="en-US" sz="1600" b="1" dirty="0"/>
              <a:t>： </a:t>
            </a:r>
            <a:r>
              <a:rPr lang="en" altLang="zh-CN" sz="1600" dirty="0"/>
              <a:t>Stronger </a:t>
            </a:r>
            <a:r>
              <a:rPr lang="en" altLang="zh-CN" sz="1600" b="1" dirty="0"/>
              <a:t>horizontal smoothing</a:t>
            </a:r>
            <a:r>
              <a:rPr lang="en" altLang="zh-CN" sz="1600" dirty="0"/>
              <a:t> spreads the anomaly </a:t>
            </a:r>
            <a:r>
              <a:rPr lang="en" altLang="zh-CN" sz="1600" b="1" dirty="0"/>
              <a:t>laterally</a:t>
            </a:r>
            <a:r>
              <a:rPr lang="en" altLang="zh-CN" sz="1600" dirty="0"/>
              <a:t> and makes it </a:t>
            </a:r>
            <a:r>
              <a:rPr lang="en" altLang="zh-CN" sz="1600" b="1" dirty="0"/>
              <a:t>flatter</a:t>
            </a:r>
            <a:r>
              <a:rPr lang="en" altLang="zh-CN" sz="1600" dirty="0"/>
              <a:t>; misfit improves (</a:t>
            </a:r>
            <a:r>
              <a:rPr lang="en" altLang="zh-CN" sz="1600" b="1" dirty="0"/>
              <a:t>≈2.8% RMS</a:t>
            </a:r>
            <a:r>
              <a:rPr lang="en" altLang="zh-CN" sz="1600" dirty="0"/>
              <a:t>).</a:t>
            </a:r>
          </a:p>
          <a:p>
            <a:pPr marL="342900" indent="-342900">
              <a:buAutoNum type="arabicPeriod"/>
            </a:pPr>
            <a:r>
              <a:rPr lang="en" altLang="zh-CN" sz="1600" b="1" dirty="0"/>
              <a:t>Depth damping (0.04)</a:t>
            </a:r>
            <a:r>
              <a:rPr lang="zh-CN" altLang="en-US" sz="1600" b="1" dirty="0"/>
              <a:t>： </a:t>
            </a:r>
            <a:r>
              <a:rPr lang="en" altLang="zh-CN" sz="1600" dirty="0"/>
              <a:t> Adding </a:t>
            </a:r>
            <a:r>
              <a:rPr lang="en" altLang="zh-CN" sz="1600" b="1" dirty="0"/>
              <a:t>damping with depth</a:t>
            </a:r>
            <a:r>
              <a:rPr lang="en" altLang="zh-CN" sz="1600" dirty="0"/>
              <a:t> stabilizes </a:t>
            </a:r>
            <a:r>
              <a:rPr lang="en" altLang="zh-CN" sz="1600" b="1" dirty="0"/>
              <a:t>deep cells</a:t>
            </a:r>
            <a:r>
              <a:rPr lang="en" altLang="zh-CN" sz="1600" dirty="0"/>
              <a:t> where sensitivity is low; the deep background becomes </a:t>
            </a:r>
            <a:r>
              <a:rPr lang="en" altLang="zh-CN" sz="1600" b="1" dirty="0"/>
              <a:t>smoother</a:t>
            </a:r>
            <a:r>
              <a:rPr lang="en" altLang="zh-CN" sz="1600" dirty="0"/>
              <a:t>, and the main body appears </a:t>
            </a:r>
            <a:r>
              <a:rPr lang="en" altLang="zh-CN" sz="1600" b="1" dirty="0"/>
              <a:t>slightly wider and shallower</a:t>
            </a:r>
            <a:r>
              <a:rPr lang="en" altLang="zh-CN" sz="1600" dirty="0"/>
              <a:t>; fit remains </a:t>
            </a:r>
            <a:r>
              <a:rPr lang="en" altLang="zh-CN" sz="1600" b="1" dirty="0"/>
              <a:t>≈3.4% RMS</a:t>
            </a:r>
            <a:r>
              <a:rPr lang="en" altLang="zh-CN" sz="1600" dirty="0"/>
              <a:t>. </a:t>
            </a:r>
          </a:p>
          <a:p>
            <a:pPr marL="342900" indent="-342900">
              <a:buAutoNum type="arabicPeriod"/>
            </a:pPr>
            <a:r>
              <a:rPr lang="en" altLang="zh-CN" sz="1600" b="1" dirty="0"/>
              <a:t>Sensitivity map</a:t>
            </a:r>
            <a:r>
              <a:rPr lang="zh-CN" altLang="en-US" sz="1600" b="1" dirty="0"/>
              <a:t>：</a:t>
            </a:r>
            <a:r>
              <a:rPr lang="en" altLang="zh-CN" sz="1600" dirty="0"/>
              <a:t> Coverage forms a </a:t>
            </a:r>
            <a:r>
              <a:rPr lang="en" altLang="zh-CN" sz="1600" b="1" dirty="0"/>
              <a:t>trapezoid</a:t>
            </a:r>
            <a:r>
              <a:rPr lang="en" altLang="zh-CN" sz="1600" dirty="0"/>
              <a:t>: </a:t>
            </a:r>
            <a:r>
              <a:rPr lang="en" altLang="zh-CN" sz="1600" b="1" dirty="0"/>
              <a:t>high sensitivity</a:t>
            </a:r>
            <a:r>
              <a:rPr lang="en" altLang="zh-CN" sz="1600" dirty="0"/>
              <a:t> near the surface, </a:t>
            </a:r>
            <a:r>
              <a:rPr lang="en" altLang="zh-CN" sz="1600" b="1" dirty="0"/>
              <a:t>low</a:t>
            </a:r>
            <a:r>
              <a:rPr lang="en" altLang="zh-CN" sz="1600" dirty="0"/>
              <a:t> at depth and line ends. I trust features </a:t>
            </a:r>
            <a:r>
              <a:rPr lang="en" altLang="zh-CN" sz="1600" b="1" dirty="0"/>
              <a:t>inside</a:t>
            </a:r>
            <a:r>
              <a:rPr lang="en" altLang="zh-CN" sz="1600" dirty="0"/>
              <a:t> the high-sensitivity zone more than at the edges/depth, which supports using </a:t>
            </a:r>
            <a:r>
              <a:rPr lang="en" altLang="zh-CN" sz="1600" b="1" dirty="0"/>
              <a:t>depth damping</a:t>
            </a:r>
            <a:r>
              <a:rPr lang="en" altLang="zh-CN" sz="1600" dirty="0"/>
              <a:t>.</a:t>
            </a:r>
          </a:p>
          <a:p>
            <a:pPr marL="342900" indent="-342900">
              <a:buAutoNum type="arabicPeriod"/>
            </a:pPr>
            <a:endParaRPr lang="en" altLang="zh-CN" sz="1600" dirty="0"/>
          </a:p>
          <a:p>
            <a:pPr marL="342900" indent="-342900">
              <a:buAutoNum type="arabicPeriod"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203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68F83-2D25-159F-296C-38D49934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EE23D-3FFD-FA80-B6D1-7CAEBDD3C529}"/>
              </a:ext>
            </a:extLst>
          </p:cNvPr>
          <p:cNvSpPr txBox="1"/>
          <p:nvPr/>
        </p:nvSpPr>
        <p:spPr>
          <a:xfrm>
            <a:off x="52678" y="2303928"/>
            <a:ext cx="12086644" cy="1521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5400" b="1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69549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E48093-5D36-1968-5002-673898D6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8C995-FDA9-E6FC-5888-1EA8C740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6" y="101634"/>
            <a:ext cx="6971271" cy="543697"/>
          </a:xfrm>
        </p:spPr>
        <p:txBody>
          <a:bodyPr>
            <a:normAutofit fontScale="90000"/>
          </a:bodyPr>
          <a:lstStyle/>
          <a:p>
            <a:r>
              <a:rPr lang="en-US" altLang="zh-CN" sz="3600" i="0" dirty="0"/>
              <a:t>Step1</a:t>
            </a:r>
            <a:endParaRPr lang="en-US" sz="36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7FA07-890F-846A-7015-2669B7972F03}"/>
              </a:ext>
            </a:extLst>
          </p:cNvPr>
          <p:cNvSpPr txBox="1"/>
          <p:nvPr/>
        </p:nvSpPr>
        <p:spPr>
          <a:xfrm>
            <a:off x="52678" y="1031804"/>
            <a:ext cx="12086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" altLang="zh-CN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1.1. Download SW</a:t>
            </a:r>
            <a:endParaRPr lang="en" altLang="zh-CN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Download RES2DMOD and RES2DINV from BEEP (SW folder)</a:t>
            </a:r>
          </a:p>
        </p:txBody>
      </p:sp>
      <p:pic>
        <p:nvPicPr>
          <p:cNvPr id="7" name="图片 6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AF59B280-7DDF-3DD4-4000-49E6E1F7E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98" y="1883675"/>
            <a:ext cx="7772400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95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9AE78F-F30F-AF84-DC75-57559B9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EB28E6-B2F4-2AC6-90D5-2B239785E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0" dirty="0"/>
              <a:t>Step2</a:t>
            </a:r>
            <a:endParaRPr lang="en-US" sz="32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8AF99-35AD-9795-55CC-A6AD4050501E}"/>
              </a:ext>
            </a:extLst>
          </p:cNvPr>
          <p:cNvSpPr txBox="1"/>
          <p:nvPr/>
        </p:nvSpPr>
        <p:spPr>
          <a:xfrm>
            <a:off x="105355" y="1107433"/>
            <a:ext cx="118745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1.2. Simulation of an electrical acquisition</a:t>
            </a:r>
          </a:p>
          <a:p>
            <a:pPr>
              <a:buNone/>
            </a:pPr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the SW RES2DMOD (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RESistivity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2D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MODeling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to compute a synthetic </a:t>
            </a:r>
            <a:r>
              <a:rPr lang="en" altLang="zh-CN" sz="1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pseudosection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a given user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model.</a:t>
            </a:r>
          </a:p>
          <a:p>
            <a:pPr>
              <a:buNone/>
            </a:pPr>
            <a:r>
              <a:rPr lang="en" altLang="zh-CN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</a:rPr>
              <a:t>Enter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RES2DMOD folder, start the SW by running RES2DMOD.EXE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Load (FILE menu) a model: I suggest BLOCK_ONE.MOD.</a:t>
            </a:r>
            <a:endParaRPr lang="en" altLang="zh-CN" sz="14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" altLang="zh-C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EDIT to modify the model by deleting and assigning new resistivity values with the mouse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to build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simulation scenario (e.g. a cavity, a layer, a localized anomaly, a specific shape anomaly, …).</a:t>
            </a:r>
            <a:endParaRPr lang="en" altLang="zh-CN" sz="14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Save the new model (res2dmod format) with another name.</a:t>
            </a:r>
          </a:p>
          <a:p>
            <a:endParaRPr lang="e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" altLang="zh-CN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" altLang="zh-CN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B3F90195-40EE-0830-CB28-40BE3BAD1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16" y="3545853"/>
            <a:ext cx="1828800" cy="1955800"/>
          </a:xfrm>
          <a:prstGeom prst="rect">
            <a:avLst/>
          </a:prstGeom>
        </p:spPr>
      </p:pic>
      <p:pic>
        <p:nvPicPr>
          <p:cNvPr id="9" name="图片 8" descr="图形用户界面&#10;&#10;AI 生成的内容可能不正确。">
            <a:extLst>
              <a:ext uri="{FF2B5EF4-FFF2-40B4-BE49-F238E27FC236}">
                <a16:creationId xmlns:a16="http://schemas.microsoft.com/office/drawing/2014/main" id="{3DC461F3-A9A1-B328-1B15-A84196059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077" y="2543551"/>
            <a:ext cx="9871259" cy="431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8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1DE97-C4AB-AC60-71B9-5F0AC4596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273CD5-132A-8A80-2E92-3A852D85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FFA9AD-20FA-C138-D252-9A029323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0" dirty="0"/>
              <a:t>Step2</a:t>
            </a:r>
            <a:endParaRPr lang="en-US" sz="32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21234-2F82-4047-8704-744FF5D07AB4}"/>
              </a:ext>
            </a:extLst>
          </p:cNvPr>
          <p:cNvSpPr txBox="1"/>
          <p:nvPr/>
        </p:nvSpPr>
        <p:spPr>
          <a:xfrm>
            <a:off x="52677" y="1015121"/>
            <a:ext cx="12192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1.2. Simulation of an electrical acquisition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 an electrical acquisition simulation on the model.</a:t>
            </a:r>
            <a:r>
              <a:rPr lang="zh-CN" altLang="en-US" sz="11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Check the result</a:t>
            </a:r>
            <a:r>
              <a: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we</a:t>
            </a:r>
            <a:r>
              <a: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chose</a:t>
            </a:r>
            <a:r>
              <a: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11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Save a screen dump</a:t>
            </a:r>
          </a:p>
          <a:p>
            <a:r>
              <a:rPr lang="en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Parameters:</a:t>
            </a:r>
            <a:br>
              <a:rPr lang="en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Apparent Resistivity </a:t>
            </a:r>
            <a:r>
              <a:rPr lang="en" altLang="zh-CN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Pseudosection</a:t>
            </a:r>
            <a:r>
              <a:rPr lang="en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/ Werner Alpha Array / 36 electrodes on the Surface / Separation between electrodes: 1m</a:t>
            </a:r>
            <a:r>
              <a:rPr lang="zh-CN" altLang="en-US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200" b="1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en" altLang="zh-CN" sz="1200" b="1" dirty="0"/>
              <a:t> 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T</a:t>
            </a:r>
            <a:r>
              <a:rPr lang="en" altLang="zh-CN" sz="1200" b="1" dirty="0"/>
              <a:t>he values are about 9.8–14.1 </a:t>
            </a:r>
            <a:r>
              <a:rPr lang="el-GR" altLang="zh-CN" sz="1200" b="1" dirty="0"/>
              <a:t>Ω·</a:t>
            </a:r>
            <a:r>
              <a:rPr lang="en" altLang="zh-CN" sz="1200" b="1" dirty="0"/>
              <a:t>m. </a:t>
            </a:r>
            <a:endParaRPr lang="en" altLang="zh-CN" sz="1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" altLang="zh-CN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" altLang="zh-CN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 descr="图形用户界面, 网站&#10;&#10;AI 生成的内容可能不正确。">
            <a:extLst>
              <a:ext uri="{FF2B5EF4-FFF2-40B4-BE49-F238E27FC236}">
                <a16:creationId xmlns:a16="http://schemas.microsoft.com/office/drawing/2014/main" id="{81AD0D3F-845A-4554-8B91-1F2A68390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" y="1755480"/>
            <a:ext cx="12086646" cy="5011903"/>
          </a:xfrm>
          <a:prstGeom prst="rect">
            <a:avLst/>
          </a:prstGeom>
        </p:spPr>
      </p:pic>
      <p:pic>
        <p:nvPicPr>
          <p:cNvPr id="7" name="图片 6" descr="图形用户界面, 网站&#10;&#10;AI 生成的内容可能不正确。">
            <a:extLst>
              <a:ext uri="{FF2B5EF4-FFF2-40B4-BE49-F238E27FC236}">
                <a16:creationId xmlns:a16="http://schemas.microsoft.com/office/drawing/2014/main" id="{4C66F6C5-FDD3-AAB6-6CAD-C693136DF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7" y="1712768"/>
            <a:ext cx="12086646" cy="50119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F31F99B-4CD2-8A5A-05A1-481C3EE0991C}"/>
              </a:ext>
            </a:extLst>
          </p:cNvPr>
          <p:cNvSpPr txBox="1"/>
          <p:nvPr/>
        </p:nvSpPr>
        <p:spPr>
          <a:xfrm>
            <a:off x="1261450" y="39299"/>
            <a:ext cx="1071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b="1" dirty="0"/>
              <a:t>This plot shows the apparent resistivity </a:t>
            </a:r>
            <a:r>
              <a:rPr lang="en" altLang="zh-CN" sz="1200" b="1" dirty="0" err="1"/>
              <a:t>pseudosection</a:t>
            </a:r>
            <a:r>
              <a:rPr lang="en" altLang="zh-CN" sz="1200" b="1" dirty="0"/>
              <a:t>. Each color cell is one </a:t>
            </a:r>
            <a:r>
              <a:rPr lang="el-GR" altLang="zh-CN" sz="1200" b="1" dirty="0"/>
              <a:t>ρ</a:t>
            </a:r>
            <a:r>
              <a:rPr lang="en" altLang="zh-CN" sz="1200" b="1" dirty="0"/>
              <a:t>ₐ measurement from a Wenner-</a:t>
            </a:r>
            <a:r>
              <a:rPr lang="el-GR" altLang="zh-CN" sz="1200" b="1" dirty="0"/>
              <a:t>α </a:t>
            </a:r>
            <a:r>
              <a:rPr lang="en" altLang="zh-CN" sz="1200" b="1" dirty="0"/>
              <a:t>setup. The software calculates </a:t>
            </a:r>
            <a:r>
              <a:rPr lang="el-GR" altLang="zh-CN" sz="1200" b="1" dirty="0"/>
              <a:t>ρ</a:t>
            </a:r>
            <a:r>
              <a:rPr lang="en" altLang="zh-CN" sz="1200" b="1" dirty="0"/>
              <a:t>ₐ using </a:t>
            </a:r>
            <a:r>
              <a:rPr lang="el-GR" altLang="zh-CN" sz="1200" b="1" dirty="0"/>
              <a:t>ρ</a:t>
            </a:r>
            <a:r>
              <a:rPr lang="en" altLang="zh-CN" sz="1200" b="1" dirty="0"/>
              <a:t>ₐ = K·</a:t>
            </a:r>
            <a:r>
              <a:rPr lang="el-GR" altLang="zh-CN" sz="1200" b="1" dirty="0"/>
              <a:t>Δ</a:t>
            </a:r>
            <a:r>
              <a:rPr lang="en" altLang="zh-CN" sz="1200" b="1" dirty="0"/>
              <a:t>V/I; for Wenner, K = 2</a:t>
            </a:r>
            <a:r>
              <a:rPr lang="el-GR" altLang="zh-CN" sz="1200" b="1" dirty="0"/>
              <a:t>π</a:t>
            </a:r>
            <a:r>
              <a:rPr lang="en" altLang="zh-CN" sz="1200" b="1" dirty="0"/>
              <a:t>a. I exported the .DAT file from RES2DMOD (RES2DINV format) to get the numbers. In my figure the values are about 9.8–14.1 </a:t>
            </a:r>
            <a:r>
              <a:rPr lang="el-GR" altLang="zh-CN" sz="1200" b="1" dirty="0"/>
              <a:t>Ω·</a:t>
            </a:r>
            <a:r>
              <a:rPr lang="en" altLang="zh-CN" sz="1200" b="1" dirty="0"/>
              <a:t>m. A </a:t>
            </a:r>
            <a:r>
              <a:rPr lang="en" altLang="zh-CN" sz="1200" b="1" dirty="0" err="1"/>
              <a:t>pseudosection</a:t>
            </a:r>
            <a:r>
              <a:rPr lang="en" altLang="zh-CN" sz="1200" b="1" dirty="0"/>
              <a:t> is only a data display; we need inversion to estimate the true resistivity.</a:t>
            </a:r>
            <a:endParaRPr kumimoji="1"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6040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E6B76-E91D-2191-42B7-32334C5DB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8939CD-1FC9-ED94-F686-BF4A6626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E5442-3588-82A1-8D39-9C651874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i="0" dirty="0"/>
              <a:t>Step3</a:t>
            </a:r>
            <a:endParaRPr lang="en-US" sz="32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C804E-321E-302B-C530-18535D438A21}"/>
              </a:ext>
            </a:extLst>
          </p:cNvPr>
          <p:cNvSpPr txBox="1"/>
          <p:nvPr/>
        </p:nvSpPr>
        <p:spPr>
          <a:xfrm>
            <a:off x="20406" y="948006"/>
            <a:ext cx="121920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1.3. Resistivity inversion of an electrical acquisition</a:t>
            </a:r>
          </a:p>
          <a:p>
            <a:r>
              <a:rPr lang="en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the SW RES2DINV (</a:t>
            </a:r>
            <a:r>
              <a:rPr lang="en" altLang="zh-CN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RESistivity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2D </a:t>
            </a:r>
            <a:r>
              <a:rPr lang="en" altLang="zh-CN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INVersion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to invert the true resistivity from the apparent resistivity</a:t>
            </a:r>
            <a:r>
              <a:rPr lang="zh-CN" alt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a </a:t>
            </a:r>
            <a:r>
              <a:rPr lang="en" altLang="zh-CN" sz="1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pseudosection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we are using here our “simulated” acquisition</a:t>
            </a:r>
            <a:r>
              <a:rPr lang="en-US" altLang="zh-CN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Enter the RES2DINV folder, start the SW by running RES2DINV.EXE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zh-CN" alt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Load (FILE menu) the data generated in the previous section.</a:t>
            </a:r>
            <a:r>
              <a:rPr lang="zh-CN" alt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Run the “standard” inversion</a:t>
            </a:r>
            <a:r>
              <a:rPr lang="en-US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zh-CN" alt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" altLang="zh-CN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Check the result, save a dump screen in the POWERPOINT presentation, compare with the starting model, put comments in the presentation.</a:t>
            </a:r>
          </a:p>
          <a:p>
            <a:endParaRPr lang="en" altLang="zh-CN" sz="1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图片 5" descr="图示&#10;&#10;AI 生成的内容可能不正确。">
            <a:extLst>
              <a:ext uri="{FF2B5EF4-FFF2-40B4-BE49-F238E27FC236}">
                <a16:creationId xmlns:a16="http://schemas.microsoft.com/office/drawing/2014/main" id="{FC044C62-D915-DB0B-CA91-708D29C47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96" y="1774852"/>
            <a:ext cx="9963610" cy="50831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A4C601-3CCD-1138-9728-33E9E2267C91}"/>
              </a:ext>
            </a:extLst>
          </p:cNvPr>
          <p:cNvSpPr txBox="1"/>
          <p:nvPr/>
        </p:nvSpPr>
        <p:spPr>
          <a:xfrm>
            <a:off x="-25119" y="1724257"/>
            <a:ext cx="20475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</a:t>
            </a:r>
            <a:r>
              <a:rPr lang="zh-CN" altLang="en-US" sz="1100" dirty="0"/>
              <a:t> </a:t>
            </a:r>
            <a:r>
              <a:rPr lang="en" altLang="zh-CN" sz="1100" b="1" dirty="0"/>
              <a:t>Measured apparent resistivity </a:t>
            </a:r>
            <a:r>
              <a:rPr lang="en" altLang="zh-CN" sz="1100" b="1" dirty="0" err="1"/>
              <a:t>pseudosection</a:t>
            </a:r>
            <a:r>
              <a:rPr lang="zh-CN" altLang="en-US" sz="1100" b="1" dirty="0"/>
              <a:t> </a:t>
            </a:r>
            <a:r>
              <a:rPr lang="en" altLang="zh-CN" sz="1100" b="1" dirty="0"/>
              <a:t>from my data</a:t>
            </a:r>
            <a:r>
              <a:rPr lang="en-US" altLang="zh-CN" sz="1100" dirty="0"/>
              <a:t>.</a:t>
            </a:r>
            <a:r>
              <a:rPr lang="zh-CN" altLang="en-US" sz="1100" dirty="0"/>
              <a:t> </a:t>
            </a:r>
            <a:r>
              <a:rPr lang="en" altLang="zh-CN" sz="1100" dirty="0"/>
              <a:t>It is only a </a:t>
            </a:r>
            <a:r>
              <a:rPr lang="en" altLang="zh-CN" sz="1100" b="1" dirty="0"/>
              <a:t>data display</a:t>
            </a:r>
            <a:r>
              <a:rPr lang="en" altLang="zh-CN" sz="1100" dirty="0"/>
              <a:t>, not the true subsurface.</a:t>
            </a:r>
            <a:endParaRPr kumimoji="1" lang="zh-CN" altLang="en-US" sz="11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F0CBDD-FD1A-525C-C98E-53F368F3F9EB}"/>
              </a:ext>
            </a:extLst>
          </p:cNvPr>
          <p:cNvSpPr txBox="1"/>
          <p:nvPr/>
        </p:nvSpPr>
        <p:spPr>
          <a:xfrm>
            <a:off x="0" y="2454317"/>
            <a:ext cx="204754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2.</a:t>
            </a:r>
            <a:r>
              <a:rPr lang="zh-CN" altLang="en-US" sz="1100" dirty="0"/>
              <a:t> </a:t>
            </a:r>
            <a:r>
              <a:rPr lang="en" altLang="zh-CN" sz="1100" b="1" dirty="0"/>
              <a:t>Calculated apparent resistivity </a:t>
            </a:r>
            <a:r>
              <a:rPr lang="en" altLang="zh-CN" sz="1100" b="1" dirty="0" err="1"/>
              <a:t>pseudosection</a:t>
            </a:r>
            <a:r>
              <a:rPr lang="en" altLang="zh-CN" sz="1100" b="1" dirty="0"/>
              <a:t>. </a:t>
            </a:r>
            <a:r>
              <a:rPr lang="en" altLang="zh-CN" sz="1100" dirty="0"/>
              <a:t>These are the </a:t>
            </a:r>
            <a:r>
              <a:rPr lang="en" altLang="zh-CN" sz="1100" b="1" dirty="0"/>
              <a:t>predicted</a:t>
            </a:r>
            <a:r>
              <a:rPr lang="en" altLang="zh-CN" sz="1100" dirty="0"/>
              <a:t> </a:t>
            </a:r>
            <a:r>
              <a:rPr lang="el-GR" altLang="zh-CN" sz="1100" dirty="0"/>
              <a:t>ρ</a:t>
            </a:r>
            <a:r>
              <a:rPr lang="en" altLang="zh-CN" sz="1100" dirty="0"/>
              <a:t>ₐ values from the </a:t>
            </a:r>
            <a:r>
              <a:rPr lang="en" altLang="zh-CN" sz="1100" b="1" dirty="0"/>
              <a:t>current inversion model</a:t>
            </a:r>
            <a:r>
              <a:rPr lang="en" altLang="zh-CN" sz="1100" dirty="0"/>
              <a:t> at that iteration. </a:t>
            </a:r>
          </a:p>
          <a:p>
            <a:r>
              <a:rPr lang="en" altLang="zh-CN" sz="1100" dirty="0"/>
              <a:t>We compare it to the measured panel to see the </a:t>
            </a:r>
            <a:r>
              <a:rPr lang="en" altLang="zh-CN" sz="1100" b="1" dirty="0"/>
              <a:t>misfit</a:t>
            </a:r>
            <a:r>
              <a:rPr lang="en" altLang="zh-CN" sz="1100" dirty="0"/>
              <a:t>. </a:t>
            </a:r>
            <a:endParaRPr kumimoji="1" lang="zh-CN" altLang="en-US" sz="11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72BF88-CA84-3861-622F-2C0AAE4C19DA}"/>
              </a:ext>
            </a:extLst>
          </p:cNvPr>
          <p:cNvSpPr txBox="1"/>
          <p:nvPr/>
        </p:nvSpPr>
        <p:spPr>
          <a:xfrm>
            <a:off x="-25120" y="3731590"/>
            <a:ext cx="23220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3.</a:t>
            </a:r>
            <a:r>
              <a:rPr lang="en" altLang="zh-CN" sz="1100" dirty="0"/>
              <a:t> </a:t>
            </a:r>
            <a:r>
              <a:rPr lang="en" altLang="zh-CN" sz="1100" b="1" dirty="0"/>
              <a:t>Inverse model resistivity section</a:t>
            </a:r>
            <a:r>
              <a:rPr lang="en-US" altLang="zh-CN" sz="1100" b="1" dirty="0"/>
              <a:t>.</a:t>
            </a:r>
          </a:p>
          <a:p>
            <a:r>
              <a:rPr lang="en" altLang="zh-CN" sz="1100" dirty="0"/>
              <a:t>This is the recovered </a:t>
            </a:r>
            <a:r>
              <a:rPr lang="en" altLang="zh-CN" sz="1100" b="1" dirty="0"/>
              <a:t>true-resistivity image</a:t>
            </a:r>
            <a:r>
              <a:rPr lang="en" altLang="zh-CN" sz="1100" dirty="0"/>
              <a:t> after iterative inversion.</a:t>
            </a:r>
            <a:endParaRPr lang="en-US" altLang="zh-CN" sz="1100" dirty="0"/>
          </a:p>
          <a:p>
            <a:r>
              <a:rPr lang="en" altLang="zh-CN" sz="1100" b="1" dirty="0"/>
              <a:t>“Iteration 3 RMS error = 3.5%”</a:t>
            </a:r>
            <a:r>
              <a:rPr lang="en" altLang="zh-CN" sz="1100" dirty="0"/>
              <a:t>. That is the data misfit after 3 iterations</a:t>
            </a:r>
            <a:r>
              <a:rPr lang="en-US" altLang="zh-CN" sz="1100" dirty="0"/>
              <a:t>.</a:t>
            </a:r>
            <a:r>
              <a:rPr lang="zh-CN" altLang="en-US" sz="1100" dirty="0"/>
              <a:t> </a:t>
            </a:r>
            <a:r>
              <a:rPr lang="en-US" altLang="zh-CN" sz="1100" dirty="0"/>
              <a:t>Shows</a:t>
            </a:r>
            <a:r>
              <a:rPr lang="zh-CN" altLang="en-US" sz="1100" dirty="0"/>
              <a:t> </a:t>
            </a:r>
            <a:r>
              <a:rPr lang="en-US" altLang="zh-CN" sz="1100" dirty="0"/>
              <a:t>model</a:t>
            </a:r>
            <a:r>
              <a:rPr lang="zh-CN" altLang="en-US" sz="1100" dirty="0"/>
              <a:t> </a:t>
            </a:r>
            <a:r>
              <a:rPr lang="en-US" altLang="zh-CN" sz="1100" dirty="0"/>
              <a:t>with</a:t>
            </a:r>
            <a:r>
              <a:rPr lang="en" altLang="zh-CN" sz="1100" dirty="0"/>
              <a:t> a small average error, close to the expected noise level.</a:t>
            </a:r>
          </a:p>
          <a:p>
            <a:r>
              <a:rPr lang="en-US" altLang="zh-CN" sz="1100" dirty="0"/>
              <a:t>C</a:t>
            </a:r>
            <a:r>
              <a:rPr lang="en" altLang="zh-CN" sz="1100" dirty="0" err="1"/>
              <a:t>olorbar</a:t>
            </a:r>
            <a:r>
              <a:rPr lang="en" altLang="zh-CN" sz="1100" dirty="0"/>
              <a:t> shows about </a:t>
            </a:r>
            <a:r>
              <a:rPr lang="en" altLang="zh-CN" sz="1100" b="1" dirty="0"/>
              <a:t>8.4 → 2</a:t>
            </a:r>
            <a:r>
              <a:rPr lang="en-US" altLang="zh-CN" sz="1100" b="1" dirty="0"/>
              <a:t>0</a:t>
            </a:r>
            <a:r>
              <a:rPr lang="en" altLang="zh-CN" sz="1100" b="1" dirty="0"/>
              <a:t>.8 </a:t>
            </a:r>
            <a:r>
              <a:rPr lang="el-GR" altLang="zh-CN" sz="1100" b="1" dirty="0"/>
              <a:t>Ω·</a:t>
            </a:r>
            <a:r>
              <a:rPr lang="en" altLang="zh-CN" sz="1100" b="1" dirty="0"/>
              <a:t>m</a:t>
            </a:r>
            <a:r>
              <a:rPr lang="en" altLang="zh-CN" sz="1100" dirty="0"/>
              <a:t>; (an estimate of “true” resistivity after inversion).The </a:t>
            </a:r>
            <a:r>
              <a:rPr lang="en" altLang="zh-CN" sz="1100" b="1" dirty="0"/>
              <a:t>central red area</a:t>
            </a:r>
            <a:r>
              <a:rPr lang="en" altLang="zh-CN" sz="1100" dirty="0"/>
              <a:t> is the </a:t>
            </a:r>
            <a:r>
              <a:rPr lang="en" altLang="zh-CN" sz="1100" b="1" dirty="0"/>
              <a:t>more resistive</a:t>
            </a:r>
            <a:r>
              <a:rPr lang="en" altLang="zh-CN" sz="1100" dirty="0"/>
              <a:t> body, surrounded by lower-resistivity background.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2491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FC165-71A7-BE70-599E-851E34E6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E35B4C-5A7D-4744-CDD3-31F9D500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34A00B-9E2D-9502-4357-DDB9914D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6" y="101634"/>
            <a:ext cx="6971271" cy="543697"/>
          </a:xfrm>
        </p:spPr>
        <p:txBody>
          <a:bodyPr>
            <a:normAutofit fontScale="90000"/>
          </a:bodyPr>
          <a:lstStyle/>
          <a:p>
            <a:r>
              <a:rPr lang="en-US" altLang="zh-CN" sz="3600" i="0" dirty="0"/>
              <a:t>Step4</a:t>
            </a:r>
            <a:endParaRPr lang="en-US" sz="360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5E1B38-C085-FCFC-C1F0-60627BE3D2BF}"/>
              </a:ext>
            </a:extLst>
          </p:cNvPr>
          <p:cNvSpPr txBox="1"/>
          <p:nvPr/>
        </p:nvSpPr>
        <p:spPr>
          <a:xfrm>
            <a:off x="0" y="1888769"/>
            <a:ext cx="2063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Vertical-to-horizontal flatness filter ratio: 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FF06CB-2400-EC04-0BBB-D95ED8E69ECA}"/>
              </a:ext>
            </a:extLst>
          </p:cNvPr>
          <p:cNvSpPr txBox="1"/>
          <p:nvPr/>
        </p:nvSpPr>
        <p:spPr>
          <a:xfrm>
            <a:off x="0" y="1020829"/>
            <a:ext cx="11307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 other inversions by modifying the inversion settings.</a:t>
            </a:r>
          </a:p>
          <a:p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Dump screen in presentation and comment.</a:t>
            </a:r>
            <a:r>
              <a:rPr lang="zh-CN" altLang="en-US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Suggestion: try to use same color scale for all graphics. In res2dinv, after running the inversion, you have to</a:t>
            </a:r>
          </a:p>
          <a:p>
            <a:r>
              <a:rPr lang="en" altLang="zh-C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enter the “DISPLAY” interface to set the colormap.</a:t>
            </a:r>
          </a:p>
          <a:p>
            <a:endParaRPr kumimoji="1"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740728-09F3-7F9B-7A2F-A2F9457CB6C3}"/>
              </a:ext>
            </a:extLst>
          </p:cNvPr>
          <p:cNvSpPr txBox="1"/>
          <p:nvPr/>
        </p:nvSpPr>
        <p:spPr>
          <a:xfrm>
            <a:off x="52679" y="2929043"/>
            <a:ext cx="1768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dirty="0"/>
              <a:t>I increased the vertical-to-horizontal flatness ratio to 3, which smooths the model more in the vertical direction; as a result the main anomaly looks taller with a deeper tail, while the data fit remains good at about 3.</a:t>
            </a:r>
            <a:r>
              <a:rPr lang="en-US" altLang="zh-CN" sz="1400" dirty="0"/>
              <a:t>7</a:t>
            </a:r>
            <a:r>
              <a:rPr lang="en" altLang="zh-CN" sz="1400" dirty="0"/>
              <a:t>% RMS.</a:t>
            </a:r>
            <a:endParaRPr kumimoji="1" lang="zh-CN" altLang="en-US" sz="1400" dirty="0"/>
          </a:p>
        </p:txBody>
      </p:sp>
      <p:pic>
        <p:nvPicPr>
          <p:cNvPr id="13" name="图片 12" descr="图示&#10;&#10;AI 生成的内容可能不正确。">
            <a:extLst>
              <a:ext uri="{FF2B5EF4-FFF2-40B4-BE49-F238E27FC236}">
                <a16:creationId xmlns:a16="http://schemas.microsoft.com/office/drawing/2014/main" id="{58D4A17F-5418-59AD-832D-27B8EBC94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8" y="1741143"/>
            <a:ext cx="10370992" cy="51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98DF7-4C03-1012-C89F-D56F02E1C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2073EF-083E-4E59-8708-12B235C7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037C09-EA48-DE7D-015D-A47833A8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6" y="101634"/>
            <a:ext cx="6971271" cy="543697"/>
          </a:xfrm>
        </p:spPr>
        <p:txBody>
          <a:bodyPr>
            <a:normAutofit fontScale="90000"/>
          </a:bodyPr>
          <a:lstStyle/>
          <a:p>
            <a:r>
              <a:rPr lang="en-US" altLang="zh-CN" sz="3600" i="0" dirty="0"/>
              <a:t>Step5</a:t>
            </a:r>
            <a:endParaRPr lang="en-US" sz="36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803287-2534-CDB7-7D9D-F756E7F61B1D}"/>
              </a:ext>
            </a:extLst>
          </p:cNvPr>
          <p:cNvSpPr txBox="1"/>
          <p:nvPr/>
        </p:nvSpPr>
        <p:spPr>
          <a:xfrm>
            <a:off x="0" y="2017724"/>
            <a:ext cx="2006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Vertical-to-horizontal flatness filter Ratio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0.3</a:t>
            </a:r>
            <a:endParaRPr kumimoji="1" lang="zh-CN" altLang="en-US" dirty="0"/>
          </a:p>
        </p:txBody>
      </p:sp>
      <p:pic>
        <p:nvPicPr>
          <p:cNvPr id="10" name="图片 9" descr="图示&#10;&#10;AI 生成的内容可能不正确。">
            <a:extLst>
              <a:ext uri="{FF2B5EF4-FFF2-40B4-BE49-F238E27FC236}">
                <a16:creationId xmlns:a16="http://schemas.microsoft.com/office/drawing/2014/main" id="{FBD2EA93-FC50-9E7C-2B54-80125D37F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017815"/>
            <a:ext cx="9982200" cy="584018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624FDC-A95A-7EBC-085E-814E3C6DDF95}"/>
              </a:ext>
            </a:extLst>
          </p:cNvPr>
          <p:cNvSpPr txBox="1"/>
          <p:nvPr/>
        </p:nvSpPr>
        <p:spPr>
          <a:xfrm>
            <a:off x="0" y="3639947"/>
            <a:ext cx="2006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200" dirty="0"/>
              <a:t>With V over H = 0.3 the inversion </a:t>
            </a:r>
            <a:r>
              <a:rPr lang="en-US" altLang="zh-CN" sz="1200" dirty="0"/>
              <a:t>helps</a:t>
            </a:r>
            <a:r>
              <a:rPr lang="en" altLang="zh-CN" sz="1200" dirty="0"/>
              <a:t> horizontal smoothing, so my resistive body spreads laterally and looks flatter; the fit is good at about 2.8% RMS.</a:t>
            </a:r>
          </a:p>
          <a:p>
            <a:endParaRPr kumimoji="1" lang="zh-CN" altLang="en-US" sz="1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844BB1-FB95-6CDC-DBE2-F71C1709E238}"/>
              </a:ext>
            </a:extLst>
          </p:cNvPr>
          <p:cNvSpPr txBox="1"/>
          <p:nvPr/>
        </p:nvSpPr>
        <p:spPr>
          <a:xfrm>
            <a:off x="0" y="1017815"/>
            <a:ext cx="211974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5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 other inversions by modifying the inversion settings.</a:t>
            </a:r>
          </a:p>
          <a:p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68073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C33BE-12C4-0A39-5D2B-4810E54B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9E32C7-5E10-2364-1798-90F608D7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035B75-DC29-169A-9353-915C7F79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6" y="101634"/>
            <a:ext cx="6971271" cy="543697"/>
          </a:xfrm>
        </p:spPr>
        <p:txBody>
          <a:bodyPr>
            <a:normAutofit fontScale="90000"/>
          </a:bodyPr>
          <a:lstStyle/>
          <a:p>
            <a:r>
              <a:rPr lang="en-US" altLang="zh-CN" sz="3600" i="0" dirty="0"/>
              <a:t>Step6</a:t>
            </a:r>
            <a:endParaRPr lang="en-US" sz="36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2D1694-FC24-4C99-826E-F174ED4B9B79}"/>
              </a:ext>
            </a:extLst>
          </p:cNvPr>
          <p:cNvSpPr txBox="1"/>
          <p:nvPr/>
        </p:nvSpPr>
        <p:spPr>
          <a:xfrm>
            <a:off x="0" y="1050473"/>
            <a:ext cx="200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altLang="zh-CN" sz="1800" dirty="0"/>
              <a:t>Damping factor with Depth: </a:t>
            </a:r>
            <a:r>
              <a:rPr lang="fa-IR" altLang="zh-CN" sz="1800" dirty="0"/>
              <a:t>0.0</a:t>
            </a:r>
            <a:r>
              <a:rPr lang="en-US" altLang="zh-CN" sz="1800" dirty="0"/>
              <a:t>4</a:t>
            </a:r>
            <a:endParaRPr kumimoji="1" lang="en" altLang="zh-CN" dirty="0"/>
          </a:p>
        </p:txBody>
      </p:sp>
      <p:pic>
        <p:nvPicPr>
          <p:cNvPr id="10" name="图片 9" descr="图示&#10;&#10;AI 生成的内容可能不正确。">
            <a:extLst>
              <a:ext uri="{FF2B5EF4-FFF2-40B4-BE49-F238E27FC236}">
                <a16:creationId xmlns:a16="http://schemas.microsoft.com/office/drawing/2014/main" id="{EDD7F14A-3B95-1008-4C32-D270C7FC6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71" y="968829"/>
            <a:ext cx="10189029" cy="58891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E08492F-253B-A4DC-3092-380263F826CB}"/>
              </a:ext>
            </a:extLst>
          </p:cNvPr>
          <p:cNvSpPr txBox="1"/>
          <p:nvPr/>
        </p:nvSpPr>
        <p:spPr>
          <a:xfrm>
            <a:off x="0" y="2020302"/>
            <a:ext cx="2133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b="1" dirty="0"/>
              <a:t>Depth damping test (0.04).</a:t>
            </a:r>
            <a:r>
              <a:rPr lang="en" altLang="zh-CN" sz="1400" dirty="0"/>
              <a:t> Adding a depth-dependent damping stabilizes the </a:t>
            </a:r>
            <a:r>
              <a:rPr lang="en" altLang="zh-CN" sz="1400" b="1" dirty="0"/>
              <a:t>deep cells</a:t>
            </a:r>
            <a:r>
              <a:rPr lang="en" altLang="zh-CN" sz="1400" dirty="0"/>
              <a:t> where sensitivity is low. The </a:t>
            </a:r>
            <a:r>
              <a:rPr lang="en" altLang="zh-CN" sz="1400" b="1" dirty="0"/>
              <a:t>deep background becomes smoother</a:t>
            </a:r>
            <a:r>
              <a:rPr lang="en" altLang="zh-CN" sz="1400" dirty="0"/>
              <a:t>, and the </a:t>
            </a:r>
            <a:r>
              <a:rPr lang="en" altLang="zh-CN" sz="1400" b="1" dirty="0"/>
              <a:t>main resistive body</a:t>
            </a:r>
            <a:r>
              <a:rPr lang="en" altLang="zh-CN" sz="1400" dirty="0"/>
              <a:t> appears </a:t>
            </a:r>
            <a:r>
              <a:rPr lang="en" altLang="zh-CN" sz="1400" b="1" dirty="0"/>
              <a:t>slightly wider and shallower</a:t>
            </a:r>
            <a:r>
              <a:rPr lang="en" altLang="zh-CN" sz="1400" dirty="0"/>
              <a:t>. The </a:t>
            </a:r>
            <a:r>
              <a:rPr lang="en" altLang="zh-CN" sz="1400" b="1" dirty="0"/>
              <a:t>measured vs. calculated</a:t>
            </a:r>
            <a:r>
              <a:rPr lang="en" altLang="zh-CN" sz="1400" dirty="0"/>
              <a:t> </a:t>
            </a:r>
            <a:r>
              <a:rPr lang="en" altLang="zh-CN" sz="1400" dirty="0" err="1"/>
              <a:t>pseudosections</a:t>
            </a:r>
            <a:r>
              <a:rPr lang="en" altLang="zh-CN" sz="1400" dirty="0"/>
              <a:t> still agree well (</a:t>
            </a:r>
            <a:r>
              <a:rPr lang="en" altLang="zh-CN" sz="1400" b="1" dirty="0"/>
              <a:t>RMS ≈ 3.4%</a:t>
            </a:r>
            <a:r>
              <a:rPr lang="en" altLang="zh-CN" sz="1400" dirty="0"/>
              <a:t>). Thus, this setting mainly improves </a:t>
            </a:r>
            <a:r>
              <a:rPr lang="en" altLang="zh-CN" sz="1400" b="1" dirty="0"/>
              <a:t>deep stability</a:t>
            </a:r>
            <a:r>
              <a:rPr lang="en" altLang="zh-CN" sz="1400" dirty="0"/>
              <a:t> while mildly </a:t>
            </a:r>
            <a:r>
              <a:rPr lang="en" altLang="zh-CN" sz="1400" b="1" dirty="0"/>
              <a:t>spreading</a:t>
            </a:r>
            <a:r>
              <a:rPr lang="en" altLang="zh-CN" sz="1400" dirty="0"/>
              <a:t> anomalies horizontally.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8476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3F2D0-3628-7799-12A6-1BE10D086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D9EFC6-CDAA-6F9B-F194-BD310E5F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t-IT" dirty="0"/>
              <a:t>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AE6581-B9E2-4E3B-410D-3E4B87FD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56" y="101634"/>
            <a:ext cx="6971271" cy="543697"/>
          </a:xfrm>
        </p:spPr>
        <p:txBody>
          <a:bodyPr>
            <a:normAutofit fontScale="90000"/>
          </a:bodyPr>
          <a:lstStyle/>
          <a:p>
            <a:r>
              <a:rPr lang="en-US" altLang="zh-CN" sz="3600" i="0" dirty="0"/>
              <a:t>Step7</a:t>
            </a:r>
            <a:endParaRPr lang="en-US" sz="36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C5F9A-9F4C-A8AE-F111-450BF01EF509}"/>
              </a:ext>
            </a:extLst>
          </p:cNvPr>
          <p:cNvSpPr txBox="1"/>
          <p:nvPr/>
        </p:nvSpPr>
        <p:spPr>
          <a:xfrm>
            <a:off x="52678" y="1031803"/>
            <a:ext cx="23857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PE" altLang="zh-CN" sz="1800" dirty="0"/>
              <a:t>Relative Sensitivity of model blocks:</a:t>
            </a:r>
            <a:endParaRPr lang="en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图片 5" descr="图表, 日程表&#10;&#10;AI 生成的内容可能不正确。">
            <a:extLst>
              <a:ext uri="{FF2B5EF4-FFF2-40B4-BE49-F238E27FC236}">
                <a16:creationId xmlns:a16="http://schemas.microsoft.com/office/drawing/2014/main" id="{12CE6D84-0AC6-CD7E-69AE-D7CD182F8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71" y="1031803"/>
            <a:ext cx="9503229" cy="58261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358A14E-1CEE-BC1C-2F67-E97021F88D3B}"/>
              </a:ext>
            </a:extLst>
          </p:cNvPr>
          <p:cNvSpPr txBox="1"/>
          <p:nvPr/>
        </p:nvSpPr>
        <p:spPr>
          <a:xfrm>
            <a:off x="52678" y="1678134"/>
            <a:ext cx="27684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400" b="1" dirty="0"/>
              <a:t>Relative sensitivity map (Wenner-</a:t>
            </a:r>
            <a:r>
              <a:rPr lang="el-GR" altLang="zh-CN" sz="1400" b="1" dirty="0"/>
              <a:t>α, 36 </a:t>
            </a:r>
            <a:r>
              <a:rPr lang="en" altLang="zh-CN" sz="1400" b="1" dirty="0"/>
              <a:t>electrodes, a = 1 m).</a:t>
            </a:r>
            <a:r>
              <a:rPr lang="en" altLang="zh-CN" sz="1400" dirty="0"/>
              <a:t> Sensitivity is highest </a:t>
            </a:r>
            <a:r>
              <a:rPr lang="en-US" altLang="zh-CN" sz="1400" dirty="0"/>
              <a:t>under</a:t>
            </a:r>
            <a:r>
              <a:rPr lang="en" altLang="zh-CN" sz="1400" dirty="0"/>
              <a:t> the line near the surface and decreases with depth (trapezoid). Avg. sensitivity = </a:t>
            </a:r>
            <a:r>
              <a:rPr lang="en" altLang="zh-CN" sz="1400" b="1" dirty="0"/>
              <a:t>1.90</a:t>
            </a:r>
            <a:r>
              <a:rPr lang="en" altLang="zh-CN" sz="1400" dirty="0"/>
              <a:t>; pseudo-depth range = </a:t>
            </a:r>
            <a:r>
              <a:rPr lang="en" altLang="zh-CN" sz="1400" b="1" dirty="0"/>
              <a:t>0.51–5.1 m</a:t>
            </a:r>
            <a:r>
              <a:rPr lang="en" altLang="zh-CN" sz="1400" dirty="0"/>
              <a:t>. This coverage justifies using </a:t>
            </a:r>
            <a:r>
              <a:rPr lang="en" altLang="zh-CN" sz="1400" b="1" dirty="0"/>
              <a:t>depth damping</a:t>
            </a:r>
            <a:r>
              <a:rPr lang="en" altLang="zh-CN" sz="1400" dirty="0"/>
              <a:t> to stabilize the deep model and shows where the inversion is </a:t>
            </a:r>
            <a:r>
              <a:rPr lang="en" altLang="zh-CN" sz="1400" b="1" dirty="0"/>
              <a:t>well</a:t>
            </a:r>
            <a:r>
              <a:rPr lang="en" altLang="zh-CN" sz="1400" dirty="0"/>
              <a:t> vs </a:t>
            </a:r>
            <a:r>
              <a:rPr lang="en" altLang="zh-CN" sz="1400" b="1" dirty="0"/>
              <a:t>poorly</a:t>
            </a:r>
            <a:r>
              <a:rPr lang="en" altLang="zh-CN" sz="1400" dirty="0"/>
              <a:t> constrained.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4672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4977</TotalTime>
  <Words>1193</Words>
  <Application>Microsoft Macintosh PowerPoint</Application>
  <PresentationFormat>宽屏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演示文稿</vt:lpstr>
      <vt:lpstr>Step1</vt:lpstr>
      <vt:lpstr>Step2</vt:lpstr>
      <vt:lpstr>Step2</vt:lpstr>
      <vt:lpstr>Step3</vt:lpstr>
      <vt:lpstr>Step4</vt:lpstr>
      <vt:lpstr>Step5</vt:lpstr>
      <vt:lpstr>Step6</vt:lpstr>
      <vt:lpstr>Step7</vt:lpstr>
      <vt:lpstr>Comments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Qixun Dan</cp:lastModifiedBy>
  <cp:revision>136</cp:revision>
  <dcterms:created xsi:type="dcterms:W3CDTF">2019-02-13T14:58:22Z</dcterms:created>
  <dcterms:modified xsi:type="dcterms:W3CDTF">2025-09-01T23:43:04Z</dcterms:modified>
</cp:coreProperties>
</file>