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Prompt"/>
      <p:regular r:id="rId20"/>
      <p:bold r:id="rId21"/>
      <p:italic r:id="rId22"/>
      <p:boldItalic r:id="rId23"/>
    </p:embeddedFont>
    <p:embeddedFont>
      <p:font typeface="Lexend Dec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4A3AA6-699E-4ED4-9884-AC95AAEF7BEB}">
  <a:tblStyle styleId="{124A3AA6-699E-4ED4-9884-AC95AAEF7B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mpt-regular.fntdata"/><Relationship Id="rId22" Type="http://schemas.openxmlformats.org/officeDocument/2006/relationships/font" Target="fonts/Prompt-italic.fntdata"/><Relationship Id="rId21" Type="http://schemas.openxmlformats.org/officeDocument/2006/relationships/font" Target="fonts/Prompt-bold.fntdata"/><Relationship Id="rId24" Type="http://schemas.openxmlformats.org/officeDocument/2006/relationships/font" Target="fonts/LexendDeca-regular.fntdata"/><Relationship Id="rId23" Type="http://schemas.openxmlformats.org/officeDocument/2006/relationships/font" Target="fonts/Promp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exendDec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3c499503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3c499503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c5150f65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c5150f65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Fuzzing is a dynamic testing methodology that involves providing random, invalid, or unexpected inputs to the software. The primary goal of fuzzing is to identify vulnerabilities, crashes, and bugs that may have been overlooked during traditional testing processes.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c499503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c499503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Coverage-guided fuzzing is a technique aimed at maximizing code coverage during the fuzzing process. By utilizing coverage metrics, this approach enables more efficient fuzzing, leading to better vulnerability identification. Coverage-guided fuzzing has been proven effective in discovering vulnerabilities in real-world software, making it a valuable tool in the software testing landscape.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c499503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c499503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Seed scheduling: prioritizes seeds based on factors like execution path diversity or coverage</a:t>
            </a:r>
            <a:endParaRPr/>
          </a:p>
          <a:p>
            <a:pPr indent="0" lvl="0" marL="0" rtl="0" algn="l">
              <a:spcBef>
                <a:spcPts val="0"/>
              </a:spcBef>
              <a:spcAft>
                <a:spcPts val="0"/>
              </a:spcAft>
              <a:buClr>
                <a:schemeClr val="dk1"/>
              </a:buClr>
              <a:buSzPts val="1100"/>
              <a:buFont typeface="Arial"/>
              <a:buNone/>
            </a:pPr>
            <a:r>
              <a:rPr lang="ko"/>
              <a:t>Seed mutation: generates new test cases with techniques like bit flipping, arithmetic operations, or splicing</a:t>
            </a:r>
            <a:endParaRPr/>
          </a:p>
          <a:p>
            <a:pPr indent="0" lvl="0" marL="0" rtl="0" algn="l">
              <a:spcBef>
                <a:spcPts val="0"/>
              </a:spcBef>
              <a:spcAft>
                <a:spcPts val="0"/>
              </a:spcAft>
              <a:buNone/>
            </a:pPr>
            <a:r>
              <a:rPr lang="ko"/>
              <a:t>Seed selection: evaluates generated test cases using coverage metrics and retains high-quality seeds for further fuzzing</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유전 알고리즘에서 새로운 cov를 달성한 흥미로운 인풋에 번식의 기회를 더 줌</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c499503e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c499503e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rgbClr val="374151"/>
                </a:solidFill>
                <a:highlight>
                  <a:srgbClr val="F7F7F8"/>
                </a:highlight>
                <a:latin typeface="Roboto"/>
                <a:ea typeface="Roboto"/>
                <a:cs typeface="Roboto"/>
                <a:sym typeface="Roboto"/>
              </a:rPr>
              <a:t>Sensitivity in the context of a coverage metric,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ko" sz="1200">
                <a:solidFill>
                  <a:srgbClr val="374151"/>
                </a:solidFill>
                <a:highlight>
                  <a:srgbClr val="F7F7F8"/>
                </a:highlight>
                <a:latin typeface="Roboto"/>
                <a:ea typeface="Roboto"/>
                <a:cs typeface="Roboto"/>
                <a:sym typeface="Roboto"/>
              </a:rPr>
              <a:t>refers to its capacity to discern differences between distinct execution paths.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ko" sz="1200">
                <a:solidFill>
                  <a:srgbClr val="374151"/>
                </a:solidFill>
                <a:highlight>
                  <a:srgbClr val="F7F7F8"/>
                </a:highlight>
                <a:latin typeface="Roboto"/>
                <a:ea typeface="Roboto"/>
                <a:cs typeface="Roboto"/>
                <a:sym typeface="Roboto"/>
              </a:rPr>
              <a:t>If we consider a function like this with an initial input of (0,0) followed by a secondary input (0,1),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ko" sz="1200">
                <a:solidFill>
                  <a:srgbClr val="374151"/>
                </a:solidFill>
                <a:highlight>
                  <a:srgbClr val="F7F7F8"/>
                </a:highlight>
                <a:latin typeface="Roboto"/>
                <a:ea typeface="Roboto"/>
                <a:cs typeface="Roboto"/>
                <a:sym typeface="Roboto"/>
              </a:rPr>
              <a:t>branch coverage will not register any changes.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ko" sz="1200">
                <a:solidFill>
                  <a:srgbClr val="374151"/>
                </a:solidFill>
                <a:highlight>
                  <a:srgbClr val="F7F7F8"/>
                </a:highlight>
                <a:latin typeface="Roboto"/>
                <a:ea typeface="Roboto"/>
                <a:cs typeface="Roboto"/>
                <a:sym typeface="Roboto"/>
              </a:rPr>
              <a:t>But, condition coverage will detect a 25% increase in coverage.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ko" sz="1200">
                <a:solidFill>
                  <a:srgbClr val="374151"/>
                </a:solidFill>
                <a:highlight>
                  <a:srgbClr val="F7F7F8"/>
                </a:highlight>
                <a:latin typeface="Roboto"/>
                <a:ea typeface="Roboto"/>
                <a:cs typeface="Roboto"/>
                <a:sym typeface="Roboto"/>
              </a:rPr>
              <a:t>Employing a guiding metric with enhanced sensitivity can aid a fuzzer in unearthing notable inputs.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ko" sz="1200">
                <a:solidFill>
                  <a:srgbClr val="374151"/>
                </a:solidFill>
                <a:highlight>
                  <a:srgbClr val="F7F7F8"/>
                </a:highlight>
                <a:latin typeface="Roboto"/>
                <a:ea typeface="Roboto"/>
                <a:cs typeface="Roboto"/>
                <a:sym typeface="Roboto"/>
              </a:rPr>
              <a:t>However, it's important to note that a </a:t>
            </a:r>
            <a:r>
              <a:rPr b="1" lang="ko" sz="1200">
                <a:solidFill>
                  <a:srgbClr val="374151"/>
                </a:solidFill>
                <a:highlight>
                  <a:srgbClr val="F7F7F8"/>
                </a:highlight>
                <a:latin typeface="Roboto"/>
                <a:ea typeface="Roboto"/>
                <a:cs typeface="Roboto"/>
                <a:sym typeface="Roboto"/>
              </a:rPr>
              <a:t>higher sensitivity does not always guarantee</a:t>
            </a:r>
            <a:r>
              <a:rPr lang="ko" sz="1200">
                <a:solidFill>
                  <a:srgbClr val="374151"/>
                </a:solidFill>
                <a:highlight>
                  <a:srgbClr val="F7F7F8"/>
                </a:highlight>
                <a:latin typeface="Roboto"/>
                <a:ea typeface="Roboto"/>
                <a:cs typeface="Roboto"/>
                <a:sym typeface="Roboto"/>
              </a:rPr>
              <a:t> superior fuzzing results.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c499503e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c499503e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c499503e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c499503e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c30ed8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c30ed8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 order to achieve this task, we decided to write a fuzzer for languages with relatively small sizes and limited grammar. Currently, the strongest candidate is the LUA language, which is mainly used for small scripting and is used to develop games or support simple development environments for product users.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c30ed84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c30ed84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As a basis for evaluating the Fuzzer produced in this way, we will use some of the code from the existing open source program or code that we have produced ourselves. Code coverage may be typically used as an evaluation metric, but since code coverage may not represent the performance of the fuzzer, we will evaluate the average time to detect the first error or the type of heuristic detected bug together to draw a conclusion.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cxnSp>
        <p:nvCxnSpPr>
          <p:cNvPr id="20" name="Google Shape;20;p4"/>
          <p:cNvCxnSpPr/>
          <p:nvPr/>
        </p:nvCxnSpPr>
        <p:spPr>
          <a:xfrm rot="10800000">
            <a:off x="434100" y="828000"/>
            <a:ext cx="87099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exend Deca"/>
              <a:buChar char="●"/>
              <a:defRPr sz="1800">
                <a:solidFill>
                  <a:schemeClr val="dk2"/>
                </a:solidFill>
                <a:latin typeface="Lexend Deca"/>
                <a:ea typeface="Lexend Deca"/>
                <a:cs typeface="Lexend Deca"/>
                <a:sym typeface="Lexend Deca"/>
              </a:defRPr>
            </a:lvl1pPr>
            <a:lvl2pPr indent="-317500" lvl="1" marL="9144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2pPr>
            <a:lvl3pPr indent="-317500" lvl="2" marL="13716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3pPr>
            <a:lvl4pPr indent="-317500" lvl="3" marL="18288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4pPr>
            <a:lvl5pPr indent="-317500" lvl="4" marL="22860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5pPr>
            <a:lvl6pPr indent="-317500" lvl="5" marL="27432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6pPr>
            <a:lvl7pPr indent="-317500" lvl="6" marL="32004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7pPr>
            <a:lvl8pPr indent="-317500" lvl="7" marL="36576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8pPr>
            <a:lvl9pPr indent="-317500" lvl="8" marL="41148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google/fuzzer-test-sui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991225"/>
            <a:ext cx="8520600" cy="141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4200"/>
              <a:t>Fuzzer with </a:t>
            </a:r>
            <a:endParaRPr sz="4200"/>
          </a:p>
          <a:p>
            <a:pPr indent="0" lvl="0" marL="0" rtl="0" algn="ctr">
              <a:spcBef>
                <a:spcPts val="0"/>
              </a:spcBef>
              <a:spcAft>
                <a:spcPts val="0"/>
              </a:spcAft>
              <a:buNone/>
            </a:pPr>
            <a:r>
              <a:rPr lang="ko" sz="4200"/>
              <a:t>Coverage Metric Combinations</a:t>
            </a:r>
            <a:endParaRPr sz="4200"/>
          </a:p>
        </p:txBody>
      </p:sp>
      <p:sp>
        <p:nvSpPr>
          <p:cNvPr id="56" name="Google Shape;56;p13"/>
          <p:cNvSpPr txBox="1"/>
          <p:nvPr>
            <p:ph idx="1" type="subTitle"/>
          </p:nvPr>
        </p:nvSpPr>
        <p:spPr>
          <a:xfrm>
            <a:off x="311700" y="2910325"/>
            <a:ext cx="8520600" cy="11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000"/>
              <a:t>CS453 Team7</a:t>
            </a:r>
            <a:endParaRPr sz="2000"/>
          </a:p>
          <a:p>
            <a:pPr indent="0" lvl="0" marL="0" rtl="0" algn="ctr">
              <a:spcBef>
                <a:spcPts val="0"/>
              </a:spcBef>
              <a:spcAft>
                <a:spcPts val="0"/>
              </a:spcAft>
              <a:buNone/>
            </a:pPr>
            <a:r>
              <a:rPr lang="ko" sz="2000"/>
              <a:t>Hyunsik Yoon, Jiseok Kim,</a:t>
            </a:r>
            <a:endParaRPr sz="2000"/>
          </a:p>
          <a:p>
            <a:pPr indent="0" lvl="0" marL="0" rtl="0" algn="ctr">
              <a:spcBef>
                <a:spcPts val="0"/>
              </a:spcBef>
              <a:spcAft>
                <a:spcPts val="0"/>
              </a:spcAft>
              <a:buNone/>
            </a:pPr>
            <a:r>
              <a:rPr lang="ko" sz="2000"/>
              <a:t>Junyoung Choi, Jaeho Choi</a:t>
            </a:r>
            <a:endParaRPr sz="2000"/>
          </a:p>
        </p:txBody>
      </p:sp>
      <p:sp>
        <p:nvSpPr>
          <p:cNvPr id="57" name="Google Shape;57;p13"/>
          <p:cNvSpPr/>
          <p:nvPr/>
        </p:nvSpPr>
        <p:spPr>
          <a:xfrm>
            <a:off x="500550" y="2480425"/>
            <a:ext cx="8142900" cy="4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What is Fuzzing?</a:t>
            </a:r>
            <a:endParaRPr/>
          </a:p>
        </p:txBody>
      </p:sp>
      <p:pic>
        <p:nvPicPr>
          <p:cNvPr id="63" name="Google Shape;63;p14"/>
          <p:cNvPicPr preferRelativeResize="0"/>
          <p:nvPr/>
        </p:nvPicPr>
        <p:blipFill>
          <a:blip r:embed="rId3">
            <a:alphaModFix/>
          </a:blip>
          <a:stretch>
            <a:fillRect/>
          </a:stretch>
        </p:blipFill>
        <p:spPr>
          <a:xfrm>
            <a:off x="1332750" y="2743925"/>
            <a:ext cx="5685380" cy="2051987"/>
          </a:xfrm>
          <a:prstGeom prst="rect">
            <a:avLst/>
          </a:prstGeom>
          <a:noFill/>
          <a:ln>
            <a:noFill/>
          </a:ln>
        </p:spPr>
      </p:pic>
      <p:sp>
        <p:nvSpPr>
          <p:cNvPr id="64" name="Google Shape;64;p14"/>
          <p:cNvSpPr txBox="1"/>
          <p:nvPr>
            <p:ph idx="1" type="body"/>
          </p:nvPr>
        </p:nvSpPr>
        <p:spPr>
          <a:xfrm>
            <a:off x="584400" y="933100"/>
            <a:ext cx="8326200" cy="176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ko"/>
              <a:t>A dynamic SW testing technique</a:t>
            </a:r>
            <a:endParaRPr/>
          </a:p>
          <a:p>
            <a:pPr indent="0" lvl="0" marL="0" rtl="0" algn="l">
              <a:lnSpc>
                <a:spcPct val="150000"/>
              </a:lnSpc>
              <a:spcBef>
                <a:spcPts val="1200"/>
              </a:spcBef>
              <a:spcAft>
                <a:spcPts val="0"/>
              </a:spcAft>
              <a:buClr>
                <a:schemeClr val="dk1"/>
              </a:buClr>
              <a:buSzPts val="1100"/>
              <a:buFont typeface="Arial"/>
              <a:buNone/>
            </a:pPr>
            <a:r>
              <a:rPr lang="ko"/>
              <a:t>Involves providing random, unexpected inputs to the SW</a:t>
            </a:r>
            <a:endParaRPr/>
          </a:p>
          <a:p>
            <a:pPr indent="0" lvl="0" marL="0" rtl="0" algn="l">
              <a:lnSpc>
                <a:spcPct val="150000"/>
              </a:lnSpc>
              <a:spcBef>
                <a:spcPts val="1200"/>
              </a:spcBef>
              <a:spcAft>
                <a:spcPts val="0"/>
              </a:spcAft>
              <a:buClr>
                <a:schemeClr val="dk1"/>
              </a:buClr>
              <a:buSzPts val="1100"/>
              <a:buFont typeface="Arial"/>
              <a:buNone/>
            </a:pPr>
            <a:r>
              <a:rPr lang="ko"/>
              <a:t>Aims to identify vulnerabilities, crashes, and bugs</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sp>
        <p:nvSpPr>
          <p:cNvPr id="65" name="Google Shape;65;p14"/>
          <p:cNvSpPr txBox="1"/>
          <p:nvPr/>
        </p:nvSpPr>
        <p:spPr>
          <a:xfrm>
            <a:off x="1332788" y="4762584"/>
            <a:ext cx="568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rgbClr val="B7B7B7"/>
                </a:solidFill>
              </a:rPr>
              <a:t>https://www.freecodecamp.org/news/whats-fuzzing-fuzz-testing-explained/</a:t>
            </a:r>
            <a:endParaRPr sz="120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584400" y="1688550"/>
            <a:ext cx="8520600" cy="2617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ko"/>
              <a:t>Proposed to compensate for the shortcomings of black-box fuzzers</a:t>
            </a:r>
            <a:endParaRPr/>
          </a:p>
          <a:p>
            <a:pPr indent="-342900" lvl="0" marL="457200" rtl="0" algn="l">
              <a:lnSpc>
                <a:spcPct val="150000"/>
              </a:lnSpc>
              <a:spcBef>
                <a:spcPts val="0"/>
              </a:spcBef>
              <a:spcAft>
                <a:spcPts val="0"/>
              </a:spcAft>
              <a:buSzPts val="1800"/>
              <a:buChar char="●"/>
            </a:pPr>
            <a:r>
              <a:rPr lang="ko"/>
              <a:t>Maximize code coverage during fuzzing</a:t>
            </a:r>
            <a:endParaRPr/>
          </a:p>
          <a:p>
            <a:pPr indent="-342900" lvl="0" marL="457200" rtl="0" algn="l">
              <a:lnSpc>
                <a:spcPct val="150000"/>
              </a:lnSpc>
              <a:spcBef>
                <a:spcPts val="0"/>
              </a:spcBef>
              <a:spcAft>
                <a:spcPts val="0"/>
              </a:spcAft>
              <a:buSzPts val="1800"/>
              <a:buChar char="●"/>
            </a:pPr>
            <a:r>
              <a:rPr lang="ko"/>
              <a:t>Uses coverage metric for more efficient fuzzing</a:t>
            </a:r>
            <a:endParaRPr/>
          </a:p>
          <a:p>
            <a:pPr indent="-342900" lvl="0" marL="457200" rtl="0" algn="l">
              <a:lnSpc>
                <a:spcPct val="150000"/>
              </a:lnSpc>
              <a:spcBef>
                <a:spcPts val="0"/>
              </a:spcBef>
              <a:spcAft>
                <a:spcPts val="0"/>
              </a:spcAft>
              <a:buSzPts val="1800"/>
              <a:buChar char="●"/>
            </a:pPr>
            <a:r>
              <a:rPr lang="ko"/>
              <a:t>Proven effective in discovering vulnerabilities in real-world software</a:t>
            </a:r>
            <a:endParaRPr/>
          </a:p>
        </p:txBody>
      </p:sp>
      <p:sp>
        <p:nvSpPr>
          <p:cNvPr id="71" name="Google Shape;71;p15"/>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Coverage-guided Fuzzing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824175" y="988037"/>
            <a:ext cx="7495638" cy="3679187"/>
          </a:xfrm>
          <a:prstGeom prst="rect">
            <a:avLst/>
          </a:prstGeom>
          <a:noFill/>
          <a:ln>
            <a:noFill/>
          </a:ln>
        </p:spPr>
      </p:pic>
      <p:sp>
        <p:nvSpPr>
          <p:cNvPr id="77" name="Google Shape;77;p16"/>
          <p:cNvSpPr txBox="1"/>
          <p:nvPr/>
        </p:nvSpPr>
        <p:spPr>
          <a:xfrm>
            <a:off x="311688" y="4713325"/>
            <a:ext cx="852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ko">
                <a:solidFill>
                  <a:schemeClr val="dk1"/>
                </a:solidFill>
              </a:rPr>
              <a:t>“Be Sensitive and Collaborative: Analyzing Impact of Coverage Metrics in Greybox Fuzzing (RAID’19)”</a:t>
            </a:r>
            <a:endParaRPr/>
          </a:p>
        </p:txBody>
      </p:sp>
      <p:sp>
        <p:nvSpPr>
          <p:cNvPr id="78" name="Google Shape;78;p16"/>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Major Stages of Coverage-guided Fuzzing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Sensitivity</a:t>
            </a:r>
            <a:endParaRPr/>
          </a:p>
        </p:txBody>
      </p:sp>
      <p:sp>
        <p:nvSpPr>
          <p:cNvPr id="84" name="Google Shape;84;p17"/>
          <p:cNvSpPr txBox="1"/>
          <p:nvPr>
            <p:ph idx="1" type="body"/>
          </p:nvPr>
        </p:nvSpPr>
        <p:spPr>
          <a:xfrm>
            <a:off x="584400" y="1240250"/>
            <a:ext cx="7975200" cy="528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a:t>C</a:t>
            </a:r>
            <a:r>
              <a:rPr lang="ko"/>
              <a:t>overage metric’s ability to discern difference of paths</a:t>
            </a:r>
            <a:endParaRPr/>
          </a:p>
          <a:p>
            <a:pPr indent="0" lvl="0" marL="0" rtl="0" algn="l">
              <a:lnSpc>
                <a:spcPct val="150000"/>
              </a:lnSpc>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584400" y="2350150"/>
            <a:ext cx="3517300" cy="1021000"/>
          </a:xfrm>
          <a:prstGeom prst="rect">
            <a:avLst/>
          </a:prstGeom>
          <a:noFill/>
          <a:ln>
            <a:noFill/>
          </a:ln>
        </p:spPr>
      </p:pic>
      <p:graphicFrame>
        <p:nvGraphicFramePr>
          <p:cNvPr id="86" name="Google Shape;86;p17"/>
          <p:cNvGraphicFramePr/>
          <p:nvPr/>
        </p:nvGraphicFramePr>
        <p:xfrm>
          <a:off x="4662875" y="2042850"/>
          <a:ext cx="3000000" cy="3000000"/>
        </p:xfrm>
        <a:graphic>
          <a:graphicData uri="http://schemas.openxmlformats.org/drawingml/2006/table">
            <a:tbl>
              <a:tblPr>
                <a:noFill/>
                <a:tableStyleId>{124A3AA6-699E-4ED4-9884-AC95AAEF7BEB}</a:tableStyleId>
              </a:tblPr>
              <a:tblGrid>
                <a:gridCol w="854325"/>
                <a:gridCol w="854325"/>
                <a:gridCol w="854325"/>
                <a:gridCol w="854325"/>
              </a:tblGrid>
              <a:tr h="495850">
                <a:tc gridSpan="2">
                  <a:txBody>
                    <a:bodyPr/>
                    <a:lstStyle/>
                    <a:p>
                      <a:pPr indent="0" lvl="0" marL="0" rtl="0" algn="ctr">
                        <a:spcBef>
                          <a:spcPts val="0"/>
                        </a:spcBef>
                        <a:spcAft>
                          <a:spcPts val="0"/>
                        </a:spcAft>
                        <a:buNone/>
                      </a:pPr>
                      <a:r>
                        <a:rPr b="1" lang="ko">
                          <a:latin typeface="Prompt"/>
                          <a:ea typeface="Prompt"/>
                          <a:cs typeface="Prompt"/>
                          <a:sym typeface="Prompt"/>
                        </a:rPr>
                        <a:t>branch cov</a:t>
                      </a:r>
                      <a:endParaRPr b="1">
                        <a:latin typeface="Prompt"/>
                        <a:ea typeface="Prompt"/>
                        <a:cs typeface="Prompt"/>
                        <a:sym typeface="Prompt"/>
                      </a:endParaRPr>
                    </a:p>
                  </a:txBody>
                  <a:tcPr marT="91425" marB="91425" marR="91425" marL="91425"/>
                </a:tc>
                <a:tc hMerge="1"/>
                <a:tc gridSpan="2">
                  <a:txBody>
                    <a:bodyPr/>
                    <a:lstStyle/>
                    <a:p>
                      <a:pPr indent="0" lvl="0" marL="0" rtl="0" algn="ctr">
                        <a:spcBef>
                          <a:spcPts val="0"/>
                        </a:spcBef>
                        <a:spcAft>
                          <a:spcPts val="0"/>
                        </a:spcAft>
                        <a:buClr>
                          <a:schemeClr val="dk1"/>
                        </a:buClr>
                        <a:buSzPts val="1100"/>
                        <a:buFont typeface="Arial"/>
                        <a:buNone/>
                      </a:pPr>
                      <a:r>
                        <a:rPr b="1" lang="ko">
                          <a:solidFill>
                            <a:schemeClr val="dk1"/>
                          </a:solidFill>
                          <a:latin typeface="Prompt"/>
                          <a:ea typeface="Prompt"/>
                          <a:cs typeface="Prompt"/>
                          <a:sym typeface="Prompt"/>
                        </a:rPr>
                        <a:t>cond </a:t>
                      </a:r>
                      <a:r>
                        <a:rPr b="1" lang="ko">
                          <a:solidFill>
                            <a:schemeClr val="dk1"/>
                          </a:solidFill>
                          <a:latin typeface="Prompt"/>
                          <a:ea typeface="Prompt"/>
                          <a:cs typeface="Prompt"/>
                          <a:sym typeface="Prompt"/>
                        </a:rPr>
                        <a:t>cov</a:t>
                      </a:r>
                      <a:endParaRPr b="1">
                        <a:latin typeface="Prompt"/>
                        <a:ea typeface="Prompt"/>
                        <a:cs typeface="Prompt"/>
                        <a:sym typeface="Prompt"/>
                      </a:endParaRPr>
                    </a:p>
                  </a:txBody>
                  <a:tcPr marT="91425" marB="91425" marR="91425" marL="91425">
                    <a:lnB cap="flat" cmpd="sng" w="9525">
                      <a:solidFill>
                        <a:srgbClr val="9E9E9E"/>
                      </a:solidFill>
                      <a:prstDash val="solid"/>
                      <a:round/>
                      <a:headEnd len="sm" w="sm" type="none"/>
                      <a:tailEnd len="sm" w="sm" type="none"/>
                    </a:lnB>
                  </a:tcPr>
                </a:tc>
                <a:tc hMerge="1"/>
              </a:tr>
              <a:tr h="495850">
                <a:tc>
                  <a:txBody>
                    <a:bodyPr/>
                    <a:lstStyle/>
                    <a:p>
                      <a:pPr indent="0" lvl="0" marL="0" rtl="0" algn="ctr">
                        <a:spcBef>
                          <a:spcPts val="0"/>
                        </a:spcBef>
                        <a:spcAft>
                          <a:spcPts val="0"/>
                        </a:spcAft>
                        <a:buClr>
                          <a:schemeClr val="dk1"/>
                        </a:buClr>
                        <a:buSzPts val="1100"/>
                        <a:buFont typeface="Arial"/>
                        <a:buNone/>
                      </a:pPr>
                      <a:r>
                        <a:rPr lang="ko">
                          <a:solidFill>
                            <a:schemeClr val="dk2"/>
                          </a:solidFill>
                          <a:latin typeface="Prompt"/>
                          <a:ea typeface="Prompt"/>
                          <a:cs typeface="Prompt"/>
                          <a:sym typeface="Prompt"/>
                        </a:rPr>
                        <a:t>(0, 0)</a:t>
                      </a:r>
                      <a:endParaRPr>
                        <a:solidFill>
                          <a:schemeClr val="dk2"/>
                        </a:solidFill>
                        <a:latin typeface="Prompt"/>
                        <a:ea typeface="Prompt"/>
                        <a:cs typeface="Prompt"/>
                        <a:sym typeface="Prompt"/>
                      </a:endParaRPr>
                    </a:p>
                  </a:txBody>
                  <a:tcPr marT="91425" marB="91425" marR="91425" marL="91425"/>
                </a:tc>
                <a:tc>
                  <a:txBody>
                    <a:bodyPr/>
                    <a:lstStyle/>
                    <a:p>
                      <a:pPr indent="0" lvl="0" marL="0" rtl="0" algn="ctr">
                        <a:spcBef>
                          <a:spcPts val="0"/>
                        </a:spcBef>
                        <a:spcAft>
                          <a:spcPts val="0"/>
                        </a:spcAft>
                        <a:buNone/>
                      </a:pPr>
                      <a:r>
                        <a:rPr b="1" lang="ko">
                          <a:latin typeface="Prompt"/>
                          <a:ea typeface="Prompt"/>
                          <a:cs typeface="Prompt"/>
                          <a:sym typeface="Prompt"/>
                        </a:rPr>
                        <a:t>(0, 1)</a:t>
                      </a:r>
                      <a:endParaRPr b="1">
                        <a:latin typeface="Prompt"/>
                        <a:ea typeface="Prompt"/>
                        <a:cs typeface="Prompt"/>
                        <a:sym typeface="Promp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ko">
                          <a:solidFill>
                            <a:schemeClr val="dk2"/>
                          </a:solidFill>
                          <a:latin typeface="Prompt"/>
                          <a:ea typeface="Prompt"/>
                          <a:cs typeface="Prompt"/>
                          <a:sym typeface="Prompt"/>
                        </a:rPr>
                        <a:t>(0, 0)</a:t>
                      </a:r>
                      <a:endParaRPr>
                        <a:solidFill>
                          <a:schemeClr val="dk2"/>
                        </a:solidFill>
                        <a:latin typeface="Prompt"/>
                        <a:ea typeface="Prompt"/>
                        <a:cs typeface="Prompt"/>
                        <a:sym typeface="Promp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ko">
                          <a:latin typeface="Prompt"/>
                          <a:ea typeface="Prompt"/>
                          <a:cs typeface="Prompt"/>
                          <a:sym typeface="Prompt"/>
                        </a:rPr>
                        <a:t>(0, 1)</a:t>
                      </a:r>
                      <a:endParaRPr b="1">
                        <a:latin typeface="Prompt"/>
                        <a:ea typeface="Prompt"/>
                        <a:cs typeface="Prompt"/>
                        <a:sym typeface="Promp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5850">
                <a:tc>
                  <a:txBody>
                    <a:bodyPr/>
                    <a:lstStyle/>
                    <a:p>
                      <a:pPr indent="0" lvl="0" marL="0" rtl="0" algn="ctr">
                        <a:spcBef>
                          <a:spcPts val="0"/>
                        </a:spcBef>
                        <a:spcAft>
                          <a:spcPts val="0"/>
                        </a:spcAft>
                        <a:buNone/>
                      </a:pPr>
                      <a:r>
                        <a:rPr lang="ko">
                          <a:solidFill>
                            <a:schemeClr val="dk2"/>
                          </a:solidFill>
                          <a:latin typeface="Prompt"/>
                          <a:ea typeface="Prompt"/>
                          <a:cs typeface="Prompt"/>
                          <a:sym typeface="Prompt"/>
                        </a:rPr>
                        <a:t>+50%</a:t>
                      </a:r>
                      <a:endParaRPr>
                        <a:solidFill>
                          <a:schemeClr val="dk2"/>
                        </a:solidFill>
                        <a:latin typeface="Prompt"/>
                        <a:ea typeface="Prompt"/>
                        <a:cs typeface="Prompt"/>
                        <a:sym typeface="Prompt"/>
                      </a:endParaRPr>
                    </a:p>
                  </a:txBody>
                  <a:tcPr marT="91425" marB="91425" marR="91425" marL="91425"/>
                </a:tc>
                <a:tc>
                  <a:txBody>
                    <a:bodyPr/>
                    <a:lstStyle/>
                    <a:p>
                      <a:pPr indent="0" lvl="0" marL="0" rtl="0" algn="ctr">
                        <a:spcBef>
                          <a:spcPts val="0"/>
                        </a:spcBef>
                        <a:spcAft>
                          <a:spcPts val="0"/>
                        </a:spcAft>
                        <a:buNone/>
                      </a:pPr>
                      <a:r>
                        <a:rPr b="1" lang="ko">
                          <a:latin typeface="Prompt"/>
                          <a:ea typeface="Prompt"/>
                          <a:cs typeface="Prompt"/>
                          <a:sym typeface="Prompt"/>
                        </a:rPr>
                        <a:t>+0%</a:t>
                      </a:r>
                      <a:endParaRPr b="1">
                        <a:latin typeface="Prompt"/>
                        <a:ea typeface="Prompt"/>
                        <a:cs typeface="Prompt"/>
                        <a:sym typeface="Prompt"/>
                      </a:endParaRPr>
                    </a:p>
                  </a:txBody>
                  <a:tcPr marT="91425" marB="91425" marR="91425" marL="91425"/>
                </a:tc>
                <a:tc>
                  <a:txBody>
                    <a:bodyPr/>
                    <a:lstStyle/>
                    <a:p>
                      <a:pPr indent="0" lvl="0" marL="0" rtl="0" algn="ctr">
                        <a:spcBef>
                          <a:spcPts val="0"/>
                        </a:spcBef>
                        <a:spcAft>
                          <a:spcPts val="0"/>
                        </a:spcAft>
                        <a:buNone/>
                      </a:pPr>
                      <a:r>
                        <a:rPr lang="ko">
                          <a:solidFill>
                            <a:schemeClr val="dk2"/>
                          </a:solidFill>
                          <a:latin typeface="Prompt"/>
                          <a:ea typeface="Prompt"/>
                          <a:cs typeface="Prompt"/>
                          <a:sym typeface="Prompt"/>
                        </a:rPr>
                        <a:t>+50%</a:t>
                      </a:r>
                      <a:endParaRPr>
                        <a:solidFill>
                          <a:schemeClr val="dk2"/>
                        </a:solidFill>
                        <a:latin typeface="Prompt"/>
                        <a:ea typeface="Prompt"/>
                        <a:cs typeface="Prompt"/>
                        <a:sym typeface="Promp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ko">
                          <a:latin typeface="Prompt"/>
                          <a:ea typeface="Prompt"/>
                          <a:cs typeface="Prompt"/>
                          <a:sym typeface="Prompt"/>
                        </a:rPr>
                        <a:t>+25%</a:t>
                      </a:r>
                      <a:endParaRPr b="1">
                        <a:latin typeface="Prompt"/>
                        <a:ea typeface="Prompt"/>
                        <a:cs typeface="Prompt"/>
                        <a:sym typeface="Prompt"/>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87" name="Google Shape;87;p17"/>
          <p:cNvSpPr txBox="1"/>
          <p:nvPr>
            <p:ph idx="1" type="body"/>
          </p:nvPr>
        </p:nvSpPr>
        <p:spPr>
          <a:xfrm>
            <a:off x="584400" y="3952750"/>
            <a:ext cx="8247900" cy="1020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a:t>Metric with higher sensitivity is more likely to discover interesting input</a:t>
            </a:r>
            <a:endParaRPr/>
          </a:p>
          <a:p>
            <a:pPr indent="0" lvl="0" marL="0" rtl="0" algn="l">
              <a:lnSpc>
                <a:spcPct val="150000"/>
              </a:lnSpc>
              <a:spcBef>
                <a:spcPts val="1200"/>
              </a:spcBef>
              <a:spcAft>
                <a:spcPts val="1200"/>
              </a:spcAft>
              <a:buNone/>
            </a:pPr>
            <a:r>
              <a:rPr lang="ko"/>
              <a:t>But,  </a:t>
            </a:r>
            <a:r>
              <a:rPr b="1" lang="ko"/>
              <a:t>Higher Sensitivity != Better Fuzzing</a:t>
            </a:r>
            <a:r>
              <a:rPr lang="ko"/>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Motivation</a:t>
            </a:r>
            <a:endParaRPr/>
          </a:p>
        </p:txBody>
      </p:sp>
      <p:sp>
        <p:nvSpPr>
          <p:cNvPr id="93" name="Google Shape;93;p18"/>
          <p:cNvSpPr txBox="1"/>
          <p:nvPr>
            <p:ph idx="1" type="body"/>
          </p:nvPr>
        </p:nvSpPr>
        <p:spPr>
          <a:xfrm>
            <a:off x="584400" y="1459950"/>
            <a:ext cx="7407600" cy="3178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a:t>Many coverage metrics have been proposed in existing coverage-guided fuzzing studies. </a:t>
            </a:r>
            <a:endParaRPr/>
          </a:p>
          <a:p>
            <a:pPr indent="0" lvl="0" marL="0" rtl="0" algn="l">
              <a:lnSpc>
                <a:spcPct val="150000"/>
              </a:lnSpc>
              <a:spcBef>
                <a:spcPts val="1200"/>
              </a:spcBef>
              <a:spcAft>
                <a:spcPts val="0"/>
              </a:spcAft>
              <a:buNone/>
            </a:pPr>
            <a:r>
              <a:rPr lang="ko"/>
              <a:t>However, it is not known whether </a:t>
            </a:r>
            <a:r>
              <a:rPr lang="ko">
                <a:solidFill>
                  <a:schemeClr val="accent1"/>
                </a:solidFill>
              </a:rPr>
              <a:t>multiple coverage metrics can be used</a:t>
            </a:r>
            <a:r>
              <a:rPr lang="ko"/>
              <a:t> in combination.</a:t>
            </a:r>
            <a:endParaRPr/>
          </a:p>
          <a:p>
            <a:pPr indent="0" lvl="0" marL="0" rtl="0" algn="l">
              <a:lnSpc>
                <a:spcPct val="150000"/>
              </a:lnSpc>
              <a:spcBef>
                <a:spcPts val="1200"/>
              </a:spcBef>
              <a:spcAft>
                <a:spcPts val="1200"/>
              </a:spcAft>
              <a:buNone/>
            </a:pPr>
            <a:r>
              <a:rPr lang="ko"/>
              <a:t>Considering sensitivity, are there better strategies to guide the fuzzer?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4294967295" type="title"/>
          </p:nvPr>
        </p:nvSpPr>
        <p:spPr>
          <a:xfrm>
            <a:off x="584400" y="576600"/>
            <a:ext cx="8337300" cy="518100"/>
          </a:xfrm>
          <a:prstGeom prst="rect">
            <a:avLst/>
          </a:prstGeom>
        </p:spPr>
        <p:txBody>
          <a:bodyPr anchorCtr="0" anchor="t" bIns="91425" lIns="91425" spcFirstLastPara="1" rIns="91425" wrap="square" tIns="91425">
            <a:noAutofit/>
          </a:bodyPr>
          <a:lstStyle/>
          <a:p>
            <a:pPr indent="-1349999" lvl="0" marL="1349999" rtl="0" algn="l">
              <a:spcBef>
                <a:spcPts val="0"/>
              </a:spcBef>
              <a:spcAft>
                <a:spcPts val="0"/>
              </a:spcAft>
              <a:buSzPts val="990"/>
              <a:buNone/>
            </a:pPr>
            <a:r>
              <a:rPr b="1" lang="ko" sz="2300"/>
              <a:t>Main Goal :</a:t>
            </a:r>
            <a:r>
              <a:rPr b="1" lang="ko" sz="2300">
                <a:solidFill>
                  <a:schemeClr val="accent1"/>
                </a:solidFill>
              </a:rPr>
              <a:t> </a:t>
            </a:r>
            <a:r>
              <a:rPr b="1" lang="ko" sz="2300">
                <a:solidFill>
                  <a:schemeClr val="accent1"/>
                </a:solidFill>
              </a:rPr>
              <a:t>Exploring Coverage Metric Combination</a:t>
            </a:r>
            <a:endParaRPr b="1" sz="2300">
              <a:solidFill>
                <a:schemeClr val="accent1"/>
              </a:solidFill>
            </a:endParaRPr>
          </a:p>
        </p:txBody>
      </p:sp>
      <p:sp>
        <p:nvSpPr>
          <p:cNvPr id="99" name="Google Shape;99;p19"/>
          <p:cNvSpPr txBox="1"/>
          <p:nvPr>
            <p:ph idx="4294967295" type="body"/>
          </p:nvPr>
        </p:nvSpPr>
        <p:spPr>
          <a:xfrm>
            <a:off x="584400" y="1380900"/>
            <a:ext cx="7975200" cy="31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ko" sz="1700"/>
              <a:t>Sub Goals</a:t>
            </a:r>
            <a:endParaRPr b="1" sz="1700"/>
          </a:p>
          <a:p>
            <a:pPr indent="0" lvl="0" marL="0" rtl="0" algn="l">
              <a:lnSpc>
                <a:spcPct val="100000"/>
              </a:lnSpc>
              <a:spcBef>
                <a:spcPts val="1200"/>
              </a:spcBef>
              <a:spcAft>
                <a:spcPts val="0"/>
              </a:spcAft>
              <a:buNone/>
            </a:pPr>
            <a:r>
              <a:rPr lang="ko" sz="1700"/>
              <a:t>1. Development of a Custom Fuzzing Tool</a:t>
            </a:r>
            <a:endParaRPr sz="1700"/>
          </a:p>
          <a:p>
            <a:pPr indent="0" lvl="0" marL="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Clr>
                <a:schemeClr val="dk1"/>
              </a:buClr>
              <a:buSzPts val="1100"/>
              <a:buFont typeface="Arial"/>
              <a:buNone/>
            </a:pPr>
            <a:r>
              <a:t/>
            </a:r>
            <a:endParaRPr sz="1700"/>
          </a:p>
          <a:p>
            <a:pPr indent="0" lvl="0" marL="0" rtl="0" algn="l">
              <a:lnSpc>
                <a:spcPct val="100000"/>
              </a:lnSpc>
              <a:spcBef>
                <a:spcPts val="1200"/>
              </a:spcBef>
              <a:spcAft>
                <a:spcPts val="1200"/>
              </a:spcAft>
              <a:buNone/>
            </a:pPr>
            <a:r>
              <a:rPr lang="ko" sz="1700"/>
              <a:t>2. Experimenting with Various Coverage Metric Combinations </a:t>
            </a:r>
            <a:endParaRPr sz="1700"/>
          </a:p>
        </p:txBody>
      </p:sp>
      <p:sp>
        <p:nvSpPr>
          <p:cNvPr id="100" name="Google Shape;100;p19"/>
          <p:cNvSpPr txBox="1"/>
          <p:nvPr>
            <p:ph idx="4294967295" type="body"/>
          </p:nvPr>
        </p:nvSpPr>
        <p:spPr>
          <a:xfrm>
            <a:off x="584400" y="2234430"/>
            <a:ext cx="7975200" cy="913500"/>
          </a:xfrm>
          <a:prstGeom prst="rect">
            <a:avLst/>
          </a:prstGeom>
        </p:spPr>
        <p:txBody>
          <a:bodyPr anchorCtr="0" anchor="t" bIns="91425" lIns="91425" spcFirstLastPara="1" rIns="91425" wrap="square" tIns="91425">
            <a:noAutofit/>
          </a:bodyPr>
          <a:lstStyle/>
          <a:p>
            <a:pPr indent="0" lvl="0" marL="269999" rtl="0" algn="l">
              <a:lnSpc>
                <a:spcPct val="100000"/>
              </a:lnSpc>
              <a:spcBef>
                <a:spcPts val="0"/>
              </a:spcBef>
              <a:spcAft>
                <a:spcPts val="0"/>
              </a:spcAft>
              <a:buNone/>
            </a:pPr>
            <a:r>
              <a:rPr lang="ko" sz="1500"/>
              <a:t>- Referencing Existing Implementations</a:t>
            </a:r>
            <a:endParaRPr sz="1500"/>
          </a:p>
          <a:p>
            <a:pPr indent="0" lvl="0" marL="269999" rtl="0" algn="l">
              <a:lnSpc>
                <a:spcPct val="100000"/>
              </a:lnSpc>
              <a:spcBef>
                <a:spcPts val="1200"/>
              </a:spcBef>
              <a:spcAft>
                <a:spcPts val="0"/>
              </a:spcAft>
              <a:buNone/>
            </a:pPr>
            <a:r>
              <a:rPr lang="ko" sz="1500"/>
              <a:t>- With Target Syntax Restrictions</a:t>
            </a:r>
            <a:endParaRPr sz="1500"/>
          </a:p>
          <a:p>
            <a:pPr indent="0" lvl="0" marL="0" rtl="0" algn="l">
              <a:lnSpc>
                <a:spcPct val="100000"/>
              </a:lnSpc>
              <a:spcBef>
                <a:spcPts val="1200"/>
              </a:spcBef>
              <a:spcAft>
                <a:spcPts val="1200"/>
              </a:spcAft>
              <a:buNone/>
            </a:pPr>
            <a:r>
              <a:t/>
            </a:r>
            <a:endParaRPr/>
          </a:p>
        </p:txBody>
      </p:sp>
      <p:sp>
        <p:nvSpPr>
          <p:cNvPr id="101" name="Google Shape;101;p19"/>
          <p:cNvSpPr txBox="1"/>
          <p:nvPr>
            <p:ph idx="4294967295" type="body"/>
          </p:nvPr>
        </p:nvSpPr>
        <p:spPr>
          <a:xfrm>
            <a:off x="584400" y="3514500"/>
            <a:ext cx="7975200" cy="913500"/>
          </a:xfrm>
          <a:prstGeom prst="rect">
            <a:avLst/>
          </a:prstGeom>
        </p:spPr>
        <p:txBody>
          <a:bodyPr anchorCtr="0" anchor="t" bIns="91425" lIns="91425" spcFirstLastPara="1" rIns="91425" wrap="square" tIns="91425">
            <a:noAutofit/>
          </a:bodyPr>
          <a:lstStyle/>
          <a:p>
            <a:pPr indent="0" lvl="0" marL="269999" rtl="0" algn="l">
              <a:lnSpc>
                <a:spcPct val="100000"/>
              </a:lnSpc>
              <a:spcBef>
                <a:spcPts val="0"/>
              </a:spcBef>
              <a:spcAft>
                <a:spcPts val="0"/>
              </a:spcAft>
              <a:buNone/>
            </a:pPr>
            <a:r>
              <a:rPr lang="ko" sz="1500"/>
              <a:t>- Comparing Coverage Metrics As Guide</a:t>
            </a:r>
            <a:endParaRPr sz="1500"/>
          </a:p>
          <a:p>
            <a:pPr indent="0" lvl="0" marL="269999" rtl="0" algn="l">
              <a:lnSpc>
                <a:spcPct val="100000"/>
              </a:lnSpc>
              <a:spcBef>
                <a:spcPts val="1200"/>
              </a:spcBef>
              <a:spcAft>
                <a:spcPts val="0"/>
              </a:spcAft>
              <a:buNone/>
            </a:pPr>
            <a:r>
              <a:rPr lang="ko" sz="1500"/>
              <a:t>- Exploring Effective Cov Combinations For Fuzzing</a:t>
            </a:r>
            <a:endParaRPr sz="1500"/>
          </a:p>
          <a:p>
            <a:pPr indent="0" lvl="0" marL="0" rtl="0" algn="l">
              <a:lnSpc>
                <a:spcPct val="100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Small language with simple </a:t>
            </a:r>
            <a:r>
              <a:rPr lang="ko"/>
              <a:t>grammars</a:t>
            </a:r>
            <a:endParaRPr/>
          </a:p>
          <a:p>
            <a:pPr indent="0" lvl="0" marL="457200" rtl="0" algn="l">
              <a:spcBef>
                <a:spcPts val="1200"/>
              </a:spcBef>
              <a:spcAft>
                <a:spcPts val="0"/>
              </a:spcAft>
              <a:buNone/>
            </a:pPr>
            <a:r>
              <a:rPr lang="ko"/>
              <a:t> </a:t>
            </a:r>
            <a:endParaRPr/>
          </a:p>
          <a:p>
            <a:pPr indent="0" lvl="0" marL="457200" rtl="0" algn="l">
              <a:spcBef>
                <a:spcPts val="120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3974094" y="2110544"/>
            <a:ext cx="1195800" cy="1195800"/>
          </a:xfrm>
          <a:prstGeom prst="rect">
            <a:avLst/>
          </a:prstGeom>
          <a:noFill/>
          <a:ln>
            <a:noFill/>
          </a:ln>
        </p:spPr>
      </p:pic>
      <p:sp>
        <p:nvSpPr>
          <p:cNvPr id="108" name="Google Shape;108;p20"/>
          <p:cNvSpPr txBox="1"/>
          <p:nvPr/>
        </p:nvSpPr>
        <p:spPr>
          <a:xfrm>
            <a:off x="3283800" y="3433700"/>
            <a:ext cx="2576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t>Lua: </a:t>
            </a:r>
            <a:r>
              <a:rPr lang="ko" sz="1100">
                <a:solidFill>
                  <a:schemeClr val="dk1"/>
                </a:solidFill>
                <a:highlight>
                  <a:srgbClr val="FFFFFF"/>
                </a:highlight>
              </a:rPr>
              <a:t>embeddable scripting language especially for C/C++</a:t>
            </a:r>
            <a:endParaRPr/>
          </a:p>
        </p:txBody>
      </p:sp>
      <p:sp>
        <p:nvSpPr>
          <p:cNvPr id="109" name="Google Shape;109;p20"/>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Target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1152475"/>
            <a:ext cx="8520600" cy="37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Evaluation targets:</a:t>
            </a:r>
            <a:endParaRPr/>
          </a:p>
          <a:p>
            <a:pPr indent="-342900" lvl="0" marL="457200" rtl="0" algn="l">
              <a:spcBef>
                <a:spcPts val="1200"/>
              </a:spcBef>
              <a:spcAft>
                <a:spcPts val="0"/>
              </a:spcAft>
              <a:buSzPts val="1800"/>
              <a:buChar char="-"/>
            </a:pPr>
            <a:r>
              <a:rPr lang="ko"/>
              <a:t>Part of open </a:t>
            </a:r>
            <a:r>
              <a:rPr lang="ko"/>
              <a:t>source</a:t>
            </a:r>
            <a:r>
              <a:rPr lang="ko"/>
              <a:t> programs</a:t>
            </a:r>
            <a:endParaRPr/>
          </a:p>
          <a:p>
            <a:pPr indent="-342900" lvl="0" marL="457200" rtl="0" algn="l">
              <a:spcBef>
                <a:spcPts val="0"/>
              </a:spcBef>
              <a:spcAft>
                <a:spcPts val="0"/>
              </a:spcAft>
              <a:buSzPts val="1800"/>
              <a:buChar char="-"/>
            </a:pPr>
            <a:r>
              <a:rPr lang="ko"/>
              <a:t>Google fuzzer test suite (</a:t>
            </a:r>
            <a:r>
              <a:rPr lang="ko" u="sng">
                <a:solidFill>
                  <a:schemeClr val="hlink"/>
                </a:solidFill>
                <a:hlinkClick r:id="rId3"/>
              </a:rPr>
              <a:t>https://github.com/google/fuzzer-test-suite</a:t>
            </a:r>
            <a:r>
              <a:rPr lang="ko"/>
              <a:t>)</a:t>
            </a:r>
            <a:endParaRPr/>
          </a:p>
          <a:p>
            <a:pPr indent="-342900" lvl="0" marL="457200" rtl="0" algn="l">
              <a:spcBef>
                <a:spcPts val="0"/>
              </a:spcBef>
              <a:spcAft>
                <a:spcPts val="0"/>
              </a:spcAft>
              <a:buSzPts val="1800"/>
              <a:buChar char="-"/>
            </a:pPr>
            <a:r>
              <a:rPr lang="ko"/>
              <a:t>Handmade programs with intentional bugs</a:t>
            </a:r>
            <a:endParaRPr/>
          </a:p>
          <a:p>
            <a:pPr indent="0" lvl="0" marL="0" rtl="0" algn="l">
              <a:spcBef>
                <a:spcPts val="1200"/>
              </a:spcBef>
              <a:spcAft>
                <a:spcPts val="0"/>
              </a:spcAft>
              <a:buNone/>
            </a:pPr>
            <a:r>
              <a:rPr lang="ko"/>
              <a:t>Compare Random generation(Base) + Fuzzers with different policies</a:t>
            </a:r>
            <a:endParaRPr/>
          </a:p>
          <a:p>
            <a:pPr indent="0" lvl="0" marL="0" rtl="0" algn="l">
              <a:spcBef>
                <a:spcPts val="1200"/>
              </a:spcBef>
              <a:spcAft>
                <a:spcPts val="0"/>
              </a:spcAft>
              <a:buNone/>
            </a:pPr>
            <a:r>
              <a:rPr lang="ko"/>
              <a:t>Metrics</a:t>
            </a:r>
            <a:endParaRPr/>
          </a:p>
          <a:p>
            <a:pPr indent="-342900" lvl="0" marL="457200" rtl="0" algn="l">
              <a:spcBef>
                <a:spcPts val="1200"/>
              </a:spcBef>
              <a:spcAft>
                <a:spcPts val="0"/>
              </a:spcAft>
              <a:buSzPts val="1800"/>
              <a:buChar char="-"/>
            </a:pPr>
            <a:r>
              <a:rPr lang="ko"/>
              <a:t>Code coverage</a:t>
            </a:r>
            <a:endParaRPr/>
          </a:p>
          <a:p>
            <a:pPr indent="-342900" lvl="0" marL="457200" rtl="0" algn="l">
              <a:spcBef>
                <a:spcPts val="0"/>
              </a:spcBef>
              <a:spcAft>
                <a:spcPts val="0"/>
              </a:spcAft>
              <a:buSzPts val="1800"/>
              <a:buChar char="-"/>
            </a:pPr>
            <a:r>
              <a:rPr lang="ko"/>
              <a:t>Time taken for the first crash</a:t>
            </a:r>
            <a:endParaRPr/>
          </a:p>
          <a:p>
            <a:pPr indent="-342900" lvl="0" marL="457200" rtl="0" algn="l">
              <a:spcBef>
                <a:spcPts val="0"/>
              </a:spcBef>
              <a:spcAft>
                <a:spcPts val="0"/>
              </a:spcAft>
              <a:buSzPts val="1800"/>
              <a:buChar char="-"/>
            </a:pPr>
            <a:r>
              <a:rPr lang="ko"/>
              <a:t>Average distinct crash found per time</a:t>
            </a:r>
            <a:endParaRPr/>
          </a:p>
        </p:txBody>
      </p:sp>
      <p:sp>
        <p:nvSpPr>
          <p:cNvPr id="115" name="Google Shape;115;p21"/>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Evaluation method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