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xend Dec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Deca-bold.fntdata"/><Relationship Id="rId6" Type="http://schemas.openxmlformats.org/officeDocument/2006/relationships/slide" Target="slides/slide1.xml"/><Relationship Id="rId18" Type="http://schemas.openxmlformats.org/officeDocument/2006/relationships/font" Target="fonts/LexendDec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3c499503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3c499503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00"/>
              <a:t>Hello, We are Team 7, and we’re going to present our project “DTLISF”</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a54b99df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a54b99df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Fuzzing is a dynamic testing methodology that involves providing random, invalid, or unexpected inputs to the software. The primary goal of fuzzing is to identify vulnerabilities, crashes, and bugs that may have been overlooked during traditional testing processes.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6d6840ac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6d6840ac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Fuzzing is a dynamic testing methodology that involves providing random, invalid, or unexpected inputs to the software. The primary goal of fuzzing is to identify vulnerabilities, crashes, and bugs that may have been overlooked during traditional testing processes.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c5150f65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c5150f65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Fuzzing is a dynamic testing methodology that involves providing random, invalid, or unexpected inputs to the software. The primary goal of fuzzing is to identify vulnerabilities, crashes, and bugs that may have been overlooked during traditional testing processes.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a54b99d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a54b99d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500">
                <a:solidFill>
                  <a:schemeClr val="dk1"/>
                </a:solidFill>
              </a:rPr>
              <a:t>First, let me explain Lua. Lua is a light, efficient, and simple scripting language. It is so easy to learn that many programmers love to use it. Due to its small size, it is suitable for devices that don't have a lot of memory. Thus, it is widely used in game development or embedded systems.</a:t>
            </a:r>
            <a:endParaRPr sz="15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a54b99d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a54b99d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300"/>
              <a:t>There are multiple implementations available for running Lua, such as interpreters, compilers, and transpilers to other languages.</a:t>
            </a:r>
            <a:endParaRPr sz="1300"/>
          </a:p>
          <a:p>
            <a:pPr indent="0" lvl="0" marL="0" rtl="0" algn="l">
              <a:spcBef>
                <a:spcPts val="0"/>
              </a:spcBef>
              <a:spcAft>
                <a:spcPts val="0"/>
              </a:spcAft>
              <a:buClr>
                <a:schemeClr val="dk1"/>
              </a:buClr>
              <a:buSzPts val="1100"/>
              <a:buFont typeface="Arial"/>
              <a:buNone/>
            </a:pPr>
            <a:r>
              <a:rPr lang="ko" sz="1300"/>
              <a:t>In theory, all of these implementations should generate identical results for any given Lua program.</a:t>
            </a:r>
            <a:endParaRPr sz="1300"/>
          </a:p>
          <a:p>
            <a:pPr indent="0" lvl="0" marL="0" rtl="0" algn="l">
              <a:spcBef>
                <a:spcPts val="0"/>
              </a:spcBef>
              <a:spcAft>
                <a:spcPts val="0"/>
              </a:spcAft>
              <a:buClr>
                <a:schemeClr val="dk1"/>
              </a:buClr>
              <a:buSzPts val="1100"/>
              <a:buFont typeface="Arial"/>
              <a:buNone/>
            </a:pPr>
            <a:r>
              <a:rPr lang="ko" sz="1300"/>
              <a:t>But how can we know that this is actually true?</a:t>
            </a:r>
            <a:endParaRPr sz="1300"/>
          </a:p>
          <a:p>
            <a:pPr indent="0" lvl="0" marL="0" rtl="0" algn="l">
              <a:spcBef>
                <a:spcPts val="0"/>
              </a:spcBef>
              <a:spcAft>
                <a:spcPts val="0"/>
              </a:spcAft>
              <a:buClr>
                <a:schemeClr val="dk1"/>
              </a:buClr>
              <a:buSzPts val="1100"/>
              <a:buFont typeface="Arial"/>
              <a:buNone/>
            </a:pPr>
            <a:r>
              <a:rPr lang="ko" sz="1300"/>
              <a:t>One approach to </a:t>
            </a:r>
            <a:r>
              <a:rPr lang="ko" sz="1300"/>
              <a:t>achieving</a:t>
            </a:r>
            <a:r>
              <a:rPr lang="ko" sz="1300"/>
              <a:t> this is through the utilization of a technique known as differential testing.</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f260d04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f260d04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Fuzzing is a dynamic testing methodology that involves providing random, invalid, or unexpected inputs to the software. The primary goal of fuzzing is to identify vulnerabilities, crashes, and bugs that may have been overlooked during traditional testing processes.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f260d04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f260d04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Fuzzing is a dynamic testing methodology that involves providing random, invalid, or unexpected inputs to the software. The primary goal of fuzzing is to identify vulnerabilities, crashes, and bugs that may have been overlooked during traditional testing processes.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f260d048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f260d048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Fuzzing is a dynamic testing methodology that involves providing random, invalid, or unexpected inputs to the software. The primary goal of fuzzing is to identify vulnerabilities, crashes, and bugs that may have been overlooked during traditional testing processes.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a54b99df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a54b99df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a54b99d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a54b99d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a54b99df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a54b99df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cxnSp>
        <p:nvCxnSpPr>
          <p:cNvPr id="20" name="Google Shape;20;p4"/>
          <p:cNvCxnSpPr/>
          <p:nvPr/>
        </p:nvCxnSpPr>
        <p:spPr>
          <a:xfrm rot="10800000">
            <a:off x="434100" y="828000"/>
            <a:ext cx="87099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1pPr>
            <a:lvl2pPr lvl="1">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2pPr>
            <a:lvl3pPr lvl="2">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3pPr>
            <a:lvl4pPr lvl="3">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4pPr>
            <a:lvl5pPr lvl="4">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5pPr>
            <a:lvl6pPr lvl="5">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6pPr>
            <a:lvl7pPr lvl="6">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7pPr>
            <a:lvl8pPr lvl="7">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8pPr>
            <a:lvl9pPr lvl="8">
              <a:spcBef>
                <a:spcPts val="0"/>
              </a:spcBef>
              <a:spcAft>
                <a:spcPts val="0"/>
              </a:spcAft>
              <a:buClr>
                <a:schemeClr val="dk1"/>
              </a:buClr>
              <a:buSzPts val="2800"/>
              <a:buFont typeface="Lexend Deca"/>
              <a:buNone/>
              <a:defRPr sz="2800">
                <a:solidFill>
                  <a:schemeClr val="dk1"/>
                </a:solidFill>
                <a:latin typeface="Lexend Deca"/>
                <a:ea typeface="Lexend Deca"/>
                <a:cs typeface="Lexend Deca"/>
                <a:sym typeface="Lexend Dec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exend Deca"/>
              <a:buChar char="●"/>
              <a:defRPr sz="1800">
                <a:solidFill>
                  <a:schemeClr val="dk2"/>
                </a:solidFill>
                <a:latin typeface="Lexend Deca"/>
                <a:ea typeface="Lexend Deca"/>
                <a:cs typeface="Lexend Deca"/>
                <a:sym typeface="Lexend Deca"/>
              </a:defRPr>
            </a:lvl1pPr>
            <a:lvl2pPr indent="-317500" lvl="1" marL="9144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2pPr>
            <a:lvl3pPr indent="-317500" lvl="2" marL="13716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3pPr>
            <a:lvl4pPr indent="-317500" lvl="3" marL="18288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4pPr>
            <a:lvl5pPr indent="-317500" lvl="4" marL="22860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5pPr>
            <a:lvl6pPr indent="-317500" lvl="5" marL="27432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6pPr>
            <a:lvl7pPr indent="-317500" lvl="6" marL="32004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7pPr>
            <a:lvl8pPr indent="-317500" lvl="7" marL="36576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8pPr>
            <a:lvl9pPr indent="-317500" lvl="8" marL="41148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991225"/>
            <a:ext cx="8520600" cy="14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2900"/>
              <a:t>Differential Testing of Lua Implementations </a:t>
            </a:r>
            <a:endParaRPr sz="2700"/>
          </a:p>
          <a:p>
            <a:pPr indent="0" lvl="0" marL="0" rtl="0" algn="ctr">
              <a:spcBef>
                <a:spcPts val="0"/>
              </a:spcBef>
              <a:spcAft>
                <a:spcPts val="0"/>
              </a:spcAft>
              <a:buNone/>
            </a:pPr>
            <a:r>
              <a:rPr lang="ko" sz="2900"/>
              <a:t>by Structure-based Fuzzing</a:t>
            </a:r>
            <a:endParaRPr sz="2900"/>
          </a:p>
        </p:txBody>
      </p:sp>
      <p:sp>
        <p:nvSpPr>
          <p:cNvPr id="56" name="Google Shape;56;p13"/>
          <p:cNvSpPr txBox="1"/>
          <p:nvPr>
            <p:ph idx="1" type="subTitle"/>
          </p:nvPr>
        </p:nvSpPr>
        <p:spPr>
          <a:xfrm>
            <a:off x="311700" y="2910325"/>
            <a:ext cx="8520600" cy="11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000"/>
              <a:t>CS453 Team7</a:t>
            </a:r>
            <a:endParaRPr sz="2000"/>
          </a:p>
          <a:p>
            <a:pPr indent="0" lvl="0" marL="0" rtl="0" algn="ctr">
              <a:spcBef>
                <a:spcPts val="0"/>
              </a:spcBef>
              <a:spcAft>
                <a:spcPts val="0"/>
              </a:spcAft>
              <a:buNone/>
            </a:pPr>
            <a:r>
              <a:rPr lang="ko" sz="2000"/>
              <a:t>Hyunsik Yoon, Jiseok Kim,</a:t>
            </a:r>
            <a:endParaRPr sz="2000"/>
          </a:p>
          <a:p>
            <a:pPr indent="0" lvl="0" marL="0" rtl="0" algn="ctr">
              <a:spcBef>
                <a:spcPts val="0"/>
              </a:spcBef>
              <a:spcAft>
                <a:spcPts val="0"/>
              </a:spcAft>
              <a:buNone/>
            </a:pPr>
            <a:r>
              <a:rPr lang="ko" sz="2000"/>
              <a:t>Junyoung Choi, Jaeho Choi</a:t>
            </a:r>
            <a:endParaRPr sz="2000"/>
          </a:p>
        </p:txBody>
      </p:sp>
      <p:sp>
        <p:nvSpPr>
          <p:cNvPr id="57" name="Google Shape;57;p13"/>
          <p:cNvSpPr/>
          <p:nvPr/>
        </p:nvSpPr>
        <p:spPr>
          <a:xfrm>
            <a:off x="500550" y="2480425"/>
            <a:ext cx="8142900" cy="4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Goal</a:t>
            </a:r>
            <a:endParaRPr/>
          </a:p>
        </p:txBody>
      </p:sp>
      <p:sp>
        <p:nvSpPr>
          <p:cNvPr id="194" name="Google Shape;194;p22"/>
          <p:cNvSpPr txBox="1"/>
          <p:nvPr>
            <p:ph idx="1" type="body"/>
          </p:nvPr>
        </p:nvSpPr>
        <p:spPr>
          <a:xfrm>
            <a:off x="47250" y="1688550"/>
            <a:ext cx="9049500" cy="17664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lang="ko" sz="1900"/>
              <a:t>Implementing structure-based fuzzer(based on libFuzzer)</a:t>
            </a:r>
            <a:endParaRPr sz="1900"/>
          </a:p>
          <a:p>
            <a:pPr indent="-349250" lvl="0" marL="457200" rtl="0" algn="l">
              <a:lnSpc>
                <a:spcPct val="200000"/>
              </a:lnSpc>
              <a:spcBef>
                <a:spcPts val="0"/>
              </a:spcBef>
              <a:spcAft>
                <a:spcPts val="0"/>
              </a:spcAft>
              <a:buSzPts val="1900"/>
              <a:buChar char="●"/>
            </a:pPr>
            <a:r>
              <a:rPr lang="ko" sz="1900"/>
              <a:t>Generating Lua scripts </a:t>
            </a:r>
            <a:r>
              <a:rPr lang="ko" sz="1900"/>
              <a:t>using fuzzer</a:t>
            </a:r>
            <a:endParaRPr sz="1900"/>
          </a:p>
          <a:p>
            <a:pPr indent="-349250" lvl="0" marL="457200" rtl="0" algn="l">
              <a:lnSpc>
                <a:spcPct val="200000"/>
              </a:lnSpc>
              <a:spcBef>
                <a:spcPts val="0"/>
              </a:spcBef>
              <a:spcAft>
                <a:spcPts val="0"/>
              </a:spcAft>
              <a:buSzPts val="1900"/>
              <a:buChar char="●"/>
            </a:pPr>
            <a:r>
              <a:rPr lang="ko" sz="1900"/>
              <a:t>Differential </a:t>
            </a:r>
            <a:r>
              <a:rPr lang="ko" sz="1900"/>
              <a:t>testing</a:t>
            </a:r>
            <a:r>
              <a:rPr lang="ko" sz="1900"/>
              <a:t> multiple Lua implementations with collected scripts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Progress and Plan</a:t>
            </a:r>
            <a:endParaRPr/>
          </a:p>
        </p:txBody>
      </p:sp>
      <p:sp>
        <p:nvSpPr>
          <p:cNvPr id="200" name="Google Shape;200;p23"/>
          <p:cNvSpPr txBox="1"/>
          <p:nvPr>
            <p:ph idx="1" type="body"/>
          </p:nvPr>
        </p:nvSpPr>
        <p:spPr>
          <a:xfrm>
            <a:off x="584400" y="933100"/>
            <a:ext cx="8326200" cy="3349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a:t>Until</a:t>
            </a:r>
            <a:r>
              <a:rPr lang="ko"/>
              <a:t> now</a:t>
            </a:r>
            <a:endParaRPr/>
          </a:p>
          <a:p>
            <a:pPr indent="-342900" lvl="0" marL="457200" rtl="0" algn="l">
              <a:lnSpc>
                <a:spcPct val="150000"/>
              </a:lnSpc>
              <a:spcBef>
                <a:spcPts val="1200"/>
              </a:spcBef>
              <a:spcAft>
                <a:spcPts val="0"/>
              </a:spcAft>
              <a:buSzPts val="1800"/>
              <a:buChar char="-"/>
            </a:pPr>
            <a:r>
              <a:rPr lang="ko"/>
              <a:t>Generating scripts using baseline fuzzer(</a:t>
            </a:r>
            <a:r>
              <a:rPr lang="ko"/>
              <a:t>fuzzing-</a:t>
            </a:r>
            <a:r>
              <a:rPr lang="ko"/>
              <a:t>lua)</a:t>
            </a:r>
            <a:endParaRPr/>
          </a:p>
          <a:p>
            <a:pPr indent="-342900" lvl="0" marL="457200" rtl="0" algn="l">
              <a:lnSpc>
                <a:spcPct val="150000"/>
              </a:lnSpc>
              <a:spcBef>
                <a:spcPts val="0"/>
              </a:spcBef>
              <a:spcAft>
                <a:spcPts val="0"/>
              </a:spcAft>
              <a:buSzPts val="1800"/>
              <a:buChar char="-"/>
            </a:pPr>
            <a:r>
              <a:rPr lang="ko"/>
              <a:t>Setting up multiple Lua interpreters/compilers</a:t>
            </a:r>
            <a:endParaRPr/>
          </a:p>
          <a:p>
            <a:pPr indent="0" lvl="0" marL="0" rtl="0" algn="l">
              <a:lnSpc>
                <a:spcPct val="150000"/>
              </a:lnSpc>
              <a:spcBef>
                <a:spcPts val="1200"/>
              </a:spcBef>
              <a:spcAft>
                <a:spcPts val="0"/>
              </a:spcAft>
              <a:buNone/>
            </a:pPr>
            <a:r>
              <a:rPr lang="ko"/>
              <a:t>Future plan </a:t>
            </a:r>
            <a:endParaRPr/>
          </a:p>
          <a:p>
            <a:pPr indent="-342900" lvl="0" marL="457200" rtl="0" algn="l">
              <a:lnSpc>
                <a:spcPct val="150000"/>
              </a:lnSpc>
              <a:spcBef>
                <a:spcPts val="1200"/>
              </a:spcBef>
              <a:spcAft>
                <a:spcPts val="0"/>
              </a:spcAft>
              <a:buSzPts val="1800"/>
              <a:buChar char="-"/>
            </a:pPr>
            <a:r>
              <a:rPr lang="ko"/>
              <a:t>Diff testing with fuzzing-lua generated scripts </a:t>
            </a:r>
            <a:endParaRPr/>
          </a:p>
          <a:p>
            <a:pPr indent="-342900" lvl="0" marL="457200" rtl="0" algn="l">
              <a:lnSpc>
                <a:spcPct val="150000"/>
              </a:lnSpc>
              <a:spcBef>
                <a:spcPts val="0"/>
              </a:spcBef>
              <a:spcAft>
                <a:spcPts val="0"/>
              </a:spcAft>
              <a:buSzPts val="1800"/>
              <a:buChar char="-"/>
            </a:pPr>
            <a:r>
              <a:rPr lang="ko"/>
              <a:t>Implementing </a:t>
            </a:r>
            <a:r>
              <a:rPr lang="ko" sz="1900"/>
              <a:t>structure-based</a:t>
            </a:r>
            <a:r>
              <a:rPr lang="ko"/>
              <a:t> fuzzer based on libFuzzer</a:t>
            </a:r>
            <a:endParaRPr/>
          </a:p>
          <a:p>
            <a:pPr indent="-342900" lvl="0" marL="457200" rtl="0" algn="l">
              <a:lnSpc>
                <a:spcPct val="150000"/>
              </a:lnSpc>
              <a:spcBef>
                <a:spcPts val="0"/>
              </a:spcBef>
              <a:spcAft>
                <a:spcPts val="0"/>
              </a:spcAft>
              <a:buSzPts val="1800"/>
              <a:buChar char="-"/>
            </a:pPr>
            <a:r>
              <a:rPr lang="ko"/>
              <a:t>Generating scripts using </a:t>
            </a:r>
            <a:r>
              <a:rPr lang="ko" sz="1900"/>
              <a:t>structure-based</a:t>
            </a:r>
            <a:r>
              <a:rPr lang="ko"/>
              <a:t> fuzzer and diff testing with collected scripts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246150" y="361600"/>
            <a:ext cx="83262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ko"/>
              <a:t>Lua Interpreter Diff Testing by Grammar Based Fuzzing</a:t>
            </a:r>
            <a:endParaRPr/>
          </a:p>
          <a:p>
            <a:pPr indent="0" lvl="0" marL="0" rtl="0" algn="l">
              <a:lnSpc>
                <a:spcPct val="100000"/>
              </a:lnSpc>
              <a:spcBef>
                <a:spcPts val="1200"/>
              </a:spcBef>
              <a:spcAft>
                <a:spcPts val="0"/>
              </a:spcAft>
              <a:buClr>
                <a:schemeClr val="dk1"/>
              </a:buClr>
              <a:buSzPts val="1100"/>
              <a:buFont typeface="Arial"/>
              <a:buNone/>
            </a:pPr>
            <a:r>
              <a:rPr lang="ko"/>
              <a:t>Lua</a:t>
            </a:r>
            <a:endParaRPr/>
          </a:p>
          <a:p>
            <a:pPr indent="0" lvl="0" marL="0" rtl="0" algn="l">
              <a:lnSpc>
                <a:spcPct val="100000"/>
              </a:lnSpc>
              <a:spcBef>
                <a:spcPts val="1200"/>
              </a:spcBef>
              <a:spcAft>
                <a:spcPts val="0"/>
              </a:spcAft>
              <a:buClr>
                <a:schemeClr val="dk1"/>
              </a:buClr>
              <a:buSzPts val="1100"/>
              <a:buFont typeface="Arial"/>
              <a:buNone/>
            </a:pPr>
            <a:r>
              <a:rPr lang="ko"/>
              <a:t>Motivation(Fuzzing Lua)</a:t>
            </a:r>
            <a:endParaRPr/>
          </a:p>
          <a:p>
            <a:pPr indent="0" lvl="0" marL="0" rtl="0" algn="l">
              <a:lnSpc>
                <a:spcPct val="100000"/>
              </a:lnSpc>
              <a:spcBef>
                <a:spcPts val="1200"/>
              </a:spcBef>
              <a:spcAft>
                <a:spcPts val="0"/>
              </a:spcAft>
              <a:buNone/>
            </a:pPr>
            <a:r>
              <a:rPr lang="ko">
                <a:solidFill>
                  <a:srgbClr val="E06666"/>
                </a:solidFill>
              </a:rPr>
              <a:t>Diff Testing</a:t>
            </a:r>
            <a:endParaRPr>
              <a:solidFill>
                <a:srgbClr val="E06666"/>
              </a:solidFill>
            </a:endParaRPr>
          </a:p>
          <a:p>
            <a:pPr indent="0" lvl="0" marL="0" rtl="0" algn="l">
              <a:lnSpc>
                <a:spcPct val="100000"/>
              </a:lnSpc>
              <a:spcBef>
                <a:spcPts val="1200"/>
              </a:spcBef>
              <a:spcAft>
                <a:spcPts val="0"/>
              </a:spcAft>
              <a:buNone/>
            </a:pPr>
            <a:r>
              <a:rPr lang="ko">
                <a:solidFill>
                  <a:srgbClr val="E06666"/>
                </a:solidFill>
              </a:rPr>
              <a:t>	Targets</a:t>
            </a:r>
            <a:endParaRPr>
              <a:solidFill>
                <a:srgbClr val="E06666"/>
              </a:solidFill>
            </a:endParaRPr>
          </a:p>
          <a:p>
            <a:pPr indent="457200" lvl="0" marL="0" rtl="0" algn="l">
              <a:lnSpc>
                <a:spcPct val="100000"/>
              </a:lnSpc>
              <a:spcBef>
                <a:spcPts val="1200"/>
              </a:spcBef>
              <a:spcAft>
                <a:spcPts val="0"/>
              </a:spcAft>
              <a:buNone/>
            </a:pPr>
            <a:r>
              <a:rPr lang="ko">
                <a:solidFill>
                  <a:srgbClr val="E06666"/>
                </a:solidFill>
              </a:rPr>
              <a:t>diff criteria </a:t>
            </a:r>
            <a:endParaRPr>
              <a:solidFill>
                <a:srgbClr val="E06666"/>
              </a:solidFill>
            </a:endParaRPr>
          </a:p>
          <a:p>
            <a:pPr indent="0" lvl="0" marL="0" rtl="0" algn="l">
              <a:lnSpc>
                <a:spcPct val="100000"/>
              </a:lnSpc>
              <a:spcBef>
                <a:spcPts val="1200"/>
              </a:spcBef>
              <a:spcAft>
                <a:spcPts val="0"/>
              </a:spcAft>
              <a:buNone/>
            </a:pPr>
            <a:r>
              <a:rPr lang="ko"/>
              <a:t>Grammar Based Fuzzing</a:t>
            </a:r>
            <a:endParaRPr/>
          </a:p>
          <a:p>
            <a:pPr indent="457200" lvl="0" marL="0" rtl="0" algn="l">
              <a:lnSpc>
                <a:spcPct val="100000"/>
              </a:lnSpc>
              <a:spcBef>
                <a:spcPts val="1200"/>
              </a:spcBef>
              <a:spcAft>
                <a:spcPts val="0"/>
              </a:spcAft>
              <a:buNone/>
            </a:pPr>
            <a:r>
              <a:rPr lang="ko"/>
              <a:t>libFuzzer</a:t>
            </a:r>
            <a:endParaRPr/>
          </a:p>
          <a:p>
            <a:pPr indent="0" lvl="0" marL="0" rtl="0" algn="l">
              <a:lnSpc>
                <a:spcPct val="100000"/>
              </a:lnSpc>
              <a:spcBef>
                <a:spcPts val="1200"/>
              </a:spcBef>
              <a:spcAft>
                <a:spcPts val="0"/>
              </a:spcAft>
              <a:buNone/>
            </a:pPr>
            <a:r>
              <a:rPr lang="ko"/>
              <a:t>Goal</a:t>
            </a:r>
            <a:endParaRPr/>
          </a:p>
          <a:p>
            <a:pPr indent="0" lvl="0" marL="0" rtl="0" algn="l">
              <a:lnSpc>
                <a:spcPct val="100000"/>
              </a:lnSpc>
              <a:spcBef>
                <a:spcPts val="1200"/>
              </a:spcBef>
              <a:spcAft>
                <a:spcPts val="0"/>
              </a:spcAft>
              <a:buNone/>
            </a:pPr>
            <a:r>
              <a:rPr lang="ko"/>
              <a:t>Baseline(Fuzzing Lua)</a:t>
            </a:r>
            <a:endParaRPr/>
          </a:p>
          <a:p>
            <a:pPr indent="0" lvl="0" marL="0" rtl="0" algn="l">
              <a:lnSpc>
                <a:spcPct val="100000"/>
              </a:lnSpc>
              <a:spcBef>
                <a:spcPts val="1200"/>
              </a:spcBef>
              <a:spcAft>
                <a:spcPts val="1200"/>
              </a:spcAft>
              <a:buNone/>
            </a:pPr>
            <a:r>
              <a:rPr lang="ko"/>
              <a:t>Progress and Plan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Lua</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ko"/>
              <a:t>lightweight, efficient scripting language</a:t>
            </a:r>
            <a:endParaRPr/>
          </a:p>
          <a:p>
            <a:pPr indent="-342900" lvl="0" marL="457200" rtl="0" algn="l">
              <a:lnSpc>
                <a:spcPct val="150000"/>
              </a:lnSpc>
              <a:spcBef>
                <a:spcPts val="0"/>
              </a:spcBef>
              <a:spcAft>
                <a:spcPts val="0"/>
              </a:spcAft>
              <a:buSzPts val="1800"/>
              <a:buChar char="-"/>
            </a:pPr>
            <a:r>
              <a:rPr lang="ko"/>
              <a:t>Simple syntax, easy to learn and use</a:t>
            </a:r>
            <a:endParaRPr/>
          </a:p>
          <a:p>
            <a:pPr indent="-342900" lvl="0" marL="457200" rtl="0" algn="l">
              <a:lnSpc>
                <a:spcPct val="150000"/>
              </a:lnSpc>
              <a:spcBef>
                <a:spcPts val="0"/>
              </a:spcBef>
              <a:spcAft>
                <a:spcPts val="0"/>
              </a:spcAft>
              <a:buSzPts val="1800"/>
              <a:buChar char="-"/>
            </a:pPr>
            <a:r>
              <a:rPr lang="ko"/>
              <a:t>Small memory usage, suitable for resource-constrained devices</a:t>
            </a:r>
            <a:endParaRPr/>
          </a:p>
          <a:p>
            <a:pPr indent="-342900" lvl="0" marL="457200" rtl="0" algn="l">
              <a:lnSpc>
                <a:spcPct val="150000"/>
              </a:lnSpc>
              <a:spcBef>
                <a:spcPts val="0"/>
              </a:spcBef>
              <a:spcAft>
                <a:spcPts val="0"/>
              </a:spcAft>
              <a:buSzPts val="1800"/>
              <a:buChar char="-"/>
            </a:pPr>
            <a:r>
              <a:rPr lang="ko"/>
              <a:t>Used in game development, embedded systems, and automation tasks</a:t>
            </a:r>
            <a:endParaRPr/>
          </a:p>
          <a:p>
            <a:pPr indent="0" lvl="0" marL="457200" rtl="0" algn="l">
              <a:spcBef>
                <a:spcPts val="1200"/>
              </a:spcBef>
              <a:spcAft>
                <a:spcPts val="0"/>
              </a:spcAft>
              <a:buNone/>
            </a:pPr>
            <a:r>
              <a:rPr lang="ko"/>
              <a:t> </a:t>
            </a:r>
            <a:endParaRPr/>
          </a:p>
          <a:p>
            <a:pPr indent="0" lvl="0" marL="45720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3974094" y="3016644"/>
            <a:ext cx="1195800" cy="1195800"/>
          </a:xfrm>
          <a:prstGeom prst="rect">
            <a:avLst/>
          </a:prstGeom>
          <a:noFill/>
          <a:ln>
            <a:noFill/>
          </a:ln>
        </p:spPr>
      </p:pic>
      <p:sp>
        <p:nvSpPr>
          <p:cNvPr id="65" name="Google Shape;65;p14"/>
          <p:cNvSpPr txBox="1"/>
          <p:nvPr/>
        </p:nvSpPr>
        <p:spPr>
          <a:xfrm>
            <a:off x="3283800" y="4416000"/>
            <a:ext cx="2576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t>Lua: </a:t>
            </a:r>
            <a:r>
              <a:rPr lang="ko" sz="1100">
                <a:solidFill>
                  <a:schemeClr val="dk1"/>
                </a:solidFill>
                <a:highlight>
                  <a:srgbClr val="FFFFFF"/>
                </a:highlight>
              </a:rPr>
              <a:t>embeddable scripting language especially for C/C++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There are several interpreter/compiler for Lua</a:t>
            </a:r>
            <a:endParaRPr/>
          </a:p>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401313" y="1101575"/>
            <a:ext cx="5750574" cy="3397550"/>
          </a:xfrm>
          <a:prstGeom prst="rect">
            <a:avLst/>
          </a:prstGeom>
          <a:noFill/>
          <a:ln>
            <a:noFill/>
          </a:ln>
        </p:spPr>
      </p:pic>
      <p:sp>
        <p:nvSpPr>
          <p:cNvPr id="72" name="Google Shape;72;p15"/>
          <p:cNvSpPr txBox="1"/>
          <p:nvPr/>
        </p:nvSpPr>
        <p:spPr>
          <a:xfrm>
            <a:off x="195750" y="4499125"/>
            <a:ext cx="616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100">
                <a:solidFill>
                  <a:srgbClr val="B7B7B7"/>
                </a:solidFill>
              </a:rPr>
              <a:t>https://github.com/LewisJEllis/awesome-lua#implementations-interpreters-and-bindings</a:t>
            </a:r>
            <a:endParaRPr sz="1100">
              <a:solidFill>
                <a:srgbClr val="B7B7B7"/>
              </a:solidFill>
            </a:endParaRPr>
          </a:p>
        </p:txBody>
      </p:sp>
      <p:sp>
        <p:nvSpPr>
          <p:cNvPr id="73" name="Google Shape;73;p15"/>
          <p:cNvSpPr txBox="1"/>
          <p:nvPr>
            <p:ph idx="1" type="body"/>
          </p:nvPr>
        </p:nvSpPr>
        <p:spPr>
          <a:xfrm>
            <a:off x="6322450" y="1152475"/>
            <a:ext cx="25098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ko">
                <a:solidFill>
                  <a:schemeClr val="accent1"/>
                </a:solidFill>
              </a:rPr>
              <a:t>Do they behave in the same way?</a:t>
            </a:r>
            <a:endParaRPr b="1">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Differential Testing</a:t>
            </a:r>
            <a:endParaRPr/>
          </a:p>
          <a:p>
            <a:pPr indent="0" lvl="0" marL="0" rtl="0" algn="l">
              <a:spcBef>
                <a:spcPts val="0"/>
              </a:spcBef>
              <a:spcAft>
                <a:spcPts val="0"/>
              </a:spcAft>
              <a:buNone/>
            </a:pPr>
            <a:r>
              <a:t/>
            </a:r>
            <a:endParaRPr/>
          </a:p>
        </p:txBody>
      </p:sp>
      <p:grpSp>
        <p:nvGrpSpPr>
          <p:cNvPr id="79" name="Google Shape;79;p16"/>
          <p:cNvGrpSpPr/>
          <p:nvPr/>
        </p:nvGrpSpPr>
        <p:grpSpPr>
          <a:xfrm>
            <a:off x="979336" y="2307558"/>
            <a:ext cx="822418" cy="1096467"/>
            <a:chOff x="722675" y="3050225"/>
            <a:chExt cx="1178925" cy="1476325"/>
          </a:xfrm>
        </p:grpSpPr>
        <p:sp>
          <p:nvSpPr>
            <p:cNvPr id="80" name="Google Shape;80;p16"/>
            <p:cNvSpPr/>
            <p:nvPr/>
          </p:nvSpPr>
          <p:spPr>
            <a:xfrm>
              <a:off x="954500" y="3305550"/>
              <a:ext cx="947100" cy="1221000"/>
            </a:xfrm>
            <a:prstGeom prst="rect">
              <a:avLst/>
            </a:prstGeom>
            <a:solidFill>
              <a:schemeClr val="lt1"/>
            </a:solidFill>
            <a:ln cap="flat" cmpd="sng" w="38100">
              <a:solidFill>
                <a:srgbClr val="5D5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834875" y="3183775"/>
              <a:ext cx="947100" cy="1221000"/>
            </a:xfrm>
            <a:prstGeom prst="rect">
              <a:avLst/>
            </a:prstGeom>
            <a:solidFill>
              <a:schemeClr val="lt1"/>
            </a:solidFill>
            <a:ln cap="flat" cmpd="sng" w="38100">
              <a:solidFill>
                <a:srgbClr val="5D5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722675" y="3050225"/>
              <a:ext cx="947100" cy="1221000"/>
            </a:xfrm>
            <a:prstGeom prst="rect">
              <a:avLst/>
            </a:prstGeom>
            <a:solidFill>
              <a:schemeClr val="lt1"/>
            </a:solidFill>
            <a:ln cap="flat" cmpd="sng" w="38100">
              <a:solidFill>
                <a:srgbClr val="5D5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6"/>
            <p:cNvCxnSpPr/>
            <p:nvPr/>
          </p:nvCxnSpPr>
          <p:spPr>
            <a:xfrm>
              <a:off x="834875" y="3255100"/>
              <a:ext cx="722700" cy="0"/>
            </a:xfrm>
            <a:prstGeom prst="straightConnector1">
              <a:avLst/>
            </a:prstGeom>
            <a:noFill/>
            <a:ln cap="flat" cmpd="sng" w="38100">
              <a:solidFill>
                <a:srgbClr val="5D5D5D"/>
              </a:solidFill>
              <a:prstDash val="solid"/>
              <a:round/>
              <a:headEnd len="med" w="med" type="none"/>
              <a:tailEnd len="med" w="med" type="none"/>
            </a:ln>
          </p:spPr>
        </p:cxnSp>
        <p:cxnSp>
          <p:nvCxnSpPr>
            <p:cNvPr id="84" name="Google Shape;84;p16"/>
            <p:cNvCxnSpPr/>
            <p:nvPr/>
          </p:nvCxnSpPr>
          <p:spPr>
            <a:xfrm>
              <a:off x="834875" y="3434825"/>
              <a:ext cx="722700" cy="0"/>
            </a:xfrm>
            <a:prstGeom prst="straightConnector1">
              <a:avLst/>
            </a:prstGeom>
            <a:noFill/>
            <a:ln cap="flat" cmpd="sng" w="38100">
              <a:solidFill>
                <a:srgbClr val="5D5D5D"/>
              </a:solidFill>
              <a:prstDash val="solid"/>
              <a:round/>
              <a:headEnd len="med" w="med" type="none"/>
              <a:tailEnd len="med" w="med" type="none"/>
            </a:ln>
          </p:spPr>
        </p:cxnSp>
        <p:cxnSp>
          <p:nvCxnSpPr>
            <p:cNvPr id="85" name="Google Shape;85;p16"/>
            <p:cNvCxnSpPr/>
            <p:nvPr/>
          </p:nvCxnSpPr>
          <p:spPr>
            <a:xfrm>
              <a:off x="834875" y="3614550"/>
              <a:ext cx="722700" cy="0"/>
            </a:xfrm>
            <a:prstGeom prst="straightConnector1">
              <a:avLst/>
            </a:prstGeom>
            <a:noFill/>
            <a:ln cap="flat" cmpd="sng" w="38100">
              <a:solidFill>
                <a:srgbClr val="5D5D5D"/>
              </a:solidFill>
              <a:prstDash val="solid"/>
              <a:round/>
              <a:headEnd len="med" w="med" type="none"/>
              <a:tailEnd len="med" w="med" type="none"/>
            </a:ln>
          </p:spPr>
        </p:cxnSp>
        <p:cxnSp>
          <p:nvCxnSpPr>
            <p:cNvPr id="86" name="Google Shape;86;p16"/>
            <p:cNvCxnSpPr/>
            <p:nvPr/>
          </p:nvCxnSpPr>
          <p:spPr>
            <a:xfrm>
              <a:off x="834875" y="3794275"/>
              <a:ext cx="421200" cy="0"/>
            </a:xfrm>
            <a:prstGeom prst="straightConnector1">
              <a:avLst/>
            </a:prstGeom>
            <a:noFill/>
            <a:ln cap="flat" cmpd="sng" w="38100">
              <a:solidFill>
                <a:srgbClr val="5D5D5D"/>
              </a:solidFill>
              <a:prstDash val="solid"/>
              <a:round/>
              <a:headEnd len="med" w="med" type="none"/>
              <a:tailEnd len="med" w="med" type="none"/>
            </a:ln>
          </p:spPr>
        </p:cxnSp>
      </p:grpSp>
      <p:pic>
        <p:nvPicPr>
          <p:cNvPr id="87" name="Google Shape;87;p16"/>
          <p:cNvPicPr preferRelativeResize="0"/>
          <p:nvPr/>
        </p:nvPicPr>
        <p:blipFill>
          <a:blip r:embed="rId3">
            <a:alphaModFix/>
          </a:blip>
          <a:stretch>
            <a:fillRect/>
          </a:stretch>
        </p:blipFill>
        <p:spPr>
          <a:xfrm>
            <a:off x="3134000" y="1810037"/>
            <a:ext cx="614600" cy="630861"/>
          </a:xfrm>
          <a:prstGeom prst="rect">
            <a:avLst/>
          </a:prstGeom>
          <a:noFill/>
          <a:ln>
            <a:noFill/>
          </a:ln>
        </p:spPr>
      </p:pic>
      <p:pic>
        <p:nvPicPr>
          <p:cNvPr id="88" name="Google Shape;88;p16"/>
          <p:cNvPicPr preferRelativeResize="0"/>
          <p:nvPr/>
        </p:nvPicPr>
        <p:blipFill>
          <a:blip r:embed="rId3">
            <a:alphaModFix/>
          </a:blip>
          <a:stretch>
            <a:fillRect/>
          </a:stretch>
        </p:blipFill>
        <p:spPr>
          <a:xfrm>
            <a:off x="3134000" y="2493395"/>
            <a:ext cx="614600" cy="630861"/>
          </a:xfrm>
          <a:prstGeom prst="rect">
            <a:avLst/>
          </a:prstGeom>
          <a:noFill/>
          <a:ln>
            <a:noFill/>
          </a:ln>
        </p:spPr>
      </p:pic>
      <p:pic>
        <p:nvPicPr>
          <p:cNvPr id="89" name="Google Shape;89;p16"/>
          <p:cNvPicPr preferRelativeResize="0"/>
          <p:nvPr/>
        </p:nvPicPr>
        <p:blipFill>
          <a:blip r:embed="rId3">
            <a:alphaModFix/>
          </a:blip>
          <a:stretch>
            <a:fillRect/>
          </a:stretch>
        </p:blipFill>
        <p:spPr>
          <a:xfrm>
            <a:off x="3134000" y="3176752"/>
            <a:ext cx="614600" cy="630861"/>
          </a:xfrm>
          <a:prstGeom prst="rect">
            <a:avLst/>
          </a:prstGeom>
          <a:noFill/>
          <a:ln>
            <a:noFill/>
          </a:ln>
        </p:spPr>
      </p:pic>
      <p:sp>
        <p:nvSpPr>
          <p:cNvPr id="90" name="Google Shape;90;p16"/>
          <p:cNvSpPr/>
          <p:nvPr/>
        </p:nvSpPr>
        <p:spPr>
          <a:xfrm flipH="1">
            <a:off x="2253499" y="2681585"/>
            <a:ext cx="508500" cy="254400"/>
          </a:xfrm>
          <a:prstGeom prst="leftArrow">
            <a:avLst>
              <a:gd fmla="val 57656" name="adj1"/>
              <a:gd fmla="val 83037" name="adj2"/>
            </a:avLst>
          </a:prstGeom>
          <a:noFill/>
          <a:ln cap="flat" cmpd="sng" w="38100">
            <a:solidFill>
              <a:srgbClr val="5D5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3776925" y="1810037"/>
            <a:ext cx="614600" cy="630861"/>
          </a:xfrm>
          <a:prstGeom prst="rect">
            <a:avLst/>
          </a:prstGeom>
          <a:noFill/>
          <a:ln>
            <a:noFill/>
          </a:ln>
        </p:spPr>
      </p:pic>
      <p:pic>
        <p:nvPicPr>
          <p:cNvPr id="92" name="Google Shape;92;p16"/>
          <p:cNvPicPr preferRelativeResize="0"/>
          <p:nvPr/>
        </p:nvPicPr>
        <p:blipFill>
          <a:blip r:embed="rId3">
            <a:alphaModFix/>
          </a:blip>
          <a:stretch>
            <a:fillRect/>
          </a:stretch>
        </p:blipFill>
        <p:spPr>
          <a:xfrm>
            <a:off x="3776925" y="2493395"/>
            <a:ext cx="614600" cy="630861"/>
          </a:xfrm>
          <a:prstGeom prst="rect">
            <a:avLst/>
          </a:prstGeom>
          <a:noFill/>
          <a:ln>
            <a:noFill/>
          </a:ln>
        </p:spPr>
      </p:pic>
      <p:pic>
        <p:nvPicPr>
          <p:cNvPr id="93" name="Google Shape;93;p16"/>
          <p:cNvPicPr preferRelativeResize="0"/>
          <p:nvPr/>
        </p:nvPicPr>
        <p:blipFill>
          <a:blip r:embed="rId3">
            <a:alphaModFix/>
          </a:blip>
          <a:stretch>
            <a:fillRect/>
          </a:stretch>
        </p:blipFill>
        <p:spPr>
          <a:xfrm>
            <a:off x="3776925" y="3176752"/>
            <a:ext cx="614600" cy="630861"/>
          </a:xfrm>
          <a:prstGeom prst="rect">
            <a:avLst/>
          </a:prstGeom>
          <a:noFill/>
          <a:ln>
            <a:noFill/>
          </a:ln>
        </p:spPr>
      </p:pic>
      <p:sp>
        <p:nvSpPr>
          <p:cNvPr id="94" name="Google Shape;94;p16"/>
          <p:cNvSpPr/>
          <p:nvPr/>
        </p:nvSpPr>
        <p:spPr>
          <a:xfrm flipH="1">
            <a:off x="4785374" y="2681572"/>
            <a:ext cx="508500" cy="254400"/>
          </a:xfrm>
          <a:prstGeom prst="leftArrow">
            <a:avLst>
              <a:gd fmla="val 57656" name="adj1"/>
              <a:gd fmla="val 83037" name="adj2"/>
            </a:avLst>
          </a:prstGeom>
          <a:noFill/>
          <a:ln cap="flat" cmpd="sng" w="38100">
            <a:solidFill>
              <a:srgbClr val="5D5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6"/>
          <p:cNvGrpSpPr/>
          <p:nvPr/>
        </p:nvGrpSpPr>
        <p:grpSpPr>
          <a:xfrm>
            <a:off x="5687675" y="1825488"/>
            <a:ext cx="1724400" cy="572700"/>
            <a:chOff x="5687675" y="1679600"/>
            <a:chExt cx="1724400" cy="572700"/>
          </a:xfrm>
        </p:grpSpPr>
        <p:sp>
          <p:nvSpPr>
            <p:cNvPr id="96" name="Google Shape;96;p16"/>
            <p:cNvSpPr/>
            <p:nvPr/>
          </p:nvSpPr>
          <p:spPr>
            <a:xfrm>
              <a:off x="5687675" y="1679600"/>
              <a:ext cx="1724400" cy="572700"/>
            </a:xfrm>
            <a:prstGeom prst="roundRect">
              <a:avLst>
                <a:gd fmla="val 16667" name="adj"/>
              </a:avLst>
            </a:prstGeom>
            <a:noFill/>
            <a:ln cap="flat" cmpd="sng" w="38100">
              <a:solidFill>
                <a:srgbClr val="5D5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6"/>
            <p:cNvPicPr preferRelativeResize="0"/>
            <p:nvPr/>
          </p:nvPicPr>
          <p:blipFill rotWithShape="1">
            <a:blip r:embed="rId4">
              <a:alphaModFix/>
            </a:blip>
            <a:srcRect b="32636" l="0" r="53904" t="30708"/>
            <a:stretch/>
          </p:blipFill>
          <p:spPr>
            <a:xfrm>
              <a:off x="5847200" y="1764350"/>
              <a:ext cx="463585" cy="378365"/>
            </a:xfrm>
            <a:prstGeom prst="rect">
              <a:avLst/>
            </a:prstGeom>
            <a:noFill/>
            <a:ln>
              <a:noFill/>
            </a:ln>
          </p:spPr>
        </p:pic>
        <p:pic>
          <p:nvPicPr>
            <p:cNvPr id="98" name="Google Shape;98;p16"/>
            <p:cNvPicPr preferRelativeResize="0"/>
            <p:nvPr/>
          </p:nvPicPr>
          <p:blipFill rotWithShape="1">
            <a:blip r:embed="rId4">
              <a:alphaModFix/>
            </a:blip>
            <a:srcRect b="32636" l="0" r="53904" t="30708"/>
            <a:stretch/>
          </p:blipFill>
          <p:spPr>
            <a:xfrm>
              <a:off x="6335625" y="1764350"/>
              <a:ext cx="463585" cy="378365"/>
            </a:xfrm>
            <a:prstGeom prst="rect">
              <a:avLst/>
            </a:prstGeom>
            <a:noFill/>
            <a:ln>
              <a:noFill/>
            </a:ln>
          </p:spPr>
        </p:pic>
        <p:pic>
          <p:nvPicPr>
            <p:cNvPr id="99" name="Google Shape;99;p16"/>
            <p:cNvPicPr preferRelativeResize="0"/>
            <p:nvPr/>
          </p:nvPicPr>
          <p:blipFill rotWithShape="1">
            <a:blip r:embed="rId4">
              <a:alphaModFix/>
            </a:blip>
            <a:srcRect b="32636" l="0" r="53904" t="30708"/>
            <a:stretch/>
          </p:blipFill>
          <p:spPr>
            <a:xfrm>
              <a:off x="6824050" y="1764350"/>
              <a:ext cx="463585" cy="378365"/>
            </a:xfrm>
            <a:prstGeom prst="rect">
              <a:avLst/>
            </a:prstGeom>
            <a:noFill/>
            <a:ln>
              <a:noFill/>
            </a:ln>
          </p:spPr>
        </p:pic>
      </p:grpSp>
      <p:grpSp>
        <p:nvGrpSpPr>
          <p:cNvPr id="100" name="Google Shape;100;p16"/>
          <p:cNvGrpSpPr/>
          <p:nvPr/>
        </p:nvGrpSpPr>
        <p:grpSpPr>
          <a:xfrm>
            <a:off x="5687675" y="2558713"/>
            <a:ext cx="1724400" cy="572700"/>
            <a:chOff x="5687675" y="2522475"/>
            <a:chExt cx="1724400" cy="572700"/>
          </a:xfrm>
        </p:grpSpPr>
        <p:sp>
          <p:nvSpPr>
            <p:cNvPr id="101" name="Google Shape;101;p16"/>
            <p:cNvSpPr/>
            <p:nvPr/>
          </p:nvSpPr>
          <p:spPr>
            <a:xfrm>
              <a:off x="5687675" y="2522475"/>
              <a:ext cx="1724400" cy="572700"/>
            </a:xfrm>
            <a:prstGeom prst="roundRect">
              <a:avLst>
                <a:gd fmla="val 16667" name="adj"/>
              </a:avLst>
            </a:prstGeom>
            <a:noFill/>
            <a:ln cap="flat" cmpd="sng" w="38100">
              <a:solidFill>
                <a:srgbClr val="5D5D5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6"/>
            <p:cNvPicPr preferRelativeResize="0"/>
            <p:nvPr/>
          </p:nvPicPr>
          <p:blipFill rotWithShape="1">
            <a:blip r:embed="rId5">
              <a:alphaModFix/>
            </a:blip>
            <a:srcRect b="29375" l="57761" r="2972" t="31347"/>
            <a:stretch/>
          </p:blipFill>
          <p:spPr>
            <a:xfrm>
              <a:off x="5847198" y="2606100"/>
              <a:ext cx="394902" cy="405450"/>
            </a:xfrm>
            <a:prstGeom prst="rect">
              <a:avLst/>
            </a:prstGeom>
            <a:noFill/>
            <a:ln>
              <a:noFill/>
            </a:ln>
          </p:spPr>
        </p:pic>
        <p:pic>
          <p:nvPicPr>
            <p:cNvPr id="103" name="Google Shape;103;p16"/>
            <p:cNvPicPr preferRelativeResize="0"/>
            <p:nvPr/>
          </p:nvPicPr>
          <p:blipFill rotWithShape="1">
            <a:blip r:embed="rId5">
              <a:alphaModFix/>
            </a:blip>
            <a:srcRect b="29375" l="57761" r="2972" t="31347"/>
            <a:stretch/>
          </p:blipFill>
          <p:spPr>
            <a:xfrm>
              <a:off x="6335623" y="2606100"/>
              <a:ext cx="394902" cy="405450"/>
            </a:xfrm>
            <a:prstGeom prst="rect">
              <a:avLst/>
            </a:prstGeom>
            <a:noFill/>
            <a:ln>
              <a:noFill/>
            </a:ln>
          </p:spPr>
        </p:pic>
        <p:pic>
          <p:nvPicPr>
            <p:cNvPr id="104" name="Google Shape;104;p16"/>
            <p:cNvPicPr preferRelativeResize="0"/>
            <p:nvPr/>
          </p:nvPicPr>
          <p:blipFill rotWithShape="1">
            <a:blip r:embed="rId5">
              <a:alphaModFix/>
            </a:blip>
            <a:srcRect b="29375" l="57761" r="2972" t="31347"/>
            <a:stretch/>
          </p:blipFill>
          <p:spPr>
            <a:xfrm>
              <a:off x="6824048" y="2606100"/>
              <a:ext cx="394902" cy="405450"/>
            </a:xfrm>
            <a:prstGeom prst="rect">
              <a:avLst/>
            </a:prstGeom>
            <a:noFill/>
            <a:ln>
              <a:noFill/>
            </a:ln>
          </p:spPr>
        </p:pic>
      </p:grpSp>
      <p:grpSp>
        <p:nvGrpSpPr>
          <p:cNvPr id="105" name="Google Shape;105;p16"/>
          <p:cNvGrpSpPr/>
          <p:nvPr/>
        </p:nvGrpSpPr>
        <p:grpSpPr>
          <a:xfrm>
            <a:off x="5687675" y="3291925"/>
            <a:ext cx="1724400" cy="572700"/>
            <a:chOff x="5687675" y="3416238"/>
            <a:chExt cx="1724400" cy="572700"/>
          </a:xfrm>
        </p:grpSpPr>
        <p:sp>
          <p:nvSpPr>
            <p:cNvPr id="106" name="Google Shape;106;p16"/>
            <p:cNvSpPr/>
            <p:nvPr/>
          </p:nvSpPr>
          <p:spPr>
            <a:xfrm>
              <a:off x="5687675" y="3416238"/>
              <a:ext cx="1724400" cy="5727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6"/>
            <p:cNvPicPr preferRelativeResize="0"/>
            <p:nvPr/>
          </p:nvPicPr>
          <p:blipFill rotWithShape="1">
            <a:blip r:embed="rId4">
              <a:alphaModFix/>
            </a:blip>
            <a:srcRect b="32636" l="0" r="53904" t="30708"/>
            <a:stretch/>
          </p:blipFill>
          <p:spPr>
            <a:xfrm>
              <a:off x="5847200" y="3474925"/>
              <a:ext cx="463585" cy="378365"/>
            </a:xfrm>
            <a:prstGeom prst="rect">
              <a:avLst/>
            </a:prstGeom>
            <a:noFill/>
            <a:ln>
              <a:noFill/>
            </a:ln>
          </p:spPr>
        </p:pic>
        <p:pic>
          <p:nvPicPr>
            <p:cNvPr id="108" name="Google Shape;108;p16"/>
            <p:cNvPicPr preferRelativeResize="0"/>
            <p:nvPr/>
          </p:nvPicPr>
          <p:blipFill rotWithShape="1">
            <a:blip r:embed="rId4">
              <a:alphaModFix/>
            </a:blip>
            <a:srcRect b="32636" l="0" r="53904" t="30708"/>
            <a:stretch/>
          </p:blipFill>
          <p:spPr>
            <a:xfrm>
              <a:off x="6824050" y="3474925"/>
              <a:ext cx="463585" cy="378365"/>
            </a:xfrm>
            <a:prstGeom prst="rect">
              <a:avLst/>
            </a:prstGeom>
            <a:noFill/>
            <a:ln>
              <a:noFill/>
            </a:ln>
          </p:spPr>
        </p:pic>
        <p:pic>
          <p:nvPicPr>
            <p:cNvPr id="109" name="Google Shape;109;p16"/>
            <p:cNvPicPr preferRelativeResize="0"/>
            <p:nvPr/>
          </p:nvPicPr>
          <p:blipFill rotWithShape="1">
            <a:blip r:embed="rId5">
              <a:alphaModFix/>
            </a:blip>
            <a:srcRect b="29375" l="57761" r="2972" t="31347"/>
            <a:stretch/>
          </p:blipFill>
          <p:spPr>
            <a:xfrm>
              <a:off x="6369960" y="3499863"/>
              <a:ext cx="394902" cy="405450"/>
            </a:xfrm>
            <a:prstGeom prst="rect">
              <a:avLst/>
            </a:prstGeom>
            <a:noFill/>
            <a:ln>
              <a:noFill/>
            </a:ln>
          </p:spPr>
        </p:pic>
      </p:grpSp>
      <p:sp>
        <p:nvSpPr>
          <p:cNvPr id="110" name="Google Shape;110;p16"/>
          <p:cNvSpPr txBox="1"/>
          <p:nvPr/>
        </p:nvSpPr>
        <p:spPr>
          <a:xfrm>
            <a:off x="570625" y="3502500"/>
            <a:ext cx="163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2"/>
                </a:solidFill>
                <a:latin typeface="Lexend Deca"/>
                <a:ea typeface="Lexend Deca"/>
                <a:cs typeface="Lexend Deca"/>
                <a:sym typeface="Lexend Deca"/>
              </a:rPr>
              <a:t>Same Input</a:t>
            </a:r>
            <a:endParaRPr>
              <a:solidFill>
                <a:schemeClr val="dk2"/>
              </a:solidFill>
              <a:latin typeface="Lexend Deca"/>
              <a:ea typeface="Lexend Deca"/>
              <a:cs typeface="Lexend Deca"/>
              <a:sym typeface="Lexend Deca"/>
            </a:endParaRPr>
          </a:p>
        </p:txBody>
      </p:sp>
      <p:sp>
        <p:nvSpPr>
          <p:cNvPr id="111" name="Google Shape;111;p16"/>
          <p:cNvSpPr txBox="1"/>
          <p:nvPr/>
        </p:nvSpPr>
        <p:spPr>
          <a:xfrm>
            <a:off x="2953000" y="3860125"/>
            <a:ext cx="163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2"/>
                </a:solidFill>
                <a:latin typeface="Lexend Deca"/>
                <a:ea typeface="Lexend Deca"/>
                <a:cs typeface="Lexend Deca"/>
                <a:sym typeface="Lexend Deca"/>
              </a:rPr>
              <a:t>Similar</a:t>
            </a:r>
            <a:endParaRPr>
              <a:solidFill>
                <a:schemeClr val="dk2"/>
              </a:solidFill>
              <a:latin typeface="Lexend Deca"/>
              <a:ea typeface="Lexend Deca"/>
              <a:cs typeface="Lexend Deca"/>
              <a:sym typeface="Lexend Deca"/>
            </a:endParaRPr>
          </a:p>
          <a:p>
            <a:pPr indent="0" lvl="0" marL="0" rtl="0" algn="ctr">
              <a:spcBef>
                <a:spcPts val="0"/>
              </a:spcBef>
              <a:spcAft>
                <a:spcPts val="0"/>
              </a:spcAft>
              <a:buNone/>
            </a:pPr>
            <a:r>
              <a:rPr lang="ko">
                <a:solidFill>
                  <a:schemeClr val="dk2"/>
                </a:solidFill>
                <a:latin typeface="Lexend Deca"/>
                <a:ea typeface="Lexend Deca"/>
                <a:cs typeface="Lexend Deca"/>
                <a:sym typeface="Lexend Deca"/>
              </a:rPr>
              <a:t>Programs </a:t>
            </a:r>
            <a:endParaRPr>
              <a:solidFill>
                <a:schemeClr val="dk2"/>
              </a:solidFill>
              <a:latin typeface="Lexend Deca"/>
              <a:ea typeface="Lexend Deca"/>
              <a:cs typeface="Lexend Deca"/>
              <a:sym typeface="Lexend Deca"/>
            </a:endParaRPr>
          </a:p>
        </p:txBody>
      </p:sp>
      <p:sp>
        <p:nvSpPr>
          <p:cNvPr id="112" name="Google Shape;112;p16"/>
          <p:cNvSpPr txBox="1"/>
          <p:nvPr/>
        </p:nvSpPr>
        <p:spPr>
          <a:xfrm>
            <a:off x="7483475" y="1911738"/>
            <a:ext cx="8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2"/>
                </a:solidFill>
                <a:latin typeface="Lexend Deca"/>
                <a:ea typeface="Lexend Deca"/>
                <a:cs typeface="Lexend Deca"/>
                <a:sym typeface="Lexend Deca"/>
              </a:rPr>
              <a:t>OK</a:t>
            </a:r>
            <a:endParaRPr>
              <a:solidFill>
                <a:schemeClr val="dk2"/>
              </a:solidFill>
              <a:latin typeface="Lexend Deca"/>
              <a:ea typeface="Lexend Deca"/>
              <a:cs typeface="Lexend Deca"/>
              <a:sym typeface="Lexend Deca"/>
            </a:endParaRPr>
          </a:p>
        </p:txBody>
      </p:sp>
      <p:sp>
        <p:nvSpPr>
          <p:cNvPr id="113" name="Google Shape;113;p16"/>
          <p:cNvSpPr txBox="1"/>
          <p:nvPr/>
        </p:nvSpPr>
        <p:spPr>
          <a:xfrm>
            <a:off x="7483475" y="2644963"/>
            <a:ext cx="8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2"/>
                </a:solidFill>
                <a:latin typeface="Lexend Deca"/>
                <a:ea typeface="Lexend Deca"/>
                <a:cs typeface="Lexend Deca"/>
                <a:sym typeface="Lexend Deca"/>
              </a:rPr>
              <a:t>OK</a:t>
            </a:r>
            <a:endParaRPr>
              <a:solidFill>
                <a:schemeClr val="dk2"/>
              </a:solidFill>
              <a:latin typeface="Lexend Deca"/>
              <a:ea typeface="Lexend Deca"/>
              <a:cs typeface="Lexend Deca"/>
              <a:sym typeface="Lexend Deca"/>
            </a:endParaRPr>
          </a:p>
        </p:txBody>
      </p:sp>
      <p:sp>
        <p:nvSpPr>
          <p:cNvPr id="114" name="Google Shape;114;p16"/>
          <p:cNvSpPr txBox="1"/>
          <p:nvPr/>
        </p:nvSpPr>
        <p:spPr>
          <a:xfrm>
            <a:off x="7483475" y="3270488"/>
            <a:ext cx="108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accent1"/>
                </a:solidFill>
                <a:latin typeface="Lexend Deca"/>
                <a:ea typeface="Lexend Deca"/>
                <a:cs typeface="Lexend Deca"/>
                <a:sym typeface="Lexend Deca"/>
              </a:rPr>
              <a:t>Potential</a:t>
            </a:r>
            <a:endParaRPr>
              <a:solidFill>
                <a:schemeClr val="accent1"/>
              </a:solidFill>
              <a:latin typeface="Lexend Deca"/>
              <a:ea typeface="Lexend Deca"/>
              <a:cs typeface="Lexend Deca"/>
              <a:sym typeface="Lexend Deca"/>
            </a:endParaRPr>
          </a:p>
          <a:p>
            <a:pPr indent="0" lvl="0" marL="0" rtl="0" algn="ctr">
              <a:spcBef>
                <a:spcPts val="0"/>
              </a:spcBef>
              <a:spcAft>
                <a:spcPts val="0"/>
              </a:spcAft>
              <a:buNone/>
            </a:pPr>
            <a:r>
              <a:rPr lang="ko">
                <a:solidFill>
                  <a:schemeClr val="accent1"/>
                </a:solidFill>
                <a:latin typeface="Lexend Deca"/>
                <a:ea typeface="Lexend Deca"/>
                <a:cs typeface="Lexend Deca"/>
                <a:sym typeface="Lexend Deca"/>
              </a:rPr>
              <a:t>Bug</a:t>
            </a:r>
            <a:endParaRPr>
              <a:solidFill>
                <a:schemeClr val="accent1"/>
              </a:solidFill>
              <a:latin typeface="Lexend Deca"/>
              <a:ea typeface="Lexend Deca"/>
              <a:cs typeface="Lexend Deca"/>
              <a:sym typeface="Lexend Deca"/>
            </a:endParaRPr>
          </a:p>
        </p:txBody>
      </p:sp>
      <p:sp>
        <p:nvSpPr>
          <p:cNvPr id="115" name="Google Shape;115;p16"/>
          <p:cNvSpPr txBox="1"/>
          <p:nvPr/>
        </p:nvSpPr>
        <p:spPr>
          <a:xfrm>
            <a:off x="5729975" y="3940400"/>
            <a:ext cx="163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2"/>
                </a:solidFill>
                <a:latin typeface="Lexend Deca"/>
                <a:ea typeface="Lexend Deca"/>
                <a:cs typeface="Lexend Deca"/>
                <a:sym typeface="Lexend Deca"/>
              </a:rPr>
              <a:t>Output sets</a:t>
            </a:r>
            <a:endParaRPr>
              <a:solidFill>
                <a:schemeClr val="dk2"/>
              </a:solidFill>
              <a:latin typeface="Lexend Deca"/>
              <a:ea typeface="Lexend Deca"/>
              <a:cs typeface="Lexend Deca"/>
              <a:sym typeface="Lexend Deca"/>
            </a:endParaRPr>
          </a:p>
          <a:p>
            <a:pPr indent="0" lvl="0" marL="0" rtl="0" algn="ctr">
              <a:spcBef>
                <a:spcPts val="0"/>
              </a:spcBef>
              <a:spcAft>
                <a:spcPts val="0"/>
              </a:spcAft>
              <a:buNone/>
            </a:pPr>
            <a:r>
              <a:rPr lang="ko">
                <a:solidFill>
                  <a:schemeClr val="dk2"/>
                </a:solidFill>
                <a:latin typeface="Lexend Deca"/>
                <a:ea typeface="Lexend Deca"/>
                <a:cs typeface="Lexend Deca"/>
                <a:sym typeface="Lexend Deca"/>
              </a:rPr>
              <a:t>for each input</a:t>
            </a:r>
            <a:endParaRPr>
              <a:solidFill>
                <a:schemeClr val="dk2"/>
              </a:solidFill>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1" type="body"/>
          </p:nvPr>
        </p:nvSpPr>
        <p:spPr>
          <a:xfrm>
            <a:off x="583200" y="1124150"/>
            <a:ext cx="7977600" cy="52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ko" sz="1500">
                <a:solidFill>
                  <a:srgbClr val="5D5D5D"/>
                </a:solidFill>
              </a:rPr>
              <a:t>Lua Interpreter/Compiler: {Syntactically correct Lua code}  -&gt;  {Executable}</a:t>
            </a:r>
            <a:endParaRPr sz="1500">
              <a:solidFill>
                <a:srgbClr val="5D5D5D"/>
              </a:solidFill>
            </a:endParaRPr>
          </a:p>
        </p:txBody>
      </p:sp>
      <p:sp>
        <p:nvSpPr>
          <p:cNvPr id="121" name="Google Shape;121;p17"/>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Targets for Differential Testing</a:t>
            </a:r>
            <a:endParaRPr/>
          </a:p>
        </p:txBody>
      </p:sp>
      <p:pic>
        <p:nvPicPr>
          <p:cNvPr id="122" name="Google Shape;122;p17"/>
          <p:cNvPicPr preferRelativeResize="0"/>
          <p:nvPr/>
        </p:nvPicPr>
        <p:blipFill>
          <a:blip r:embed="rId3">
            <a:alphaModFix/>
          </a:blip>
          <a:stretch>
            <a:fillRect/>
          </a:stretch>
        </p:blipFill>
        <p:spPr>
          <a:xfrm>
            <a:off x="2052044" y="1988928"/>
            <a:ext cx="524604" cy="524604"/>
          </a:xfrm>
          <a:prstGeom prst="rect">
            <a:avLst/>
          </a:prstGeom>
          <a:noFill/>
          <a:ln>
            <a:noFill/>
          </a:ln>
        </p:spPr>
      </p:pic>
      <p:pic>
        <p:nvPicPr>
          <p:cNvPr id="123" name="Google Shape;123;p17"/>
          <p:cNvPicPr preferRelativeResize="0"/>
          <p:nvPr/>
        </p:nvPicPr>
        <p:blipFill>
          <a:blip r:embed="rId4">
            <a:alphaModFix/>
          </a:blip>
          <a:stretch>
            <a:fillRect/>
          </a:stretch>
        </p:blipFill>
        <p:spPr>
          <a:xfrm>
            <a:off x="4749337" y="2143734"/>
            <a:ext cx="730199" cy="215076"/>
          </a:xfrm>
          <a:prstGeom prst="rect">
            <a:avLst/>
          </a:prstGeom>
          <a:noFill/>
          <a:ln>
            <a:noFill/>
          </a:ln>
        </p:spPr>
      </p:pic>
      <p:pic>
        <p:nvPicPr>
          <p:cNvPr id="124" name="Google Shape;124;p17"/>
          <p:cNvPicPr preferRelativeResize="0"/>
          <p:nvPr/>
        </p:nvPicPr>
        <p:blipFill rotWithShape="1">
          <a:blip r:embed="rId5">
            <a:alphaModFix/>
          </a:blip>
          <a:srcRect b="0" l="0" r="59959" t="0"/>
          <a:stretch/>
        </p:blipFill>
        <p:spPr>
          <a:xfrm>
            <a:off x="2111711" y="2977235"/>
            <a:ext cx="415386" cy="363091"/>
          </a:xfrm>
          <a:prstGeom prst="rect">
            <a:avLst/>
          </a:prstGeom>
          <a:noFill/>
          <a:ln>
            <a:noFill/>
          </a:ln>
        </p:spPr>
      </p:pic>
      <p:pic>
        <p:nvPicPr>
          <p:cNvPr id="125" name="Google Shape;125;p17"/>
          <p:cNvPicPr preferRelativeResize="0"/>
          <p:nvPr/>
        </p:nvPicPr>
        <p:blipFill>
          <a:blip r:embed="rId6">
            <a:alphaModFix/>
          </a:blip>
          <a:stretch>
            <a:fillRect/>
          </a:stretch>
        </p:blipFill>
        <p:spPr>
          <a:xfrm>
            <a:off x="2111693" y="3877914"/>
            <a:ext cx="415385" cy="459127"/>
          </a:xfrm>
          <a:prstGeom prst="rect">
            <a:avLst/>
          </a:prstGeom>
          <a:noFill/>
          <a:ln>
            <a:noFill/>
          </a:ln>
        </p:spPr>
      </p:pic>
      <p:pic>
        <p:nvPicPr>
          <p:cNvPr id="126" name="Google Shape;126;p17"/>
          <p:cNvPicPr preferRelativeResize="0"/>
          <p:nvPr/>
        </p:nvPicPr>
        <p:blipFill>
          <a:blip r:embed="rId7">
            <a:alphaModFix/>
          </a:blip>
          <a:stretch>
            <a:fillRect/>
          </a:stretch>
        </p:blipFill>
        <p:spPr>
          <a:xfrm>
            <a:off x="4664471" y="2975135"/>
            <a:ext cx="832680" cy="312942"/>
          </a:xfrm>
          <a:prstGeom prst="rect">
            <a:avLst/>
          </a:prstGeom>
          <a:noFill/>
          <a:ln>
            <a:noFill/>
          </a:ln>
        </p:spPr>
      </p:pic>
      <p:sp>
        <p:nvSpPr>
          <p:cNvPr id="127" name="Google Shape;127;p17"/>
          <p:cNvSpPr txBox="1"/>
          <p:nvPr>
            <p:ph idx="1" type="body"/>
          </p:nvPr>
        </p:nvSpPr>
        <p:spPr>
          <a:xfrm>
            <a:off x="2598850" y="1988938"/>
            <a:ext cx="1739100" cy="45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ko" sz="1200">
                <a:solidFill>
                  <a:srgbClr val="9E9E9E"/>
                </a:solidFill>
              </a:rPr>
              <a:t>Official lua compiler</a:t>
            </a:r>
            <a:endParaRPr sz="1200">
              <a:solidFill>
                <a:srgbClr val="9E9E9E"/>
              </a:solidFill>
            </a:endParaRPr>
          </a:p>
        </p:txBody>
      </p:sp>
      <p:sp>
        <p:nvSpPr>
          <p:cNvPr id="128" name="Google Shape;128;p17"/>
          <p:cNvSpPr txBox="1"/>
          <p:nvPr>
            <p:ph idx="1" type="body"/>
          </p:nvPr>
        </p:nvSpPr>
        <p:spPr>
          <a:xfrm>
            <a:off x="5598388" y="1947788"/>
            <a:ext cx="1809300" cy="60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ko" sz="1200">
                <a:solidFill>
                  <a:srgbClr val="9E9E9E"/>
                </a:solidFill>
              </a:rPr>
              <a:t>Just-in-time compiler for Lua</a:t>
            </a:r>
            <a:endParaRPr sz="1200">
              <a:solidFill>
                <a:srgbClr val="9E9E9E"/>
              </a:solidFill>
            </a:endParaRPr>
          </a:p>
        </p:txBody>
      </p:sp>
      <p:sp>
        <p:nvSpPr>
          <p:cNvPr id="129" name="Google Shape;129;p17"/>
          <p:cNvSpPr txBox="1"/>
          <p:nvPr>
            <p:ph idx="1" type="body"/>
          </p:nvPr>
        </p:nvSpPr>
        <p:spPr>
          <a:xfrm>
            <a:off x="1992225" y="3304050"/>
            <a:ext cx="654300" cy="263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ko" sz="1200"/>
              <a:t>Zua</a:t>
            </a:r>
            <a:endParaRPr sz="1200"/>
          </a:p>
        </p:txBody>
      </p:sp>
      <p:sp>
        <p:nvSpPr>
          <p:cNvPr id="130" name="Google Shape;130;p17"/>
          <p:cNvSpPr txBox="1"/>
          <p:nvPr>
            <p:ph idx="1" type="body"/>
          </p:nvPr>
        </p:nvSpPr>
        <p:spPr>
          <a:xfrm>
            <a:off x="2603875" y="2901525"/>
            <a:ext cx="1809300" cy="60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ko" sz="1200">
                <a:solidFill>
                  <a:srgbClr val="9E9E9E"/>
                </a:solidFill>
              </a:rPr>
              <a:t>lua compiler</a:t>
            </a:r>
            <a:br>
              <a:rPr lang="ko" sz="1200">
                <a:solidFill>
                  <a:srgbClr val="9E9E9E"/>
                </a:solidFill>
              </a:rPr>
            </a:br>
            <a:r>
              <a:rPr lang="ko" sz="1200">
                <a:solidFill>
                  <a:srgbClr val="9E9E9E"/>
                </a:solidFill>
              </a:rPr>
              <a:t>written in Zig</a:t>
            </a:r>
            <a:endParaRPr sz="1200">
              <a:solidFill>
                <a:srgbClr val="9E9E9E"/>
              </a:solidFill>
            </a:endParaRPr>
          </a:p>
        </p:txBody>
      </p:sp>
      <p:sp>
        <p:nvSpPr>
          <p:cNvPr id="131" name="Google Shape;131;p17"/>
          <p:cNvSpPr txBox="1"/>
          <p:nvPr>
            <p:ph idx="1" type="body"/>
          </p:nvPr>
        </p:nvSpPr>
        <p:spPr>
          <a:xfrm>
            <a:off x="5598400" y="2901513"/>
            <a:ext cx="1809300" cy="60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ko" sz="1200">
                <a:solidFill>
                  <a:srgbClr val="9E9E9E"/>
                </a:solidFill>
              </a:rPr>
              <a:t>lua compiler</a:t>
            </a:r>
            <a:br>
              <a:rPr lang="ko" sz="1200">
                <a:solidFill>
                  <a:srgbClr val="9E9E9E"/>
                </a:solidFill>
              </a:rPr>
            </a:br>
            <a:r>
              <a:rPr lang="ko" sz="1200">
                <a:solidFill>
                  <a:srgbClr val="9E9E9E"/>
                </a:solidFill>
              </a:rPr>
              <a:t>written in GO</a:t>
            </a:r>
            <a:endParaRPr sz="1200">
              <a:solidFill>
                <a:srgbClr val="9E9E9E"/>
              </a:solidFill>
            </a:endParaRPr>
          </a:p>
        </p:txBody>
      </p:sp>
      <p:sp>
        <p:nvSpPr>
          <p:cNvPr id="132" name="Google Shape;132;p17"/>
          <p:cNvSpPr txBox="1"/>
          <p:nvPr>
            <p:ph idx="1" type="body"/>
          </p:nvPr>
        </p:nvSpPr>
        <p:spPr>
          <a:xfrm>
            <a:off x="2610575" y="3804013"/>
            <a:ext cx="1809300" cy="60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ko" sz="1200">
                <a:solidFill>
                  <a:srgbClr val="9E9E9E"/>
                </a:solidFill>
              </a:rPr>
              <a:t>code convertor</a:t>
            </a:r>
            <a:br>
              <a:rPr lang="ko" sz="1200">
                <a:solidFill>
                  <a:srgbClr val="9E9E9E"/>
                </a:solidFill>
              </a:rPr>
            </a:br>
            <a:r>
              <a:rPr lang="ko" sz="1200">
                <a:solidFill>
                  <a:srgbClr val="9E9E9E"/>
                </a:solidFill>
              </a:rPr>
              <a:t>from lua to C</a:t>
            </a:r>
            <a:endParaRPr sz="1200">
              <a:solidFill>
                <a:srgbClr val="9E9E9E"/>
              </a:solidFill>
            </a:endParaRPr>
          </a:p>
        </p:txBody>
      </p:sp>
      <p:sp>
        <p:nvSpPr>
          <p:cNvPr id="133" name="Google Shape;133;p17"/>
          <p:cNvSpPr txBox="1"/>
          <p:nvPr>
            <p:ph idx="1" type="body"/>
          </p:nvPr>
        </p:nvSpPr>
        <p:spPr>
          <a:xfrm>
            <a:off x="4615125" y="3322825"/>
            <a:ext cx="1041000" cy="263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ko" sz="1200"/>
              <a:t>gopherLua</a:t>
            </a:r>
            <a:endParaRPr sz="1200"/>
          </a:p>
        </p:txBody>
      </p:sp>
      <p:sp>
        <p:nvSpPr>
          <p:cNvPr id="134" name="Google Shape;134;p17"/>
          <p:cNvSpPr txBox="1"/>
          <p:nvPr>
            <p:ph idx="1" type="body"/>
          </p:nvPr>
        </p:nvSpPr>
        <p:spPr>
          <a:xfrm>
            <a:off x="1798888" y="4337050"/>
            <a:ext cx="1041000" cy="263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ko" sz="1200"/>
              <a:t>lua2c</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986750" y="1460300"/>
            <a:ext cx="6882900" cy="32046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Problem</a:t>
            </a:r>
            <a:endParaRPr/>
          </a:p>
        </p:txBody>
      </p:sp>
      <p:sp>
        <p:nvSpPr>
          <p:cNvPr id="141" name="Google Shape;141;p18"/>
          <p:cNvSpPr txBox="1"/>
          <p:nvPr>
            <p:ph idx="1" type="body"/>
          </p:nvPr>
        </p:nvSpPr>
        <p:spPr>
          <a:xfrm>
            <a:off x="1475150" y="1223825"/>
            <a:ext cx="3015300" cy="4758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ko" sz="1500">
                <a:solidFill>
                  <a:srgbClr val="5D5D5D"/>
                </a:solidFill>
              </a:rPr>
              <a:t>Syntactically correct Lua code</a:t>
            </a:r>
            <a:endParaRPr sz="1500">
              <a:solidFill>
                <a:srgbClr val="5D5D5D"/>
              </a:solidFill>
            </a:endParaRPr>
          </a:p>
        </p:txBody>
      </p:sp>
      <p:sp>
        <p:nvSpPr>
          <p:cNvPr id="142" name="Google Shape;142;p18"/>
          <p:cNvSpPr txBox="1"/>
          <p:nvPr>
            <p:ph idx="1" type="body"/>
          </p:nvPr>
        </p:nvSpPr>
        <p:spPr>
          <a:xfrm>
            <a:off x="1938825" y="3532425"/>
            <a:ext cx="2023500" cy="4758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ko" sz="1500">
                <a:solidFill>
                  <a:srgbClr val="5D5D5D"/>
                </a:solidFill>
              </a:rPr>
              <a:t>print(“Hello world!”)</a:t>
            </a:r>
            <a:endParaRPr sz="1500">
              <a:solidFill>
                <a:srgbClr val="5D5D5D"/>
              </a:solidFill>
            </a:endParaRPr>
          </a:p>
        </p:txBody>
      </p:sp>
      <p:sp>
        <p:nvSpPr>
          <p:cNvPr id="143" name="Google Shape;143;p18"/>
          <p:cNvSpPr/>
          <p:nvPr/>
        </p:nvSpPr>
        <p:spPr>
          <a:xfrm>
            <a:off x="1475150" y="4176500"/>
            <a:ext cx="69900" cy="69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18"/>
          <p:cNvCxnSpPr>
            <a:stCxn id="142" idx="1"/>
            <a:endCxn id="143" idx="7"/>
          </p:cNvCxnSpPr>
          <p:nvPr/>
        </p:nvCxnSpPr>
        <p:spPr>
          <a:xfrm flipH="1">
            <a:off x="1534725" y="3770325"/>
            <a:ext cx="404100" cy="4164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18"/>
          <p:cNvSpPr/>
          <p:nvPr/>
        </p:nvSpPr>
        <p:spPr>
          <a:xfrm>
            <a:off x="2636550" y="2422250"/>
            <a:ext cx="3942350" cy="971875"/>
          </a:xfrm>
          <a:custGeom>
            <a:rect b="b" l="l" r="r" t="t"/>
            <a:pathLst>
              <a:path extrusionOk="0" h="38875" w="157694">
                <a:moveTo>
                  <a:pt x="0" y="37878"/>
                </a:moveTo>
                <a:lnTo>
                  <a:pt x="22129" y="4984"/>
                </a:lnTo>
                <a:lnTo>
                  <a:pt x="46053" y="22328"/>
                </a:lnTo>
                <a:lnTo>
                  <a:pt x="43461" y="996"/>
                </a:lnTo>
                <a:lnTo>
                  <a:pt x="63796" y="38875"/>
                </a:lnTo>
                <a:lnTo>
                  <a:pt x="76754" y="22527"/>
                </a:lnTo>
                <a:lnTo>
                  <a:pt x="107854" y="26315"/>
                </a:lnTo>
                <a:lnTo>
                  <a:pt x="101275" y="0"/>
                </a:lnTo>
                <a:lnTo>
                  <a:pt x="138755" y="2990"/>
                </a:lnTo>
                <a:lnTo>
                  <a:pt x="157694" y="31498"/>
                </a:lnTo>
              </a:path>
            </a:pathLst>
          </a:custGeom>
          <a:noFill/>
          <a:ln cap="flat" cmpd="sng" w="28575">
            <a:solidFill>
              <a:schemeClr val="accent1"/>
            </a:solidFill>
            <a:prstDash val="solid"/>
            <a:round/>
            <a:headEnd len="med" w="med" type="none"/>
            <a:tailEnd len="med" w="med" type="stealth"/>
          </a:ln>
        </p:spPr>
      </p:sp>
      <p:sp>
        <p:nvSpPr>
          <p:cNvPr id="146" name="Google Shape;146;p18"/>
          <p:cNvSpPr txBox="1"/>
          <p:nvPr>
            <p:ph idx="1" type="body"/>
          </p:nvPr>
        </p:nvSpPr>
        <p:spPr>
          <a:xfrm>
            <a:off x="6205150" y="3209800"/>
            <a:ext cx="957000" cy="4758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ko" sz="1500">
                <a:solidFill>
                  <a:srgbClr val="5D5D5D"/>
                </a:solidFill>
              </a:rPr>
              <a:t>Fuzzer</a:t>
            </a:r>
            <a:endParaRPr sz="1500">
              <a:solidFill>
                <a:srgbClr val="5D5D5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Previous work (Fuzzing Lua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2" name="Google Shape;152;p19"/>
          <p:cNvPicPr preferRelativeResize="0"/>
          <p:nvPr/>
        </p:nvPicPr>
        <p:blipFill>
          <a:blip r:embed="rId3">
            <a:alphaModFix/>
          </a:blip>
          <a:stretch>
            <a:fillRect/>
          </a:stretch>
        </p:blipFill>
        <p:spPr>
          <a:xfrm>
            <a:off x="251325" y="930600"/>
            <a:ext cx="5418624" cy="2489726"/>
          </a:xfrm>
          <a:prstGeom prst="rect">
            <a:avLst/>
          </a:prstGeom>
          <a:noFill/>
          <a:ln>
            <a:noFill/>
          </a:ln>
        </p:spPr>
      </p:pic>
      <p:pic>
        <p:nvPicPr>
          <p:cNvPr id="153" name="Google Shape;153;p19"/>
          <p:cNvPicPr preferRelativeResize="0"/>
          <p:nvPr/>
        </p:nvPicPr>
        <p:blipFill>
          <a:blip r:embed="rId4">
            <a:alphaModFix/>
          </a:blip>
          <a:stretch>
            <a:fillRect/>
          </a:stretch>
        </p:blipFill>
        <p:spPr>
          <a:xfrm>
            <a:off x="251325" y="3525724"/>
            <a:ext cx="8641326" cy="145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Mutation-Based Fuzzing</a:t>
            </a:r>
            <a:endParaRPr/>
          </a:p>
        </p:txBody>
      </p:sp>
      <p:sp>
        <p:nvSpPr>
          <p:cNvPr id="159" name="Google Shape;15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ko" sz="1500"/>
              <a:t>Process starts with an initial valid input which is called corpus(seed)</a:t>
            </a:r>
            <a:endParaRPr sz="1500"/>
          </a:p>
          <a:p>
            <a:pPr indent="-323850" lvl="0" marL="457200" rtl="0" algn="l">
              <a:lnSpc>
                <a:spcPct val="150000"/>
              </a:lnSpc>
              <a:spcBef>
                <a:spcPts val="0"/>
              </a:spcBef>
              <a:spcAft>
                <a:spcPts val="0"/>
              </a:spcAft>
              <a:buSzPts val="1500"/>
              <a:buChar char="-"/>
            </a:pPr>
            <a:r>
              <a:rPr lang="ko" sz="1500"/>
              <a:t>Randomly mutate given corpus to generate test cases</a:t>
            </a:r>
            <a:endParaRPr sz="1500"/>
          </a:p>
          <a:p>
            <a:pPr indent="-323850" lvl="0" marL="457200" rtl="0" algn="l">
              <a:lnSpc>
                <a:spcPct val="150000"/>
              </a:lnSpc>
              <a:spcBef>
                <a:spcPts val="0"/>
              </a:spcBef>
              <a:spcAft>
                <a:spcPts val="0"/>
              </a:spcAft>
              <a:buSzPts val="1500"/>
              <a:buChar char="-"/>
            </a:pPr>
            <a:r>
              <a:rPr lang="ko" sz="1500"/>
              <a:t>Not restricted to a single input type and do not require grammar input.</a:t>
            </a:r>
            <a:endParaRPr sz="1500"/>
          </a:p>
          <a:p>
            <a:pPr indent="-323850" lvl="0" marL="457200" rtl="0" algn="l">
              <a:lnSpc>
                <a:spcPct val="150000"/>
              </a:lnSpc>
              <a:spcBef>
                <a:spcPts val="0"/>
              </a:spcBef>
              <a:spcAft>
                <a:spcPts val="0"/>
              </a:spcAft>
              <a:buSzPts val="1500"/>
              <a:buChar char="-"/>
            </a:pPr>
            <a:r>
              <a:rPr lang="ko" sz="1500"/>
              <a:t>Lack of an input grammar can also result in inefficient fuzzing</a:t>
            </a:r>
            <a:endParaRPr sz="1500"/>
          </a:p>
          <a:p>
            <a:pPr indent="0" lvl="0" marL="457200" rtl="0" algn="l">
              <a:spcBef>
                <a:spcPts val="1200"/>
              </a:spcBef>
              <a:spcAft>
                <a:spcPts val="0"/>
              </a:spcAft>
              <a:buNone/>
            </a:pPr>
            <a:r>
              <a:rPr lang="ko"/>
              <a:t> </a:t>
            </a:r>
            <a:endParaRPr/>
          </a:p>
          <a:p>
            <a:pPr indent="0" lvl="0" marL="457200" rtl="0" algn="l">
              <a:spcBef>
                <a:spcPts val="1200"/>
              </a:spcBef>
              <a:spcAft>
                <a:spcPts val="1200"/>
              </a:spcAft>
              <a:buNone/>
            </a:pPr>
            <a:r>
              <a:t/>
            </a:r>
            <a:endParaRPr/>
          </a:p>
        </p:txBody>
      </p:sp>
      <p:sp>
        <p:nvSpPr>
          <p:cNvPr id="160" name="Google Shape;160;p20"/>
          <p:cNvSpPr/>
          <p:nvPr/>
        </p:nvSpPr>
        <p:spPr>
          <a:xfrm>
            <a:off x="2054225" y="3328300"/>
            <a:ext cx="750900" cy="7509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61" name="Google Shape;161;p20"/>
          <p:cNvSpPr/>
          <p:nvPr/>
        </p:nvSpPr>
        <p:spPr>
          <a:xfrm>
            <a:off x="4890450" y="3369275"/>
            <a:ext cx="625500" cy="453000"/>
          </a:xfrm>
          <a:prstGeom prst="roundRect">
            <a:avLst>
              <a:gd fmla="val 16667" name="adj"/>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chemeClr val="lt1"/>
                </a:solidFill>
              </a:rPr>
              <a:t>invalid</a:t>
            </a:r>
            <a:endParaRPr sz="1000">
              <a:solidFill>
                <a:schemeClr val="lt1"/>
              </a:solidFill>
            </a:endParaRPr>
          </a:p>
        </p:txBody>
      </p:sp>
      <p:sp>
        <p:nvSpPr>
          <p:cNvPr id="162" name="Google Shape;162;p20"/>
          <p:cNvSpPr txBox="1"/>
          <p:nvPr/>
        </p:nvSpPr>
        <p:spPr>
          <a:xfrm>
            <a:off x="4505075" y="4513900"/>
            <a:ext cx="129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Lexend Deca"/>
                <a:ea typeface="Lexend Deca"/>
                <a:cs typeface="Lexend Deca"/>
                <a:sym typeface="Lexend Deca"/>
              </a:rPr>
              <a:t>mutants</a:t>
            </a:r>
            <a:endParaRPr>
              <a:latin typeface="Lexend Deca"/>
              <a:ea typeface="Lexend Deca"/>
              <a:cs typeface="Lexend Deca"/>
              <a:sym typeface="Lexend Deca"/>
            </a:endParaRPr>
          </a:p>
        </p:txBody>
      </p:sp>
      <p:sp>
        <p:nvSpPr>
          <p:cNvPr id="163" name="Google Shape;163;p20"/>
          <p:cNvSpPr txBox="1"/>
          <p:nvPr/>
        </p:nvSpPr>
        <p:spPr>
          <a:xfrm>
            <a:off x="3306450" y="3703850"/>
            <a:ext cx="37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exend Deca"/>
              <a:ea typeface="Lexend Deca"/>
              <a:cs typeface="Lexend Deca"/>
              <a:sym typeface="Lexend Deca"/>
            </a:endParaRPr>
          </a:p>
        </p:txBody>
      </p:sp>
      <p:sp>
        <p:nvSpPr>
          <p:cNvPr id="164" name="Google Shape;164;p20"/>
          <p:cNvSpPr txBox="1"/>
          <p:nvPr/>
        </p:nvSpPr>
        <p:spPr>
          <a:xfrm>
            <a:off x="1812400" y="4513900"/>
            <a:ext cx="129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Lexend Deca"/>
                <a:ea typeface="Lexend Deca"/>
                <a:cs typeface="Lexend Deca"/>
                <a:sym typeface="Lexend Deca"/>
              </a:rPr>
              <a:t>corpus</a:t>
            </a:r>
            <a:endParaRPr>
              <a:latin typeface="Lexend Deca"/>
              <a:ea typeface="Lexend Deca"/>
              <a:cs typeface="Lexend Deca"/>
              <a:sym typeface="Lexend Deca"/>
            </a:endParaRPr>
          </a:p>
        </p:txBody>
      </p:sp>
      <p:sp>
        <p:nvSpPr>
          <p:cNvPr id="165" name="Google Shape;165;p20"/>
          <p:cNvSpPr/>
          <p:nvPr/>
        </p:nvSpPr>
        <p:spPr>
          <a:xfrm>
            <a:off x="4264700" y="2944850"/>
            <a:ext cx="573000" cy="606000"/>
          </a:xfrm>
          <a:prstGeom prst="snipRoundRect">
            <a:avLst>
              <a:gd fmla="val 16667" name="adj1"/>
              <a:gd fmla="val 16667"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542300" y="3855450"/>
            <a:ext cx="513600" cy="453000"/>
          </a:xfrm>
          <a:prstGeom prst="round2DiagRect">
            <a:avLst>
              <a:gd fmla="val 16667" name="adj1"/>
              <a:gd fmla="val 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3968375" y="3719600"/>
            <a:ext cx="625500" cy="368700"/>
          </a:xfrm>
          <a:prstGeom prst="snip2DiagRect">
            <a:avLst>
              <a:gd fmla="val 0" name="adj1"/>
              <a:gd fmla="val 16667"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solidFill>
                  <a:schemeClr val="lt1"/>
                </a:solidFill>
              </a:rPr>
              <a:t>invalid</a:t>
            </a:r>
            <a:endParaRPr sz="900">
              <a:solidFill>
                <a:schemeClr val="lt1"/>
              </a:solidFill>
            </a:endParaRPr>
          </a:p>
        </p:txBody>
      </p:sp>
      <p:sp>
        <p:nvSpPr>
          <p:cNvPr id="168" name="Google Shape;168;p20"/>
          <p:cNvSpPr/>
          <p:nvPr/>
        </p:nvSpPr>
        <p:spPr>
          <a:xfrm>
            <a:off x="5627875" y="2841100"/>
            <a:ext cx="1212000" cy="487200"/>
          </a:xfrm>
          <a:prstGeom prst="triangle">
            <a:avLst>
              <a:gd fmla="val 5000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chemeClr val="lt1"/>
                </a:solidFill>
              </a:rPr>
              <a:t>invalid</a:t>
            </a:r>
            <a:endParaRPr sz="1000">
              <a:solidFill>
                <a:schemeClr val="lt1"/>
              </a:solidFill>
            </a:endParaRPr>
          </a:p>
        </p:txBody>
      </p:sp>
      <p:sp>
        <p:nvSpPr>
          <p:cNvPr id="169" name="Google Shape;169;p20"/>
          <p:cNvSpPr/>
          <p:nvPr/>
        </p:nvSpPr>
        <p:spPr>
          <a:xfrm>
            <a:off x="3220850" y="3572125"/>
            <a:ext cx="475800" cy="25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2997850" y="3572125"/>
            <a:ext cx="698700" cy="25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2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Structure-Based Fuzzing</a:t>
            </a:r>
            <a:endParaRPr/>
          </a:p>
        </p:txBody>
      </p:sp>
      <p:sp>
        <p:nvSpPr>
          <p:cNvPr id="176" name="Google Shape;17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ko" sz="1500"/>
              <a:t>Generating inputs according to a pre-defined structure</a:t>
            </a:r>
            <a:endParaRPr sz="1500"/>
          </a:p>
          <a:p>
            <a:pPr indent="-323850" lvl="0" marL="457200" rtl="0" algn="l">
              <a:lnSpc>
                <a:spcPct val="150000"/>
              </a:lnSpc>
              <a:spcBef>
                <a:spcPts val="0"/>
              </a:spcBef>
              <a:spcAft>
                <a:spcPts val="0"/>
              </a:spcAft>
              <a:buSzPts val="1500"/>
              <a:buChar char="-"/>
            </a:pPr>
            <a:r>
              <a:rPr lang="ko" sz="1500"/>
              <a:t>Improve the quality and effectiveness of test inputs</a:t>
            </a:r>
            <a:endParaRPr sz="1500"/>
          </a:p>
          <a:p>
            <a:pPr indent="-323850" lvl="0" marL="457200" rtl="0" algn="l">
              <a:lnSpc>
                <a:spcPct val="150000"/>
              </a:lnSpc>
              <a:spcBef>
                <a:spcPts val="0"/>
              </a:spcBef>
              <a:spcAft>
                <a:spcPts val="0"/>
              </a:spcAft>
              <a:buSzPts val="1500"/>
              <a:buChar char="-"/>
            </a:pPr>
            <a:r>
              <a:rPr lang="ko" sz="1500"/>
              <a:t>Requires a deep understanding of the internal structure and behavior of the program</a:t>
            </a:r>
            <a:endParaRPr sz="1500"/>
          </a:p>
          <a:p>
            <a:pPr indent="0" lvl="0" marL="457200" rtl="0" algn="l">
              <a:spcBef>
                <a:spcPts val="1200"/>
              </a:spcBef>
              <a:spcAft>
                <a:spcPts val="0"/>
              </a:spcAft>
              <a:buNone/>
            </a:pPr>
            <a:r>
              <a:rPr lang="ko"/>
              <a:t> </a:t>
            </a:r>
            <a:endParaRPr/>
          </a:p>
          <a:p>
            <a:pPr indent="0" lvl="0" marL="457200" rtl="0" algn="l">
              <a:spcBef>
                <a:spcPts val="1200"/>
              </a:spcBef>
              <a:spcAft>
                <a:spcPts val="1200"/>
              </a:spcAft>
              <a:buNone/>
            </a:pPr>
            <a:r>
              <a:t/>
            </a:r>
            <a:endParaRPr/>
          </a:p>
        </p:txBody>
      </p:sp>
      <p:sp>
        <p:nvSpPr>
          <p:cNvPr id="177" name="Google Shape;177;p21"/>
          <p:cNvSpPr/>
          <p:nvPr/>
        </p:nvSpPr>
        <p:spPr>
          <a:xfrm>
            <a:off x="2054225" y="3328300"/>
            <a:ext cx="750900" cy="7509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FF"/>
              </a:highlight>
            </a:endParaRPr>
          </a:p>
        </p:txBody>
      </p:sp>
      <p:sp>
        <p:nvSpPr>
          <p:cNvPr id="178" name="Google Shape;178;p21"/>
          <p:cNvSpPr/>
          <p:nvPr/>
        </p:nvSpPr>
        <p:spPr>
          <a:xfrm>
            <a:off x="4890450" y="3369275"/>
            <a:ext cx="625500" cy="453000"/>
          </a:xfrm>
          <a:prstGeom prst="roundRect">
            <a:avLst>
              <a:gd fmla="val 16667" name="adj"/>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sp>
        <p:nvSpPr>
          <p:cNvPr id="179" name="Google Shape;179;p21"/>
          <p:cNvSpPr txBox="1"/>
          <p:nvPr/>
        </p:nvSpPr>
        <p:spPr>
          <a:xfrm>
            <a:off x="4505075" y="4513900"/>
            <a:ext cx="129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Lexend Deca"/>
                <a:ea typeface="Lexend Deca"/>
                <a:cs typeface="Lexend Deca"/>
                <a:sym typeface="Lexend Deca"/>
              </a:rPr>
              <a:t>mutants</a:t>
            </a:r>
            <a:endParaRPr>
              <a:latin typeface="Lexend Deca"/>
              <a:ea typeface="Lexend Deca"/>
              <a:cs typeface="Lexend Deca"/>
              <a:sym typeface="Lexend Deca"/>
            </a:endParaRPr>
          </a:p>
        </p:txBody>
      </p:sp>
      <p:sp>
        <p:nvSpPr>
          <p:cNvPr id="180" name="Google Shape;180;p21"/>
          <p:cNvSpPr txBox="1"/>
          <p:nvPr/>
        </p:nvSpPr>
        <p:spPr>
          <a:xfrm>
            <a:off x="3306450" y="3703850"/>
            <a:ext cx="37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exend Deca"/>
              <a:ea typeface="Lexend Deca"/>
              <a:cs typeface="Lexend Deca"/>
              <a:sym typeface="Lexend Deca"/>
            </a:endParaRPr>
          </a:p>
        </p:txBody>
      </p:sp>
      <p:sp>
        <p:nvSpPr>
          <p:cNvPr id="181" name="Google Shape;181;p21"/>
          <p:cNvSpPr txBox="1"/>
          <p:nvPr/>
        </p:nvSpPr>
        <p:spPr>
          <a:xfrm>
            <a:off x="1812400" y="4513900"/>
            <a:ext cx="129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Lexend Deca"/>
                <a:ea typeface="Lexend Deca"/>
                <a:cs typeface="Lexend Deca"/>
                <a:sym typeface="Lexend Deca"/>
              </a:rPr>
              <a:t>corpus</a:t>
            </a:r>
            <a:endParaRPr>
              <a:latin typeface="Lexend Deca"/>
              <a:ea typeface="Lexend Deca"/>
              <a:cs typeface="Lexend Deca"/>
              <a:sym typeface="Lexend Deca"/>
            </a:endParaRPr>
          </a:p>
        </p:txBody>
      </p:sp>
      <p:sp>
        <p:nvSpPr>
          <p:cNvPr id="182" name="Google Shape;182;p21"/>
          <p:cNvSpPr/>
          <p:nvPr/>
        </p:nvSpPr>
        <p:spPr>
          <a:xfrm>
            <a:off x="4264700" y="2944850"/>
            <a:ext cx="573000" cy="606000"/>
          </a:xfrm>
          <a:prstGeom prst="snipRoundRect">
            <a:avLst>
              <a:gd fmla="val 16667" name="adj1"/>
              <a:gd fmla="val 16667"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5542300" y="3855450"/>
            <a:ext cx="513600" cy="453000"/>
          </a:xfrm>
          <a:prstGeom prst="round2DiagRect">
            <a:avLst>
              <a:gd fmla="val 16667" name="adj1"/>
              <a:gd fmla="val 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3968375" y="3719600"/>
            <a:ext cx="625500" cy="368700"/>
          </a:xfrm>
          <a:prstGeom prst="snip2DiagRect">
            <a:avLst>
              <a:gd fmla="val 0" name="adj1"/>
              <a:gd fmla="val 16667"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85" name="Google Shape;185;p21"/>
          <p:cNvSpPr/>
          <p:nvPr/>
        </p:nvSpPr>
        <p:spPr>
          <a:xfrm>
            <a:off x="5627875" y="2841100"/>
            <a:ext cx="1212000" cy="487200"/>
          </a:xfrm>
          <a:prstGeom prst="triangle">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sp>
        <p:nvSpPr>
          <p:cNvPr id="186" name="Google Shape;186;p21"/>
          <p:cNvSpPr/>
          <p:nvPr/>
        </p:nvSpPr>
        <p:spPr>
          <a:xfrm>
            <a:off x="2997850" y="3572125"/>
            <a:ext cx="698700" cy="25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3274450" y="2841100"/>
            <a:ext cx="85500" cy="67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2941750" y="2544450"/>
            <a:ext cx="750900" cy="33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solidFill>
                  <a:schemeClr val="dk1"/>
                </a:solidFill>
                <a:latin typeface="Lexend Deca"/>
                <a:ea typeface="Lexend Deca"/>
                <a:cs typeface="Lexend Deca"/>
                <a:sym typeface="Lexend Deca"/>
              </a:rPr>
              <a:t>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