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png"/>
  <Override PartName="/ppt/notesSlides/notesSlide3.xml" ContentType="application/vnd.openxmlformats-officedocument.presentationml.notesSlide+xml"/>
  <Override PartName="/ppt/media/image7.jpg" ContentType="image/png"/>
  <Override PartName="/ppt/media/image8.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1"/>
  </p:notesMasterIdLst>
  <p:sldIdLst>
    <p:sldId id="347" r:id="rId2"/>
    <p:sldId id="287" r:id="rId3"/>
    <p:sldId id="257" r:id="rId4"/>
    <p:sldId id="260" r:id="rId5"/>
    <p:sldId id="340" r:id="rId6"/>
    <p:sldId id="350" r:id="rId7"/>
    <p:sldId id="288" r:id="rId8"/>
    <p:sldId id="266" r:id="rId9"/>
    <p:sldId id="351" r:id="rId10"/>
    <p:sldId id="343" r:id="rId11"/>
    <p:sldId id="344" r:id="rId12"/>
    <p:sldId id="348" r:id="rId13"/>
    <p:sldId id="345" r:id="rId14"/>
    <p:sldId id="275" r:id="rId15"/>
    <p:sldId id="352" r:id="rId16"/>
    <p:sldId id="346" r:id="rId17"/>
    <p:sldId id="270" r:id="rId18"/>
    <p:sldId id="271" r:id="rId19"/>
    <p:sldId id="32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6" d="100"/>
          <a:sy n="86" d="100"/>
        </p:scale>
        <p:origin x="259"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CARTOONIFY THE IMAGE</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COMPUTER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pic>
        <p:nvPicPr>
          <p:cNvPr id="4" name="Picture 3">
            <a:extLst>
              <a:ext uri="{FF2B5EF4-FFF2-40B4-BE49-F238E27FC236}">
                <a16:creationId xmlns:a16="http://schemas.microsoft.com/office/drawing/2014/main" id="{85F53255-63BD-A58A-4795-15D61A718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08" y="3402143"/>
            <a:ext cx="4320480" cy="2966417"/>
          </a:xfrm>
          <a:prstGeom prst="rect">
            <a:avLst/>
          </a:prstGeom>
        </p:spPr>
      </p:pic>
      <p:sp>
        <p:nvSpPr>
          <p:cNvPr id="10" name="TextBox 9">
            <a:extLst>
              <a:ext uri="{FF2B5EF4-FFF2-40B4-BE49-F238E27FC236}">
                <a16:creationId xmlns:a16="http://schemas.microsoft.com/office/drawing/2014/main" id="{7B0B3E47-9144-CAE0-2D56-0B15E22D9A66}"/>
              </a:ext>
            </a:extLst>
          </p:cNvPr>
          <p:cNvSpPr txBox="1"/>
          <p:nvPr/>
        </p:nvSpPr>
        <p:spPr>
          <a:xfrm>
            <a:off x="5640404" y="2911642"/>
            <a:ext cx="65" cy="276999"/>
          </a:xfrm>
          <a:prstGeom prst="rect">
            <a:avLst/>
          </a:prstGeom>
          <a:noFill/>
        </p:spPr>
        <p:txBody>
          <a:bodyPr wrap="square" lIns="0" tIns="0" rIns="0" bIns="0" rtlCol="0">
            <a:spAutoFit/>
          </a:bodyPr>
          <a:lstStyle/>
          <a:p>
            <a:endParaRPr lang="en-IN" dirty="0"/>
          </a:p>
        </p:txBody>
      </p:sp>
      <p:pic>
        <p:nvPicPr>
          <p:cNvPr id="6" name="Picture 5">
            <a:extLst>
              <a:ext uri="{FF2B5EF4-FFF2-40B4-BE49-F238E27FC236}">
                <a16:creationId xmlns:a16="http://schemas.microsoft.com/office/drawing/2014/main" id="{E6171131-F15A-B649-9A7E-D8E004C625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040" y="3698865"/>
            <a:ext cx="4248472" cy="2653840"/>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04" y="220109"/>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7" name="Picture 6">
            <a:extLst>
              <a:ext uri="{FF2B5EF4-FFF2-40B4-BE49-F238E27FC236}">
                <a16:creationId xmlns:a16="http://schemas.microsoft.com/office/drawing/2014/main" id="{BEA65530-C732-4E31-D167-4EC40AC1D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184" y="1154481"/>
            <a:ext cx="3770689" cy="2232248"/>
          </a:xfrm>
          <a:prstGeom prst="rect">
            <a:avLst/>
          </a:prstGeom>
        </p:spPr>
      </p:pic>
      <p:pic>
        <p:nvPicPr>
          <p:cNvPr id="8" name="Picture 7">
            <a:extLst>
              <a:ext uri="{FF2B5EF4-FFF2-40B4-BE49-F238E27FC236}">
                <a16:creationId xmlns:a16="http://schemas.microsoft.com/office/drawing/2014/main" id="{8C657838-C7E2-CF0D-2902-D2DFFE906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65" y="3638540"/>
            <a:ext cx="3830335" cy="2390129"/>
          </a:xfrm>
          <a:prstGeom prst="rect">
            <a:avLst/>
          </a:prstGeom>
        </p:spPr>
      </p:pic>
      <p:sp>
        <p:nvSpPr>
          <p:cNvPr id="4" name="TextBox 3">
            <a:extLst>
              <a:ext uri="{FF2B5EF4-FFF2-40B4-BE49-F238E27FC236}">
                <a16:creationId xmlns:a16="http://schemas.microsoft.com/office/drawing/2014/main" id="{D15407EA-5EB4-0DE1-9A61-40F7761ED278}"/>
              </a:ext>
            </a:extLst>
          </p:cNvPr>
          <p:cNvSpPr txBox="1"/>
          <p:nvPr/>
        </p:nvSpPr>
        <p:spPr>
          <a:xfrm>
            <a:off x="551384" y="1052736"/>
            <a:ext cx="6480720" cy="2192908"/>
          </a:xfrm>
          <a:prstGeom prst="rect">
            <a:avLst/>
          </a:prstGeom>
          <a:noFill/>
        </p:spPr>
        <p:txBody>
          <a:bodyPr wrap="square" rtlCol="0">
            <a:spAutoFit/>
          </a:bodyPr>
          <a:lstStyle/>
          <a:p>
            <a:r>
              <a:rPr lang="en-IN" dirty="0"/>
              <a:t>2. Reduce colour of original image :</a:t>
            </a:r>
          </a:p>
          <a:p>
            <a:r>
              <a:rPr lang="en-IN" sz="1200" dirty="0">
                <a:solidFill>
                  <a:srgbClr val="008000"/>
                </a:solidFill>
                <a:latin typeface="Centaur" panose="02030504050205020304" pitchFamily="18" charset="0"/>
              </a:rPr>
              <a:t>    </a:t>
            </a:r>
            <a:r>
              <a:rPr lang="en-IN" sz="1200" b="0" dirty="0">
                <a:solidFill>
                  <a:srgbClr val="008000"/>
                </a:solidFill>
                <a:effectLst/>
                <a:latin typeface="Centaur" panose="02030504050205020304" pitchFamily="18" charset="0"/>
              </a:rPr>
              <a:t>#transform </a:t>
            </a:r>
            <a:r>
              <a:rPr lang="en-IN" sz="1200" b="0" dirty="0" err="1">
                <a:solidFill>
                  <a:srgbClr val="008000"/>
                </a:solidFill>
                <a:effectLst/>
                <a:latin typeface="Centaur" panose="02030504050205020304" pitchFamily="18" charset="0"/>
              </a:rPr>
              <a:t>img</a:t>
            </a:r>
            <a:endParaRPr lang="en-IN" sz="1200" b="0" dirty="0">
              <a:solidFill>
                <a:srgbClr val="000000"/>
              </a:solidFill>
              <a:effectLst/>
              <a:latin typeface="Centaur" panose="02030504050205020304" pitchFamily="18" charset="0"/>
            </a:endParaRPr>
          </a:p>
          <a:p>
            <a:r>
              <a:rPr lang="en-IN" sz="1200" b="0" dirty="0">
                <a:solidFill>
                  <a:srgbClr val="000000"/>
                </a:solidFill>
                <a:effectLst/>
                <a:latin typeface="Centaur" panose="02030504050205020304" pitchFamily="18" charset="0"/>
              </a:rPr>
              <a:t>    data=np.float32(</a:t>
            </a:r>
            <a:r>
              <a:rPr lang="en-IN" sz="1200" b="0" dirty="0" err="1">
                <a:solidFill>
                  <a:srgbClr val="000000"/>
                </a:solidFill>
                <a:effectLst/>
                <a:latin typeface="Centaur" panose="02030504050205020304" pitchFamily="18" charset="0"/>
              </a:rPr>
              <a:t>img</a:t>
            </a:r>
            <a:r>
              <a:rPr lang="en-IN" sz="1200" b="0" dirty="0">
                <a:solidFill>
                  <a:srgbClr val="000000"/>
                </a:solidFill>
                <a:effectLst/>
                <a:latin typeface="Centaur" panose="02030504050205020304" pitchFamily="18" charset="0"/>
              </a:rPr>
              <a:t>).reshape((</a:t>
            </a:r>
            <a:r>
              <a:rPr lang="en-IN" sz="1200" b="0" dirty="0">
                <a:solidFill>
                  <a:srgbClr val="09885A"/>
                </a:solidFill>
                <a:effectLst/>
                <a:latin typeface="Centaur" panose="02030504050205020304" pitchFamily="18" charset="0"/>
              </a:rPr>
              <a:t>-1</a:t>
            </a:r>
            <a:r>
              <a:rPr lang="en-IN" sz="1200" b="0" dirty="0">
                <a:solidFill>
                  <a:srgbClr val="000000"/>
                </a:solidFill>
                <a:effectLst/>
                <a:latin typeface="Centaur" panose="02030504050205020304" pitchFamily="18" charset="0"/>
              </a:rPr>
              <a:t>,</a:t>
            </a:r>
            <a:r>
              <a:rPr lang="en-IN" sz="1200" b="0" dirty="0">
                <a:solidFill>
                  <a:srgbClr val="09885A"/>
                </a:solidFill>
                <a:effectLst/>
                <a:latin typeface="Centaur" panose="02030504050205020304" pitchFamily="18" charset="0"/>
              </a:rPr>
              <a:t>3</a:t>
            </a:r>
            <a:r>
              <a:rPr lang="en-IN" sz="1200" b="0" dirty="0">
                <a:solidFill>
                  <a:srgbClr val="000000"/>
                </a:solidFill>
                <a:effectLst/>
                <a:latin typeface="Centaur" panose="02030504050205020304" pitchFamily="18" charset="0"/>
              </a:rPr>
              <a:t>))</a:t>
            </a:r>
          </a:p>
          <a:p>
            <a:r>
              <a:rPr lang="en-IN" sz="1200" dirty="0">
                <a:solidFill>
                  <a:srgbClr val="000000"/>
                </a:solidFill>
                <a:latin typeface="Centaur" panose="02030504050205020304" pitchFamily="18" charset="0"/>
              </a:rPr>
              <a:t>    </a:t>
            </a:r>
            <a:r>
              <a:rPr lang="en-IN" sz="1200" b="0" dirty="0">
                <a:solidFill>
                  <a:srgbClr val="008000"/>
                </a:solidFill>
                <a:effectLst/>
                <a:latin typeface="Centaur" panose="02030504050205020304" pitchFamily="18" charset="0"/>
              </a:rPr>
              <a:t>#Determine </a:t>
            </a:r>
            <a:r>
              <a:rPr lang="en-IN" sz="1200" b="0" dirty="0" err="1">
                <a:solidFill>
                  <a:srgbClr val="008000"/>
                </a:solidFill>
                <a:effectLst/>
                <a:latin typeface="Centaur" panose="02030504050205020304" pitchFamily="18" charset="0"/>
              </a:rPr>
              <a:t>citeria</a:t>
            </a:r>
            <a:r>
              <a:rPr lang="en-IN" sz="1200" b="0" dirty="0">
                <a:solidFill>
                  <a:srgbClr val="008000"/>
                </a:solidFill>
                <a:effectLst/>
                <a:latin typeface="Centaur" panose="02030504050205020304" pitchFamily="18" charset="0"/>
              </a:rPr>
              <a:t>                                             </a:t>
            </a:r>
            <a:r>
              <a:rPr lang="en-IN" sz="1200" b="0" dirty="0" err="1">
                <a:solidFill>
                  <a:srgbClr val="008000"/>
                </a:solidFill>
                <a:effectLst/>
                <a:latin typeface="Centaur" panose="02030504050205020304" pitchFamily="18" charset="0"/>
              </a:rPr>
              <a:t>iteration,accuracy</a:t>
            </a:r>
            <a:endParaRPr lang="en-IN" sz="1200" b="0" dirty="0">
              <a:solidFill>
                <a:srgbClr val="000000"/>
              </a:solidFill>
              <a:effectLst/>
              <a:latin typeface="Centaur" panose="02030504050205020304" pitchFamily="18" charset="0"/>
            </a:endParaRPr>
          </a:p>
          <a:p>
            <a:r>
              <a:rPr lang="en-IN" sz="1200" b="0" dirty="0">
                <a:solidFill>
                  <a:srgbClr val="000000"/>
                </a:solidFill>
                <a:effectLst/>
                <a:latin typeface="Centaur" panose="02030504050205020304" pitchFamily="18" charset="0"/>
              </a:rPr>
              <a:t>    criteria = (cv2.TERM_CRITERIA_EPS+ cv2.TERM_CRITERIA_MAX_ITER, </a:t>
            </a:r>
            <a:r>
              <a:rPr lang="en-IN" sz="1200" b="0" dirty="0">
                <a:solidFill>
                  <a:srgbClr val="09885A"/>
                </a:solidFill>
                <a:effectLst/>
                <a:latin typeface="Centaur" panose="02030504050205020304" pitchFamily="18" charset="0"/>
              </a:rPr>
              <a:t>20</a:t>
            </a:r>
            <a:r>
              <a:rPr lang="en-IN" sz="1200" b="0" dirty="0">
                <a:solidFill>
                  <a:srgbClr val="000000"/>
                </a:solidFill>
                <a:effectLst/>
                <a:latin typeface="Centaur" panose="02030504050205020304" pitchFamily="18" charset="0"/>
              </a:rPr>
              <a:t> , </a:t>
            </a:r>
            <a:r>
              <a:rPr lang="en-IN" sz="1200" b="0" dirty="0">
                <a:solidFill>
                  <a:srgbClr val="09885A"/>
                </a:solidFill>
                <a:effectLst/>
                <a:latin typeface="Centaur" panose="02030504050205020304" pitchFamily="18" charset="0"/>
              </a:rPr>
              <a:t>0.001</a:t>
            </a:r>
            <a:r>
              <a:rPr lang="en-IN" sz="1200" b="0" dirty="0">
                <a:solidFill>
                  <a:srgbClr val="000000"/>
                </a:solidFill>
                <a:effectLst/>
                <a:latin typeface="Centaur" panose="02030504050205020304" pitchFamily="18" charset="0"/>
              </a:rPr>
              <a:t>)</a:t>
            </a:r>
            <a:br>
              <a:rPr lang="en-IN" sz="1200" b="0" dirty="0">
                <a:solidFill>
                  <a:srgbClr val="000000"/>
                </a:solidFill>
                <a:effectLst/>
                <a:latin typeface="Centaur" panose="02030504050205020304" pitchFamily="18" charset="0"/>
              </a:rPr>
            </a:br>
            <a:r>
              <a:rPr lang="en-IN" sz="1200" b="0" dirty="0">
                <a:solidFill>
                  <a:srgbClr val="000000"/>
                </a:solidFill>
                <a:effectLst/>
                <a:latin typeface="Centaur" panose="02030504050205020304" pitchFamily="18" charset="0"/>
              </a:rPr>
              <a:t>    </a:t>
            </a:r>
            <a:r>
              <a:rPr lang="en-IN" sz="1200" b="0" dirty="0">
                <a:solidFill>
                  <a:srgbClr val="008000"/>
                </a:solidFill>
                <a:effectLst/>
                <a:latin typeface="Centaur" panose="02030504050205020304" pitchFamily="18" charset="0"/>
              </a:rPr>
              <a:t>#implementing k-means (clustering)</a:t>
            </a:r>
            <a:endParaRPr lang="en-IN" sz="1200" b="0" dirty="0">
              <a:solidFill>
                <a:srgbClr val="000000"/>
              </a:solidFill>
              <a:effectLst/>
              <a:latin typeface="Centaur" panose="02030504050205020304" pitchFamily="18" charset="0"/>
            </a:endParaRPr>
          </a:p>
          <a:p>
            <a:r>
              <a:rPr lang="en-IN" sz="1200" b="0" dirty="0">
                <a:solidFill>
                  <a:srgbClr val="000000"/>
                </a:solidFill>
                <a:effectLst/>
                <a:latin typeface="Centaur" panose="02030504050205020304" pitchFamily="18" charset="0"/>
              </a:rPr>
              <a:t>    ret , label , </a:t>
            </a:r>
            <a:r>
              <a:rPr lang="en-IN" sz="1200" b="0" dirty="0" err="1">
                <a:solidFill>
                  <a:srgbClr val="000000"/>
                </a:solidFill>
                <a:effectLst/>
                <a:latin typeface="Centaur" panose="02030504050205020304" pitchFamily="18" charset="0"/>
              </a:rPr>
              <a:t>center</a:t>
            </a:r>
            <a:r>
              <a:rPr lang="en-IN" sz="1200" b="0" dirty="0">
                <a:solidFill>
                  <a:srgbClr val="000000"/>
                </a:solidFill>
                <a:effectLst/>
                <a:latin typeface="Centaur" panose="02030504050205020304" pitchFamily="18" charset="0"/>
              </a:rPr>
              <a:t> = cv2.kmeans(data , k,</a:t>
            </a:r>
            <a:r>
              <a:rPr lang="en-IN" sz="1200" b="0" dirty="0">
                <a:solidFill>
                  <a:srgbClr val="0000FF"/>
                </a:solidFill>
                <a:effectLst/>
                <a:latin typeface="Centaur" panose="02030504050205020304" pitchFamily="18" charset="0"/>
              </a:rPr>
              <a:t>None</a:t>
            </a:r>
            <a:r>
              <a:rPr lang="en-IN" sz="1200" b="0" dirty="0">
                <a:solidFill>
                  <a:srgbClr val="000000"/>
                </a:solidFill>
                <a:effectLst/>
                <a:latin typeface="Centaur" panose="02030504050205020304" pitchFamily="18" charset="0"/>
              </a:rPr>
              <a:t>,criteria,</a:t>
            </a:r>
            <a:r>
              <a:rPr lang="en-IN" sz="1200" b="0" dirty="0">
                <a:solidFill>
                  <a:srgbClr val="09885A"/>
                </a:solidFill>
                <a:effectLst/>
                <a:latin typeface="Centaur" panose="02030504050205020304" pitchFamily="18" charset="0"/>
              </a:rPr>
              <a:t>10</a:t>
            </a:r>
            <a:r>
              <a:rPr lang="en-IN" sz="1200" b="0" dirty="0">
                <a:solidFill>
                  <a:srgbClr val="000000"/>
                </a:solidFill>
                <a:effectLst/>
                <a:latin typeface="Centaur" panose="02030504050205020304" pitchFamily="18" charset="0"/>
              </a:rPr>
              <a:t>,cv2.KMEANS_RANDOM_CENTERS)</a:t>
            </a:r>
          </a:p>
          <a:p>
            <a:r>
              <a:rPr lang="en-IN" sz="1200" b="0" dirty="0">
                <a:solidFill>
                  <a:srgbClr val="000000"/>
                </a:solidFill>
                <a:effectLst/>
                <a:latin typeface="Centaur" panose="02030504050205020304" pitchFamily="18" charset="0"/>
              </a:rPr>
              <a:t>    </a:t>
            </a:r>
            <a:r>
              <a:rPr lang="en-IN" sz="1200" b="0" dirty="0" err="1">
                <a:solidFill>
                  <a:srgbClr val="000000"/>
                </a:solidFill>
                <a:effectLst/>
                <a:latin typeface="Centaur" panose="02030504050205020304" pitchFamily="18" charset="0"/>
              </a:rPr>
              <a:t>center</a:t>
            </a:r>
            <a:r>
              <a:rPr lang="en-IN" sz="1200" b="0" dirty="0">
                <a:solidFill>
                  <a:srgbClr val="000000"/>
                </a:solidFill>
                <a:effectLst/>
                <a:latin typeface="Centaur" panose="02030504050205020304" pitchFamily="18" charset="0"/>
              </a:rPr>
              <a:t> = np.uint8(</a:t>
            </a:r>
            <a:r>
              <a:rPr lang="en-IN" sz="1200" b="0" dirty="0" err="1">
                <a:solidFill>
                  <a:srgbClr val="000000"/>
                </a:solidFill>
                <a:effectLst/>
                <a:latin typeface="Centaur" panose="02030504050205020304" pitchFamily="18" charset="0"/>
              </a:rPr>
              <a:t>center</a:t>
            </a:r>
            <a:r>
              <a:rPr lang="en-IN" sz="1200" b="0" dirty="0">
                <a:solidFill>
                  <a:srgbClr val="000000"/>
                </a:solidFill>
                <a:effectLst/>
                <a:latin typeface="Centaur" panose="02030504050205020304" pitchFamily="18" charset="0"/>
              </a:rPr>
              <a:t>)</a:t>
            </a:r>
            <a:br>
              <a:rPr lang="en-IN" sz="1200" b="0" dirty="0">
                <a:solidFill>
                  <a:srgbClr val="000000"/>
                </a:solidFill>
                <a:effectLst/>
                <a:latin typeface="Centaur" panose="02030504050205020304" pitchFamily="18" charset="0"/>
              </a:rPr>
            </a:br>
            <a:r>
              <a:rPr lang="en-IN" sz="1200" b="0" dirty="0">
                <a:solidFill>
                  <a:srgbClr val="000000"/>
                </a:solidFill>
                <a:effectLst/>
                <a:latin typeface="Centaur" panose="02030504050205020304" pitchFamily="18" charset="0"/>
              </a:rPr>
              <a:t>    result = </a:t>
            </a:r>
            <a:r>
              <a:rPr lang="en-IN" sz="1200" b="0" dirty="0" err="1">
                <a:solidFill>
                  <a:srgbClr val="000000"/>
                </a:solidFill>
                <a:effectLst/>
                <a:latin typeface="Centaur" panose="02030504050205020304" pitchFamily="18" charset="0"/>
              </a:rPr>
              <a:t>center</a:t>
            </a:r>
            <a:r>
              <a:rPr lang="en-IN" sz="1200" b="0" dirty="0">
                <a:solidFill>
                  <a:srgbClr val="000000"/>
                </a:solidFill>
                <a:effectLst/>
                <a:latin typeface="Centaur" panose="02030504050205020304" pitchFamily="18" charset="0"/>
              </a:rPr>
              <a:t>[</a:t>
            </a:r>
            <a:r>
              <a:rPr lang="en-IN" sz="1200" b="0" dirty="0" err="1">
                <a:solidFill>
                  <a:srgbClr val="000000"/>
                </a:solidFill>
                <a:effectLst/>
                <a:latin typeface="Centaur" panose="02030504050205020304" pitchFamily="18" charset="0"/>
              </a:rPr>
              <a:t>label.flatten</a:t>
            </a:r>
            <a:r>
              <a:rPr lang="en-IN" sz="1200" b="0" dirty="0">
                <a:solidFill>
                  <a:srgbClr val="000000"/>
                </a:solidFill>
                <a:effectLst/>
                <a:latin typeface="Centaur" panose="02030504050205020304" pitchFamily="18" charset="0"/>
              </a:rPr>
              <a:t>()]</a:t>
            </a:r>
          </a:p>
          <a:p>
            <a:r>
              <a:rPr lang="en-IN" sz="1200" b="0" dirty="0">
                <a:solidFill>
                  <a:srgbClr val="000000"/>
                </a:solidFill>
                <a:effectLst/>
                <a:latin typeface="Centaur" panose="02030504050205020304" pitchFamily="18" charset="0"/>
              </a:rPr>
              <a:t>    result = </a:t>
            </a:r>
            <a:r>
              <a:rPr lang="en-IN" sz="1200" b="0" dirty="0" err="1">
                <a:solidFill>
                  <a:srgbClr val="000000"/>
                </a:solidFill>
                <a:effectLst/>
                <a:latin typeface="Centaur" panose="02030504050205020304" pitchFamily="18" charset="0"/>
              </a:rPr>
              <a:t>result.reshape</a:t>
            </a:r>
            <a:r>
              <a:rPr lang="en-IN" sz="1200" b="0" dirty="0">
                <a:solidFill>
                  <a:srgbClr val="000000"/>
                </a:solidFill>
                <a:effectLst/>
                <a:latin typeface="Centaur" panose="02030504050205020304" pitchFamily="18" charset="0"/>
              </a:rPr>
              <a:t>(</a:t>
            </a:r>
            <a:r>
              <a:rPr lang="en-IN" sz="1200" b="0" dirty="0" err="1">
                <a:solidFill>
                  <a:srgbClr val="000000"/>
                </a:solidFill>
                <a:effectLst/>
                <a:latin typeface="Centaur" panose="02030504050205020304" pitchFamily="18" charset="0"/>
              </a:rPr>
              <a:t>img.shape</a:t>
            </a:r>
            <a:r>
              <a:rPr lang="en-IN" sz="1200" b="0" dirty="0">
                <a:solidFill>
                  <a:srgbClr val="000000"/>
                </a:solidFill>
                <a:effectLst/>
                <a:latin typeface="Centaur" panose="02030504050205020304" pitchFamily="18" charset="0"/>
              </a:rPr>
              <a:t>)</a:t>
            </a:r>
          </a:p>
          <a:p>
            <a:r>
              <a:rPr lang="en-IN" sz="1050" dirty="0"/>
              <a:t> </a:t>
            </a:r>
          </a:p>
        </p:txBody>
      </p:sp>
      <p:sp>
        <p:nvSpPr>
          <p:cNvPr id="10" name="TextBox 9">
            <a:extLst>
              <a:ext uri="{FF2B5EF4-FFF2-40B4-BE49-F238E27FC236}">
                <a16:creationId xmlns:a16="http://schemas.microsoft.com/office/drawing/2014/main" id="{227F0DB5-F9F3-C62E-02DD-7A5824C73FFC}"/>
              </a:ext>
            </a:extLst>
          </p:cNvPr>
          <p:cNvSpPr txBox="1"/>
          <p:nvPr/>
        </p:nvSpPr>
        <p:spPr>
          <a:xfrm>
            <a:off x="8040216" y="860372"/>
            <a:ext cx="2160240" cy="338554"/>
          </a:xfrm>
          <a:prstGeom prst="rect">
            <a:avLst/>
          </a:prstGeom>
          <a:noFill/>
        </p:spPr>
        <p:txBody>
          <a:bodyPr wrap="square" rtlCol="0">
            <a:spAutoFit/>
          </a:bodyPr>
          <a:lstStyle/>
          <a:p>
            <a:r>
              <a:rPr lang="en-IN" sz="1600" dirty="0"/>
              <a:t>Colour-quantized</a:t>
            </a:r>
          </a:p>
        </p:txBody>
      </p:sp>
      <p:sp>
        <p:nvSpPr>
          <p:cNvPr id="11" name="TextBox 10">
            <a:extLst>
              <a:ext uri="{FF2B5EF4-FFF2-40B4-BE49-F238E27FC236}">
                <a16:creationId xmlns:a16="http://schemas.microsoft.com/office/drawing/2014/main" id="{1E5EA9EB-C643-6F21-B8DF-7624C74EC881}"/>
              </a:ext>
            </a:extLst>
          </p:cNvPr>
          <p:cNvSpPr txBox="1"/>
          <p:nvPr/>
        </p:nvSpPr>
        <p:spPr>
          <a:xfrm>
            <a:off x="4331804" y="3662223"/>
            <a:ext cx="3528392" cy="1138773"/>
          </a:xfrm>
          <a:prstGeom prst="rect">
            <a:avLst/>
          </a:prstGeom>
          <a:noFill/>
        </p:spPr>
        <p:txBody>
          <a:bodyPr wrap="square" rtlCol="0">
            <a:spAutoFit/>
          </a:bodyPr>
          <a:lstStyle/>
          <a:p>
            <a:r>
              <a:rPr lang="en-IN" dirty="0"/>
              <a:t>3. Combine edge mask and quantized image</a:t>
            </a:r>
          </a:p>
          <a:p>
            <a:r>
              <a:rPr lang="en-US" sz="1400" b="0" dirty="0">
                <a:solidFill>
                  <a:srgbClr val="000000"/>
                </a:solidFill>
                <a:effectLst/>
                <a:latin typeface="Centaur" panose="02030504050205020304" pitchFamily="18" charset="0"/>
              </a:rPr>
              <a:t>c = cv2.bitwise_and(</a:t>
            </a:r>
            <a:r>
              <a:rPr lang="en-US" sz="1400" b="0" dirty="0" err="1">
                <a:solidFill>
                  <a:srgbClr val="000000"/>
                </a:solidFill>
                <a:effectLst/>
                <a:latin typeface="Centaur" panose="02030504050205020304" pitchFamily="18" charset="0"/>
              </a:rPr>
              <a:t>blurred,blurred,mask</a:t>
            </a:r>
            <a:r>
              <a:rPr lang="en-US" sz="1400" b="0" dirty="0">
                <a:solidFill>
                  <a:srgbClr val="000000"/>
                </a:solidFill>
                <a:effectLst/>
                <a:latin typeface="Centaur" panose="02030504050205020304" pitchFamily="18" charset="0"/>
              </a:rPr>
              <a:t>=edges)</a:t>
            </a:r>
          </a:p>
          <a:p>
            <a:endParaRPr lang="en-IN" dirty="0"/>
          </a:p>
        </p:txBody>
      </p:sp>
      <p:pic>
        <p:nvPicPr>
          <p:cNvPr id="13" name="Picture 12">
            <a:extLst>
              <a:ext uri="{FF2B5EF4-FFF2-40B4-BE49-F238E27FC236}">
                <a16:creationId xmlns:a16="http://schemas.microsoft.com/office/drawing/2014/main" id="{A6107A6A-C58A-C141-0D56-B5E225DFC5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8208" y="3872275"/>
            <a:ext cx="3554665" cy="2043013"/>
          </a:xfrm>
          <a:prstGeom prst="rect">
            <a:avLst/>
          </a:prstGeom>
        </p:spPr>
      </p:pic>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48"/>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15" name="TextBox 14">
            <a:extLst>
              <a:ext uri="{FF2B5EF4-FFF2-40B4-BE49-F238E27FC236}">
                <a16:creationId xmlns:a16="http://schemas.microsoft.com/office/drawing/2014/main" id="{ECDE71C2-39C1-4EA6-C2FA-E78F658A4B33}"/>
              </a:ext>
            </a:extLst>
          </p:cNvPr>
          <p:cNvSpPr txBox="1"/>
          <p:nvPr/>
        </p:nvSpPr>
        <p:spPr>
          <a:xfrm>
            <a:off x="767408" y="1268760"/>
            <a:ext cx="4824536" cy="4031873"/>
          </a:xfrm>
          <a:prstGeom prst="rect">
            <a:avLst/>
          </a:prstGeom>
          <a:noFill/>
        </p:spPr>
        <p:txBody>
          <a:bodyPr wrap="square" rtlCol="0">
            <a:spAutoFit/>
          </a:bodyPr>
          <a:lstStyle/>
          <a:p>
            <a:r>
              <a:rPr lang="en-IN" sz="1600" dirty="0"/>
              <a:t>import </a:t>
            </a:r>
            <a:r>
              <a:rPr lang="en-IN" sz="1600" dirty="0" err="1"/>
              <a:t>numpy</a:t>
            </a:r>
            <a:r>
              <a:rPr lang="en-IN" sz="1600" dirty="0"/>
              <a:t> as np</a:t>
            </a:r>
          </a:p>
          <a:p>
            <a:r>
              <a:rPr lang="en-IN" sz="1600" dirty="0"/>
              <a:t>import </a:t>
            </a:r>
            <a:r>
              <a:rPr lang="en-IN" sz="1600" dirty="0" err="1"/>
              <a:t>streamlit</a:t>
            </a:r>
            <a:r>
              <a:rPr lang="en-IN" sz="1600" dirty="0"/>
              <a:t> as </a:t>
            </a:r>
            <a:r>
              <a:rPr lang="en-IN" sz="1600" dirty="0" err="1"/>
              <a:t>st</a:t>
            </a:r>
            <a:endParaRPr lang="en-IN" sz="1600" dirty="0"/>
          </a:p>
          <a:p>
            <a:r>
              <a:rPr lang="en-IN" sz="1600" dirty="0"/>
              <a:t>import </a:t>
            </a:r>
            <a:r>
              <a:rPr lang="en-IN" sz="1600" dirty="0" err="1"/>
              <a:t>pytesseract</a:t>
            </a:r>
            <a:endParaRPr lang="en-IN" sz="1600" dirty="0"/>
          </a:p>
          <a:p>
            <a:r>
              <a:rPr lang="en-IN" sz="1600" dirty="0"/>
              <a:t>from PIL import Image </a:t>
            </a:r>
          </a:p>
          <a:p>
            <a:r>
              <a:rPr lang="en-IN" sz="1600" dirty="0"/>
              <a:t>import cv2</a:t>
            </a:r>
          </a:p>
          <a:p>
            <a:r>
              <a:rPr lang="en-IN" sz="1600" dirty="0"/>
              <a:t>import </a:t>
            </a:r>
            <a:r>
              <a:rPr lang="en-IN" sz="1600" dirty="0" err="1"/>
              <a:t>matplotlib.pyplot</a:t>
            </a:r>
            <a:r>
              <a:rPr lang="en-IN" sz="1600" dirty="0"/>
              <a:t> as </a:t>
            </a:r>
            <a:r>
              <a:rPr lang="en-IN" sz="1600" dirty="0" err="1"/>
              <a:t>plt</a:t>
            </a:r>
            <a:endParaRPr lang="en-IN" sz="1600" dirty="0"/>
          </a:p>
          <a:p>
            <a:endParaRPr lang="en-IN" sz="1600" dirty="0"/>
          </a:p>
          <a:p>
            <a:r>
              <a:rPr lang="en-IN" sz="1600" dirty="0"/>
              <a:t>def </a:t>
            </a:r>
            <a:r>
              <a:rPr lang="en-IN" sz="1600" dirty="0" err="1"/>
              <a:t>edge_mask</a:t>
            </a:r>
            <a:r>
              <a:rPr lang="en-IN" sz="1600" dirty="0"/>
              <a:t>(</a:t>
            </a:r>
            <a:r>
              <a:rPr lang="en-IN" sz="1600" dirty="0" err="1"/>
              <a:t>img,line_size,blur_value</a:t>
            </a:r>
            <a:r>
              <a:rPr lang="en-IN" sz="1600" dirty="0"/>
              <a:t>):</a:t>
            </a:r>
          </a:p>
          <a:p>
            <a:endParaRPr lang="en-IN" sz="1600" dirty="0"/>
          </a:p>
          <a:p>
            <a:r>
              <a:rPr lang="en-IN" sz="1600" dirty="0"/>
              <a:t>  </a:t>
            </a:r>
            <a:r>
              <a:rPr lang="en-IN" sz="1600" dirty="0" err="1"/>
              <a:t>gray</a:t>
            </a:r>
            <a:r>
              <a:rPr lang="en-IN" sz="1600" dirty="0"/>
              <a:t>=cv2.cvtColor(img,cv2.COLOR_RGB2GRAY)</a:t>
            </a:r>
          </a:p>
          <a:p>
            <a:r>
              <a:rPr lang="en-IN" sz="1600" dirty="0"/>
              <a:t>  </a:t>
            </a:r>
            <a:r>
              <a:rPr lang="en-IN" sz="1600" dirty="0" err="1"/>
              <a:t>gray_blur</a:t>
            </a:r>
            <a:r>
              <a:rPr lang="en-IN" sz="1600" dirty="0"/>
              <a:t> = cv2.medianBlur(gray,blur_value)</a:t>
            </a:r>
          </a:p>
          <a:p>
            <a:endParaRPr lang="en-IN" sz="1600" dirty="0"/>
          </a:p>
          <a:p>
            <a:r>
              <a:rPr lang="en-IN" sz="1600" dirty="0"/>
              <a:t>  edges=cv2.adaptiveThreshold(gray_blur,255,</a:t>
            </a:r>
          </a:p>
          <a:p>
            <a:r>
              <a:rPr lang="en-IN" sz="1600" dirty="0"/>
              <a:t>cv2.ADAPTIVE_THRESH_MEAN_C,cv2.THRESH_BINARY,line_size,blur_value)</a:t>
            </a:r>
          </a:p>
          <a:p>
            <a:r>
              <a:rPr lang="en-IN" sz="1600" dirty="0"/>
              <a:t>  return edges</a:t>
            </a:r>
          </a:p>
        </p:txBody>
      </p:sp>
      <p:sp>
        <p:nvSpPr>
          <p:cNvPr id="17" name="TextBox 16">
            <a:extLst>
              <a:ext uri="{FF2B5EF4-FFF2-40B4-BE49-F238E27FC236}">
                <a16:creationId xmlns:a16="http://schemas.microsoft.com/office/drawing/2014/main" id="{D6931469-8B67-45E1-BD4D-11C8C2BF5BF1}"/>
              </a:ext>
            </a:extLst>
          </p:cNvPr>
          <p:cNvSpPr txBox="1"/>
          <p:nvPr/>
        </p:nvSpPr>
        <p:spPr>
          <a:xfrm>
            <a:off x="5951984" y="1268760"/>
            <a:ext cx="5928320" cy="5016758"/>
          </a:xfrm>
          <a:prstGeom prst="rect">
            <a:avLst/>
          </a:prstGeom>
          <a:noFill/>
        </p:spPr>
        <p:txBody>
          <a:bodyPr wrap="square">
            <a:spAutoFit/>
          </a:bodyPr>
          <a:lstStyle/>
          <a:p>
            <a:r>
              <a:rPr lang="en-IN" sz="1600" dirty="0"/>
              <a:t>def </a:t>
            </a:r>
            <a:r>
              <a:rPr lang="en-IN" sz="1600" dirty="0" err="1"/>
              <a:t>color_quantization</a:t>
            </a:r>
            <a:r>
              <a:rPr lang="en-IN" sz="1600" dirty="0"/>
              <a:t>(</a:t>
            </a:r>
            <a:r>
              <a:rPr lang="en-IN" sz="1600" dirty="0" err="1"/>
              <a:t>img</a:t>
            </a:r>
            <a:r>
              <a:rPr lang="en-IN" sz="1600" dirty="0"/>
              <a:t> , k ):</a:t>
            </a:r>
          </a:p>
          <a:p>
            <a:endParaRPr lang="en-IN" sz="1600" dirty="0"/>
          </a:p>
          <a:p>
            <a:r>
              <a:rPr lang="en-IN" sz="1600" dirty="0"/>
              <a:t>    #transform </a:t>
            </a:r>
            <a:r>
              <a:rPr lang="en-IN" sz="1600" dirty="0" err="1"/>
              <a:t>img</a:t>
            </a:r>
            <a:endParaRPr lang="en-IN" sz="1600" dirty="0"/>
          </a:p>
          <a:p>
            <a:r>
              <a:rPr lang="en-IN" sz="1600" dirty="0"/>
              <a:t>    data=np.float32(</a:t>
            </a:r>
            <a:r>
              <a:rPr lang="en-IN" sz="1600" dirty="0" err="1"/>
              <a:t>img</a:t>
            </a:r>
            <a:r>
              <a:rPr lang="en-IN" sz="1600" dirty="0"/>
              <a:t>).reshape((-1,3))</a:t>
            </a:r>
          </a:p>
          <a:p>
            <a:endParaRPr lang="en-IN" sz="1600" dirty="0"/>
          </a:p>
          <a:p>
            <a:r>
              <a:rPr lang="en-IN" sz="1600" dirty="0"/>
              <a:t>    #Determine </a:t>
            </a:r>
            <a:r>
              <a:rPr lang="en-IN" sz="1600" dirty="0" err="1"/>
              <a:t>citeria</a:t>
            </a:r>
            <a:r>
              <a:rPr lang="en-IN" sz="1600" dirty="0"/>
              <a:t>                                             </a:t>
            </a:r>
            <a:r>
              <a:rPr lang="en-IN" sz="1600" dirty="0" err="1"/>
              <a:t>iteration,accuracy</a:t>
            </a:r>
            <a:endParaRPr lang="en-IN" sz="1600" dirty="0"/>
          </a:p>
          <a:p>
            <a:r>
              <a:rPr lang="en-IN" sz="1600" dirty="0"/>
              <a:t>    criteria = (cv2.TERM_CRITERIA_EPS+ cv2.TERM_CRITERIA_MAX_ITER, 20 , 0.001)</a:t>
            </a:r>
          </a:p>
          <a:p>
            <a:endParaRPr lang="en-IN" sz="1600" dirty="0"/>
          </a:p>
          <a:p>
            <a:r>
              <a:rPr lang="en-IN" sz="1600" dirty="0"/>
              <a:t>    #implementing k-means (clustering)</a:t>
            </a:r>
          </a:p>
          <a:p>
            <a:r>
              <a:rPr lang="en-IN" sz="1600" dirty="0"/>
              <a:t>    ret , label , </a:t>
            </a:r>
            <a:r>
              <a:rPr lang="en-IN" sz="1600" dirty="0" err="1"/>
              <a:t>center</a:t>
            </a:r>
            <a:r>
              <a:rPr lang="en-IN" sz="1600" dirty="0"/>
              <a:t> = cv2.kmeans(data , k,None,criteria,10,cv2.KMEANS_RANDOM_CENTERS)</a:t>
            </a:r>
          </a:p>
          <a:p>
            <a:r>
              <a:rPr lang="en-IN" sz="1600" dirty="0"/>
              <a:t>    </a:t>
            </a:r>
          </a:p>
          <a:p>
            <a:r>
              <a:rPr lang="en-IN" sz="1600" dirty="0"/>
              <a:t>    </a:t>
            </a:r>
            <a:r>
              <a:rPr lang="en-IN" sz="1600" dirty="0" err="1"/>
              <a:t>center</a:t>
            </a:r>
            <a:r>
              <a:rPr lang="en-IN" sz="1600" dirty="0"/>
              <a:t> = np.uint8(</a:t>
            </a:r>
            <a:r>
              <a:rPr lang="en-IN" sz="1600" dirty="0" err="1"/>
              <a:t>center</a:t>
            </a:r>
            <a:r>
              <a:rPr lang="en-IN" sz="1600" dirty="0"/>
              <a:t>)</a:t>
            </a:r>
          </a:p>
          <a:p>
            <a:endParaRPr lang="en-IN" sz="1600" dirty="0"/>
          </a:p>
          <a:p>
            <a:r>
              <a:rPr lang="en-IN" sz="1600" dirty="0"/>
              <a:t>    result = </a:t>
            </a:r>
            <a:r>
              <a:rPr lang="en-IN" sz="1600" dirty="0" err="1"/>
              <a:t>center</a:t>
            </a:r>
            <a:r>
              <a:rPr lang="en-IN" sz="1600" dirty="0"/>
              <a:t>[</a:t>
            </a:r>
            <a:r>
              <a:rPr lang="en-IN" sz="1600" dirty="0" err="1"/>
              <a:t>label.flatten</a:t>
            </a:r>
            <a:r>
              <a:rPr lang="en-IN" sz="1600" dirty="0"/>
              <a:t>()]</a:t>
            </a:r>
          </a:p>
          <a:p>
            <a:r>
              <a:rPr lang="en-IN" sz="1600" dirty="0"/>
              <a:t>    result = </a:t>
            </a:r>
            <a:r>
              <a:rPr lang="en-IN" sz="1600" dirty="0" err="1"/>
              <a:t>result.reshape</a:t>
            </a:r>
            <a:r>
              <a:rPr lang="en-IN" sz="1600" dirty="0"/>
              <a:t>(</a:t>
            </a:r>
            <a:r>
              <a:rPr lang="en-IN" sz="1600" dirty="0" err="1"/>
              <a:t>img.shape</a:t>
            </a:r>
            <a:r>
              <a:rPr lang="en-IN" sz="1600" dirty="0"/>
              <a:t>)</a:t>
            </a:r>
          </a:p>
          <a:p>
            <a:endParaRPr lang="en-IN" sz="1600" dirty="0"/>
          </a:p>
          <a:p>
            <a:r>
              <a:rPr lang="en-IN" sz="1600" dirty="0"/>
              <a:t>    return result</a:t>
            </a:r>
          </a:p>
          <a:p>
            <a:r>
              <a:rPr lang="en-IN" sz="1600" dirty="0"/>
              <a:t> </a:t>
            </a:r>
          </a:p>
        </p:txBody>
      </p:sp>
    </p:spTree>
    <p:extLst>
      <p:ext uri="{BB962C8B-B14F-4D97-AF65-F5344CB8AC3E}">
        <p14:creationId xmlns:p14="http://schemas.microsoft.com/office/powerpoint/2010/main" val="26923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168" y="357337"/>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0" name="TextBox 9">
            <a:extLst>
              <a:ext uri="{FF2B5EF4-FFF2-40B4-BE49-F238E27FC236}">
                <a16:creationId xmlns:a16="http://schemas.microsoft.com/office/drawing/2014/main" id="{EB7DF507-7A68-BAE8-68B1-B4E604DD1AAE}"/>
              </a:ext>
            </a:extLst>
          </p:cNvPr>
          <p:cNvSpPr txBox="1"/>
          <p:nvPr/>
        </p:nvSpPr>
        <p:spPr>
          <a:xfrm>
            <a:off x="263352" y="1383045"/>
            <a:ext cx="5544616" cy="4770537"/>
          </a:xfrm>
          <a:prstGeom prst="rect">
            <a:avLst/>
          </a:prstGeom>
          <a:noFill/>
        </p:spPr>
        <p:txBody>
          <a:bodyPr wrap="square">
            <a:spAutoFit/>
          </a:bodyPr>
          <a:lstStyle/>
          <a:p>
            <a:r>
              <a:rPr lang="en-IN" sz="1600" dirty="0"/>
              <a:t>def cartoon(</a:t>
            </a:r>
            <a:r>
              <a:rPr lang="en-IN" sz="1600" dirty="0" err="1"/>
              <a:t>blurred,edges</a:t>
            </a:r>
            <a:r>
              <a:rPr lang="en-IN" sz="1600" dirty="0"/>
              <a:t>):</a:t>
            </a:r>
          </a:p>
          <a:p>
            <a:r>
              <a:rPr lang="en-IN" sz="1600" dirty="0"/>
              <a:t>  c = cv2.bitwise_and(</a:t>
            </a:r>
            <a:r>
              <a:rPr lang="en-IN" sz="1600" dirty="0" err="1"/>
              <a:t>blurred,blurred,mask</a:t>
            </a:r>
            <a:r>
              <a:rPr lang="en-IN" sz="1600" dirty="0"/>
              <a:t>=edges)</a:t>
            </a:r>
          </a:p>
          <a:p>
            <a:r>
              <a:rPr lang="en-IN" sz="1600" dirty="0"/>
              <a:t>  return c</a:t>
            </a:r>
          </a:p>
          <a:p>
            <a:endParaRPr lang="en-IN" sz="1600" dirty="0"/>
          </a:p>
          <a:p>
            <a:r>
              <a:rPr lang="en-IN" sz="1600" dirty="0"/>
              <a:t>def </a:t>
            </a:r>
            <a:r>
              <a:rPr lang="en-IN" sz="1600" dirty="0" err="1"/>
              <a:t>cartoonization</a:t>
            </a:r>
            <a:r>
              <a:rPr lang="en-IN" sz="1600" dirty="0"/>
              <a:t>(</a:t>
            </a:r>
            <a:r>
              <a:rPr lang="en-IN" sz="1600" dirty="0" err="1"/>
              <a:t>img</a:t>
            </a:r>
            <a:r>
              <a:rPr lang="en-IN" sz="1600" dirty="0"/>
              <a:t>):</a:t>
            </a:r>
          </a:p>
          <a:p>
            <a:r>
              <a:rPr lang="en-IN" sz="1600" dirty="0"/>
              <a:t>  </a:t>
            </a:r>
            <a:r>
              <a:rPr lang="en-IN" sz="1600" dirty="0" err="1"/>
              <a:t>line_size</a:t>
            </a:r>
            <a:r>
              <a:rPr lang="en-IN" sz="1600" dirty="0"/>
              <a:t>=5</a:t>
            </a:r>
          </a:p>
          <a:p>
            <a:r>
              <a:rPr lang="en-IN" sz="1600" dirty="0"/>
              <a:t>  </a:t>
            </a:r>
            <a:r>
              <a:rPr lang="en-IN" sz="1600" dirty="0" err="1"/>
              <a:t>blur_value</a:t>
            </a:r>
            <a:r>
              <a:rPr lang="en-IN" sz="1600" dirty="0"/>
              <a:t> = </a:t>
            </a:r>
            <a:r>
              <a:rPr lang="en-IN" sz="1600" dirty="0" err="1"/>
              <a:t>st.sidebar.slider</a:t>
            </a:r>
            <a:r>
              <a:rPr lang="en-IN" sz="1600" dirty="0"/>
              <a:t>('Sharpness of image (the lower the value, the sharper it is)', 1, 99, 25, step=2)</a:t>
            </a:r>
          </a:p>
          <a:p>
            <a:r>
              <a:rPr lang="en-IN" sz="1600" dirty="0"/>
              <a:t>  k = </a:t>
            </a:r>
            <a:r>
              <a:rPr lang="en-IN" sz="1600" dirty="0" err="1"/>
              <a:t>st.sidebar.slider</a:t>
            </a:r>
            <a:r>
              <a:rPr lang="en-IN" sz="1600" dirty="0"/>
              <a:t>('</a:t>
            </a:r>
            <a:r>
              <a:rPr lang="en-IN" sz="1600" dirty="0" err="1"/>
              <a:t>Color</a:t>
            </a:r>
            <a:r>
              <a:rPr lang="en-IN" sz="1600" dirty="0"/>
              <a:t> averaging effects ', 2, 100,9,step=2)</a:t>
            </a:r>
          </a:p>
          <a:p>
            <a:r>
              <a:rPr lang="en-IN" sz="1600" dirty="0"/>
              <a:t>  d = </a:t>
            </a:r>
            <a:r>
              <a:rPr lang="en-IN" sz="1600" dirty="0" err="1"/>
              <a:t>st.sidebar.slider</a:t>
            </a:r>
            <a:r>
              <a:rPr lang="en-IN" sz="1600" dirty="0"/>
              <a:t>('Smoothness level of the image (the higher the value, the smoother the image)', 3, 99, 3, step=2)</a:t>
            </a:r>
          </a:p>
          <a:p>
            <a:endParaRPr lang="en-IN" sz="1600" dirty="0"/>
          </a:p>
          <a:p>
            <a:r>
              <a:rPr lang="en-IN" sz="1600" dirty="0"/>
              <a:t>  edges=</a:t>
            </a:r>
            <a:r>
              <a:rPr lang="en-IN" sz="1600" dirty="0" err="1"/>
              <a:t>edge_mask</a:t>
            </a:r>
            <a:r>
              <a:rPr lang="en-IN" sz="1600" dirty="0"/>
              <a:t>(</a:t>
            </a:r>
            <a:r>
              <a:rPr lang="en-IN" sz="1600" dirty="0" err="1"/>
              <a:t>img,line_size,blur_value</a:t>
            </a:r>
            <a:r>
              <a:rPr lang="en-IN" sz="1600" dirty="0"/>
              <a:t>)</a:t>
            </a:r>
          </a:p>
          <a:p>
            <a:r>
              <a:rPr lang="en-IN" sz="1600" dirty="0"/>
              <a:t>  </a:t>
            </a:r>
            <a:r>
              <a:rPr lang="en-IN" sz="1600" dirty="0" err="1"/>
              <a:t>img_quantize</a:t>
            </a:r>
            <a:r>
              <a:rPr lang="en-IN" sz="1600" dirty="0"/>
              <a:t>=</a:t>
            </a:r>
            <a:r>
              <a:rPr lang="en-IN" sz="1600" dirty="0" err="1"/>
              <a:t>color_quantization</a:t>
            </a:r>
            <a:r>
              <a:rPr lang="en-IN" sz="1600" dirty="0"/>
              <a:t>(</a:t>
            </a:r>
            <a:r>
              <a:rPr lang="en-IN" sz="1600" dirty="0" err="1"/>
              <a:t>img</a:t>
            </a:r>
            <a:r>
              <a:rPr lang="en-IN" sz="1600" dirty="0"/>
              <a:t> , k )</a:t>
            </a:r>
          </a:p>
          <a:p>
            <a:r>
              <a:rPr lang="en-IN" sz="1600" dirty="0"/>
              <a:t>  blurred = cv2.bilateralFilter(</a:t>
            </a:r>
            <a:r>
              <a:rPr lang="en-IN" sz="1600" dirty="0" err="1"/>
              <a:t>img_quantize,d,sigmaColor</a:t>
            </a:r>
            <a:r>
              <a:rPr lang="en-IN" sz="1600" dirty="0"/>
              <a:t>=200,sigmaSpace=200)</a:t>
            </a:r>
          </a:p>
          <a:p>
            <a:r>
              <a:rPr lang="en-IN" sz="1600" dirty="0"/>
              <a:t>  cc=cartoon(</a:t>
            </a:r>
            <a:r>
              <a:rPr lang="en-IN" sz="1600" dirty="0" err="1"/>
              <a:t>blurred,edges</a:t>
            </a:r>
            <a:r>
              <a:rPr lang="en-IN" sz="1600" dirty="0"/>
              <a:t>)</a:t>
            </a:r>
          </a:p>
          <a:p>
            <a:r>
              <a:rPr lang="en-IN" sz="1600" dirty="0"/>
              <a:t>  return cc</a:t>
            </a:r>
          </a:p>
        </p:txBody>
      </p:sp>
      <p:sp>
        <p:nvSpPr>
          <p:cNvPr id="12" name="TextBox 11">
            <a:extLst>
              <a:ext uri="{FF2B5EF4-FFF2-40B4-BE49-F238E27FC236}">
                <a16:creationId xmlns:a16="http://schemas.microsoft.com/office/drawing/2014/main" id="{EECA27C2-E98D-9A41-7F28-7FEB47378FFA}"/>
              </a:ext>
            </a:extLst>
          </p:cNvPr>
          <p:cNvSpPr txBox="1"/>
          <p:nvPr/>
        </p:nvSpPr>
        <p:spPr>
          <a:xfrm>
            <a:off x="6047968" y="1383044"/>
            <a:ext cx="5364624" cy="4770537"/>
          </a:xfrm>
          <a:prstGeom prst="rect">
            <a:avLst/>
          </a:prstGeom>
          <a:noFill/>
        </p:spPr>
        <p:txBody>
          <a:bodyPr wrap="square">
            <a:spAutoFit/>
          </a:bodyPr>
          <a:lstStyle/>
          <a:p>
            <a:r>
              <a:rPr lang="en-IN" sz="1600" dirty="0" err="1"/>
              <a:t>st.set_option</a:t>
            </a:r>
            <a:r>
              <a:rPr lang="en-IN" sz="1600" dirty="0"/>
              <a:t>('deprecation.</a:t>
            </a:r>
            <a:r>
              <a:rPr lang="en-IN" sz="1600" dirty="0" err="1"/>
              <a:t>showfileUploaderEncoding</a:t>
            </a:r>
            <a:r>
              <a:rPr lang="en-IN" sz="1600" dirty="0"/>
              <a:t>',False) #to warning ignore</a:t>
            </a:r>
          </a:p>
          <a:p>
            <a:r>
              <a:rPr lang="en-IN" sz="1600" dirty="0" err="1"/>
              <a:t>st.title</a:t>
            </a:r>
            <a:r>
              <a:rPr lang="en-IN" sz="1600" dirty="0"/>
              <a:t>("</a:t>
            </a:r>
            <a:r>
              <a:rPr lang="en-IN" sz="1600" dirty="0" err="1"/>
              <a:t>Cartoonify</a:t>
            </a:r>
            <a:r>
              <a:rPr lang="en-IN" sz="1600" dirty="0"/>
              <a:t> Images")  #print title and text</a:t>
            </a:r>
          </a:p>
          <a:p>
            <a:r>
              <a:rPr lang="en-IN" sz="1600" dirty="0" err="1"/>
              <a:t>st.text</a:t>
            </a:r>
            <a:r>
              <a:rPr lang="en-IN" sz="1600" dirty="0"/>
              <a:t>("Upload the Image")</a:t>
            </a:r>
          </a:p>
          <a:p>
            <a:endParaRPr lang="en-IN" sz="1600" dirty="0"/>
          </a:p>
          <a:p>
            <a:r>
              <a:rPr lang="en-IN" sz="1600" dirty="0" err="1"/>
              <a:t>uploaded_file</a:t>
            </a:r>
            <a:r>
              <a:rPr lang="en-IN" sz="1600" dirty="0"/>
              <a:t>=</a:t>
            </a:r>
            <a:r>
              <a:rPr lang="en-IN" sz="1600" dirty="0" err="1"/>
              <a:t>st.sidebar.file_uploader</a:t>
            </a:r>
            <a:r>
              <a:rPr lang="en-IN" sz="1600" dirty="0"/>
              <a:t>("Choose an image...",type=['jpg','</a:t>
            </a:r>
            <a:r>
              <a:rPr lang="en-IN" sz="1600" dirty="0" err="1"/>
              <a:t>png</a:t>
            </a:r>
            <a:r>
              <a:rPr lang="en-IN" sz="1600" dirty="0"/>
              <a:t>','jpeg'])</a:t>
            </a:r>
          </a:p>
          <a:p>
            <a:r>
              <a:rPr lang="en-IN" sz="1600" dirty="0"/>
              <a:t>if </a:t>
            </a:r>
            <a:r>
              <a:rPr lang="en-IN" sz="1600" dirty="0" err="1"/>
              <a:t>uploaded_file</a:t>
            </a:r>
            <a:r>
              <a:rPr lang="en-IN" sz="1600" dirty="0"/>
              <a:t> is not None:</a:t>
            </a:r>
          </a:p>
          <a:p>
            <a:r>
              <a:rPr lang="en-IN" sz="1600" dirty="0"/>
              <a:t>  </a:t>
            </a:r>
            <a:r>
              <a:rPr lang="en-IN" sz="1600" dirty="0" err="1"/>
              <a:t>img</a:t>
            </a:r>
            <a:r>
              <a:rPr lang="en-IN" sz="1600" dirty="0"/>
              <a:t>=</a:t>
            </a:r>
            <a:r>
              <a:rPr lang="en-IN" sz="1600" dirty="0" err="1"/>
              <a:t>Image.open</a:t>
            </a:r>
            <a:r>
              <a:rPr lang="en-IN" sz="1600" dirty="0"/>
              <a:t>(</a:t>
            </a:r>
            <a:r>
              <a:rPr lang="en-IN" sz="1600" dirty="0" err="1"/>
              <a:t>uploaded_file</a:t>
            </a:r>
            <a:r>
              <a:rPr lang="en-IN" sz="1600" dirty="0"/>
              <a:t>)  #reads the image, similar cv2.imread</a:t>
            </a:r>
          </a:p>
          <a:p>
            <a:r>
              <a:rPr lang="en-IN" sz="1600" dirty="0"/>
              <a:t>  image=</a:t>
            </a:r>
            <a:r>
              <a:rPr lang="en-IN" sz="1600" dirty="0" err="1"/>
              <a:t>np.array</a:t>
            </a:r>
            <a:r>
              <a:rPr lang="en-IN" sz="1600" dirty="0"/>
              <a:t>(</a:t>
            </a:r>
            <a:r>
              <a:rPr lang="en-IN" sz="1600" dirty="0" err="1"/>
              <a:t>img</a:t>
            </a:r>
            <a:r>
              <a:rPr lang="en-IN" sz="1600" dirty="0"/>
              <a:t>)</a:t>
            </a:r>
          </a:p>
          <a:p>
            <a:r>
              <a:rPr lang="en-IN" sz="1600" dirty="0"/>
              <a:t>  </a:t>
            </a:r>
            <a:r>
              <a:rPr lang="en-IN" sz="1600" dirty="0" err="1"/>
              <a:t>st.image</a:t>
            </a:r>
            <a:r>
              <a:rPr lang="en-IN" sz="1600" dirty="0"/>
              <a:t>(</a:t>
            </a:r>
            <a:r>
              <a:rPr lang="en-IN" sz="1600" dirty="0" err="1"/>
              <a:t>image,caption</a:t>
            </a:r>
            <a:r>
              <a:rPr lang="en-IN" sz="1600" dirty="0"/>
              <a:t>="Uploaded Image",</a:t>
            </a:r>
            <a:r>
              <a:rPr lang="en-IN" sz="1600" dirty="0" err="1"/>
              <a:t>use_column_width</a:t>
            </a:r>
            <a:r>
              <a:rPr lang="en-IN" sz="1600" dirty="0"/>
              <a:t>=True) #displays the image in its actual size </a:t>
            </a:r>
          </a:p>
          <a:p>
            <a:r>
              <a:rPr lang="en-IN" sz="1600" dirty="0"/>
              <a:t>  </a:t>
            </a:r>
            <a:r>
              <a:rPr lang="en-IN" sz="1600" dirty="0" err="1"/>
              <a:t>st.write</a:t>
            </a:r>
            <a:r>
              <a:rPr lang="en-IN" sz="1600" dirty="0"/>
              <a:t>("")  #print blank space</a:t>
            </a:r>
          </a:p>
          <a:p>
            <a:r>
              <a:rPr lang="en-IN" sz="1600" dirty="0"/>
              <a:t>  </a:t>
            </a:r>
            <a:r>
              <a:rPr lang="en-IN" sz="1600" dirty="0" err="1"/>
              <a:t>st.write</a:t>
            </a:r>
            <a:r>
              <a:rPr lang="en-IN" sz="1600" dirty="0"/>
              <a:t>("Cartoon image")   </a:t>
            </a:r>
          </a:p>
          <a:p>
            <a:r>
              <a:rPr lang="en-IN" sz="1600" dirty="0"/>
              <a:t>  cartoon=</a:t>
            </a:r>
            <a:r>
              <a:rPr lang="en-IN" sz="1600" dirty="0" err="1"/>
              <a:t>cartoonization</a:t>
            </a:r>
            <a:r>
              <a:rPr lang="en-IN" sz="1600" dirty="0"/>
              <a:t>(image)</a:t>
            </a:r>
          </a:p>
          <a:p>
            <a:r>
              <a:rPr lang="en-IN" sz="1600" dirty="0"/>
              <a:t>  </a:t>
            </a:r>
            <a:r>
              <a:rPr lang="en-IN" sz="1600" dirty="0" err="1"/>
              <a:t>st.image</a:t>
            </a:r>
            <a:r>
              <a:rPr lang="en-IN" sz="1600" dirty="0"/>
              <a:t>(</a:t>
            </a:r>
            <a:r>
              <a:rPr lang="en-IN" sz="1600" dirty="0" err="1"/>
              <a:t>cartoon,caption</a:t>
            </a:r>
            <a:r>
              <a:rPr lang="en-IN" sz="1600" dirty="0"/>
              <a:t>="Cartooned Image",</a:t>
            </a:r>
            <a:r>
              <a:rPr lang="en-IN" sz="1600" dirty="0" err="1"/>
              <a:t>use_column_width</a:t>
            </a:r>
            <a:r>
              <a:rPr lang="en-IN" sz="1600" dirty="0"/>
              <a:t>=True)</a:t>
            </a:r>
          </a:p>
        </p:txBody>
      </p:sp>
    </p:spTree>
    <p:extLst>
      <p:ext uri="{BB962C8B-B14F-4D97-AF65-F5344CB8AC3E}">
        <p14:creationId xmlns:p14="http://schemas.microsoft.com/office/powerpoint/2010/main" val="254706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72" y="441768"/>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11" name="Picture 10">
            <a:extLst>
              <a:ext uri="{FF2B5EF4-FFF2-40B4-BE49-F238E27FC236}">
                <a16:creationId xmlns:a16="http://schemas.microsoft.com/office/drawing/2014/main" id="{D5D88996-680B-483A-2A65-6C5E6A0EB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1891474"/>
            <a:ext cx="4920082" cy="3075051"/>
          </a:xfrm>
          <a:prstGeom prst="rect">
            <a:avLst/>
          </a:prstGeom>
        </p:spPr>
      </p:pic>
      <p:pic>
        <p:nvPicPr>
          <p:cNvPr id="13" name="Picture 12">
            <a:extLst>
              <a:ext uri="{FF2B5EF4-FFF2-40B4-BE49-F238E27FC236}">
                <a16:creationId xmlns:a16="http://schemas.microsoft.com/office/drawing/2014/main" id="{3D77BD70-0958-0092-2172-DF68C134C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416" y="1891474"/>
            <a:ext cx="4921200" cy="3075750"/>
          </a:xfrm>
          <a:prstGeom prst="rect">
            <a:avLst/>
          </a:prstGeom>
        </p:spPr>
      </p:pic>
      <p:sp>
        <p:nvSpPr>
          <p:cNvPr id="14" name="Arrow: Right 13">
            <a:extLst>
              <a:ext uri="{FF2B5EF4-FFF2-40B4-BE49-F238E27FC236}">
                <a16:creationId xmlns:a16="http://schemas.microsoft.com/office/drawing/2014/main" id="{0F3B1E70-84F8-6B83-D80C-E8DDEFFCDE7A}"/>
              </a:ext>
            </a:extLst>
          </p:cNvPr>
          <p:cNvSpPr/>
          <p:nvPr/>
        </p:nvSpPr>
        <p:spPr>
          <a:xfrm>
            <a:off x="5663952" y="3013696"/>
            <a:ext cx="87483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936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a:t>In this paper, we proposed an image </a:t>
            </a:r>
            <a:r>
              <a:rPr lang="en-US" sz="1800" dirty="0" err="1"/>
              <a:t>cartoonization</a:t>
            </a:r>
            <a:r>
              <a:rPr lang="en-US" sz="1800" dirty="0"/>
              <a:t> web app that transforms real-world photos into high-quality cartoon-style images. </a:t>
            </a:r>
          </a:p>
          <a:p>
            <a:pPr algn="just">
              <a:lnSpc>
                <a:spcPct val="150000"/>
              </a:lnSpc>
            </a:pPr>
            <a:r>
              <a:rPr lang="en-US" sz="1800" dirty="0"/>
              <a:t>The animation industry is not going to stop now, and the standards are getting higher by the day, so this system provides room for the addition of features and is easily adjustable to any other source code required for larger modules.</a:t>
            </a:r>
          </a:p>
          <a:p>
            <a:pPr algn="just">
              <a:lnSpc>
                <a:spcPct val="150000"/>
              </a:lnSpc>
            </a:pPr>
            <a:r>
              <a:rPr lang="en-US" sz="1800" dirty="0"/>
              <a:t> Our system can easily be patched up with an automation system and will give expected results image less pixelated. </a:t>
            </a: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t>Training of networks for different style images is time consuming and requires lots of computation hardware(GPUs).</a:t>
            </a:r>
          </a:p>
          <a:p>
            <a:pPr algn="just">
              <a:lnSpc>
                <a:spcPct val="150000"/>
              </a:lnSpc>
            </a:pPr>
            <a:r>
              <a:rPr lang="en-US" sz="1800" dirty="0"/>
              <a:t> Different content images may produce slightly different styled images.</a:t>
            </a:r>
          </a:p>
          <a:p>
            <a:pPr algn="just">
              <a:lnSpc>
                <a:spcPct val="150000"/>
              </a:lnSpc>
            </a:pPr>
            <a:r>
              <a:rPr lang="en-US" sz="1800" dirty="0"/>
              <a:t> Precision of cartoon like effect entirely depends on type of content image provided.</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15</a:t>
            </a:fld>
            <a:endParaRPr lang="en-US" dirty="0"/>
          </a:p>
        </p:txBody>
      </p:sp>
    </p:spTree>
    <p:extLst>
      <p:ext uri="{BB962C8B-B14F-4D97-AF65-F5344CB8AC3E}">
        <p14:creationId xmlns:p14="http://schemas.microsoft.com/office/powerpoint/2010/main" val="370031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a:lnSpc>
                <a:spcPct val="150000"/>
              </a:lnSpc>
            </a:pPr>
            <a:r>
              <a:rPr lang="en-US" sz="1800" dirty="0"/>
              <a:t>The output is largely dependent on the input and experimented and tested; the system works satisfactorily with almost all images.</a:t>
            </a:r>
          </a:p>
          <a:p>
            <a:pPr>
              <a:lnSpc>
                <a:spcPct val="150000"/>
              </a:lnSpc>
            </a:pPr>
            <a:r>
              <a:rPr lang="en-US" sz="1800" dirty="0"/>
              <a:t> There are certain things to improve in our system: </a:t>
            </a:r>
          </a:p>
          <a:p>
            <a:pPr>
              <a:lnSpc>
                <a:spcPct val="150000"/>
              </a:lnSpc>
            </a:pPr>
            <a:r>
              <a:rPr lang="en-US" sz="1800" dirty="0"/>
              <a:t>1. The bilateral filter needs improvement. On a good number of images, the filter gives black dots on certain parts of the image. </a:t>
            </a:r>
          </a:p>
          <a:p>
            <a:pPr>
              <a:lnSpc>
                <a:spcPct val="150000"/>
              </a:lnSpc>
            </a:pPr>
            <a:r>
              <a:rPr lang="en-US" sz="1800" dirty="0"/>
              <a:t>2. The output of the system currently is completely manual, and input is required by the user. We ought to implement machine learning algorithms to automate some actions in the converting process to get better results.</a:t>
            </a:r>
          </a:p>
          <a:p>
            <a:pPr>
              <a:lnSpc>
                <a:spcPct val="150000"/>
              </a:lnSpc>
            </a:pPr>
            <a:r>
              <a:rPr lang="en-US" sz="1800" dirty="0"/>
              <a:t> 3. Currently, we have not implemented any download and share options on the </a:t>
            </a:r>
            <a:r>
              <a:rPr lang="en-US" sz="1800" dirty="0" err="1"/>
              <a:t>cartooonified</a:t>
            </a:r>
            <a:r>
              <a:rPr lang="en-US" sz="1800" dirty="0"/>
              <a:t> image.</a:t>
            </a:r>
            <a:endParaRPr lang="en-IN" sz="1800" dirty="0">
              <a:latin typeface="Times New Roman" pitchFamily="18" charset="0"/>
              <a:cs typeface="Times New Roman"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[1]</a:t>
            </a:r>
            <a:r>
              <a:rPr lang="en-US"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Gayatri</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Deora</a:t>
            </a:r>
            <a:r>
              <a:rPr lang="en-IN" sz="1700" dirty="0">
                <a:latin typeface="Times New Roman" pitchFamily="18" charset="0"/>
                <a:cs typeface="Times New Roman" pitchFamily="18" charset="0"/>
              </a:rPr>
              <a:t>, Ramakrishna </a:t>
            </a:r>
            <a:r>
              <a:rPr lang="en-IN" sz="1700" dirty="0" err="1">
                <a:latin typeface="Times New Roman" pitchFamily="18" charset="0"/>
                <a:cs typeface="Times New Roman" pitchFamily="18" charset="0"/>
              </a:rPr>
              <a:t>Godhula</a:t>
            </a:r>
            <a:r>
              <a:rPr lang="en-IN" sz="1700" dirty="0">
                <a:latin typeface="Times New Roman" pitchFamily="18" charset="0"/>
                <a:cs typeface="Times New Roman" pitchFamily="18" charset="0"/>
              </a:rPr>
              <a:t> and </a:t>
            </a:r>
            <a:r>
              <a:rPr lang="en-IN" sz="1700" dirty="0" err="1">
                <a:latin typeface="Times New Roman" pitchFamily="18" charset="0"/>
                <a:cs typeface="Times New Roman" pitchFamily="18" charset="0"/>
              </a:rPr>
              <a:t>Dr.</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Vishwas</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Udpikar</a:t>
            </a:r>
            <a:r>
              <a:rPr lang="en-IN" sz="1700" dirty="0">
                <a:latin typeface="Times New Roman" pitchFamily="18" charset="0"/>
                <a:cs typeface="Times New Roman" pitchFamily="18" charset="0"/>
              </a:rPr>
              <a:t> “Study of Masked Face Detection Approach in Video Analytics”. 2016, IEEE Conference on Advances in Signal Processing.</a:t>
            </a:r>
            <a:endParaRPr lang="en-US" sz="1700" dirty="0">
              <a:latin typeface="Times New Roman" pitchFamily="18" charset="0"/>
              <a:cs typeface="Times New Roman" pitchFamily="18" charset="0"/>
            </a:endParaRP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[2] </a:t>
            </a:r>
            <a:r>
              <a:rPr lang="en-IN" sz="1700" dirty="0">
                <a:latin typeface="Times New Roman" pitchFamily="18" charset="0"/>
                <a:cs typeface="Times New Roman" pitchFamily="18" charset="0"/>
              </a:rPr>
              <a:t> S. </a:t>
            </a:r>
            <a:r>
              <a:rPr lang="en-IN" sz="1700" dirty="0" err="1">
                <a:latin typeface="Times New Roman" pitchFamily="18" charset="0"/>
                <a:cs typeface="Times New Roman" pitchFamily="18" charset="0"/>
              </a:rPr>
              <a:t>Meivel</a:t>
            </a:r>
            <a:r>
              <a:rPr lang="en-IN" sz="1700" dirty="0">
                <a:latin typeface="Times New Roman" pitchFamily="18" charset="0"/>
                <a:cs typeface="Times New Roman" pitchFamily="18" charset="0"/>
              </a:rPr>
              <a:t>, K. Indira Devi, S. Uma </a:t>
            </a:r>
            <a:r>
              <a:rPr lang="en-IN" sz="1700" dirty="0" err="1">
                <a:latin typeface="Times New Roman" pitchFamily="18" charset="0"/>
                <a:cs typeface="Times New Roman" pitchFamily="18" charset="0"/>
              </a:rPr>
              <a:t>Maheswari</a:t>
            </a:r>
            <a:r>
              <a:rPr lang="en-IN" sz="1700" dirty="0">
                <a:latin typeface="Times New Roman" pitchFamily="18" charset="0"/>
                <a:cs typeface="Times New Roman" pitchFamily="18" charset="0"/>
              </a:rPr>
              <a:t> , J. </a:t>
            </a:r>
            <a:r>
              <a:rPr lang="en-IN" sz="1700" dirty="0" err="1">
                <a:latin typeface="Times New Roman" pitchFamily="18" charset="0"/>
                <a:cs typeface="Times New Roman" pitchFamily="18" charset="0"/>
              </a:rPr>
              <a:t>Vijaya</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Menaka</a:t>
            </a:r>
            <a:r>
              <a:rPr lang="en-IN" sz="1700" dirty="0">
                <a:latin typeface="Times New Roman" pitchFamily="18" charset="0"/>
                <a:cs typeface="Times New Roman" pitchFamily="18" charset="0"/>
              </a:rPr>
              <a:t> “Real time data analysis of face mask detection and social distance measurement using </a:t>
            </a:r>
            <a:r>
              <a:rPr lang="en-IN" sz="1700" dirty="0" err="1">
                <a:latin typeface="Times New Roman" pitchFamily="18" charset="0"/>
                <a:cs typeface="Times New Roman" pitchFamily="18" charset="0"/>
              </a:rPr>
              <a:t>Matlab</a:t>
            </a:r>
            <a:r>
              <a:rPr lang="en-IN" sz="1700" dirty="0">
                <a:latin typeface="Times New Roman" pitchFamily="18" charset="0"/>
                <a:cs typeface="Times New Roman" pitchFamily="18" charset="0"/>
              </a:rPr>
              <a:t>”, Dec 2020. </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[3] </a:t>
            </a:r>
            <a:r>
              <a:rPr lang="en-IN" sz="1700" dirty="0" err="1">
                <a:latin typeface="Times New Roman" pitchFamily="18" charset="0"/>
                <a:cs typeface="Times New Roman" pitchFamily="18" charset="0"/>
              </a:rPr>
              <a:t>Mingjie</a:t>
            </a:r>
            <a:r>
              <a:rPr lang="en-IN" sz="1700" dirty="0">
                <a:latin typeface="Times New Roman" pitchFamily="18" charset="0"/>
                <a:cs typeface="Times New Roman" pitchFamily="18" charset="0"/>
              </a:rPr>
              <a:t> Jiang, </a:t>
            </a:r>
            <a:r>
              <a:rPr lang="en-IN" sz="1700" dirty="0" err="1">
                <a:latin typeface="Times New Roman" pitchFamily="18" charset="0"/>
                <a:cs typeface="Times New Roman" pitchFamily="18" charset="0"/>
              </a:rPr>
              <a:t>Xinqi</a:t>
            </a:r>
            <a:r>
              <a:rPr lang="en-IN" sz="1700" dirty="0">
                <a:latin typeface="Times New Roman" pitchFamily="18" charset="0"/>
                <a:cs typeface="Times New Roman" pitchFamily="18" charset="0"/>
              </a:rPr>
              <a:t> Fan and Hang Yan “Retinal Face Mask Detector”. 9 June 2020, Hong Kong University.</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[4] </a:t>
            </a:r>
            <a:r>
              <a:rPr lang="en-US" sz="1700" dirty="0">
                <a:latin typeface="Times New Roman" pitchFamily="18" charset="0"/>
                <a:cs typeface="Times New Roman" pitchFamily="18" charset="0"/>
              </a:rPr>
              <a:t>https://docs.opencv.org/3.4/db/d28/tutorial_cascade_classifier.html</a:t>
            </a:r>
          </a:p>
          <a:p>
            <a:pPr marL="0" indent="0" algn="just">
              <a:lnSpc>
                <a:spcPct val="150000"/>
              </a:lnSpc>
              <a:buNone/>
            </a:pPr>
            <a:r>
              <a:rPr lang="en-US" sz="1700" dirty="0">
                <a:latin typeface="Times New Roman" pitchFamily="18" charset="0"/>
                <a:cs typeface="Times New Roman" pitchFamily="18" charset="0"/>
              </a:rPr>
              <a:t>[5] https://medium.com/analytics-vidhya/haar-cascades-explained-38210e57970d</a:t>
            </a: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VI Semester, Department of CSE,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568" y="407190"/>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a:latin typeface="Times New Roman" pitchFamily="18" charset="0"/>
                <a:cs typeface="Times New Roman" pitchFamily="18" charset="0"/>
              </a:rPr>
              <a:t>Results</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76" y="503955"/>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
        <p:nvSpPr>
          <p:cNvPr id="8" name="TextBox 7">
            <a:extLst>
              <a:ext uri="{FF2B5EF4-FFF2-40B4-BE49-F238E27FC236}">
                <a16:creationId xmlns:a16="http://schemas.microsoft.com/office/drawing/2014/main" id="{6A54FC12-B6B4-DF97-3C68-232CF966842F}"/>
              </a:ext>
            </a:extLst>
          </p:cNvPr>
          <p:cNvSpPr txBox="1"/>
          <p:nvPr/>
        </p:nvSpPr>
        <p:spPr>
          <a:xfrm>
            <a:off x="335360" y="1357298"/>
            <a:ext cx="1152128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Animation pictures assume basic parts in our regular day to day existences particularly in diversion, training, and promotion, that become an inexorably escalated research in the field of media and PC designs .</a:t>
            </a:r>
          </a:p>
          <a:p>
            <a:pPr marL="285750" indent="-285750">
              <a:lnSpc>
                <a:spcPct val="150000"/>
              </a:lnSpc>
              <a:buFont typeface="Arial" panose="020B0604020202020204" pitchFamily="34" charset="0"/>
              <a:buChar char="•"/>
            </a:pPr>
            <a:r>
              <a:rPr lang="en-US" dirty="0"/>
              <a:t> The naturally animation object extraction is exceptionally helpful in numerous applications; one of the most significantly is the animation pictures recovery.</a:t>
            </a:r>
          </a:p>
          <a:p>
            <a:pPr marL="285750" indent="-285750">
              <a:lnSpc>
                <a:spcPct val="150000"/>
              </a:lnSpc>
              <a:buFont typeface="Arial" panose="020B0604020202020204" pitchFamily="34" charset="0"/>
              <a:buChar char="•"/>
            </a:pPr>
            <a:r>
              <a:rPr lang="en-US" dirty="0"/>
              <a:t>This project represents different techniques of converting image to cartoon. Using any one of below mentioned techniques it is possible to convert all types of captured images to cartoon such as images of person, mountains, trees, flora and fauna etc.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7667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05784" y="1559888"/>
            <a:ext cx="10657184" cy="5322912"/>
          </a:xfrm>
        </p:spPr>
        <p:txBody>
          <a:bodyPr>
            <a:noAutofit/>
          </a:bodyPr>
          <a:lstStyle/>
          <a:p>
            <a:pPr marL="0" indent="0">
              <a:lnSpc>
                <a:spcPct val="120000"/>
              </a:lnSpc>
              <a:buNone/>
            </a:pPr>
            <a:r>
              <a:rPr lang="en-US" sz="1600" b="1" dirty="0">
                <a:latin typeface="Times New Roman" pitchFamily="18" charset="0"/>
                <a:ea typeface="Tahoma" pitchFamily="34"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55302"/>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51384" y="1413203"/>
            <a:ext cx="10945216" cy="5322912"/>
          </a:xfrm>
        </p:spPr>
        <p:txBody>
          <a:bodyPr>
            <a:normAutofit/>
          </a:bodyPr>
          <a:lstStyle/>
          <a:p>
            <a:pPr algn="just">
              <a:lnSpc>
                <a:spcPct val="150000"/>
              </a:lnSpc>
              <a:buFont typeface="Wingdings" pitchFamily="2" charset="2"/>
              <a:buChar char="Ø"/>
            </a:pPr>
            <a:r>
              <a:rPr lang="en-US" sz="1800" dirty="0"/>
              <a:t>Social media is extensively used these days. And standing out in this online crowd has always been a first priority on every user’s list on these social media platforms. Be it images, blog posts, artwork, tweets, memes, opinions are used to seek attention of followers or friends to create influence or to connect with them on such social platforms. We aim to provide one such creative solution to their needs, which is applying cartoon like effects to their images.</a:t>
            </a:r>
          </a:p>
          <a:p>
            <a:pPr algn="just">
              <a:lnSpc>
                <a:spcPct val="150000"/>
              </a:lnSpc>
              <a:buFont typeface="Wingdings" pitchFamily="2" charset="2"/>
              <a:buChar char="Ø"/>
            </a:pPr>
            <a:r>
              <a:rPr lang="en-US" sz="1800" dirty="0"/>
              <a:t>You can use a photo of your own in a profile image, create an amusing avatar or turn your photo into a cartoon. With a pool of web applications available online, an image conversion to cartoon takes few clicks.</a:t>
            </a:r>
          </a:p>
          <a:p>
            <a:pPr algn="just">
              <a:lnSpc>
                <a:spcPct val="150000"/>
              </a:lnSpc>
              <a:buFont typeface="Wingdings" pitchFamily="2" charset="2"/>
              <a:buChar char="Ø"/>
            </a:pPr>
            <a:r>
              <a:rPr lang="en-US" sz="1800" dirty="0"/>
              <a:t>We propose to create a website, which consists of image upload functionality using which the user can upload his image, the uploaded image is then processed by server using Neural style transfer algorithm and the resulting image is presented to the user on the website</a:t>
            </a:r>
            <a:endParaRPr lang="en-US" sz="1800" dirty="0">
              <a:latin typeface="Times New Roman" pitchFamily="18" charset="0"/>
              <a:cs typeface="Times New Roman" pitchFamily="18" charset="0"/>
            </a:endParaRPr>
          </a:p>
          <a:p>
            <a:pPr algn="just">
              <a:lnSpc>
                <a:spcPct val="120000"/>
              </a:lnSpc>
              <a:buFont typeface="Wingdings" pitchFamily="2" charset="2"/>
              <a:buChar char="Ø"/>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IN" sz="3200" dirty="0">
                <a:solidFill>
                  <a:schemeClr val="accent1">
                    <a:lumMod val="75000"/>
                  </a:schemeClr>
                </a:solidFill>
                <a:latin typeface="Times New Roman" pitchFamily="18" charset="0"/>
                <a:cs typeface="Times New Roman" pitchFamily="18" charset="0"/>
              </a:rPr>
              <a:t>LITERATURE</a:t>
            </a:r>
            <a:r>
              <a:rPr lang="en-IN" sz="3200" dirty="0">
                <a:solidFill>
                  <a:schemeClr val="accent1"/>
                </a:solidFill>
                <a:latin typeface="Times New Roman" pitchFamily="18" charset="0"/>
                <a:cs typeface="Times New Roman" pitchFamily="18" charset="0"/>
              </a:rPr>
              <a:t> </a:t>
            </a:r>
            <a:r>
              <a:rPr lang="en-IN" sz="3200" dirty="0">
                <a:solidFill>
                  <a:schemeClr val="accent1">
                    <a:lumMod val="75000"/>
                  </a:schemeClr>
                </a:solidFill>
                <a:latin typeface="Times New Roman" pitchFamily="18" charset="0"/>
                <a:cs typeface="Times New Roman" pitchFamily="18" charset="0"/>
              </a:rPr>
              <a:t>SURVEY</a:t>
            </a:r>
            <a:br>
              <a:rPr lang="en-IN" sz="2900" dirty="0">
                <a:solidFill>
                  <a:schemeClr val="accent1">
                    <a:lumMod val="75000"/>
                  </a:schemeClr>
                </a:solidFill>
                <a:latin typeface="Times New Roman" pitchFamily="18" charset="0"/>
                <a:cs typeface="Times New Roman" pitchFamily="18" charset="0"/>
              </a:rPr>
            </a:br>
            <a:endParaRPr lang="en-IN" sz="2900" dirty="0"/>
          </a:p>
        </p:txBody>
      </p:sp>
      <p:sp>
        <p:nvSpPr>
          <p:cNvPr id="3" name="Content Placeholder 2"/>
          <p:cNvSpPr>
            <a:spLocks noGrp="1"/>
          </p:cNvSpPr>
          <p:nvPr>
            <p:ph idx="1"/>
          </p:nvPr>
        </p:nvSpPr>
        <p:spPr/>
        <p:txBody>
          <a:bodyPr anchor="t">
            <a:normAutofit/>
          </a:bodyPr>
          <a:lstStyle/>
          <a:p>
            <a:pPr>
              <a:lnSpc>
                <a:spcPct val="150000"/>
              </a:lnSpc>
            </a:pPr>
            <a:r>
              <a:rPr lang="en-US" sz="1800" dirty="0"/>
              <a:t>Library Cartoons: A Liter </a:t>
            </a:r>
            <a:r>
              <a:rPr lang="en-US" sz="1800" dirty="0" err="1"/>
              <a:t>oons</a:t>
            </a:r>
            <a:r>
              <a:rPr lang="en-US" sz="1800" dirty="0"/>
              <a:t>: A Literature Review of </a:t>
            </a:r>
            <a:r>
              <a:rPr lang="en-US" sz="1800" dirty="0" err="1"/>
              <a:t>Libr</a:t>
            </a:r>
            <a:r>
              <a:rPr lang="en-US" sz="1800" dirty="0"/>
              <a:t> perspective on Library-themed Car y-themed Cartoons, </a:t>
            </a:r>
            <a:r>
              <a:rPr lang="en-US" sz="1800" dirty="0" err="1"/>
              <a:t>Caricatur</a:t>
            </a:r>
            <a:r>
              <a:rPr lang="en-US" sz="1800" dirty="0"/>
              <a:t> </a:t>
            </a:r>
            <a:r>
              <a:rPr lang="en-US" sz="1800" dirty="0" err="1"/>
              <a:t>oons</a:t>
            </a:r>
            <a:r>
              <a:rPr lang="en-US" sz="1800" dirty="0"/>
              <a:t>, Caricatures, and Comics Julia B. Chambers is a MLIS </a:t>
            </a:r>
            <a:r>
              <a:rPr lang="en-US" sz="1800" dirty="0" err="1"/>
              <a:t>upand</a:t>
            </a:r>
            <a:r>
              <a:rPr lang="en-US" sz="1800" dirty="0"/>
              <a:t>-comer at San Jose State University's School of Library and Information Science. </a:t>
            </a:r>
          </a:p>
          <a:p>
            <a:pPr>
              <a:lnSpc>
                <a:spcPct val="150000"/>
              </a:lnSpc>
            </a:pPr>
            <a:r>
              <a:rPr lang="en-US" sz="1800" dirty="0"/>
              <a:t>To comprehend contrasting perspectives on past occasions, antiquarians, political theory researchers, and sociologists have examined political and publication kid's shows with topics going from decisions to financial approach to human rights. </a:t>
            </a:r>
          </a:p>
          <a:p>
            <a:pPr>
              <a:lnSpc>
                <a:spcPct val="150000"/>
              </a:lnSpc>
            </a:pPr>
            <a:r>
              <a:rPr lang="en-US" sz="1800" dirty="0"/>
              <a:t>However sparse examination has been devoted to kid's shows with library topics. The creator of this paper inspects peer-explored writing regarding the matter of library kid's shows, including verifiable foundation, examination of ongoing subjects, and contentions for advancing library-themed kid's shows, exaggerations, and funnies.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93934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45968"/>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419376" y="1261129"/>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a:t>
            </a:r>
            <a:r>
              <a:rPr lang="en-IN" sz="1800" dirty="0" err="1">
                <a:latin typeface="Times New Roman" pitchFamily="18" charset="0"/>
                <a:cs typeface="Times New Roman" pitchFamily="18" charset="0"/>
              </a:rPr>
              <a:t>Jupyter</a:t>
            </a:r>
            <a:r>
              <a:rPr lang="en-IN" sz="1800" dirty="0">
                <a:latin typeface="Times New Roman" pitchFamily="18" charset="0"/>
                <a:cs typeface="Times New Roman" pitchFamily="18" charset="0"/>
              </a:rPr>
              <a:t> Notebook /Google </a:t>
            </a:r>
            <a:r>
              <a:rPr lang="en-IN" sz="1800" dirty="0" err="1">
                <a:latin typeface="Times New Roman" pitchFamily="18" charset="0"/>
                <a:cs typeface="Times New Roman" pitchFamily="18" charset="0"/>
              </a:rPr>
              <a:t>Colab</a:t>
            </a:r>
            <a:endParaRPr lang="en-IN"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Tools/Technologies 	            : Python, </a:t>
            </a:r>
            <a:r>
              <a:rPr lang="en-US" sz="1800" dirty="0" err="1">
                <a:latin typeface="Times New Roman" pitchFamily="18" charset="0"/>
                <a:cs typeface="Times New Roman" pitchFamily="18" charset="0"/>
              </a:rPr>
              <a:t>Streamlit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OpenCv</a:t>
            </a:r>
            <a:r>
              <a:rPr lang="en-US" sz="1800" dirty="0">
                <a:latin typeface="Times New Roman" pitchFamily="18" charset="0"/>
                <a:cs typeface="Times New Roman" pitchFamily="18" charset="0"/>
              </a:rPr>
              <a:t>, matplotlib ,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library</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7" name="Text Placeholder 6"/>
          <p:cNvSpPr>
            <a:spLocks noGrp="1"/>
          </p:cNvSpPr>
          <p:nvPr>
            <p:ph type="body" sz="half" idx="2"/>
          </p:nvPr>
        </p:nvSpPr>
        <p:spPr>
          <a:xfrm>
            <a:off x="838200" y="1517676"/>
            <a:ext cx="10368780" cy="4672236"/>
          </a:xfrm>
        </p:spPr>
        <p:txBody>
          <a:bodyPr>
            <a:normAutofit/>
          </a:bodyPr>
          <a:lstStyle/>
          <a:p>
            <a:pPr algn="l"/>
            <a:r>
              <a:rPr lang="en-US" sz="2000" b="0" i="0" dirty="0">
                <a:solidFill>
                  <a:srgbClr val="292929"/>
                </a:solidFill>
                <a:effectLst/>
                <a:latin typeface="charter"/>
              </a:rPr>
              <a:t>To convert an image to a cartoon, multiple transformations are done.</a:t>
            </a:r>
          </a:p>
          <a:p>
            <a:pPr marL="285750" indent="-285750" algn="l">
              <a:buFont typeface="Arial" panose="020B0604020202020204" pitchFamily="34" charset="0"/>
              <a:buChar char="•"/>
            </a:pPr>
            <a:r>
              <a:rPr lang="en-US" sz="2000" b="0" i="0" dirty="0">
                <a:solidFill>
                  <a:srgbClr val="292929"/>
                </a:solidFill>
                <a:effectLst/>
                <a:latin typeface="charter"/>
              </a:rPr>
              <a:t>Convert the image to a Grayscale image. </a:t>
            </a:r>
          </a:p>
          <a:p>
            <a:pPr marL="285750" indent="-285750" algn="l">
              <a:buFont typeface="Arial" panose="020B0604020202020204" pitchFamily="34" charset="0"/>
              <a:buChar char="•"/>
            </a:pPr>
            <a:r>
              <a:rPr lang="en-US" sz="2000" b="0" i="0" dirty="0">
                <a:solidFill>
                  <a:srgbClr val="292929"/>
                </a:solidFill>
                <a:effectLst/>
                <a:latin typeface="charter"/>
              </a:rPr>
              <a:t>The Grayscale image is smoothened(blurred).</a:t>
            </a:r>
          </a:p>
          <a:p>
            <a:pPr marL="285750" indent="-285750" algn="l">
              <a:buFont typeface="Arial" panose="020B0604020202020204" pitchFamily="34" charset="0"/>
              <a:buChar char="•"/>
            </a:pPr>
            <a:r>
              <a:rPr lang="en-US" sz="2000" b="0" i="0" dirty="0">
                <a:solidFill>
                  <a:srgbClr val="292929"/>
                </a:solidFill>
                <a:effectLst/>
                <a:latin typeface="charter"/>
              </a:rPr>
              <a:t>Extract the edges in the image.</a:t>
            </a:r>
          </a:p>
          <a:p>
            <a:pPr marL="285750" indent="-285750" algn="l">
              <a:buFont typeface="Arial" panose="020B0604020202020204" pitchFamily="34" charset="0"/>
              <a:buChar char="•"/>
            </a:pPr>
            <a:r>
              <a:rPr lang="en-US" sz="2000" b="0" i="0" dirty="0">
                <a:solidFill>
                  <a:srgbClr val="292929"/>
                </a:solidFill>
                <a:effectLst/>
                <a:latin typeface="charter"/>
              </a:rPr>
              <a:t>Reduce color of original image.</a:t>
            </a:r>
          </a:p>
          <a:p>
            <a:pPr marL="285750" indent="-285750" algn="l">
              <a:buFont typeface="Arial" panose="020B0604020202020204" pitchFamily="34" charset="0"/>
              <a:buChar char="•"/>
            </a:pPr>
            <a:r>
              <a:rPr lang="en-US" sz="2000" dirty="0">
                <a:solidFill>
                  <a:srgbClr val="292929"/>
                </a:solidFill>
                <a:latin typeface="charter"/>
              </a:rPr>
              <a:t>Combine edge mask with color quantized image.</a:t>
            </a:r>
            <a:endParaRPr lang="en-US" sz="2000" b="0" i="0" dirty="0">
              <a:solidFill>
                <a:srgbClr val="292929"/>
              </a:solidFill>
              <a:effectLst/>
              <a:latin typeface="charter"/>
            </a:endParaRPr>
          </a:p>
          <a:p>
            <a:pPr algn="l"/>
            <a:r>
              <a:rPr lang="en-US" sz="2000" b="0" i="0" dirty="0">
                <a:solidFill>
                  <a:srgbClr val="292929"/>
                </a:solidFill>
                <a:effectLst/>
                <a:latin typeface="charter"/>
              </a:rPr>
              <a:t>This creates a beautiful cartoon image with edges and lightened color of the original image.</a:t>
            </a:r>
          </a:p>
          <a:p>
            <a:endParaRPr lang="en-IN" sz="2000"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9</a:t>
            </a:fld>
            <a:endParaRPr lang="en-US" dirty="0"/>
          </a:p>
        </p:txBody>
      </p:sp>
      <p:sp>
        <p:nvSpPr>
          <p:cNvPr id="8" name="Title 1"/>
          <p:cNvSpPr>
            <a:spLocks noGrp="1"/>
          </p:cNvSpPr>
          <p:nvPr>
            <p:ph type="title"/>
          </p:nvPr>
        </p:nvSpPr>
        <p:spPr>
          <a:xfrm>
            <a:off x="3429532" y="640813"/>
            <a:ext cx="5134470"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pic>
        <p:nvPicPr>
          <p:cNvPr id="17" name="Picture 16">
            <a:extLst>
              <a:ext uri="{FF2B5EF4-FFF2-40B4-BE49-F238E27FC236}">
                <a16:creationId xmlns:a16="http://schemas.microsoft.com/office/drawing/2014/main" id="{3258F376-6A87-E368-A80B-71FAF7876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3891816"/>
            <a:ext cx="3705553" cy="2073037"/>
          </a:xfrm>
          <a:prstGeom prst="rect">
            <a:avLst/>
          </a:prstGeom>
        </p:spPr>
      </p:pic>
      <p:sp>
        <p:nvSpPr>
          <p:cNvPr id="20" name="TextBox 19">
            <a:extLst>
              <a:ext uri="{FF2B5EF4-FFF2-40B4-BE49-F238E27FC236}">
                <a16:creationId xmlns:a16="http://schemas.microsoft.com/office/drawing/2014/main" id="{7A88FBBF-F7B9-1217-CBD6-67C0387C7708}"/>
              </a:ext>
            </a:extLst>
          </p:cNvPr>
          <p:cNvSpPr txBox="1"/>
          <p:nvPr/>
        </p:nvSpPr>
        <p:spPr>
          <a:xfrm>
            <a:off x="1055440" y="3344362"/>
            <a:ext cx="1656184" cy="338554"/>
          </a:xfrm>
          <a:prstGeom prst="rect">
            <a:avLst/>
          </a:prstGeom>
          <a:noFill/>
        </p:spPr>
        <p:txBody>
          <a:bodyPr wrap="square" rtlCol="0">
            <a:spAutoFit/>
          </a:bodyPr>
          <a:lstStyle/>
          <a:p>
            <a:r>
              <a:rPr lang="en-IN" sz="1600" dirty="0"/>
              <a:t>Original Image</a:t>
            </a:r>
          </a:p>
        </p:txBody>
      </p:sp>
      <p:sp>
        <p:nvSpPr>
          <p:cNvPr id="21" name="TextBox 20">
            <a:extLst>
              <a:ext uri="{FF2B5EF4-FFF2-40B4-BE49-F238E27FC236}">
                <a16:creationId xmlns:a16="http://schemas.microsoft.com/office/drawing/2014/main" id="{30DE7E27-88C2-568D-6F00-B52D7FB31B61}"/>
              </a:ext>
            </a:extLst>
          </p:cNvPr>
          <p:cNvSpPr txBox="1"/>
          <p:nvPr/>
        </p:nvSpPr>
        <p:spPr>
          <a:xfrm>
            <a:off x="623392" y="1148570"/>
            <a:ext cx="10225136" cy="2154436"/>
          </a:xfrm>
          <a:prstGeom prst="rect">
            <a:avLst/>
          </a:prstGeom>
          <a:noFill/>
        </p:spPr>
        <p:txBody>
          <a:bodyPr wrap="square" rtlCol="0">
            <a:spAutoFit/>
          </a:bodyPr>
          <a:lstStyle/>
          <a:p>
            <a:pPr marL="342900" indent="-342900">
              <a:buAutoNum type="arabicPeriod"/>
            </a:pPr>
            <a:r>
              <a:rPr lang="en-IN" dirty="0"/>
              <a:t>Convert image to grey scale and extract edges</a:t>
            </a:r>
          </a:p>
          <a:p>
            <a:pPr marL="342900" indent="-342900">
              <a:buAutoNum type="arabicPeriod"/>
            </a:pPr>
            <a:endParaRPr lang="en-IN" dirty="0"/>
          </a:p>
          <a:p>
            <a:r>
              <a:rPr lang="en-IN" sz="1600" b="0" dirty="0" err="1">
                <a:solidFill>
                  <a:srgbClr val="000000"/>
                </a:solidFill>
                <a:effectLst/>
                <a:latin typeface="Centaur" panose="02030504050205020304" pitchFamily="18" charset="0"/>
              </a:rPr>
              <a:t>gray</a:t>
            </a:r>
            <a:r>
              <a:rPr lang="en-IN" sz="1600" b="0" dirty="0">
                <a:solidFill>
                  <a:srgbClr val="000000"/>
                </a:solidFill>
                <a:effectLst/>
                <a:latin typeface="Centaur" panose="02030504050205020304" pitchFamily="18" charset="0"/>
              </a:rPr>
              <a:t>=cv2.cvtColor(img,cv2.COLOR_RGB2GRAY)</a:t>
            </a:r>
          </a:p>
          <a:p>
            <a:r>
              <a:rPr lang="en-IN" sz="1600" b="0" dirty="0" err="1">
                <a:solidFill>
                  <a:srgbClr val="000000"/>
                </a:solidFill>
                <a:effectLst/>
                <a:latin typeface="Centaur" panose="02030504050205020304" pitchFamily="18" charset="0"/>
              </a:rPr>
              <a:t>gray_blur</a:t>
            </a:r>
            <a:r>
              <a:rPr lang="en-IN" sz="1600" b="0" dirty="0">
                <a:solidFill>
                  <a:srgbClr val="000000"/>
                </a:solidFill>
                <a:effectLst/>
                <a:latin typeface="Centaur" panose="02030504050205020304" pitchFamily="18" charset="0"/>
              </a:rPr>
              <a:t> = cv2.medianBlur(gray,blur_value)</a:t>
            </a:r>
          </a:p>
          <a:p>
            <a:br>
              <a:rPr lang="en-IN" sz="1600" b="0" dirty="0">
                <a:solidFill>
                  <a:srgbClr val="000000"/>
                </a:solidFill>
                <a:effectLst/>
                <a:latin typeface="Centaur" panose="02030504050205020304" pitchFamily="18" charset="0"/>
              </a:rPr>
            </a:br>
            <a:r>
              <a:rPr lang="en-IN" sz="1600" b="0" dirty="0">
                <a:solidFill>
                  <a:srgbClr val="000000"/>
                </a:solidFill>
                <a:effectLst/>
                <a:latin typeface="Centaur" panose="02030504050205020304" pitchFamily="18" charset="0"/>
              </a:rPr>
              <a:t>edges=cv2.adaptiveThreshold(gray_blur,</a:t>
            </a:r>
            <a:r>
              <a:rPr lang="en-IN" sz="1600" b="0" dirty="0">
                <a:solidFill>
                  <a:srgbClr val="09885A"/>
                </a:solidFill>
                <a:effectLst/>
                <a:latin typeface="Centaur" panose="02030504050205020304" pitchFamily="18" charset="0"/>
              </a:rPr>
              <a:t>255</a:t>
            </a:r>
            <a:r>
              <a:rPr lang="en-IN" sz="1600" b="0" dirty="0">
                <a:solidFill>
                  <a:srgbClr val="000000"/>
                </a:solidFill>
                <a:effectLst/>
                <a:latin typeface="Centaur" panose="02030504050205020304" pitchFamily="18" charset="0"/>
              </a:rPr>
              <a:t>, cv2.ADAPTIVE_THRESH_MEAN_C,cv2.THRESH_BINARY,line_size,blur_value)</a:t>
            </a:r>
          </a:p>
          <a:p>
            <a:r>
              <a:rPr lang="en-IN" sz="1600" b="0" dirty="0">
                <a:solidFill>
                  <a:srgbClr val="000000"/>
                </a:solidFill>
                <a:effectLst/>
                <a:latin typeface="Centaur" panose="02030504050205020304" pitchFamily="18" charset="0"/>
              </a:rPr>
              <a:t> </a:t>
            </a:r>
          </a:p>
          <a:p>
            <a:endParaRPr lang="en-IN" dirty="0"/>
          </a:p>
        </p:txBody>
      </p:sp>
      <p:sp>
        <p:nvSpPr>
          <p:cNvPr id="22" name="TextBox 21">
            <a:extLst>
              <a:ext uri="{FF2B5EF4-FFF2-40B4-BE49-F238E27FC236}">
                <a16:creationId xmlns:a16="http://schemas.microsoft.com/office/drawing/2014/main" id="{4EE0B967-AEDC-AC82-6242-2C72D6082E63}"/>
              </a:ext>
            </a:extLst>
          </p:cNvPr>
          <p:cNvSpPr txBox="1"/>
          <p:nvPr/>
        </p:nvSpPr>
        <p:spPr>
          <a:xfrm>
            <a:off x="6816080" y="3344362"/>
            <a:ext cx="1728192" cy="338554"/>
          </a:xfrm>
          <a:prstGeom prst="rect">
            <a:avLst/>
          </a:prstGeom>
          <a:noFill/>
        </p:spPr>
        <p:txBody>
          <a:bodyPr wrap="square" rtlCol="0">
            <a:spAutoFit/>
          </a:bodyPr>
          <a:lstStyle/>
          <a:p>
            <a:r>
              <a:rPr lang="en-IN" sz="1600" dirty="0"/>
              <a:t>Edge Mask</a:t>
            </a:r>
          </a:p>
        </p:txBody>
      </p:sp>
      <p:pic>
        <p:nvPicPr>
          <p:cNvPr id="26" name="Picture 25">
            <a:extLst>
              <a:ext uri="{FF2B5EF4-FFF2-40B4-BE49-F238E27FC236}">
                <a16:creationId xmlns:a16="http://schemas.microsoft.com/office/drawing/2014/main" id="{D0061441-7C5A-7842-C2F8-3BF5F088E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871" y="3783488"/>
            <a:ext cx="4114801" cy="2435962"/>
          </a:xfrm>
          <a:prstGeom prst="rect">
            <a:avLst/>
          </a:prstGeom>
        </p:spPr>
      </p:pic>
    </p:spTree>
    <p:extLst>
      <p:ext uri="{BB962C8B-B14F-4D97-AF65-F5344CB8AC3E}">
        <p14:creationId xmlns:p14="http://schemas.microsoft.com/office/powerpoint/2010/main" val="3993588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4074</TotalTime>
  <Words>2195</Words>
  <Application>Microsoft Office PowerPoint</Application>
  <PresentationFormat>Widescreen</PresentationFormat>
  <Paragraphs>257</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Centaur</vt:lpstr>
      <vt:lpstr>charter</vt:lpstr>
      <vt:lpstr>Times New Roman</vt:lpstr>
      <vt:lpstr>Wingdings</vt:lpstr>
      <vt:lpstr>Office Theme</vt:lpstr>
      <vt:lpstr>CARTOONIFY THE IMAGE </vt:lpstr>
      <vt:lpstr>AGENDA</vt:lpstr>
      <vt:lpstr>ABSTRACT                 </vt:lpstr>
      <vt:lpstr>ABOUT THE COMPANY</vt:lpstr>
      <vt:lpstr>INTRODUCTION </vt:lpstr>
      <vt:lpstr>LITERATURE SURVEY </vt:lpstr>
      <vt:lpstr>REQUIREMENTS</vt:lpstr>
      <vt:lpstr>SYSTEM DESIGN </vt:lpstr>
      <vt:lpstr>DETAILED DESIGN </vt:lpstr>
      <vt:lpstr>DETAILED DESIGN </vt:lpstr>
      <vt:lpstr>IMPLEMENTATION</vt:lpstr>
      <vt:lpstr>IMPLEMENTATION</vt:lpstr>
      <vt:lpstr>RESULTS </vt:lpstr>
      <vt:lpstr>CONCLUSIONS</vt:lpstr>
      <vt:lpstr>LIMITATIONS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Acheta Tangade</cp:lastModifiedBy>
  <cp:revision>322</cp:revision>
  <dcterms:created xsi:type="dcterms:W3CDTF">2015-10-29T14:36:38Z</dcterms:created>
  <dcterms:modified xsi:type="dcterms:W3CDTF">2022-05-25T04:34:40Z</dcterms:modified>
</cp:coreProperties>
</file>