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kib Rasul | June 15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Sakib Rasul | June 15, 2023</a:t>
            </a:r>
          </a:p>
        </p:txBody>
      </p:sp>
      <p:sp>
        <p:nvSpPr>
          <p:cNvPr id="152" name="React: For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React: Forms</a:t>
            </a:r>
          </a:p>
        </p:txBody>
      </p:sp>
      <p:sp>
        <p:nvSpPr>
          <p:cNvPr id="153" name="Phase 2 // Week 1, Day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Phase 2 // Week 1, Day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’m feeling lucky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I’m feeling lucky.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? // Thanks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// 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oday’s 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Objectives</a:t>
            </a:r>
          </a:p>
        </p:txBody>
      </p:sp>
      <p:sp>
        <p:nvSpPr>
          <p:cNvPr id="156" name="Today, we’ll answer the following ques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Today, we’ll answer the following questions: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handle forms in React?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How do we handle form submissions?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What’s an </a:t>
            </a:r>
            <a:r>
              <a:rPr b="1"/>
              <a:t>(un)controlled component</a:t>
            </a:r>
            <a:r>
              <a:t>?</a:t>
            </a:r>
          </a:p>
          <a:p>
            <a:pPr marL="889000" indent="-889000">
              <a:buSzPct val="100000"/>
              <a:buAutoNum type="arabicPeriod" startAt="1"/>
              <a:defRPr i="1"/>
            </a:pPr>
            <a:r>
              <a:t>Why should we write controlled forms?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ow do we handle forms in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handle forms in React?</a:t>
            </a:r>
          </a:p>
        </p:txBody>
      </p:sp>
      <p:sp>
        <p:nvSpPr>
          <p:cNvPr id="159" name="Earlier this week, we learned that a user event is often a sign we have something dynamic and independent that we can hold in sta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Earlier this week, we learned that a </a:t>
            </a:r>
            <a:r>
              <a:rPr u="sng"/>
              <a:t>user event</a:t>
            </a:r>
            <a:r>
              <a:t> is often a sign we have something </a:t>
            </a:r>
            <a:r>
              <a:rPr u="sng"/>
              <a:t>dynamic</a:t>
            </a:r>
            <a:r>
              <a:t> and </a:t>
            </a:r>
            <a:r>
              <a:rPr u="sng"/>
              <a:t>independent</a:t>
            </a:r>
            <a:r>
              <a:t> that we can hold in state.</a:t>
            </a:r>
          </a:p>
          <a:p>
            <a:pPr/>
            <a:r>
              <a:t>When a user fills out a form, they fire countless events.</a:t>
            </a:r>
          </a:p>
          <a:p>
            <a:pPr/>
            <a:r>
              <a:t>Most of these events affect a form’s input values.</a:t>
            </a:r>
          </a:p>
          <a:p>
            <a:pPr/>
            <a:r>
              <a:t>Ergo, it makes sense to hold and update input values in state!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et’s try managing a form with state!"/>
          <p:cNvSpPr txBox="1"/>
          <p:nvPr>
            <p:ph type="title"/>
          </p:nvPr>
        </p:nvSpPr>
        <p:spPr>
          <a:xfrm>
            <a:off x="1206500" y="94895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Let’s try managing a form with state!</a:t>
            </a:r>
          </a:p>
        </p:txBody>
      </p:sp>
      <p:sp>
        <p:nvSpPr>
          <p:cNvPr id="162" name="export default function Form() {…"/>
          <p:cNvSpPr txBox="1"/>
          <p:nvPr>
            <p:ph type="body" sz="half" idx="1"/>
          </p:nvPr>
        </p:nvSpPr>
        <p:spPr>
          <a:xfrm>
            <a:off x="11863022" y="4185411"/>
            <a:ext cx="11020183" cy="7848446"/>
          </a:xfrm>
          <a:prstGeom prst="rect">
            <a:avLst/>
          </a:prstGeom>
        </p:spPr>
        <p:txBody>
          <a:bodyPr/>
          <a:lstStyle/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&lt;label&gt;Name&lt;input /&gt;&lt;/label&gt;</a:t>
            </a:r>
          </a:p>
          <a:p>
            <a:pPr lvl="3" marL="0" indent="1179576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786384" defTabSz="2096971">
              <a:spcBef>
                <a:spcPts val="3800"/>
              </a:spcBef>
              <a:buSzTx/>
              <a:buNone/>
              <a:defRPr sz="4128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393192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096971">
              <a:spcBef>
                <a:spcPts val="3800"/>
              </a:spcBef>
              <a:buSzTx/>
              <a:buNone/>
              <a:defRPr sz="4128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63" name="export default function App() {…"/>
          <p:cNvSpPr txBox="1"/>
          <p:nvPr/>
        </p:nvSpPr>
        <p:spPr>
          <a:xfrm>
            <a:off x="1206500" y="4248504"/>
            <a:ext cx="11020183" cy="784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App() {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&lt;h1&gt;Fill this out, please!&lt;/h1&gt;</a:t>
            </a:r>
          </a:p>
          <a:p>
            <a:pPr lvl="3" indent="1152143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 /&gt;</a:t>
            </a:r>
          </a:p>
          <a:p>
            <a:pPr lvl="2" indent="768095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&lt;/&gt;</a:t>
            </a:r>
          </a:p>
          <a:p>
            <a:pPr lvl="1" indent="384047"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algn="l" defTabSz="2048204">
              <a:lnSpc>
                <a:spcPct val="90000"/>
              </a:lnSpc>
              <a:spcBef>
                <a:spcPts val="3700"/>
              </a:spcBef>
              <a:defRPr sz="4032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console.log(event.target.value)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hat’s your favorite number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your favorite number?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(Un)controlled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(Un)controlled Components</a:t>
            </a:r>
          </a:p>
        </p:txBody>
      </p:sp>
      <p:sp>
        <p:nvSpPr>
          <p:cNvPr id="170" name="An uncontrolled component has state that cannot be altered by its par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 b="1"/>
              <a:t>uncontrolled component</a:t>
            </a:r>
            <a:r>
              <a:t> has state that cannot be altered by its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an </a:t>
            </a:r>
            <a:r>
              <a:rPr b="1"/>
              <a:t>uncontrolled component</a:t>
            </a:r>
            <a:r>
              <a:t> is </a:t>
            </a:r>
            <a:r>
              <a:rPr u="sng"/>
              <a:t>driven by state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 </a:t>
            </a:r>
            <a:r>
              <a:rPr b="1"/>
              <a:t>controlled component</a:t>
            </a:r>
            <a:r>
              <a:t> renders something managed by a parent.</a:t>
            </a:r>
          </a:p>
          <a:p>
            <a:pPr lvl="2" marL="1810511" indent="-603504" defTabSz="2413955">
              <a:spcBef>
                <a:spcPts val="4400"/>
              </a:spcBef>
              <a:defRPr sz="4752"/>
            </a:pPr>
            <a:r>
              <a:t>In other words, a </a:t>
            </a:r>
            <a:r>
              <a:rPr b="1"/>
              <a:t>controlled component</a:t>
            </a:r>
            <a:r>
              <a:t> is </a:t>
            </a:r>
            <a:r>
              <a:rPr u="sng"/>
              <a:t>driven by props</a:t>
            </a:r>
            <a:r>
              <a:t>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uncontrolled</a:t>
            </a:r>
            <a:r>
              <a:t> when its value isn’t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&lt;input&gt;</a:t>
            </a:r>
            <a:r>
              <a:t> element is </a:t>
            </a:r>
            <a:r>
              <a:rPr i="1"/>
              <a:t>controlled</a:t>
            </a:r>
            <a:r>
              <a:t> when its value is held in state.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 act of “controlling” a component is often known as </a:t>
            </a:r>
            <a:r>
              <a:rPr i="1"/>
              <a:t>lifting state up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port default function Form() {…"/>
          <p:cNvSpPr txBox="1"/>
          <p:nvPr>
            <p:ph type="body" idx="1"/>
          </p:nvPr>
        </p:nvSpPr>
        <p:spPr>
          <a:xfrm>
            <a:off x="1246103" y="433782"/>
            <a:ext cx="21971001" cy="12848436"/>
          </a:xfrm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export default function Form() {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 [name, setName] = useState(“”);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b="1"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function handleChange(event) setName(event.target.value);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&lt;label&gt;Name</a:t>
            </a:r>
          </a:p>
          <a:p>
            <a:pPr lvl="4" marL="0" indent="1682495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value={name}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 </a:t>
            </a:r>
            <a:r>
              <a:rPr b="1">
                <a:solidFill>
                  <a:schemeClr val="accent1">
                    <a:lumOff val="13575"/>
                  </a:schemeClr>
                </a:solidFill>
              </a:rPr>
              <a:t>onChange={handleChange}</a:t>
            </a:r>
            <a:r>
              <a:t> /&gt;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&lt;/label&gt;</a:t>
            </a:r>
          </a:p>
          <a:p>
            <a:pPr lvl="3" marL="0" indent="1261872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&lt;input type=“submit” /&gt;</a:t>
            </a:r>
          </a:p>
          <a:p>
            <a:pPr lvl="2" marL="0" indent="841247" defTabSz="2243271">
              <a:spcBef>
                <a:spcPts val="4100"/>
              </a:spcBef>
              <a:buSzTx/>
              <a:buNone/>
              <a:defRPr sz="4416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&lt;form&gt;</a:t>
            </a:r>
          </a:p>
          <a:p>
            <a:pPr lvl="1" marL="0" indent="420623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>
                <a:solidFill>
                  <a:schemeClr val="accent1">
                    <a:lumOff val="13575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“control” a for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“control” a form?</a:t>
            </a:r>
          </a:p>
        </p:txBody>
      </p:sp>
      <p:sp>
        <p:nvSpPr>
          <p:cNvPr id="175" name="Controlling a component (i.e., lifting its state) requires setup.…"/>
          <p:cNvSpPr txBox="1"/>
          <p:nvPr>
            <p:ph type="body" idx="1"/>
          </p:nvPr>
        </p:nvSpPr>
        <p:spPr>
          <a:xfrm>
            <a:off x="1206500" y="4248503"/>
            <a:ext cx="21971000" cy="8256013"/>
          </a:xfrm>
          <a:prstGeom prst="rect">
            <a:avLst/>
          </a:prstGeom>
        </p:spPr>
        <p:txBody>
          <a:bodyPr/>
          <a:lstStyle/>
          <a:p>
            <a:pPr lvl="1"/>
            <a:r>
              <a:t>Controlling a component (i.e., lifting its state) requires setup.</a:t>
            </a:r>
          </a:p>
          <a:p>
            <a:pPr lvl="2"/>
            <a:r>
              <a:t>It’d be tedious and unwise to lift all state.</a:t>
            </a:r>
          </a:p>
          <a:p>
            <a:pPr lvl="2"/>
            <a:r>
              <a:t>Often, state belongs right where its rendered.</a:t>
            </a:r>
          </a:p>
          <a:p>
            <a:pPr lvl="1"/>
            <a:r>
              <a:t>However, controlling a component grants us </a:t>
            </a:r>
            <a:r>
              <a:rPr u="sng"/>
              <a:t>maximal flexibility</a:t>
            </a:r>
            <a:r>
              <a:t>.</a:t>
            </a:r>
          </a:p>
          <a:p>
            <a:pPr lvl="2"/>
            <a:r>
              <a:t>For forms, we get cool stuff like input </a:t>
            </a:r>
            <a:r>
              <a:rPr u="sng"/>
              <a:t>validation</a:t>
            </a:r>
            <a:r>
              <a:t> and </a:t>
            </a:r>
            <a:r>
              <a:rPr u="sng"/>
              <a:t>synchronization.</a:t>
            </a:r>
          </a:p>
        </p:txBody>
      </p:sp>
      <p:sp>
        <p:nvSpPr>
          <p:cNvPr id="176" name="*I put “control” in quotes because when we talk about a controlled form, we really mean a form that controls its children."/>
          <p:cNvSpPr txBox="1"/>
          <p:nvPr/>
        </p:nvSpPr>
        <p:spPr>
          <a:xfrm>
            <a:off x="2324357" y="12692498"/>
            <a:ext cx="197352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*I put “control” in quotes because when we talk about a controlled form, we really mean a form that controls its children.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