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strawpoll.com/kogjkBjN8Z6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ly 7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July 7, 2023</a:t>
            </a:r>
          </a:p>
        </p:txBody>
      </p:sp>
      <p:sp>
        <p:nvSpPr>
          <p:cNvPr id="152" name="React: (Side) Effec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(Side) Effects</a:t>
            </a:r>
          </a:p>
        </p:txBody>
      </p:sp>
      <p:sp>
        <p:nvSpPr>
          <p:cNvPr id="153" name="Phase 2 // Week 1, Day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9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  <a:r>
              <a:rPr>
                <a:solidFill>
                  <a:srgbClr val="000000"/>
                </a:solidFill>
              </a:rPr>
              <a:t> {/* This venue holds 100 people. */}</a:t>
            </a:r>
            <a:endParaRPr>
              <a:solidFill>
                <a:srgbClr val="000000"/>
              </a:solidFill>
            </a:endParaRPr>
          </a:p>
          <a:p>
            <a:pPr lvl="2" indent="758951" defTabSz="685165">
              <a:spcBef>
                <a:spcPts val="1400"/>
              </a:spcBef>
              <a:defRPr spc="-45" sz="456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  <a:r>
              <a:rPr>
                <a:solidFill>
                  <a:srgbClr val="000000"/>
                </a:solidFill>
              </a:rPr>
              <a:t> {/* This venue holds 200 people. */}</a:t>
            </a:r>
            <a:endParaRPr>
              <a:solidFill>
                <a:srgbClr val="000000"/>
              </a:solidFill>
            </a:endParaRPr>
          </a:p>
          <a:p>
            <a:pPr lvl="1" indent="379475"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685165">
              <a:spcBef>
                <a:spcPts val="1400"/>
              </a:spcBef>
              <a:defRPr spc="-45" sz="45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2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ide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Side Effects in React</a:t>
            </a:r>
          </a:p>
        </p:txBody>
      </p:sp>
      <p:sp>
        <p:nvSpPr>
          <p:cNvPr id="185" name="In React, a side effect happens outside of rendering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side effect</a:t>
            </a:r>
            <a:r>
              <a:t> happens </a:t>
            </a:r>
            <a:r>
              <a:rPr u="sng"/>
              <a:t>out</a:t>
            </a:r>
            <a:r>
              <a:rPr i="1" u="sng"/>
              <a:t>side</a:t>
            </a:r>
            <a:r>
              <a:rPr u="sng"/>
              <a:t> of rendering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Since side effects don’t run during a render, </a:t>
            </a:r>
            <a:r>
              <a:rPr u="sng"/>
              <a:t>they can be impure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impure side effect?</a:t>
            </a:r>
          </a:p>
          <a:p>
            <a:pPr lvl="1" marL="1308100" indent="-698500">
              <a:buSzPct val="123000"/>
              <a:buChar char="•"/>
            </a:pPr>
            <a:r>
              <a:t>The most common side effect in React is </a:t>
            </a:r>
            <a:r>
              <a:rPr u="sng"/>
              <a:t>setting state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The most common place to write side effects is </a:t>
            </a:r>
            <a:r>
              <a:rPr u="sng"/>
              <a:t>in event handlers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…but not all side effects are triggered by events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(Side) Effec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(Side) Effects in React</a:t>
            </a:r>
          </a:p>
        </p:txBody>
      </p:sp>
      <p:sp>
        <p:nvSpPr>
          <p:cNvPr id="188" name="A small minority of side effects are triggered by rendering itself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u="sng"/>
              <a:t>small minority</a:t>
            </a:r>
            <a:r>
              <a:t> of side effects are </a:t>
            </a:r>
            <a:r>
              <a:rPr u="sng"/>
              <a:t>triggered by rendering itself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In React, these side effects are known as </a:t>
            </a:r>
            <a:r>
              <a:rPr b="1"/>
              <a:t>effects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you think of an effect you might want to write in React? 🤔</a:t>
            </a:r>
          </a:p>
          <a:p>
            <a:pPr lvl="1" marL="1308100" indent="-698500">
              <a:buSzPct val="123000"/>
              <a:buChar char="•"/>
            </a:pPr>
            <a:r>
              <a:t>The most common effect in React is </a:t>
            </a:r>
            <a:r>
              <a:rPr u="sng"/>
              <a:t>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u="sng"/>
              <a:t> request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We usually want to fetch data after a component’s first render.</a:t>
            </a:r>
          </a:p>
          <a:p>
            <a:pPr lvl="1" marL="1308100" indent="-698500">
              <a:buSzPct val="123000"/>
              <a:buChar char="•"/>
            </a:pPr>
            <a:r>
              <a:t>i.e., We want the component’s </a:t>
            </a:r>
            <a:r>
              <a:rPr u="sng"/>
              <a:t>first render to trigger a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1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4" name="To write an effect, follow these step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To write an effect, follow these steps: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useEffect } from ‘react’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  <a:r>
              <a:t> with either </a:t>
            </a:r>
            <a:r>
              <a:rPr u="sng"/>
              <a:t>one or two parameters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first parameter should be </a:t>
            </a:r>
            <a:r>
              <a:rPr u="sng"/>
              <a:t>a function that runs effects</a:t>
            </a:r>
            <a:r>
              <a:t>.</a:t>
            </a:r>
          </a:p>
          <a:p>
            <a:pPr lvl="2" marL="2796645" indent="-1018645">
              <a:buSzPct val="100000"/>
              <a:buAutoNum type="alphaUcPeriod" startAt="1"/>
            </a:pPr>
            <a:r>
              <a:t>The second parameter, if any, should be </a:t>
            </a:r>
            <a:r>
              <a:rPr u="sng"/>
              <a:t>an array that lists the effect’s dependencies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riting an Effec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an Effect in React</a:t>
            </a:r>
          </a:p>
        </p:txBody>
      </p:sp>
      <p:sp>
        <p:nvSpPr>
          <p:cNvPr id="197" name="import { useEffect } from ‘react’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 } from ‘react’;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Component</a:t>
            </a:r>
            <a:r>
              <a:t>() {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useEffect</a:t>
            </a:r>
            <a:r>
              <a:t>(() =&gt; {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Write your effect(s) here */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dependencies</a:t>
            </a:r>
            <a:r>
              <a:t>);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&lt;&gt;&lt;/&gt;</a:t>
            </a:r>
            <a:r>
              <a:t>;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0" name="An effect’s dependencies dictate when that effect will run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An effect’s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t> dictate </a:t>
            </a:r>
            <a:r>
              <a:rPr u="sng"/>
              <a:t>when that effect will run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More specifically, the dependency array lets us choose </a:t>
            </a:r>
            <a:r>
              <a:rPr u="sng"/>
              <a:t>which of a component’s renders</a:t>
            </a:r>
            <a:r>
              <a:t> will trigger the execution of an effect.</a:t>
            </a:r>
          </a:p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he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Dependency Array</a:t>
            </a:r>
          </a:p>
        </p:txBody>
      </p:sp>
      <p:sp>
        <p:nvSpPr>
          <p:cNvPr id="203" name="If we omit the dependency array, our effect runs after every re-render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If we omit the dependency array, our effect runs after every re-render.</a:t>
            </a:r>
          </a:p>
          <a:p>
            <a:pPr marL="698500" indent="-698500">
              <a:buSzPct val="123000"/>
              <a:buChar char="•"/>
            </a:pPr>
            <a:r>
              <a:t>If we pass an 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t>, our effect runs only </a:t>
            </a:r>
            <a:r>
              <a:rPr b="1"/>
              <a:t>on mount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If we pass a non-empty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[a, b]</a:t>
            </a:r>
            <a:r>
              <a:t>, our effect runs </a:t>
            </a:r>
            <a:r>
              <a:rPr u="sng"/>
              <a:t>on mount and whenever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u="sng"/>
              <a:t> or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u="sng"/>
              <a:t> change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Can we make any variable a dependency?</a:t>
            </a:r>
          </a:p>
          <a:p>
            <a:pPr lvl="1" marL="1308100" indent="-698500">
              <a:buSzPct val="123000"/>
              <a:buChar char="•"/>
            </a:pPr>
            <a:r>
              <a:rPr u="sng"/>
              <a:t>Only props and state</a:t>
            </a:r>
            <a:r>
              <a:t> make sense as dependencies, because </a:t>
            </a:r>
            <a:r>
              <a:rPr u="sng"/>
              <a:t>only they can change between renders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More specifically, your dependencies should be </a:t>
            </a:r>
            <a:r>
              <a:rPr u="sng"/>
              <a:t>any and all props and/or state referenced</a:t>
            </a:r>
            <a:r>
              <a:t> by your effect.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06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</a:t>
            </a:r>
            <a:r>
              <a:rPr b="1"/>
              <a:t>/* What goes here? */</a:t>
            </a:r>
            <a:r>
              <a:t>);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&lt;&gt;{galleries.map(gallery =&gt; &lt;Gallery […]/&gt;)}&lt;/&gt;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, a question 🤔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first, a question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etching Data in React: A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Fetching Data in React: An Example</a:t>
            </a:r>
          </a:p>
        </p:txBody>
      </p:sp>
      <p:sp>
        <p:nvSpPr>
          <p:cNvPr id="209" name="export default function Museum(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Museum</a:t>
            </a:r>
            <a:r>
              <a:t>() {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galleries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setGalleries</a:t>
            </a:r>
            <a:r>
              <a:t>] =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useState</a:t>
            </a:r>
            <a:r>
              <a:t>([]);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useEffect</a:t>
            </a:r>
            <a:r>
              <a:t>(() =&gt;</a:t>
            </a:r>
          </a:p>
          <a:p>
            <a:pPr lvl="2" indent="877823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fetch(“http://museum.com/galleries”)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response.json())</a:t>
            </a:r>
          </a:p>
          <a:p>
            <a:pPr lvl="3" indent="1316736" defTabSz="792479">
              <a:spcBef>
                <a:spcPts val="1700"/>
              </a:spcBef>
              <a:defRPr spc="-52" sz="528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.then(data =&gt; setGalleries(data))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[]</a:t>
            </a:r>
            <a:r>
              <a:t>);</a:t>
            </a:r>
          </a:p>
          <a:p>
            <a:pPr lvl="1" indent="438911"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&lt;&gt;{galleries.map(gallery =&gt; &lt;Gallery […]/&gt;)}&lt;/&gt;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92479">
              <a:spcBef>
                <a:spcPts val="1700"/>
              </a:spcBef>
              <a:defRPr spc="-52" sz="52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he “Effect” of an Effect’s Dependency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The “Effect” of an Effect’s Dependency Array</a:t>
            </a:r>
          </a:p>
        </p:txBody>
      </p:sp>
      <p:graphicFrame>
        <p:nvGraphicFramePr>
          <p:cNvPr id="212" name="Table 1"/>
          <p:cNvGraphicFramePr/>
          <p:nvPr/>
        </p:nvGraphicFramePr>
        <p:xfrm>
          <a:off x="1206500" y="4249959"/>
          <a:ext cx="21983700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85500"/>
                <a:gridCol w="10985500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Dependency Array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Outcome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after every render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</a:t>
                      </a:r>
                      <a:r>
                        <a:rPr u="sng"/>
                        <a:t>only on mount</a:t>
                      </a:r>
                      <a:r>
                        <a:t>, i.e. after the first render.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[a, b, …]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Run on mount </a:t>
                      </a:r>
                      <a:r>
                        <a:rPr u="sng"/>
                        <a:t>and</a:t>
                      </a:r>
                      <a:r>
                        <a:t> whenever a dependency changes.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ther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Effects</a:t>
            </a:r>
          </a:p>
        </p:txBody>
      </p:sp>
      <p:sp>
        <p:nvSpPr>
          <p:cNvPr id="215" name="In general, effects are used to synchronize one, some, or all of a component’s renders with some external system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general, </a:t>
            </a:r>
            <a:r>
              <a:rPr u="sng"/>
              <a:t>effects are used to synchronize one, some, or all of a component’s renders with some external system</a:t>
            </a:r>
            <a:r>
              <a:t>.</a:t>
            </a:r>
          </a:p>
          <a:p>
            <a:pPr lvl="1" marL="1308100" indent="-698500">
              <a:buSzPct val="123000"/>
              <a:buChar char="•"/>
            </a:pPr>
            <a:r>
              <a:t>Fetching data on mount synchronizes a component’s first render with an external resource (e.g. a JSON server or an API).</a:t>
            </a:r>
          </a:p>
          <a:p>
            <a:pPr lvl="1" marL="1308100" indent="-698500">
              <a:buSzPct val="123000"/>
              <a:buChar char="•"/>
            </a:pPr>
            <a:r>
              <a:t>Others include DOM methods, animations, and subscriptions.</a:t>
            </a:r>
          </a:p>
          <a:p>
            <a:pPr lvl="1" marL="1308100" indent="-698500">
              <a:buSzPct val="123000"/>
              <a:buChar char="•"/>
            </a:pPr>
            <a:r>
              <a:t>Some effects require cleanup.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d now, a demo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now, a demo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8" name="Today, we’ll answer the following questions: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pure function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(and why) should we write </a:t>
            </a:r>
            <a:r>
              <a:rPr b="1"/>
              <a:t>pure components </a:t>
            </a:r>
            <a:r>
              <a:t>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What’s a </a:t>
            </a:r>
            <a:r>
              <a:rPr b="1"/>
              <a:t>(side) effect</a:t>
            </a:r>
            <a:r>
              <a:t> in React?</a:t>
            </a:r>
          </a:p>
          <a:p>
            <a:pPr marL="1018645" indent="-1018645">
              <a:buSzPct val="100000"/>
              <a:buAutoNum type="arabicPeriod" startAt="1"/>
              <a:defRPr i="1"/>
            </a:pPr>
            <a:r>
              <a:t>How do we cause </a:t>
            </a:r>
            <a:r>
              <a:rPr b="1"/>
              <a:t>(side) effects</a:t>
            </a:r>
            <a:r>
              <a:t> in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ur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Functions</a:t>
            </a:r>
          </a:p>
        </p:txBody>
      </p:sp>
      <p:sp>
        <p:nvSpPr>
          <p:cNvPr id="161" name="A pure function is one that, given the same input, returns the same output, each and every time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 </a:t>
            </a:r>
            <a:r>
              <a:rPr b="1"/>
              <a:t>pure</a:t>
            </a:r>
            <a:r>
              <a:t> </a:t>
            </a:r>
            <a:r>
              <a:rPr b="1"/>
              <a:t>function</a:t>
            </a:r>
            <a:r>
              <a:t> is one that, given the </a:t>
            </a:r>
            <a:r>
              <a:rPr u="sng"/>
              <a:t>same input</a:t>
            </a:r>
            <a:r>
              <a:t>, returns the </a:t>
            </a:r>
            <a:r>
              <a:rPr u="sng"/>
              <a:t>same output</a:t>
            </a:r>
            <a:r>
              <a:t>, each and every time.</a:t>
            </a:r>
          </a:p>
          <a:p>
            <a:pPr lvl="1" marL="1308100" indent="-698500">
              <a:buSzPct val="123000"/>
              <a:buChar char="•"/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function double(x) { return x * 2 }</a:t>
            </a:r>
            <a:r>
              <a:t>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4.</a:t>
            </a:r>
          </a:p>
          <a:p>
            <a:pPr lvl="2" marL="1917700" indent="-698500">
              <a:buSzPct val="123000"/>
              <a:buChar char="•"/>
            </a:pPr>
            <a:r>
              <a:t>If we pass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 = 32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double(x)</a:t>
            </a:r>
            <a:r>
              <a:t> will always be 64.</a:t>
            </a:r>
          </a:p>
          <a:p>
            <a:pPr lvl="2" marL="1917700" indent="-698500">
              <a:buSzPct val="123000"/>
              <a:buChar char="•"/>
            </a:pPr>
            <a:r>
              <a:t>…and so on! Any 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will always output the same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4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ure Components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Components in React</a:t>
            </a:r>
          </a:p>
        </p:txBody>
      </p:sp>
      <p:sp>
        <p:nvSpPr>
          <p:cNvPr id="167" name="In React, a pure component is one that, given the same props and state, renders the same JSX.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 React, a </a:t>
            </a:r>
            <a:r>
              <a:rPr b="1"/>
              <a:t>pure component</a:t>
            </a:r>
            <a:r>
              <a:t> is one that, given the </a:t>
            </a:r>
            <a:r>
              <a:rPr u="sng"/>
              <a:t>same props and state</a:t>
            </a:r>
            <a:r>
              <a:t>, renders the </a:t>
            </a:r>
            <a:r>
              <a:rPr u="sng"/>
              <a:t>same JSX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React assumes that </a:t>
            </a:r>
            <a:r>
              <a:rPr u="sng"/>
              <a:t>all components are pure</a:t>
            </a:r>
            <a:r>
              <a:t>.</a:t>
            </a:r>
          </a:p>
          <a:p>
            <a:pPr marL="698500" indent="-698500">
              <a:buSzPct val="123000"/>
              <a:buChar char="•"/>
            </a:pPr>
            <a:r>
              <a:t>Why does React care about purity?</a:t>
            </a:r>
          </a:p>
          <a:p>
            <a:pPr lvl="1" marL="1308100" indent="-698500">
              <a:buSzPct val="123000"/>
              <a:buChar char="•"/>
            </a:pPr>
            <a:r>
              <a:t>It’s how React knows </a:t>
            </a:r>
            <a:r>
              <a:rPr i="1"/>
              <a:t>what</a:t>
            </a:r>
            <a:r>
              <a:t> to re-render, </a:t>
            </a:r>
            <a:r>
              <a:rPr i="1"/>
              <a:t>when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70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 Impure Component (Don’t do this!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Impure Component (Don’t do this!)</a:t>
            </a:r>
          </a:p>
        </p:txBody>
      </p:sp>
      <p:sp>
        <p:nvSpPr>
          <p:cNvPr id="173" name="let capacity = 0;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0;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t> + 100;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 b="1">
              <a:solidFill>
                <a:schemeClr val="accent3"/>
              </a:solidFill>
            </a:endParaR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200 people. */}</a:t>
            </a:r>
          </a:p>
          <a:p>
            <a:pPr lvl="2" indent="621791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&lt;Venue/&gt;</a:t>
            </a:r>
            <a:r>
              <a:t> {/* This venue holds 400 people. */}</a:t>
            </a:r>
          </a:p>
          <a:p>
            <a:pPr lvl="1" indent="310895"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561340">
              <a:spcBef>
                <a:spcPts val="1200"/>
              </a:spcBef>
              <a:defRPr spc="-37" sz="37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 Pur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Pure Component</a:t>
            </a:r>
          </a:p>
        </p:txBody>
      </p:sp>
      <p:sp>
        <p:nvSpPr>
          <p:cNvPr id="176" name="function Venue({ capacity }) {…"/>
          <p:cNvSpPr txBox="1"/>
          <p:nvPr>
            <p:ph type="body" idx="1"/>
          </p:nvPr>
        </p:nvSpPr>
        <p:spPr>
          <a:xfrm>
            <a:off x="1206500" y="3513134"/>
            <a:ext cx="21971000" cy="9016782"/>
          </a:xfrm>
          <a:prstGeom prst="rect">
            <a:avLst/>
          </a:prstGeom>
        </p:spPr>
        <p:txBody>
          <a:bodyPr/>
          <a:lstStyle/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</a:t>
            </a:r>
            <a:r>
              <a:t>({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t> })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&lt;h1&gt;This venue holds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{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capacity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}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people.&lt;/h1&gt;</a:t>
            </a: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Venues</a:t>
            </a:r>
            <a:r>
              <a:t>() {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capacity={100} /&gt;</a:t>
            </a:r>
          </a:p>
          <a:p>
            <a:pPr lvl="2" indent="804672" defTabSz="726440">
              <a:spcBef>
                <a:spcPts val="1500"/>
              </a:spcBef>
              <a:defRPr spc="-48" sz="48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&lt;Venue capacity={200} /&gt;</a:t>
            </a:r>
          </a:p>
          <a:p>
            <a:pPr lvl="1" indent="402336"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defTabSz="726440">
              <a:spcBef>
                <a:spcPts val="1500"/>
              </a:spcBef>
              <a:defRPr spc="-48" sz="48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