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February 1, 2024 | Created June 15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Updated February 1, 2024 | Created June 15, 2023</a:t>
            </a:r>
          </a:p>
        </p:txBody>
      </p:sp>
      <p:sp>
        <p:nvSpPr>
          <p:cNvPr id="152" name="React: (Side) Effec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(Side) Effects</a:t>
            </a:r>
          </a:p>
        </p:txBody>
      </p:sp>
      <p:sp>
        <p:nvSpPr>
          <p:cNvPr id="153" name="Phase 2 | Week 1, Lesson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| Week 1, Lesson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ide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 in React</a:t>
            </a:r>
          </a:p>
        </p:txBody>
      </p:sp>
      <p:sp>
        <p:nvSpPr>
          <p:cNvPr id="180" name="In React, a side effect happens outside of rendering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side effect</a:t>
            </a:r>
            <a:r>
              <a:t> happens </a:t>
            </a:r>
            <a:r>
              <a:rPr u="sng"/>
              <a:t>out</a:t>
            </a:r>
            <a:r>
              <a:rPr i="1" u="sng"/>
              <a:t>side</a:t>
            </a:r>
            <a:r>
              <a:rPr u="sng"/>
              <a:t> of rendering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Since side effects don’t run during a render, </a:t>
            </a:r>
            <a:r>
              <a:rPr u="sng"/>
              <a:t>they can be impure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impure side effect?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ide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 in React</a:t>
            </a:r>
          </a:p>
        </p:txBody>
      </p:sp>
      <p:sp>
        <p:nvSpPr>
          <p:cNvPr id="183" name="In React, a side effect happens outside of rendering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side effect</a:t>
            </a:r>
            <a:r>
              <a:t> happens </a:t>
            </a:r>
            <a:r>
              <a:rPr u="sng"/>
              <a:t>out</a:t>
            </a:r>
            <a:r>
              <a:rPr i="1" u="sng"/>
              <a:t>side</a:t>
            </a:r>
            <a:r>
              <a:rPr u="sng"/>
              <a:t> of rendering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Since side effects don’t run during a render, </a:t>
            </a:r>
            <a:r>
              <a:rPr u="sng"/>
              <a:t>they can be impure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impure side effect?</a:t>
            </a:r>
          </a:p>
          <a:p>
            <a:pPr lvl="1" marL="1308100" indent="-698500">
              <a:buSzPct val="123000"/>
              <a:buChar char="•"/>
            </a:pPr>
            <a:r>
              <a:t>The most common side effect in React is </a:t>
            </a:r>
            <a:r>
              <a:rPr u="sng"/>
              <a:t>setting state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The most common place to write side effects is </a:t>
            </a:r>
            <a:r>
              <a:rPr u="sng"/>
              <a:t>in event handlers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…but not all side effects are triggered by events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(Side)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(Side) Effects in React</a:t>
            </a:r>
          </a:p>
        </p:txBody>
      </p:sp>
      <p:sp>
        <p:nvSpPr>
          <p:cNvPr id="186" name="A small minority of side effects are triggered by rendering itself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u="sng"/>
              <a:t>small minority</a:t>
            </a:r>
            <a:r>
              <a:t> of side effects are </a:t>
            </a:r>
            <a:r>
              <a:rPr u="sng"/>
              <a:t>triggered by rendering itself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In React, these side effects are known as </a:t>
            </a:r>
            <a:r>
              <a:rPr b="1"/>
              <a:t>effects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effect you might want to write in React?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(Side)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(Side) Effects in React</a:t>
            </a:r>
          </a:p>
        </p:txBody>
      </p:sp>
      <p:sp>
        <p:nvSpPr>
          <p:cNvPr id="189" name="A small minority of side effects are triggered by rendering itself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u="sng"/>
              <a:t>small minority</a:t>
            </a:r>
            <a:r>
              <a:t> of side effects are </a:t>
            </a:r>
            <a:r>
              <a:rPr u="sng"/>
              <a:t>triggered by rendering itself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In React, these side effects are known as </a:t>
            </a:r>
            <a:r>
              <a:rPr b="1"/>
              <a:t>effects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effect you might want to write in React? 🤔</a:t>
            </a:r>
          </a:p>
          <a:p>
            <a:pPr lvl="1" marL="1308100" indent="-698500">
              <a:buSzPct val="123000"/>
              <a:buChar char="•"/>
            </a:pPr>
            <a:r>
              <a:t>The most common effect in React is </a:t>
            </a:r>
            <a:r>
              <a:rPr u="sng"/>
              <a:t>a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u="sng"/>
              <a:t> request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We usually want to fetch data after a component’s first render.</a:t>
            </a:r>
          </a:p>
          <a:p>
            <a:pPr lvl="1" marL="1308100" indent="-698500">
              <a:buSzPct val="123000"/>
              <a:buChar char="•"/>
            </a:pPr>
            <a:r>
              <a:t>i.e., We want the component’s </a:t>
            </a:r>
            <a:r>
              <a:rPr u="sng"/>
              <a:t>first render to trigger a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fetch()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2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5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first parameter should be </a:t>
            </a:r>
            <a:r>
              <a:rPr u="sng"/>
              <a:t>a function that runs effects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second parameter, if any, should be </a:t>
            </a:r>
            <a:r>
              <a:rPr u="sng"/>
              <a:t>an array that lists the effect’s dependencies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8" name="import { useEffect } from ‘react’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 } from ‘react’;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Component</a:t>
            </a:r>
            <a:r>
              <a:t>() {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(() =&gt; {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Write your effect(s) here */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dependencies</a:t>
            </a:r>
            <a:r>
              <a:t>);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&lt;&gt;&lt;/&gt;</a:t>
            </a:r>
            <a:r>
              <a:t>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01" name="An effect’s dependencies dictate when that effect will run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An effect’s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t> dictate </a:t>
            </a:r>
            <a:r>
              <a:rPr u="sng"/>
              <a:t>when that effect will run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More specifically, the dependency array lets us choose </a:t>
            </a:r>
            <a:r>
              <a:rPr u="sng"/>
              <a:t>which of a component’s renders</a:t>
            </a:r>
            <a:r>
              <a:t> will trigger the execution of an effect.</a:t>
            </a:r>
          </a:p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04" name="If we omit the dependency array, our effect runs after every re-render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</a:t>
            </a:r>
          </a:p>
          <a:p>
            <a:pPr lvl="1" marL="1308100" indent="-698500">
              <a:buSzPct val="123000"/>
              <a:buChar char="•"/>
            </a:pPr>
            <a:r>
              <a:rPr u="sng"/>
              <a:t>Only props and state</a:t>
            </a:r>
            <a:r>
              <a:t> make sense as dependencies, because </a:t>
            </a:r>
            <a:r>
              <a:rPr u="sng"/>
              <a:t>only they can change between renders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More specifically, your dependencies should be </a:t>
            </a:r>
            <a:r>
              <a:rPr u="sng"/>
              <a:t>any and all props and/or state referenced</a:t>
            </a:r>
            <a:r>
              <a:t> by your effect.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07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</a:t>
            </a:r>
            <a:r>
              <a:rPr b="1"/>
              <a:t>/* What goes here? */</a:t>
            </a:r>
            <a:r>
              <a:t>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&lt;&gt;{galleries.map(gallery =&gt; &lt;Gallery […]/&gt;)}&lt;/&gt;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pure function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(and why) should we write </a:t>
            </a:r>
            <a:r>
              <a:rPr b="1"/>
              <a:t>pure components </a:t>
            </a:r>
            <a:r>
              <a:t>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(side) effect</a:t>
            </a:r>
            <a:r>
              <a:t> 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do we cause </a:t>
            </a:r>
            <a:r>
              <a:rPr b="1"/>
              <a:t>(side) effects</a:t>
            </a:r>
            <a:r>
              <a:t> in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10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useEffect</a:t>
            </a:r>
            <a:r>
              <a:t>(() =&gt;</a:t>
            </a:r>
          </a:p>
          <a:p>
            <a:pPr lvl="2" indent="877823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fetch(“http://museum.com/galleries”)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.then(response =&gt; response.json())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.then(data =&gt; setGalleries(data))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[]</a:t>
            </a:r>
            <a:r>
              <a:t>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&lt;&gt;{galleries.map(gallery =&gt; &lt;Gallery […]/&gt;)}&lt;/&gt;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e “Effect” of an Effect’s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The “Effect” of an Effect’s Dependency Array</a:t>
            </a:r>
          </a:p>
        </p:txBody>
      </p:sp>
      <p:graphicFrame>
        <p:nvGraphicFramePr>
          <p:cNvPr id="213" name="Table 1"/>
          <p:cNvGraphicFramePr/>
          <p:nvPr/>
        </p:nvGraphicFramePr>
        <p:xfrm>
          <a:off x="1206500" y="4249959"/>
          <a:ext cx="21983700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85500"/>
                <a:gridCol w="10985500"/>
              </a:tblGrid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Dependency Array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Outcome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after every render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only on mount</a:t>
                      </a:r>
                      <a:r>
                        <a:t>, i.e. after the first render.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[a, b, …]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on mount </a:t>
                      </a:r>
                      <a:r>
                        <a:rPr u="sng"/>
                        <a:t>and</a:t>
                      </a:r>
                      <a:r>
                        <a:t> whenever a dependency changes.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ther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Effects</a:t>
            </a:r>
          </a:p>
        </p:txBody>
      </p:sp>
      <p:sp>
        <p:nvSpPr>
          <p:cNvPr id="216" name="In general, effects are used to synchronize one, some, or all of a component’s renders with some external system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general, </a:t>
            </a:r>
            <a:r>
              <a:rPr u="sng"/>
              <a:t>effects are used to synchronize one, some, or all of a component’s renders with some external system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Fetching data on mount synchronizes a component’s first render with an external resource (e.g. a JSON server or an API).</a:t>
            </a:r>
          </a:p>
          <a:p>
            <a:pPr lvl="1" marL="1308100" indent="-698500">
              <a:buSzPct val="123000"/>
              <a:buChar char="•"/>
            </a:pPr>
            <a:r>
              <a:t>Others include DOM methods, animations, and subscriptions.</a:t>
            </a:r>
          </a:p>
          <a:p>
            <a:pPr lvl="1" marL="1308100" indent="-698500">
              <a:buSzPct val="123000"/>
              <a:buChar char="•"/>
            </a:pPr>
            <a:r>
              <a:t>Some effects require cleanup.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nd now, a demo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now, a demo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anks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  <p:sp>
        <p:nvSpPr>
          <p:cNvPr id="221" name="© Sakib Rasul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© Sakib Rasul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ur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Functions</a:t>
            </a:r>
          </a:p>
        </p:txBody>
      </p:sp>
      <p:sp>
        <p:nvSpPr>
          <p:cNvPr id="159" name="A pure function is one that, given the same input, returns the same output, each and every time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b="1"/>
              <a:t>pure</a:t>
            </a:r>
            <a:r>
              <a:t> </a:t>
            </a:r>
            <a:r>
              <a:rPr b="1"/>
              <a:t>function</a:t>
            </a:r>
            <a:r>
              <a:t> is one that, given the </a:t>
            </a:r>
            <a:r>
              <a:rPr u="sng"/>
              <a:t>same input</a:t>
            </a:r>
            <a:r>
              <a:t>, returns the </a:t>
            </a:r>
            <a:r>
              <a:rPr u="sng"/>
              <a:t>same output</a:t>
            </a:r>
            <a:r>
              <a:t>, each and every time.</a:t>
            </a:r>
          </a:p>
          <a:p>
            <a:pPr lvl="1" marL="1308100" indent="-698500">
              <a:buSzPct val="123000"/>
              <a:buChar char="•"/>
            </a:pPr>
            <a:r>
              <a:t>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function double(x) { return x * 2 }</a:t>
            </a:r>
            <a:r>
              <a:t>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4.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32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64.</a:t>
            </a:r>
          </a:p>
          <a:p>
            <a:pPr lvl="2" marL="1917700" indent="-698500">
              <a:buSzPct val="123000"/>
              <a:buChar char="•"/>
            </a:pPr>
            <a:r>
              <a:t>…and so on! Any 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will always output the same number.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2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Why does React care about purity?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5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Why does React care about purity?</a:t>
            </a:r>
          </a:p>
          <a:p>
            <a:pPr lvl="1" marL="1308100" indent="-698500">
              <a:buSzPct val="123000"/>
              <a:buChar char="•"/>
            </a:pPr>
            <a:r>
              <a:t>It’s how React knows </a:t>
            </a:r>
            <a:r>
              <a:rPr i="1"/>
              <a:t>what</a:t>
            </a:r>
            <a:r>
              <a:t> to re-render, </a:t>
            </a:r>
            <a:r>
              <a:rPr i="1"/>
              <a:t>when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68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71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200 people. */}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400 people. */}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</a:t>
            </a:r>
          </a:p>
        </p:txBody>
      </p:sp>
      <p:sp>
        <p:nvSpPr>
          <p:cNvPr id="174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capacity={100} /&gt;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capacity={200} /&gt;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</a:t>
            </a:r>
          </a:p>
        </p:txBody>
      </p:sp>
      <p:sp>
        <p:nvSpPr>
          <p:cNvPr id="177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capacity={100} /&gt;</a:t>
            </a:r>
            <a:r>
              <a:rPr>
                <a:solidFill>
                  <a:srgbClr val="000000"/>
                </a:solidFill>
              </a:rPr>
              <a:t> {/* This venue holds 100 people. */}</a:t>
            </a:r>
            <a:endParaRPr>
              <a:solidFill>
                <a:srgbClr val="000000"/>
              </a:solidFill>
            </a:endParaRP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capacity={200} /&gt;</a:t>
            </a:r>
            <a:r>
              <a:rPr>
                <a:solidFill>
                  <a:srgbClr val="000000"/>
                </a:solidFill>
              </a:rPr>
              <a:t> {/* This venue holds 200 people. */}</a:t>
            </a:r>
            <a:endParaRPr>
              <a:solidFill>
                <a:srgbClr val="000000"/>
              </a:solidFill>
            </a:endParaRP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