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ly 31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87984">
              <a:defRPr sz="1692"/>
            </a:lvl1pPr>
          </a:lstStyle>
          <a:p>
            <a:pPr/>
            <a:r>
              <a:t>Sakib Rasul | July 31, 2023</a:t>
            </a:r>
          </a:p>
        </p:txBody>
      </p:sp>
      <p:sp>
        <p:nvSpPr>
          <p:cNvPr id="152" name="React: Components and Pro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Components and Props</a:t>
            </a:r>
          </a:p>
        </p:txBody>
      </p:sp>
      <p:sp>
        <p:nvSpPr>
          <p:cNvPr id="153" name="Phase 2 // Week 1, Day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, a question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a question.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8" name="Today, we’ll answer the following questions:…"/>
          <p:cNvSpPr txBox="1"/>
          <p:nvPr>
            <p:ph type="body" idx="1"/>
          </p:nvPr>
        </p:nvSpPr>
        <p:spPr>
          <a:xfrm>
            <a:off x="1206499" y="2826829"/>
            <a:ext cx="21971001" cy="9752445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What is </a:t>
            </a:r>
            <a:r>
              <a:rPr b="1"/>
              <a:t>React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are </a:t>
            </a:r>
            <a:r>
              <a:rPr b="1"/>
              <a:t>components</a:t>
            </a:r>
            <a:r>
              <a:t>, </a:t>
            </a:r>
            <a:r>
              <a:rPr b="1"/>
              <a:t>JSX</a:t>
            </a:r>
            <a:r>
              <a:t>, and </a:t>
            </a:r>
            <a:r>
              <a:rPr b="1"/>
              <a:t>props</a:t>
            </a:r>
            <a:r>
              <a:t>?</a:t>
            </a:r>
          </a:p>
          <a:p>
            <a:pPr marL="1018645" indent="-1018645">
              <a:buSzPct val="100000"/>
              <a:buAutoNum type="arabicPeriod" startAt="1"/>
            </a:pPr>
            <a:r>
              <a:t>What do we (not) like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at is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61" name="React is a JavaScript library for building websites and apps.…"/>
          <p:cNvSpPr txBox="1"/>
          <p:nvPr>
            <p:ph type="body" idx="1"/>
          </p:nvPr>
        </p:nvSpPr>
        <p:spPr>
          <a:xfrm>
            <a:off x="1206500" y="2826829"/>
            <a:ext cx="21971000" cy="975244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/>
              <a:t>React</a:t>
            </a:r>
            <a:r>
              <a:t> is a JavaScript library for building websites and apps.</a:t>
            </a:r>
          </a:p>
          <a:p>
            <a:pPr marL="698500" indent="-698500">
              <a:buSzPct val="123000"/>
              <a:buChar char="•"/>
            </a:pPr>
            <a:r>
              <a:t>Its manifesto, if it had one, might go something like this:</a:t>
            </a:r>
          </a:p>
          <a:p>
            <a:pPr lvl="1" marL="1907645" indent="-1018645">
              <a:buSzPct val="100000"/>
              <a:buAutoNum type="arabicPeriod" startAt="1"/>
            </a:pPr>
            <a:r>
              <a:t>Every application can be reduced to </a:t>
            </a:r>
            <a:r>
              <a:rPr u="sng"/>
              <a:t>a combination of one or more </a:t>
            </a:r>
            <a:r>
              <a:rPr b="1" u="sng"/>
              <a:t>components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be </a:t>
            </a:r>
            <a:r>
              <a:rPr u="sng"/>
              <a:t>reusable</a:t>
            </a:r>
            <a:r>
              <a:t>.</a:t>
            </a:r>
          </a:p>
          <a:p>
            <a:pPr lvl="1" marL="1907645" indent="-1018645">
              <a:buSzPct val="100000"/>
              <a:buAutoNum type="arabicPeriod" startAt="1"/>
            </a:pPr>
            <a:r>
              <a:rPr b="1"/>
              <a:t>Components</a:t>
            </a:r>
            <a:r>
              <a:t> should </a:t>
            </a:r>
            <a:r>
              <a:rPr u="sng"/>
              <a:t>only re-render when they need to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4" name="Components are just like functions: we can call them anywhere, pass them inputs, define things inside of them, and return things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call them anywhere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inputs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things from them</a:t>
            </a:r>
            <a:r>
              <a:t>.</a:t>
            </a:r>
          </a:p>
        </p:txBody>
      </p:sp>
      <p:sp>
        <p:nvSpPr>
          <p:cNvPr id="165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6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69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70" name="function Restaurant() {…"/>
          <p:cNvSpPr txBox="1"/>
          <p:nvPr/>
        </p:nvSpPr>
        <p:spPr>
          <a:xfrm>
            <a:off x="7896894" y="8094359"/>
            <a:ext cx="1506548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 Restaurant() {</a:t>
            </a:r>
            <a:endParaRPr>
              <a:solidFill>
                <a:schemeClr val="accent6"/>
              </a:solidFill>
            </a:endParaRPr>
          </a:p>
          <a:p>
            <a:pPr lvl="1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const dishNames = [“pasta”, “bread”];</a:t>
            </a:r>
            <a:r>
              <a:t> 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(&lt;&gt;</a:t>
            </a: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name=“sushi”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/&gt;</a:t>
            </a:r>
            <a:endParaRPr>
              <a:solidFill>
                <a:schemeClr val="accent1"/>
              </a:solidFill>
            </a:endParaRPr>
          </a:p>
          <a:p>
            <a:pPr lvl="2" algn="l">
              <a:defRPr sz="4200">
                <a:solidFill>
                  <a:schemeClr val="accent1">
                    <a:lumOff val="1684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/>
                </a:solidFill>
              </a:rPr>
              <a:t>&lt;Dish </a:t>
            </a:r>
            <a:r>
              <a:rPr>
                <a:solidFill>
                  <a:schemeClr val="accent3"/>
                </a:solidFill>
              </a:rPr>
              <a:t>name={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dishNames[0]</a:t>
            </a:r>
            <a:r>
              <a:rPr>
                <a:solidFill>
                  <a:schemeClr val="accent3"/>
                </a:solidFill>
              </a:rPr>
              <a:t>}</a:t>
            </a:r>
            <a:r>
              <a:rPr>
                <a:solidFill>
                  <a:schemeClr val="accent1"/>
                </a:solidFill>
              </a:rPr>
              <a:t> /&gt;</a:t>
            </a:r>
            <a:endParaRPr>
              <a:solidFill>
                <a:schemeClr val="accent1"/>
              </a:solidFill>
            </a:endParaRP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1" name="function Dish({ name }) {…"/>
          <p:cNvSpPr txBox="1"/>
          <p:nvPr/>
        </p:nvSpPr>
        <p:spPr>
          <a:xfrm>
            <a:off x="1814717" y="5939333"/>
            <a:ext cx="91813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Dish(</a:t>
            </a:r>
            <a:r>
              <a:rPr>
                <a:solidFill>
                  <a:schemeClr val="accent3"/>
                </a:solidFill>
              </a:rPr>
              <a:t>{ name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/>
                </a:solidFill>
              </a:rPr>
              <a:t>&lt;h1&gt;</a:t>
            </a:r>
            <a:r>
              <a:rPr>
                <a:solidFill>
                  <a:schemeClr val="accent3"/>
                </a:solidFill>
              </a:rPr>
              <a:t>{name}</a:t>
            </a:r>
            <a:r>
              <a:rPr>
                <a:solidFill>
                  <a:schemeClr val="accent5"/>
                </a:solidFill>
              </a:rPr>
              <a:t>&lt;/h1&gt;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ow do we write a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a component?</a:t>
            </a:r>
          </a:p>
        </p:txBody>
      </p:sp>
      <p:sp>
        <p:nvSpPr>
          <p:cNvPr id="174" name="Components are just like functions: we can render them in other components, pass them props, define things inside of them, and return JSX from them."/>
          <p:cNvSpPr txBox="1"/>
          <p:nvPr>
            <p:ph type="body" sz="quarter" idx="1"/>
          </p:nvPr>
        </p:nvSpPr>
        <p:spPr>
          <a:xfrm>
            <a:off x="1206500" y="2826829"/>
            <a:ext cx="21971000" cy="280027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>
                <a:solidFill>
                  <a:schemeClr val="accent6"/>
                </a:solidFill>
              </a:rPr>
              <a:t>Components</a:t>
            </a:r>
            <a:r>
              <a:t> </a:t>
            </a:r>
            <a:r>
              <a:rPr u="sng"/>
              <a:t>are just like functions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we can </a:t>
            </a:r>
            <a:r>
              <a:rPr b="1">
                <a:solidFill>
                  <a:schemeClr val="accent1"/>
                </a:solidFill>
              </a:rPr>
              <a:t>render</a:t>
            </a:r>
            <a:r>
              <a:rPr>
                <a:solidFill>
                  <a:schemeClr val="accent1"/>
                </a:solidFill>
              </a:rPr>
              <a:t> them in other components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pass them </a:t>
            </a:r>
            <a:r>
              <a:rPr b="1">
                <a:solidFill>
                  <a:schemeClr val="accent3"/>
                </a:solidFill>
              </a:rPr>
              <a:t>props</a:t>
            </a:r>
            <a:r>
              <a:t>, </a:t>
            </a:r>
            <a:r>
              <a:rPr>
                <a:solidFill>
                  <a:schemeClr val="accent4">
                    <a:hueOff val="-476017"/>
                    <a:lumOff val="-10042"/>
                  </a:schemeClr>
                </a:solidFill>
              </a:rPr>
              <a:t>define things inside of them</a:t>
            </a:r>
            <a:r>
              <a:t>, and </a:t>
            </a:r>
            <a:r>
              <a:rPr>
                <a:solidFill>
                  <a:schemeClr val="accent5"/>
                </a:solidFill>
              </a:rPr>
              <a:t>return </a:t>
            </a:r>
            <a:r>
              <a:rPr b="1">
                <a:solidFill>
                  <a:schemeClr val="accent5"/>
                </a:solidFill>
              </a:rPr>
              <a:t>JSX</a:t>
            </a:r>
            <a:r>
              <a:rPr>
                <a:solidFill>
                  <a:schemeClr val="accent5"/>
                </a:solidFill>
              </a:rPr>
              <a:t> from them</a:t>
            </a:r>
            <a:r>
              <a:t>.</a:t>
            </a:r>
          </a:p>
        </p:txBody>
      </p:sp>
      <p:sp>
        <p:nvSpPr>
          <p:cNvPr id="175" name="function ParentComponentName({ propNameC, propNameD, … }) {…"/>
          <p:cNvSpPr txBox="1"/>
          <p:nvPr/>
        </p:nvSpPr>
        <p:spPr>
          <a:xfrm>
            <a:off x="1940627" y="9187448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ParentComponentName(</a:t>
            </a:r>
            <a:r>
              <a:rPr>
                <a:solidFill>
                  <a:schemeClr val="accent3"/>
                </a:solidFill>
              </a:rPr>
              <a:t>{ propNameC, propNameD, …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  <a:r>
              <a:rPr>
                <a:solidFill>
                  <a:schemeClr val="accent1"/>
                </a:solidFill>
              </a:rPr>
              <a:t>&lt;ChildComponentName</a:t>
            </a:r>
            <a:r>
              <a:t> </a:t>
            </a:r>
            <a:r>
              <a:rPr b="1">
                <a:solidFill>
                  <a:schemeClr val="accent3"/>
                </a:solidFill>
              </a:rPr>
              <a:t>propNameA</a:t>
            </a:r>
            <a:r>
              <a:rPr>
                <a:solidFill>
                  <a:schemeClr val="accent3"/>
                </a:solidFill>
              </a:rPr>
              <a:t>={propValueA}</a:t>
            </a:r>
            <a:r>
              <a:rPr>
                <a:solidFill>
                  <a:schemeClr val="accent1"/>
                </a:solidFill>
              </a:rPr>
              <a:t> /&gt;</a:t>
            </a:r>
            <a:r>
              <a:t>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76" name="function ChildComponentName({ propNameA, propNameB }) {…"/>
          <p:cNvSpPr txBox="1"/>
          <p:nvPr/>
        </p:nvSpPr>
        <p:spPr>
          <a:xfrm>
            <a:off x="1940627" y="6137276"/>
            <a:ext cx="19745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ChildComponentName(</a:t>
            </a:r>
            <a:r>
              <a:rPr>
                <a:solidFill>
                  <a:schemeClr val="accent3"/>
                </a:solidFill>
              </a:rPr>
              <a:t>{ </a:t>
            </a:r>
            <a:r>
              <a:rPr b="1">
                <a:solidFill>
                  <a:schemeClr val="accent3"/>
                </a:solidFill>
              </a:rPr>
              <a:t>propNameA</a:t>
            </a:r>
            <a:r>
              <a:rPr>
                <a:solidFill>
                  <a:schemeClr val="accent3"/>
                </a:solidFill>
              </a:rPr>
              <a:t>, propNameB }</a:t>
            </a:r>
            <a:r>
              <a:rPr>
                <a:solidFill>
                  <a:schemeClr val="accent6"/>
                </a:solidFill>
              </a:rPr>
              <a:t>) {</a:t>
            </a:r>
          </a:p>
          <a:p>
            <a:pPr lvl="1" algn="l">
              <a:defRPr sz="4200">
                <a:solidFill>
                  <a:schemeClr val="accent4">
                    <a:hueOff val="-476017"/>
                    <a:lumOff val="-10042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…things… */</a:t>
            </a:r>
          </a:p>
          <a:p>
            <a:pPr lvl="1" algn="l">
              <a:defRPr sz="4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(&lt;htmlTag&gt;{propNameA} | {propNameB}&lt;/htmlTag&gt;)</a:t>
            </a:r>
          </a:p>
          <a:p>
            <a:pPr algn="l">
              <a:defRPr sz="4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ow do we feel about React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feel about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