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70" r:id="rId6"/>
    <p:sldId id="272" r:id="rId7"/>
    <p:sldId id="271" r:id="rId8"/>
    <p:sldId id="259" r:id="rId9"/>
    <p:sldId id="261" r:id="rId10"/>
    <p:sldId id="263" r:id="rId11"/>
    <p:sldId id="262" r:id="rId12"/>
    <p:sldId id="264" r:id="rId13"/>
    <p:sldId id="265" r:id="rId14"/>
    <p:sldId id="266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CC3300"/>
    <a:srgbClr val="140AD4"/>
    <a:srgbClr val="C80417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1A915-A9B3-4508-AEB0-F787661AFAD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12943-8876-4B4A-AC90-4E974646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7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2943-8876-4B4A-AC90-4E974646C9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B20911-48BB-4337-A460-92B8A7F27A81}"/>
              </a:ext>
            </a:extLst>
          </p:cNvPr>
          <p:cNvSpPr/>
          <p:nvPr userDrawn="1"/>
        </p:nvSpPr>
        <p:spPr>
          <a:xfrm>
            <a:off x="6573340" y="1298448"/>
            <a:ext cx="2560320" cy="4922048"/>
          </a:xfrm>
          <a:custGeom>
            <a:avLst/>
            <a:gdLst>
              <a:gd name="connsiteX0" fmla="*/ 0 w 9141619"/>
              <a:gd name="connsiteY0" fmla="*/ 0 h 5334001"/>
              <a:gd name="connsiteX1" fmla="*/ 9141619 w 9141619"/>
              <a:gd name="connsiteY1" fmla="*/ 0 h 5334001"/>
              <a:gd name="connsiteX2" fmla="*/ 9141619 w 9141619"/>
              <a:gd name="connsiteY2" fmla="*/ 5334001 h 5334001"/>
              <a:gd name="connsiteX3" fmla="*/ 0 w 9141619"/>
              <a:gd name="connsiteY3" fmla="*/ 5334001 h 5334001"/>
              <a:gd name="connsiteX4" fmla="*/ 0 w 9141619"/>
              <a:gd name="connsiteY4" fmla="*/ 0 h 5334001"/>
              <a:gd name="connsiteX0" fmla="*/ 4402183 w 9141619"/>
              <a:gd name="connsiteY0" fmla="*/ 2939143 h 5334001"/>
              <a:gd name="connsiteX1" fmla="*/ 9141619 w 9141619"/>
              <a:gd name="connsiteY1" fmla="*/ 0 h 5334001"/>
              <a:gd name="connsiteX2" fmla="*/ 9141619 w 9141619"/>
              <a:gd name="connsiteY2" fmla="*/ 5334001 h 5334001"/>
              <a:gd name="connsiteX3" fmla="*/ 0 w 9141619"/>
              <a:gd name="connsiteY3" fmla="*/ 5334001 h 5334001"/>
              <a:gd name="connsiteX4" fmla="*/ 4402183 w 9141619"/>
              <a:gd name="connsiteY4" fmla="*/ 2939143 h 5334001"/>
              <a:gd name="connsiteX0" fmla="*/ 4297680 w 9141619"/>
              <a:gd name="connsiteY0" fmla="*/ 2873828 h 5334001"/>
              <a:gd name="connsiteX1" fmla="*/ 9141619 w 9141619"/>
              <a:gd name="connsiteY1" fmla="*/ 0 h 5334001"/>
              <a:gd name="connsiteX2" fmla="*/ 9141619 w 9141619"/>
              <a:gd name="connsiteY2" fmla="*/ 5334001 h 5334001"/>
              <a:gd name="connsiteX3" fmla="*/ 0 w 9141619"/>
              <a:gd name="connsiteY3" fmla="*/ 5334001 h 5334001"/>
              <a:gd name="connsiteX4" fmla="*/ 4297680 w 9141619"/>
              <a:gd name="connsiteY4" fmla="*/ 2873828 h 5334001"/>
              <a:gd name="connsiteX0" fmla="*/ 4271554 w 9141619"/>
              <a:gd name="connsiteY0" fmla="*/ 2834639 h 5334001"/>
              <a:gd name="connsiteX1" fmla="*/ 9141619 w 9141619"/>
              <a:gd name="connsiteY1" fmla="*/ 0 h 5334001"/>
              <a:gd name="connsiteX2" fmla="*/ 9141619 w 9141619"/>
              <a:gd name="connsiteY2" fmla="*/ 5334001 h 5334001"/>
              <a:gd name="connsiteX3" fmla="*/ 0 w 9141619"/>
              <a:gd name="connsiteY3" fmla="*/ 5334001 h 5334001"/>
              <a:gd name="connsiteX4" fmla="*/ 4271554 w 9141619"/>
              <a:gd name="connsiteY4" fmla="*/ 2834639 h 5334001"/>
              <a:gd name="connsiteX0" fmla="*/ 4741817 w 9141619"/>
              <a:gd name="connsiteY0" fmla="*/ 2573381 h 5334001"/>
              <a:gd name="connsiteX1" fmla="*/ 9141619 w 9141619"/>
              <a:gd name="connsiteY1" fmla="*/ 0 h 5334001"/>
              <a:gd name="connsiteX2" fmla="*/ 9141619 w 9141619"/>
              <a:gd name="connsiteY2" fmla="*/ 5334001 h 5334001"/>
              <a:gd name="connsiteX3" fmla="*/ 0 w 9141619"/>
              <a:gd name="connsiteY3" fmla="*/ 5334001 h 5334001"/>
              <a:gd name="connsiteX4" fmla="*/ 4741817 w 9141619"/>
              <a:gd name="connsiteY4" fmla="*/ 257338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619" h="5334001">
                <a:moveTo>
                  <a:pt x="4741817" y="2573381"/>
                </a:moveTo>
                <a:lnTo>
                  <a:pt x="9141619" y="0"/>
                </a:lnTo>
                <a:lnTo>
                  <a:pt x="9141619" y="5334001"/>
                </a:lnTo>
                <a:lnTo>
                  <a:pt x="0" y="5334001"/>
                </a:lnTo>
                <a:lnTo>
                  <a:pt x="4741817" y="2573381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1298448"/>
            <a:ext cx="2586446" cy="4941245"/>
          </a:xfrm>
          <a:custGeom>
            <a:avLst/>
            <a:gdLst>
              <a:gd name="connsiteX0" fmla="*/ 0 w 9141619"/>
              <a:gd name="connsiteY0" fmla="*/ 0 h 5334001"/>
              <a:gd name="connsiteX1" fmla="*/ 9141619 w 9141619"/>
              <a:gd name="connsiteY1" fmla="*/ 0 h 5334001"/>
              <a:gd name="connsiteX2" fmla="*/ 9141619 w 9141619"/>
              <a:gd name="connsiteY2" fmla="*/ 5334001 h 5334001"/>
              <a:gd name="connsiteX3" fmla="*/ 0 w 9141619"/>
              <a:gd name="connsiteY3" fmla="*/ 5334001 h 5334001"/>
              <a:gd name="connsiteX4" fmla="*/ 0 w 9141619"/>
              <a:gd name="connsiteY4" fmla="*/ 0 h 5334001"/>
              <a:gd name="connsiteX0" fmla="*/ 0 w 9141619"/>
              <a:gd name="connsiteY0" fmla="*/ 0 h 5334001"/>
              <a:gd name="connsiteX1" fmla="*/ 9141619 w 9141619"/>
              <a:gd name="connsiteY1" fmla="*/ 0 h 5334001"/>
              <a:gd name="connsiteX2" fmla="*/ 3733596 w 9141619"/>
              <a:gd name="connsiteY2" fmla="*/ 3021875 h 5334001"/>
              <a:gd name="connsiteX3" fmla="*/ 0 w 9141619"/>
              <a:gd name="connsiteY3" fmla="*/ 5334001 h 5334001"/>
              <a:gd name="connsiteX4" fmla="*/ 0 w 9141619"/>
              <a:gd name="connsiteY4" fmla="*/ 0 h 5334001"/>
              <a:gd name="connsiteX0" fmla="*/ 0 w 9141619"/>
              <a:gd name="connsiteY0" fmla="*/ 0 h 5334001"/>
              <a:gd name="connsiteX1" fmla="*/ 9141619 w 9141619"/>
              <a:gd name="connsiteY1" fmla="*/ 0 h 5334001"/>
              <a:gd name="connsiteX2" fmla="*/ 3746659 w 9141619"/>
              <a:gd name="connsiteY2" fmla="*/ 3074126 h 5334001"/>
              <a:gd name="connsiteX3" fmla="*/ 0 w 9141619"/>
              <a:gd name="connsiteY3" fmla="*/ 5334001 h 5334001"/>
              <a:gd name="connsiteX4" fmla="*/ 0 w 9141619"/>
              <a:gd name="connsiteY4" fmla="*/ 0 h 5334001"/>
              <a:gd name="connsiteX0" fmla="*/ 0 w 9141619"/>
              <a:gd name="connsiteY0" fmla="*/ 0 h 5334001"/>
              <a:gd name="connsiteX1" fmla="*/ 9141619 w 9141619"/>
              <a:gd name="connsiteY1" fmla="*/ 0 h 5334001"/>
              <a:gd name="connsiteX2" fmla="*/ 3772785 w 9141619"/>
              <a:gd name="connsiteY2" fmla="*/ 3152503 h 5334001"/>
              <a:gd name="connsiteX3" fmla="*/ 0 w 9141619"/>
              <a:gd name="connsiteY3" fmla="*/ 5334001 h 5334001"/>
              <a:gd name="connsiteX4" fmla="*/ 0 w 9141619"/>
              <a:gd name="connsiteY4" fmla="*/ 0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619" h="5334001">
                <a:moveTo>
                  <a:pt x="0" y="0"/>
                </a:moveTo>
                <a:lnTo>
                  <a:pt x="9141619" y="0"/>
                </a:lnTo>
                <a:lnTo>
                  <a:pt x="3772785" y="3152503"/>
                </a:lnTo>
                <a:lnTo>
                  <a:pt x="0" y="5334001"/>
                </a:lnTo>
                <a:lnTo>
                  <a:pt x="0" y="0"/>
                </a:lnTo>
                <a:close/>
              </a:path>
            </a:pathLst>
          </a:custGeom>
          <a:solidFill>
            <a:srgbClr val="C80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89262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5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60775-57B9-4C0B-B3BA-1FA0AD5418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-1119"/>
            <a:ext cx="1557613" cy="922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44BDE-D2D2-406F-BC84-D71B81ABC3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127" y="21411"/>
            <a:ext cx="1423849" cy="772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A06681-E7EE-4418-837B-42A66DC4498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97056" y="8348"/>
            <a:ext cx="1991162" cy="900005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4563B51-163C-4818-B839-B511E92CE583}"/>
              </a:ext>
            </a:extLst>
          </p:cNvPr>
          <p:cNvSpPr txBox="1">
            <a:spLocks/>
          </p:cNvSpPr>
          <p:nvPr userDrawn="1"/>
        </p:nvSpPr>
        <p:spPr>
          <a:xfrm>
            <a:off x="245046" y="64042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Weekly</a:t>
            </a:r>
            <a:r>
              <a:rPr lang="en-US" baseline="0" dirty="0"/>
              <a:t> Lectures</a:t>
            </a:r>
            <a:r>
              <a:rPr lang="en-US" dirty="0"/>
              <a:t>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F6885D1-A5E1-4A92-AED3-2CD051A7FC9F}"/>
              </a:ext>
            </a:extLst>
          </p:cNvPr>
          <p:cNvSpPr txBox="1">
            <a:spLocks/>
          </p:cNvSpPr>
          <p:nvPr userDrawn="1"/>
        </p:nvSpPr>
        <p:spPr>
          <a:xfrm>
            <a:off x="3851849" y="6404246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BTEC HND Level 4 –Networking 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BBDE324-0537-444A-BC10-B86ACF4F5469}"/>
              </a:ext>
            </a:extLst>
          </p:cNvPr>
          <p:cNvSpPr txBox="1">
            <a:spLocks/>
          </p:cNvSpPr>
          <p:nvPr userDrawn="1"/>
        </p:nvSpPr>
        <p:spPr>
          <a:xfrm>
            <a:off x="10616716" y="6404246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Shakir</a:t>
            </a:r>
            <a:r>
              <a:rPr lang="en-US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Moulana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5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155372"/>
            <a:ext cx="2947482" cy="24950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3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1580606"/>
            <a:ext cx="2819400" cy="292608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534194"/>
            <a:ext cx="2947482" cy="3190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1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0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286000"/>
            <a:ext cx="2947482" cy="2129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293ED-948B-4F16-A869-998D22BD7E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411"/>
            <a:ext cx="1319349" cy="715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A98177-0844-44A5-B802-296B858FDE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49766" y="21411"/>
            <a:ext cx="1611427" cy="7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1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2299063"/>
            <a:ext cx="2947482" cy="21553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6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2299064"/>
            <a:ext cx="2947482" cy="22206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0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0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9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203" y="4402184"/>
            <a:ext cx="3443590" cy="1576266"/>
          </a:xfrm>
          <a:custGeom>
            <a:avLst/>
            <a:gdLst>
              <a:gd name="connsiteX0" fmla="*/ 0 w 3443590"/>
              <a:gd name="connsiteY0" fmla="*/ 0 h 5330952"/>
              <a:gd name="connsiteX1" fmla="*/ 3443590 w 3443590"/>
              <a:gd name="connsiteY1" fmla="*/ 0 h 5330952"/>
              <a:gd name="connsiteX2" fmla="*/ 3443590 w 3443590"/>
              <a:gd name="connsiteY2" fmla="*/ 5330952 h 5330952"/>
              <a:gd name="connsiteX3" fmla="*/ 0 w 3443590"/>
              <a:gd name="connsiteY3" fmla="*/ 5330952 h 5330952"/>
              <a:gd name="connsiteX4" fmla="*/ 0 w 3443590"/>
              <a:gd name="connsiteY4" fmla="*/ 0 h 5330952"/>
              <a:gd name="connsiteX0" fmla="*/ 2050869 w 3443590"/>
              <a:gd name="connsiteY0" fmla="*/ 2181497 h 5330952"/>
              <a:gd name="connsiteX1" fmla="*/ 3443590 w 3443590"/>
              <a:gd name="connsiteY1" fmla="*/ 0 h 5330952"/>
              <a:gd name="connsiteX2" fmla="*/ 3443590 w 3443590"/>
              <a:gd name="connsiteY2" fmla="*/ 5330952 h 5330952"/>
              <a:gd name="connsiteX3" fmla="*/ 0 w 3443590"/>
              <a:gd name="connsiteY3" fmla="*/ 5330952 h 5330952"/>
              <a:gd name="connsiteX4" fmla="*/ 2050869 w 3443590"/>
              <a:gd name="connsiteY4" fmla="*/ 2181497 h 53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590" h="5330952">
                <a:moveTo>
                  <a:pt x="2050869" y="2181497"/>
                </a:moveTo>
                <a:lnTo>
                  <a:pt x="3443590" y="0"/>
                </a:lnTo>
                <a:lnTo>
                  <a:pt x="3443590" y="5330952"/>
                </a:lnTo>
                <a:lnTo>
                  <a:pt x="0" y="5330952"/>
                </a:lnTo>
                <a:lnTo>
                  <a:pt x="2050869" y="2181497"/>
                </a:lnTo>
                <a:close/>
              </a:path>
            </a:pathLst>
          </a:custGeom>
          <a:solidFill>
            <a:srgbClr val="C804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325497" y="758952"/>
            <a:ext cx="809100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Weekly lectures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BTEC HND Level 4 – Networking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Shakir Moulana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-1119"/>
            <a:ext cx="1557613" cy="922535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3FE62283-3060-455F-9D82-7480B2A58830}"/>
              </a:ext>
            </a:extLst>
          </p:cNvPr>
          <p:cNvSpPr/>
          <p:nvPr userDrawn="1"/>
        </p:nvSpPr>
        <p:spPr>
          <a:xfrm>
            <a:off x="66203" y="809893"/>
            <a:ext cx="3448594" cy="1576266"/>
          </a:xfrm>
          <a:custGeom>
            <a:avLst/>
            <a:gdLst>
              <a:gd name="connsiteX0" fmla="*/ 0 w 3443590"/>
              <a:gd name="connsiteY0" fmla="*/ 0 h 5330952"/>
              <a:gd name="connsiteX1" fmla="*/ 3443590 w 3443590"/>
              <a:gd name="connsiteY1" fmla="*/ 0 h 5330952"/>
              <a:gd name="connsiteX2" fmla="*/ 3443590 w 3443590"/>
              <a:gd name="connsiteY2" fmla="*/ 5330952 h 5330952"/>
              <a:gd name="connsiteX3" fmla="*/ 0 w 3443590"/>
              <a:gd name="connsiteY3" fmla="*/ 5330952 h 5330952"/>
              <a:gd name="connsiteX4" fmla="*/ 0 w 3443590"/>
              <a:gd name="connsiteY4" fmla="*/ 0 h 5330952"/>
              <a:gd name="connsiteX0" fmla="*/ 2050869 w 3443590"/>
              <a:gd name="connsiteY0" fmla="*/ 2181497 h 5330952"/>
              <a:gd name="connsiteX1" fmla="*/ 3443590 w 3443590"/>
              <a:gd name="connsiteY1" fmla="*/ 0 h 5330952"/>
              <a:gd name="connsiteX2" fmla="*/ 3443590 w 3443590"/>
              <a:gd name="connsiteY2" fmla="*/ 5330952 h 5330952"/>
              <a:gd name="connsiteX3" fmla="*/ 0 w 3443590"/>
              <a:gd name="connsiteY3" fmla="*/ 5330952 h 5330952"/>
              <a:gd name="connsiteX4" fmla="*/ 2050869 w 3443590"/>
              <a:gd name="connsiteY4" fmla="*/ 2181497 h 5330952"/>
              <a:gd name="connsiteX0" fmla="*/ 2050869 w 3443590"/>
              <a:gd name="connsiteY0" fmla="*/ 2181497 h 5330952"/>
              <a:gd name="connsiteX1" fmla="*/ 3443590 w 3443590"/>
              <a:gd name="connsiteY1" fmla="*/ 0 h 5330952"/>
              <a:gd name="connsiteX2" fmla="*/ 282379 w 3443590"/>
              <a:gd name="connsiteY2" fmla="*/ 549946 h 5330952"/>
              <a:gd name="connsiteX3" fmla="*/ 0 w 3443590"/>
              <a:gd name="connsiteY3" fmla="*/ 5330952 h 5330952"/>
              <a:gd name="connsiteX4" fmla="*/ 2050869 w 3443590"/>
              <a:gd name="connsiteY4" fmla="*/ 2181497 h 5330952"/>
              <a:gd name="connsiteX0" fmla="*/ 2055873 w 3448594"/>
              <a:gd name="connsiteY0" fmla="*/ 2181497 h 5330952"/>
              <a:gd name="connsiteX1" fmla="*/ 3448594 w 3448594"/>
              <a:gd name="connsiteY1" fmla="*/ 0 h 5330952"/>
              <a:gd name="connsiteX2" fmla="*/ 0 w 3448594"/>
              <a:gd name="connsiteY2" fmla="*/ 27432 h 5330952"/>
              <a:gd name="connsiteX3" fmla="*/ 5004 w 3448594"/>
              <a:gd name="connsiteY3" fmla="*/ 5330952 h 5330952"/>
              <a:gd name="connsiteX4" fmla="*/ 2055873 w 3448594"/>
              <a:gd name="connsiteY4" fmla="*/ 2181497 h 53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94" h="5330952">
                <a:moveTo>
                  <a:pt x="2055873" y="2181497"/>
                </a:moveTo>
                <a:lnTo>
                  <a:pt x="3448594" y="0"/>
                </a:lnTo>
                <a:lnTo>
                  <a:pt x="0" y="27432"/>
                </a:lnTo>
                <a:lnTo>
                  <a:pt x="5004" y="5330952"/>
                </a:lnTo>
                <a:lnTo>
                  <a:pt x="2055873" y="2181497"/>
                </a:lnTo>
                <a:close/>
              </a:path>
            </a:pathLst>
          </a:custGeom>
          <a:solidFill>
            <a:srgbClr val="0000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28B90C-0F9C-4508-BA13-E44007613E6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6127" y="21411"/>
            <a:ext cx="1423849" cy="772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82B3BD-C047-4894-9343-02B5B3A48FA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997056" y="8348"/>
            <a:ext cx="1991162" cy="90000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10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C80417"/>
                </a:solidFill>
              </a:rPr>
              <a:t>Networking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Pearson BTEC Higher Nationals Computing and Systems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554" y="2678070"/>
            <a:ext cx="2535749" cy="15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133600"/>
            <a:ext cx="2947482" cy="3591420"/>
          </a:xfrm>
        </p:spPr>
        <p:txBody>
          <a:bodyPr/>
          <a:lstStyle/>
          <a:p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Peer to Peer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38" y="995362"/>
            <a:ext cx="52578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8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226365"/>
            <a:ext cx="2947482" cy="349865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Advantages of Peer to Peer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ADVANTAGES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Use less expensive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User has full 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Ideal for small business and home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Easy setup and low cost secure</a:t>
            </a:r>
          </a:p>
          <a:p>
            <a:pPr marL="0" indent="0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6887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160104"/>
            <a:ext cx="2947482" cy="356491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Disadvantages of Peer to Peer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DISADVANTAGES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Not very secure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No central point for storage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Additional load on computer because of resource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Hard to maintain version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May have duplication of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Difficult to uphold security policy</a:t>
            </a:r>
          </a:p>
        </p:txBody>
      </p:sp>
    </p:spTree>
    <p:extLst>
      <p:ext uri="{BB962C8B-B14F-4D97-AF65-F5344CB8AC3E}">
        <p14:creationId xmlns:p14="http://schemas.microsoft.com/office/powerpoint/2010/main" val="59935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CLIENT SERVER MODEL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Request service, called clients and provide service are called sever</a:t>
            </a:r>
          </a:p>
          <a:p>
            <a:r>
              <a:rPr lang="en-US" dirty="0">
                <a:solidFill>
                  <a:srgbClr val="0070C0"/>
                </a:solidFill>
              </a:rPr>
              <a:t>Server is often designed to be a centralized system that serves many clients.</a:t>
            </a:r>
          </a:p>
          <a:p>
            <a:r>
              <a:rPr lang="en-US" dirty="0">
                <a:solidFill>
                  <a:srgbClr val="0070C0"/>
                </a:solidFill>
              </a:rPr>
              <a:t>Clients and servers communicate over a computer network on separate hardware</a:t>
            </a:r>
          </a:p>
          <a:p>
            <a:r>
              <a:rPr lang="en-US" dirty="0">
                <a:solidFill>
                  <a:srgbClr val="0070C0"/>
                </a:solidFill>
              </a:rPr>
              <a:t>Clients and servers exchange messages in a request response messaging pattern</a:t>
            </a:r>
          </a:p>
          <a:p>
            <a:r>
              <a:rPr lang="en-US" dirty="0">
                <a:solidFill>
                  <a:srgbClr val="0070C0"/>
                </a:solidFill>
              </a:rPr>
              <a:t>To prevent abuse and maximize uptime, the server's software limits how a client can use the server's resources</a:t>
            </a:r>
          </a:p>
        </p:txBody>
      </p:sp>
    </p:spTree>
    <p:extLst>
      <p:ext uri="{BB962C8B-B14F-4D97-AF65-F5344CB8AC3E}">
        <p14:creationId xmlns:p14="http://schemas.microsoft.com/office/powerpoint/2010/main" val="327826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385391"/>
            <a:ext cx="2947482" cy="3339629"/>
          </a:xfrm>
        </p:spPr>
        <p:txBody>
          <a:bodyPr/>
          <a:lstStyle/>
          <a:p>
            <a:r>
              <a:rPr lang="en-US" dirty="0">
                <a:solidFill>
                  <a:srgbClr val="CC3300"/>
                </a:solidFill>
              </a:rPr>
              <a:t>Advantages of Client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ADVANTAGES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Centralized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Faster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Single password</a:t>
            </a:r>
          </a:p>
        </p:txBody>
      </p:sp>
    </p:spTree>
    <p:extLst>
      <p:ext uri="{BB962C8B-B14F-4D97-AF65-F5344CB8AC3E}">
        <p14:creationId xmlns:p14="http://schemas.microsoft.com/office/powerpoint/2010/main" val="26482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48" y="2534194"/>
            <a:ext cx="2947482" cy="319082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Disadvantages of Client Server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Central point of failure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Administrator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 software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 cause network congestion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47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9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Topics to cover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Network</a:t>
            </a:r>
          </a:p>
          <a:p>
            <a:r>
              <a:rPr lang="en-US" dirty="0">
                <a:solidFill>
                  <a:schemeClr val="bg1"/>
                </a:solidFill>
              </a:rPr>
              <a:t>Role of a Network</a:t>
            </a:r>
          </a:p>
          <a:p>
            <a:r>
              <a:rPr lang="en-US" dirty="0">
                <a:solidFill>
                  <a:schemeClr val="bg1"/>
                </a:solidFill>
              </a:rPr>
              <a:t>Peer to Peer and Client Server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9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319130"/>
            <a:ext cx="2947482" cy="3405890"/>
          </a:xfrm>
        </p:spPr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What is a Network?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Computers</a:t>
            </a:r>
            <a:r>
              <a:rPr lang="en-US" dirty="0"/>
              <a:t> - </a:t>
            </a:r>
            <a:r>
              <a:rPr lang="en-US" dirty="0">
                <a:solidFill>
                  <a:schemeClr val="bg1"/>
                </a:solidFill>
              </a:rPr>
              <a:t>A group of interconnected (via cable and/or wireless) computers and peripherals that is capable of sharing software and hardware resources between many users. </a:t>
            </a:r>
          </a:p>
          <a:p>
            <a:r>
              <a:rPr lang="en-US" dirty="0">
                <a:solidFill>
                  <a:schemeClr val="bg1"/>
                </a:solidFill>
              </a:rPr>
              <a:t>The Internet is a global network of networks.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Communications</a:t>
            </a:r>
            <a:r>
              <a:rPr lang="en-US" dirty="0"/>
              <a:t> - </a:t>
            </a:r>
            <a:r>
              <a:rPr lang="en-US" dirty="0">
                <a:solidFill>
                  <a:schemeClr val="bg1"/>
                </a:solidFill>
              </a:rPr>
              <a:t>A system that enables users of telephones or data communications lines to exchange information over long distances by connecting with each other through a system of routers, servers, switches, and the like</a:t>
            </a:r>
          </a:p>
        </p:txBody>
      </p:sp>
    </p:spTree>
    <p:extLst>
      <p:ext uri="{BB962C8B-B14F-4D97-AF65-F5344CB8AC3E}">
        <p14:creationId xmlns:p14="http://schemas.microsoft.com/office/powerpoint/2010/main" val="395062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425148"/>
            <a:ext cx="2947482" cy="214685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Role of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cost reduction by sharing hard- and software resources</a:t>
            </a:r>
          </a:p>
          <a:p>
            <a:r>
              <a:rPr lang="en-US" dirty="0">
                <a:solidFill>
                  <a:schemeClr val="bg1"/>
                </a:solidFill>
              </a:rPr>
              <a:t>high reliability by having multiple sources of supply</a:t>
            </a:r>
          </a:p>
          <a:p>
            <a:r>
              <a:rPr lang="en-US" dirty="0">
                <a:solidFill>
                  <a:schemeClr val="bg1"/>
                </a:solidFill>
              </a:rPr>
              <a:t>cost reduction by downsizing to microcomputer-based networks instead of using mainframes</a:t>
            </a:r>
          </a:p>
          <a:p>
            <a:r>
              <a:rPr lang="en-US" dirty="0">
                <a:solidFill>
                  <a:schemeClr val="bg1"/>
                </a:solidFill>
              </a:rPr>
              <a:t>greater flexibility because of possibility to connect devices from various vendors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3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Role of Network in detail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>
                <a:solidFill>
                  <a:srgbClr val="00B050"/>
                </a:solidFill>
              </a:rPr>
              <a:t>A computer network is defined as the interconnection of two or more computers. It is done to enable the computers to communicate and share available resources.</a:t>
            </a:r>
          </a:p>
          <a:p>
            <a:r>
              <a:rPr lang="en-GB" dirty="0">
                <a:solidFill>
                  <a:srgbClr val="FF0000"/>
                </a:solidFill>
              </a:rPr>
              <a:t>APPLICATIONS:</a:t>
            </a:r>
          </a:p>
          <a:p>
            <a:pPr marL="982980" lvl="1" indent="-571500">
              <a:buFont typeface="+mj-lt"/>
              <a:buAutoNum type="romanLcPeriod"/>
            </a:pPr>
            <a:r>
              <a:rPr lang="en-GB" dirty="0">
                <a:solidFill>
                  <a:schemeClr val="bg1"/>
                </a:solidFill>
              </a:rPr>
              <a:t>Sharing of resources such as printers</a:t>
            </a:r>
          </a:p>
          <a:p>
            <a:pPr marL="982980" lvl="1" indent="-571500">
              <a:buFont typeface="+mj-lt"/>
              <a:buAutoNum type="romanLcPeriod"/>
            </a:pPr>
            <a:r>
              <a:rPr lang="en-GB" dirty="0">
                <a:solidFill>
                  <a:schemeClr val="bg1"/>
                </a:solidFill>
              </a:rPr>
              <a:t>Sharing of expensive software's and database</a:t>
            </a:r>
          </a:p>
          <a:p>
            <a:pPr marL="982980" lvl="1" indent="-571500">
              <a:buFont typeface="+mj-lt"/>
              <a:buAutoNum type="romanLcPeriod"/>
            </a:pPr>
            <a:r>
              <a:rPr lang="en-GB" dirty="0">
                <a:solidFill>
                  <a:schemeClr val="bg1"/>
                </a:solidFill>
              </a:rPr>
              <a:t>Communication from one computer to another computer</a:t>
            </a:r>
          </a:p>
          <a:p>
            <a:pPr marL="982980" lvl="1" indent="-571500">
              <a:buFont typeface="+mj-lt"/>
              <a:buAutoNum type="romanLcPeriod"/>
            </a:pPr>
            <a:r>
              <a:rPr lang="en-GB" dirty="0">
                <a:solidFill>
                  <a:schemeClr val="bg1"/>
                </a:solidFill>
              </a:rPr>
              <a:t>Exchange of data and information among users via network</a:t>
            </a:r>
          </a:p>
          <a:p>
            <a:pPr marL="982980" lvl="1" indent="-571500">
              <a:buFont typeface="+mj-lt"/>
              <a:buAutoNum type="romanLcPeriod"/>
            </a:pPr>
            <a:r>
              <a:rPr lang="en-GB" dirty="0">
                <a:solidFill>
                  <a:schemeClr val="bg1"/>
                </a:solidFill>
              </a:rPr>
              <a:t>Sharing of information over geographically wide areas.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98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Components of a Computer Network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Two or more computers</a:t>
            </a:r>
          </a:p>
          <a:p>
            <a:pPr>
              <a:buFont typeface="Wingdings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Cables as links between the computers</a:t>
            </a:r>
          </a:p>
          <a:p>
            <a:pPr>
              <a:buFont typeface="Wingdings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A network interfacing card(NIC) on each computer</a:t>
            </a:r>
          </a:p>
          <a:p>
            <a:pPr>
              <a:buFont typeface="Wingdings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Switches</a:t>
            </a:r>
          </a:p>
          <a:p>
            <a:pPr>
              <a:buFont typeface="Wingdings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Software called operating system(OS)</a:t>
            </a:r>
            <a:endParaRPr lang="en-US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54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Network benefits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0B050"/>
                </a:solidFill>
              </a:rPr>
              <a:t>The network provided to the  users can be divided into two categories:</a:t>
            </a:r>
          </a:p>
          <a:p>
            <a:pPr marL="1677924" lvl="4" indent="-571500">
              <a:buFont typeface="+mj-lt"/>
              <a:buAutoNum type="romanLcPeriod"/>
            </a:pPr>
            <a:r>
              <a:rPr lang="en-GB" sz="2400" b="1" dirty="0">
                <a:solidFill>
                  <a:srgbClr val="00B050"/>
                </a:solidFill>
              </a:rPr>
              <a:t>Sharing</a:t>
            </a:r>
          </a:p>
          <a:p>
            <a:pPr marL="1677924" lvl="4" indent="-571500">
              <a:buFont typeface="+mj-lt"/>
              <a:buAutoNum type="romanLcPeriod"/>
            </a:pPr>
            <a:r>
              <a:rPr lang="en-GB" sz="2400" b="1" dirty="0">
                <a:solidFill>
                  <a:srgbClr val="00B050"/>
                </a:solidFill>
              </a:rPr>
              <a:t>Connectivity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24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67339"/>
            <a:ext cx="2947482" cy="2637183"/>
          </a:xfrm>
        </p:spPr>
        <p:txBody>
          <a:bodyPr/>
          <a:lstStyle/>
          <a:p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Basic to learn in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Peer to Peer Network and Client Server Network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7931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252870"/>
            <a:ext cx="2947482" cy="3472150"/>
          </a:xfrm>
        </p:spPr>
        <p:txBody>
          <a:bodyPr/>
          <a:lstStyle/>
          <a:p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PEER TO PEER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P2P network is created when two or more PCs are connected and share resources without going through a separate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couple of computers connected via a Universal Serial Bus to transfer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Peers are both suppliers and consumers of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Access rights are governed by setting sharing permissions on individual machines. </a:t>
            </a:r>
          </a:p>
        </p:txBody>
      </p:sp>
    </p:spTree>
    <p:extLst>
      <p:ext uri="{BB962C8B-B14F-4D97-AF65-F5344CB8AC3E}">
        <p14:creationId xmlns:p14="http://schemas.microsoft.com/office/powerpoint/2010/main" val="3826245524"/>
      </p:ext>
    </p:extLst>
  </p:cSld>
  <p:clrMapOvr>
    <a:masterClrMapping/>
  </p:clrMapOvr>
</p:sld>
</file>

<file path=ppt/theme/theme1.xml><?xml version="1.0" encoding="utf-8"?>
<a:theme xmlns:a="http://schemas.openxmlformats.org/drawingml/2006/main" name="1_Fram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F00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260DF0E45F646A836A4A061CD1592" ma:contentTypeVersion="8" ma:contentTypeDescription="Create a new document." ma:contentTypeScope="" ma:versionID="c0972f1eb5eceeee2008f094e6fba284">
  <xsd:schema xmlns:xsd="http://www.w3.org/2001/XMLSchema" xmlns:xs="http://www.w3.org/2001/XMLSchema" xmlns:p="http://schemas.microsoft.com/office/2006/metadata/properties" xmlns:ns2="c9e0b7b2-5a6a-4e3b-b27e-c43c5c50a5fd" targetNamespace="http://schemas.microsoft.com/office/2006/metadata/properties" ma:root="true" ma:fieldsID="bcdb39081d7c75fef6284390106c93dc" ns2:_="">
    <xsd:import namespace="c9e0b7b2-5a6a-4e3b-b27e-c43c5c50a5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0b7b2-5a6a-4e3b-b27e-c43c5c50a5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7CEB31-02EB-4EF0-AF0B-FB8FBDC4BB38}"/>
</file>

<file path=customXml/itemProps2.xml><?xml version="1.0" encoding="utf-8"?>
<ds:datastoreItem xmlns:ds="http://schemas.openxmlformats.org/officeDocument/2006/customXml" ds:itemID="{01905049-781A-4C09-88C7-A2BC05115D6E}"/>
</file>

<file path=customXml/itemProps3.xml><?xml version="1.0" encoding="utf-8"?>
<ds:datastoreItem xmlns:ds="http://schemas.openxmlformats.org/officeDocument/2006/customXml" ds:itemID="{1E33C0DA-9754-48D9-9C61-45384932554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491</Words>
  <Application>Microsoft Office PowerPoint</Application>
  <PresentationFormat>Widescreen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Wingdings 2</vt:lpstr>
      <vt:lpstr>1_Frame</vt:lpstr>
      <vt:lpstr>Networking </vt:lpstr>
      <vt:lpstr>Topics to cover</vt:lpstr>
      <vt:lpstr> What is a Network? </vt:lpstr>
      <vt:lpstr>Role of a Network</vt:lpstr>
      <vt:lpstr>Role of Network in detail</vt:lpstr>
      <vt:lpstr>Components of a Computer Network</vt:lpstr>
      <vt:lpstr>Network benefits</vt:lpstr>
      <vt:lpstr> Basic to learn in Network</vt:lpstr>
      <vt:lpstr>  PEER TO PEER</vt:lpstr>
      <vt:lpstr>  Peer to Peer model</vt:lpstr>
      <vt:lpstr>Advantages of Peer to Peer</vt:lpstr>
      <vt:lpstr>Disadvantages of Peer to Peer</vt:lpstr>
      <vt:lpstr>CLIENT SERVER MODEL</vt:lpstr>
      <vt:lpstr>Advantages of Client Server</vt:lpstr>
      <vt:lpstr>Disadvantages of Client Server</vt:lpstr>
      <vt:lpstr>Thank You</vt:lpstr>
    </vt:vector>
  </TitlesOfParts>
  <Company>British College of Applied Studies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Specializations</dc:title>
  <dc:creator>BCAS Multimedia</dc:creator>
  <cp:lastModifiedBy>shakir</cp:lastModifiedBy>
  <cp:revision>32</cp:revision>
  <dcterms:created xsi:type="dcterms:W3CDTF">2017-03-06T02:46:21Z</dcterms:created>
  <dcterms:modified xsi:type="dcterms:W3CDTF">2019-09-21T07:25:22Z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0x010100B7F260DF0E45F646A836A4A061CD1592</vt:lpwstr>
  </property>
</Properties>
</file>