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
        <p:nvSpPr>
          <p:cNvPr id="8" name="TextBox 7">
            <a:extLst>
              <a:ext uri="{FF2B5EF4-FFF2-40B4-BE49-F238E27FC236}">
                <a16:creationId xmlns:a16="http://schemas.microsoft.com/office/drawing/2014/main" id="{9D541772-5D4B-B360-D682-C598D66D3FDA}"/>
              </a:ext>
            </a:extLst>
          </p:cNvPr>
          <p:cNvSpPr txBox="1"/>
          <p:nvPr userDrawn="1"/>
        </p:nvSpPr>
        <p:spPr>
          <a:xfrm>
            <a:off x="234638" y="6248400"/>
            <a:ext cx="2617678" cy="461665"/>
          </a:xfrm>
          <a:prstGeom prst="rect">
            <a:avLst/>
          </a:prstGeom>
          <a:noFill/>
        </p:spPr>
        <p:txBody>
          <a:bodyPr wrap="square" rtlCol="0">
            <a:spAutoFit/>
          </a:bodyPr>
          <a:lstStyle/>
          <a:p>
            <a:r>
              <a:rPr lang="en-US" sz="2400" dirty="0">
                <a:solidFill>
                  <a:schemeClr val="bg1">
                    <a:lumMod val="50000"/>
                  </a:schemeClr>
                </a:solidFill>
              </a:rPr>
              <a:t>Achieve Net Zero</a:t>
            </a:r>
            <a:endParaRPr lang="en-IN" sz="2400" dirty="0">
              <a:solidFill>
                <a:schemeClr val="bg1">
                  <a:lumMod val="50000"/>
                </a:schemeClr>
              </a:solidFill>
            </a:endParaRPr>
          </a:p>
        </p:txBody>
      </p:sp>
    </p:spTree>
    <p:extLst>
      <p:ext uri="{BB962C8B-B14F-4D97-AF65-F5344CB8AC3E}">
        <p14:creationId xmlns:p14="http://schemas.microsoft.com/office/powerpoint/2010/main" val="374524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BA59F-B20D-4543-95AD-48C32C1D475C}"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339467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4022334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209360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831469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894502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68975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274145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30894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146580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BA59F-B20D-4543-95AD-48C32C1D475C}"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260452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4BA59F-B20D-4543-95AD-48C32C1D475C}"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71221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4BA59F-B20D-4543-95AD-48C32C1D475C}" type="datetimeFigureOut">
              <a:rPr lang="en-IN" smtClean="0"/>
              <a:t>02-12-2023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375863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4BA59F-B20D-4543-95AD-48C32C1D475C}" type="datetimeFigureOut">
              <a:rPr lang="en-IN" smtClean="0"/>
              <a:t>02-12-2023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351018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BA59F-B20D-4543-95AD-48C32C1D475C}" type="datetimeFigureOut">
              <a:rPr lang="en-IN" smtClean="0"/>
              <a:t>02-12-2023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210886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BA59F-B20D-4543-95AD-48C32C1D475C}"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193428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BA59F-B20D-4543-95AD-48C32C1D475C}"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FBB6A-E481-4F36-8873-CD5887068EF9}" type="slidenum">
              <a:rPr lang="en-IN" smtClean="0"/>
              <a:t>‹#›</a:t>
            </a:fld>
            <a:endParaRPr lang="en-IN"/>
          </a:p>
        </p:txBody>
      </p:sp>
    </p:spTree>
    <p:extLst>
      <p:ext uri="{BB962C8B-B14F-4D97-AF65-F5344CB8AC3E}">
        <p14:creationId xmlns:p14="http://schemas.microsoft.com/office/powerpoint/2010/main" val="24431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4BA59F-B20D-4543-95AD-48C32C1D475C}" type="datetimeFigureOut">
              <a:rPr lang="en-IN" smtClean="0"/>
              <a:t>02-12-2023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FBB6A-E481-4F36-8873-CD5887068EF9}" type="slidenum">
              <a:rPr lang="en-IN" smtClean="0"/>
              <a:t>‹#›</a:t>
            </a:fld>
            <a:endParaRPr lang="en-IN"/>
          </a:p>
        </p:txBody>
      </p:sp>
    </p:spTree>
    <p:extLst>
      <p:ext uri="{BB962C8B-B14F-4D97-AF65-F5344CB8AC3E}">
        <p14:creationId xmlns:p14="http://schemas.microsoft.com/office/powerpoint/2010/main" val="275401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hreepathanjali.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02F16E-79D4-D9D5-4612-F3036D5B8420}"/>
              </a:ext>
            </a:extLst>
          </p:cNvPr>
          <p:cNvSpPr txBox="1"/>
          <p:nvPr/>
        </p:nvSpPr>
        <p:spPr>
          <a:xfrm>
            <a:off x="3554214" y="2376547"/>
            <a:ext cx="7934178" cy="584775"/>
          </a:xfrm>
          <a:prstGeom prst="rect">
            <a:avLst/>
          </a:prstGeom>
          <a:noFill/>
        </p:spPr>
        <p:txBody>
          <a:bodyPr wrap="square" rtlCol="0">
            <a:spAutoFit/>
          </a:bodyPr>
          <a:lstStyle/>
          <a:p>
            <a:r>
              <a:rPr lang="en-IN" sz="3200" b="1" i="0" dirty="0">
                <a:effectLst/>
                <a:latin typeface="Söhne"/>
              </a:rPr>
              <a:t>Digital Patient Registration Transformation</a:t>
            </a:r>
            <a:endParaRPr lang="en-IN" sz="3200" dirty="0"/>
          </a:p>
        </p:txBody>
      </p:sp>
      <p:sp>
        <p:nvSpPr>
          <p:cNvPr id="7" name="TextBox 6">
            <a:extLst>
              <a:ext uri="{FF2B5EF4-FFF2-40B4-BE49-F238E27FC236}">
                <a16:creationId xmlns:a16="http://schemas.microsoft.com/office/drawing/2014/main" id="{FB8189A3-8E82-A43A-6C93-300BE314C59C}"/>
              </a:ext>
            </a:extLst>
          </p:cNvPr>
          <p:cNvSpPr txBox="1"/>
          <p:nvPr/>
        </p:nvSpPr>
        <p:spPr>
          <a:xfrm>
            <a:off x="7242628" y="3896679"/>
            <a:ext cx="4949372" cy="707886"/>
          </a:xfrm>
          <a:prstGeom prst="rect">
            <a:avLst/>
          </a:prstGeom>
          <a:noFill/>
        </p:spPr>
        <p:txBody>
          <a:bodyPr wrap="square" rtlCol="0">
            <a:spAutoFit/>
          </a:bodyPr>
          <a:lstStyle/>
          <a:p>
            <a:r>
              <a:rPr lang="en-IN" sz="2000" b="1" dirty="0">
                <a:latin typeface="Söhne"/>
              </a:rPr>
              <a:t>Client: Shree Pathanjali Acupuncture </a:t>
            </a:r>
            <a:r>
              <a:rPr lang="en-IN" sz="2000" b="1" dirty="0" err="1">
                <a:latin typeface="Söhne"/>
              </a:rPr>
              <a:t>center</a:t>
            </a:r>
            <a:endParaRPr lang="en-IN" sz="2000" b="1" dirty="0">
              <a:latin typeface="Söhne"/>
            </a:endParaRPr>
          </a:p>
          <a:p>
            <a:r>
              <a:rPr lang="en-IN" sz="2000" b="1" dirty="0">
                <a:latin typeface="Söhne"/>
              </a:rPr>
              <a:t>Website : </a:t>
            </a:r>
            <a:r>
              <a:rPr lang="en-IN" sz="2000" b="1" dirty="0">
                <a:latin typeface="Söhne"/>
                <a:hlinkClick r:id="rId2"/>
              </a:rPr>
              <a:t>https://www.shreepathanjali.in/</a:t>
            </a:r>
            <a:r>
              <a:rPr lang="en-IN" sz="2000" b="1" dirty="0">
                <a:latin typeface="Söhne"/>
              </a:rPr>
              <a:t> </a:t>
            </a:r>
          </a:p>
        </p:txBody>
      </p:sp>
    </p:spTree>
    <p:extLst>
      <p:ext uri="{BB962C8B-B14F-4D97-AF65-F5344CB8AC3E}">
        <p14:creationId xmlns:p14="http://schemas.microsoft.com/office/powerpoint/2010/main" val="153586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AAAB-FD7F-E0C5-8657-DF8436C6D71C}"/>
              </a:ext>
            </a:extLst>
          </p:cNvPr>
          <p:cNvSpPr>
            <a:spLocks noGrp="1"/>
          </p:cNvSpPr>
          <p:nvPr>
            <p:ph type="title"/>
          </p:nvPr>
        </p:nvSpPr>
        <p:spPr/>
        <p:txBody>
          <a:bodyPr/>
          <a:lstStyle/>
          <a:p>
            <a:r>
              <a:rPr lang="en-IN" b="1" i="0" u="sng" dirty="0">
                <a:solidFill>
                  <a:srgbClr val="000000"/>
                </a:solidFill>
                <a:effectLst/>
                <a:latin typeface="Open Sans" panose="020B0606030504020204" pitchFamily="34" charset="0"/>
              </a:rPr>
              <a:t>Shree Pathanjali Acupuncture </a:t>
            </a:r>
            <a:r>
              <a:rPr lang="en-IN" b="1" i="0" u="sng" dirty="0" err="1">
                <a:solidFill>
                  <a:srgbClr val="000000"/>
                </a:solidFill>
                <a:effectLst/>
                <a:latin typeface="Open Sans" panose="020B0606030504020204" pitchFamily="34" charset="0"/>
              </a:rPr>
              <a:t>center</a:t>
            </a:r>
            <a:endParaRPr lang="en-IN" b="1" u="sng" dirty="0"/>
          </a:p>
        </p:txBody>
      </p:sp>
      <p:sp>
        <p:nvSpPr>
          <p:cNvPr id="3" name="Content Placeholder 2">
            <a:extLst>
              <a:ext uri="{FF2B5EF4-FFF2-40B4-BE49-F238E27FC236}">
                <a16:creationId xmlns:a16="http://schemas.microsoft.com/office/drawing/2014/main" id="{AC6ED4D8-67D8-5F89-C5A8-4BB5272480EA}"/>
              </a:ext>
            </a:extLst>
          </p:cNvPr>
          <p:cNvSpPr>
            <a:spLocks noGrp="1"/>
          </p:cNvSpPr>
          <p:nvPr>
            <p:ph idx="1"/>
          </p:nvPr>
        </p:nvSpPr>
        <p:spPr>
          <a:xfrm>
            <a:off x="1484311" y="2217056"/>
            <a:ext cx="10018713" cy="3124201"/>
          </a:xfrm>
        </p:spPr>
        <p:txBody>
          <a:bodyPr>
            <a:normAutofit/>
          </a:bodyPr>
          <a:lstStyle/>
          <a:p>
            <a:r>
              <a:rPr lang="en-US" sz="2000" b="0" i="1" dirty="0">
                <a:solidFill>
                  <a:srgbClr val="000000"/>
                </a:solidFill>
                <a:effectLst/>
                <a:latin typeface="Open Sans" panose="020B0606030504020204" pitchFamily="34" charset="0"/>
              </a:rPr>
              <a:t>Prof, </a:t>
            </a:r>
            <a:r>
              <a:rPr lang="en-US" sz="2000" b="0" i="1" dirty="0" err="1">
                <a:solidFill>
                  <a:srgbClr val="000000"/>
                </a:solidFill>
                <a:effectLst/>
                <a:latin typeface="Open Sans" panose="020B0606030504020204" pitchFamily="34" charset="0"/>
              </a:rPr>
              <a:t>Dr.V.Ratna</a:t>
            </a:r>
            <a:r>
              <a:rPr lang="en-US" sz="2000" b="0" i="1" dirty="0">
                <a:solidFill>
                  <a:srgbClr val="000000"/>
                </a:solidFill>
                <a:effectLst/>
                <a:latin typeface="Open Sans" panose="020B0606030504020204" pitchFamily="34" charset="0"/>
              </a:rPr>
              <a:t> MD(</a:t>
            </a:r>
            <a:r>
              <a:rPr lang="en-US" sz="2000" b="0" i="1" dirty="0" err="1">
                <a:solidFill>
                  <a:srgbClr val="000000"/>
                </a:solidFill>
                <a:effectLst/>
                <a:latin typeface="Open Sans" panose="020B0606030504020204" pitchFamily="34" charset="0"/>
              </a:rPr>
              <a:t>Acu</a:t>
            </a:r>
            <a:r>
              <a:rPr lang="en-US" sz="2000" b="0" i="1" dirty="0">
                <a:solidFill>
                  <a:srgbClr val="000000"/>
                </a:solidFill>
                <a:effectLst/>
                <a:latin typeface="Open Sans" panose="020B0606030504020204" pitchFamily="34" charset="0"/>
              </a:rPr>
              <a:t>), Ph.D. The President &amp; Founder of Shree </a:t>
            </a:r>
            <a:r>
              <a:rPr lang="en-US" sz="2000" b="0" i="1" dirty="0" err="1">
                <a:solidFill>
                  <a:srgbClr val="000000"/>
                </a:solidFill>
                <a:effectLst/>
                <a:latin typeface="Open Sans" panose="020B0606030504020204" pitchFamily="34" charset="0"/>
              </a:rPr>
              <a:t>Pathanjali</a:t>
            </a:r>
            <a:r>
              <a:rPr lang="en-US" sz="2000" b="0" i="1" dirty="0">
                <a:solidFill>
                  <a:srgbClr val="000000"/>
                </a:solidFill>
                <a:effectLst/>
                <a:latin typeface="Open Sans" panose="020B0606030504020204" pitchFamily="34" charset="0"/>
              </a:rPr>
              <a:t> Acupuncture center, formerly a degree holder transformed into a Spiritual healer.</a:t>
            </a:r>
          </a:p>
          <a:p>
            <a:pPr marL="0" indent="0">
              <a:buNone/>
            </a:pPr>
            <a:endParaRPr lang="en-US" sz="2000" b="0" i="1" dirty="0">
              <a:solidFill>
                <a:srgbClr val="000000"/>
              </a:solidFill>
              <a:effectLst/>
              <a:latin typeface="Open Sans" panose="020B0606030504020204" pitchFamily="34" charset="0"/>
            </a:endParaRPr>
          </a:p>
          <a:p>
            <a:r>
              <a:rPr lang="en-US" sz="2000" b="0" i="1" dirty="0">
                <a:solidFill>
                  <a:srgbClr val="000000"/>
                </a:solidFill>
                <a:effectLst/>
                <a:latin typeface="Open Sans" panose="020B0606030504020204" pitchFamily="34" charset="0"/>
              </a:rPr>
              <a:t> At the age of 27 after 3 caesarian with all troubles of bulky Uterus, Liver, GB Stone, Improper functioning of the heart, Started Acupuncture treatment for low back </a:t>
            </a:r>
            <a:r>
              <a:rPr lang="en-US" sz="2000" b="0" i="1" dirty="0" err="1">
                <a:solidFill>
                  <a:srgbClr val="000000"/>
                </a:solidFill>
                <a:effectLst/>
                <a:latin typeface="Open Sans" panose="020B0606030504020204" pitchFamily="34" charset="0"/>
              </a:rPr>
              <a:t>pain,Uterus</a:t>
            </a:r>
            <a:r>
              <a:rPr lang="en-US" sz="2000" b="0" i="1" dirty="0">
                <a:solidFill>
                  <a:srgbClr val="000000"/>
                </a:solidFill>
                <a:effectLst/>
                <a:latin typeface="Open Sans" panose="020B0606030504020204" pitchFamily="34" charset="0"/>
              </a:rPr>
              <a:t> problem and many others. While treatment, She studied Acupuncture and tried on her own physical body and psychological changes.</a:t>
            </a:r>
          </a:p>
          <a:p>
            <a:endParaRPr lang="en-IN" sz="2000" i="1" dirty="0"/>
          </a:p>
        </p:txBody>
      </p:sp>
    </p:spTree>
    <p:extLst>
      <p:ext uri="{BB962C8B-B14F-4D97-AF65-F5344CB8AC3E}">
        <p14:creationId xmlns:p14="http://schemas.microsoft.com/office/powerpoint/2010/main" val="360879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CFA5-4F44-A09D-7DC5-7F7A2001E77B}"/>
              </a:ext>
            </a:extLst>
          </p:cNvPr>
          <p:cNvSpPr>
            <a:spLocks noGrp="1"/>
          </p:cNvSpPr>
          <p:nvPr>
            <p:ph type="title"/>
          </p:nvPr>
        </p:nvSpPr>
        <p:spPr/>
        <p:txBody>
          <a:bodyPr/>
          <a:lstStyle/>
          <a:p>
            <a:r>
              <a:rPr lang="en-US" b="1" u="sng" dirty="0"/>
              <a:t>Acupuncture</a:t>
            </a:r>
            <a:endParaRPr lang="en-IN" b="1" u="sng" dirty="0"/>
          </a:p>
        </p:txBody>
      </p:sp>
      <p:sp>
        <p:nvSpPr>
          <p:cNvPr id="3" name="Content Placeholder 2">
            <a:extLst>
              <a:ext uri="{FF2B5EF4-FFF2-40B4-BE49-F238E27FC236}">
                <a16:creationId xmlns:a16="http://schemas.microsoft.com/office/drawing/2014/main" id="{CFF32A87-4593-B9C1-0D99-C2E37CEC54E9}"/>
              </a:ext>
            </a:extLst>
          </p:cNvPr>
          <p:cNvSpPr>
            <a:spLocks noGrp="1"/>
          </p:cNvSpPr>
          <p:nvPr>
            <p:ph idx="1"/>
          </p:nvPr>
        </p:nvSpPr>
        <p:spPr>
          <a:xfrm>
            <a:off x="1484310" y="2188028"/>
            <a:ext cx="10018713" cy="3124201"/>
          </a:xfrm>
        </p:spPr>
        <p:txBody>
          <a:bodyPr>
            <a:normAutofit fontScale="92500" lnSpcReduction="10000"/>
          </a:bodyPr>
          <a:lstStyle/>
          <a:p>
            <a:r>
              <a:rPr lang="en-US" sz="2000" i="1" dirty="0">
                <a:solidFill>
                  <a:srgbClr val="000000"/>
                </a:solidFill>
                <a:latin typeface="Open Sans" panose="020B0606030504020204" pitchFamily="34" charset="0"/>
              </a:rPr>
              <a:t>Acupuncture is a natural holistic therapy to cure diseases. It is based on the five elemental theory of nature. </a:t>
            </a:r>
          </a:p>
          <a:p>
            <a:r>
              <a:rPr lang="en-US" sz="2000" i="1" dirty="0">
                <a:solidFill>
                  <a:srgbClr val="000000"/>
                </a:solidFill>
                <a:latin typeface="Open Sans" panose="020B0606030504020204" pitchFamily="34" charset="0"/>
              </a:rPr>
              <a:t>Acupuncture the ancient traditional art of healing involves the use of sharp, thin needles that are inserted in the body at very specific points, has become popular worldwide in the past few decades.</a:t>
            </a:r>
          </a:p>
          <a:p>
            <a:r>
              <a:rPr lang="en-US" sz="2000" i="1" dirty="0">
                <a:solidFill>
                  <a:srgbClr val="000000"/>
                </a:solidFill>
                <a:latin typeface="Open Sans" panose="020B0606030504020204" pitchFamily="34" charset="0"/>
              </a:rPr>
              <a:t>Acupuncture is one of the most ancient and </a:t>
            </a:r>
            <a:r>
              <a:rPr lang="en-US" sz="2000" i="1" dirty="0" err="1">
                <a:solidFill>
                  <a:srgbClr val="000000"/>
                </a:solidFill>
                <a:latin typeface="Open Sans" panose="020B0606030504020204" pitchFamily="34" charset="0"/>
              </a:rPr>
              <a:t>charactistic</a:t>
            </a:r>
            <a:r>
              <a:rPr lang="en-US" sz="2000" i="1" dirty="0">
                <a:solidFill>
                  <a:srgbClr val="000000"/>
                </a:solidFill>
                <a:latin typeface="Open Sans" panose="020B0606030504020204" pitchFamily="34" charset="0"/>
              </a:rPr>
              <a:t> therapeutic technic of medicine, very broadly speaking a acupuncture technic is from ancient times onwards thought most valuable in both acute and chronic diseases. </a:t>
            </a:r>
          </a:p>
          <a:p>
            <a:r>
              <a:rPr lang="en-US" sz="2000" i="1" dirty="0">
                <a:solidFill>
                  <a:srgbClr val="000000"/>
                </a:solidFill>
                <a:latin typeface="Open Sans" panose="020B0606030504020204" pitchFamily="34" charset="0"/>
              </a:rPr>
              <a:t>Besides being free from side effects commonly encountered in drug therapy, it is a safe, simple &amp; economical form of therapy.</a:t>
            </a:r>
            <a:endParaRPr lang="en-IN" sz="2000" i="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339673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4948-1A89-BB4F-B432-966284F9A556}"/>
              </a:ext>
            </a:extLst>
          </p:cNvPr>
          <p:cNvSpPr>
            <a:spLocks noGrp="1"/>
          </p:cNvSpPr>
          <p:nvPr>
            <p:ph type="title"/>
          </p:nvPr>
        </p:nvSpPr>
        <p:spPr/>
        <p:txBody>
          <a:bodyPr/>
          <a:lstStyle/>
          <a:p>
            <a:r>
              <a:rPr lang="en-US" b="1" u="sng" dirty="0"/>
              <a:t>Project Scope</a:t>
            </a:r>
            <a:endParaRPr lang="en-IN" b="1" u="sng" dirty="0"/>
          </a:p>
        </p:txBody>
      </p:sp>
      <p:sp>
        <p:nvSpPr>
          <p:cNvPr id="3" name="Content Placeholder 2">
            <a:extLst>
              <a:ext uri="{FF2B5EF4-FFF2-40B4-BE49-F238E27FC236}">
                <a16:creationId xmlns:a16="http://schemas.microsoft.com/office/drawing/2014/main" id="{E8586098-4A7D-CA00-8D22-07386544D850}"/>
              </a:ext>
            </a:extLst>
          </p:cNvPr>
          <p:cNvSpPr>
            <a:spLocks noGrp="1"/>
          </p:cNvSpPr>
          <p:nvPr>
            <p:ph idx="1"/>
          </p:nvPr>
        </p:nvSpPr>
        <p:spPr>
          <a:xfrm>
            <a:off x="1658481" y="1866899"/>
            <a:ext cx="10018713" cy="3124201"/>
          </a:xfrm>
        </p:spPr>
        <p:txBody>
          <a:bodyPr/>
          <a:lstStyle/>
          <a:p>
            <a:r>
              <a:rPr lang="en-US" sz="1900" i="1" dirty="0">
                <a:solidFill>
                  <a:srgbClr val="000000"/>
                </a:solidFill>
                <a:latin typeface="Open Sans" panose="020B0606030504020204" pitchFamily="34" charset="0"/>
              </a:rPr>
              <a:t>The Digital Patient Registration Transformation project is an innovative initiative aimed at streamlining and modernizing the traditional process of patient medical registration. In this transformative endeavor, handwritten patient registration forms are seamlessly converted into a secure and efficient digital format.</a:t>
            </a:r>
            <a:endParaRPr lang="en-IN" sz="1900" i="1"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133554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2D2E-9268-3283-2777-4F3628078C17}"/>
              </a:ext>
            </a:extLst>
          </p:cNvPr>
          <p:cNvSpPr>
            <a:spLocks noGrp="1"/>
          </p:cNvSpPr>
          <p:nvPr>
            <p:ph type="title"/>
          </p:nvPr>
        </p:nvSpPr>
        <p:spPr/>
        <p:txBody>
          <a:bodyPr/>
          <a:lstStyle/>
          <a:p>
            <a:r>
              <a:rPr lang="en-US" b="1" u="sng" dirty="0"/>
              <a:t>Benefits</a:t>
            </a:r>
            <a:endParaRPr lang="en-IN" b="1" u="sng" dirty="0"/>
          </a:p>
        </p:txBody>
      </p:sp>
      <p:sp>
        <p:nvSpPr>
          <p:cNvPr id="3" name="Content Placeholder 2">
            <a:extLst>
              <a:ext uri="{FF2B5EF4-FFF2-40B4-BE49-F238E27FC236}">
                <a16:creationId xmlns:a16="http://schemas.microsoft.com/office/drawing/2014/main" id="{E8862303-D200-87B2-988F-E7C18A039FAC}"/>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100" b="1" i="1" dirty="0">
                <a:solidFill>
                  <a:srgbClr val="000000"/>
                </a:solidFill>
                <a:latin typeface="Open Sans" panose="020B0606030504020204" pitchFamily="34" charset="0"/>
              </a:rPr>
              <a:t>Enhanced Accuracy:</a:t>
            </a:r>
            <a:r>
              <a:rPr lang="en-US" sz="2100" i="1" dirty="0">
                <a:solidFill>
                  <a:srgbClr val="000000"/>
                </a:solidFill>
                <a:latin typeface="Open Sans" panose="020B0606030504020204" pitchFamily="34" charset="0"/>
              </a:rPr>
              <a:t> Minimize errors associated with manual data entry through automated recognition technology.</a:t>
            </a:r>
          </a:p>
          <a:p>
            <a:pPr algn="l">
              <a:buFont typeface="Arial" panose="020B0604020202020204" pitchFamily="34" charset="0"/>
              <a:buChar char="•"/>
            </a:pPr>
            <a:r>
              <a:rPr lang="en-US" sz="2100" b="1" i="1" dirty="0">
                <a:solidFill>
                  <a:srgbClr val="000000"/>
                </a:solidFill>
                <a:latin typeface="Open Sans" panose="020B0606030504020204" pitchFamily="34" charset="0"/>
              </a:rPr>
              <a:t>Improved Accessibility:</a:t>
            </a:r>
            <a:r>
              <a:rPr lang="en-US" sz="2100" i="1" dirty="0">
                <a:solidFill>
                  <a:srgbClr val="000000"/>
                </a:solidFill>
                <a:latin typeface="Open Sans" panose="020B0606030504020204" pitchFamily="34" charset="0"/>
              </a:rPr>
              <a:t> Access patient records anytime, anywhere, facilitating better collaboration among healthcare professionals.</a:t>
            </a:r>
          </a:p>
          <a:p>
            <a:pPr algn="l">
              <a:buFont typeface="Arial" panose="020B0604020202020204" pitchFamily="34" charset="0"/>
              <a:buChar char="•"/>
            </a:pPr>
            <a:r>
              <a:rPr lang="en-US" sz="2100" b="1" i="1" dirty="0">
                <a:solidFill>
                  <a:srgbClr val="000000"/>
                </a:solidFill>
                <a:latin typeface="Open Sans" panose="020B0606030504020204" pitchFamily="34" charset="0"/>
              </a:rPr>
              <a:t>Cost-Efficiency:</a:t>
            </a:r>
            <a:r>
              <a:rPr lang="en-US" sz="2100" i="1" dirty="0">
                <a:solidFill>
                  <a:srgbClr val="000000"/>
                </a:solidFill>
                <a:latin typeface="Open Sans" panose="020B0606030504020204" pitchFamily="34" charset="0"/>
              </a:rPr>
              <a:t> Reduce paper usage and associated costs while optimizing administrative workflows.</a:t>
            </a:r>
          </a:p>
          <a:p>
            <a:pPr algn="l">
              <a:buFont typeface="Arial" panose="020B0604020202020204" pitchFamily="34" charset="0"/>
              <a:buChar char="•"/>
            </a:pPr>
            <a:r>
              <a:rPr lang="en-US" sz="2100" b="1" i="1" dirty="0">
                <a:solidFill>
                  <a:srgbClr val="000000"/>
                </a:solidFill>
                <a:latin typeface="Open Sans" panose="020B0606030504020204" pitchFamily="34" charset="0"/>
              </a:rPr>
              <a:t>Patient Empowerment:</a:t>
            </a:r>
            <a:r>
              <a:rPr lang="en-US" sz="2100" i="1" dirty="0">
                <a:solidFill>
                  <a:srgbClr val="000000"/>
                </a:solidFill>
                <a:latin typeface="Open Sans" panose="020B0606030504020204" pitchFamily="34" charset="0"/>
              </a:rPr>
              <a:t> Enable patients to complete registration processes with ease, fostering a positive and efficient healthcare experience.</a:t>
            </a:r>
          </a:p>
          <a:p>
            <a:endParaRPr lang="en-IN" dirty="0"/>
          </a:p>
        </p:txBody>
      </p:sp>
    </p:spTree>
    <p:extLst>
      <p:ext uri="{BB962C8B-B14F-4D97-AF65-F5344CB8AC3E}">
        <p14:creationId xmlns:p14="http://schemas.microsoft.com/office/powerpoint/2010/main" val="223556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76D4-7FF8-655C-7023-FD79A4755661}"/>
              </a:ext>
            </a:extLst>
          </p:cNvPr>
          <p:cNvSpPr>
            <a:spLocks noGrp="1"/>
          </p:cNvSpPr>
          <p:nvPr>
            <p:ph type="title"/>
          </p:nvPr>
        </p:nvSpPr>
        <p:spPr/>
        <p:txBody>
          <a:bodyPr/>
          <a:lstStyle/>
          <a:p>
            <a:r>
              <a:rPr lang="en-US" b="1" u="sng" dirty="0"/>
              <a:t>Project Requirements</a:t>
            </a:r>
            <a:endParaRPr lang="en-IN" b="1" u="sng" dirty="0"/>
          </a:p>
        </p:txBody>
      </p:sp>
      <p:sp>
        <p:nvSpPr>
          <p:cNvPr id="3" name="Content Placeholder 2">
            <a:extLst>
              <a:ext uri="{FF2B5EF4-FFF2-40B4-BE49-F238E27FC236}">
                <a16:creationId xmlns:a16="http://schemas.microsoft.com/office/drawing/2014/main" id="{52E7752A-4335-82E9-1210-C1C339C22720}"/>
              </a:ext>
            </a:extLst>
          </p:cNvPr>
          <p:cNvSpPr>
            <a:spLocks noGrp="1"/>
          </p:cNvSpPr>
          <p:nvPr>
            <p:ph idx="1"/>
          </p:nvPr>
        </p:nvSpPr>
        <p:spPr/>
        <p:txBody>
          <a:bodyPr>
            <a:normAutofit fontScale="47500" lnSpcReduction="20000"/>
          </a:bodyPr>
          <a:lstStyle/>
          <a:p>
            <a:pPr marL="0" indent="0" algn="l">
              <a:buNone/>
            </a:pPr>
            <a:r>
              <a:rPr lang="en-IN" sz="3400" b="1" i="1" dirty="0">
                <a:solidFill>
                  <a:srgbClr val="000000"/>
                </a:solidFill>
                <a:latin typeface="Open Sans" panose="020B0606030504020204" pitchFamily="34" charset="0"/>
              </a:rPr>
              <a:t>Advanced Handwriting Recognition Technology:</a:t>
            </a:r>
          </a:p>
          <a:p>
            <a:pPr algn="l">
              <a:buFont typeface="Arial" panose="020B0604020202020204" pitchFamily="34" charset="0"/>
              <a:buChar char="•"/>
            </a:pPr>
            <a:r>
              <a:rPr lang="en-IN" sz="3400" i="1" dirty="0">
                <a:solidFill>
                  <a:srgbClr val="000000"/>
                </a:solidFill>
                <a:latin typeface="Open Sans" panose="020B0606030504020204" pitchFamily="34" charset="0"/>
              </a:rPr>
              <a:t>Implement cutting-edge handwriting recognition algorithms or utilize pre-trained machine learning models to accurately transcribe handwritten content.</a:t>
            </a:r>
          </a:p>
          <a:p>
            <a:pPr algn="l">
              <a:buFont typeface="Arial" panose="020B0604020202020204" pitchFamily="34" charset="0"/>
              <a:buChar char="•"/>
            </a:pPr>
            <a:r>
              <a:rPr lang="en-IN" sz="3400" i="1" dirty="0">
                <a:solidFill>
                  <a:srgbClr val="000000"/>
                </a:solidFill>
                <a:latin typeface="Open Sans" panose="020B0606030504020204" pitchFamily="34" charset="0"/>
              </a:rPr>
              <a:t>Regularly update and refine the recognition model based on real-world data to improve accuracy over time.</a:t>
            </a:r>
          </a:p>
          <a:p>
            <a:pPr marL="0" indent="0">
              <a:buNone/>
            </a:pPr>
            <a:r>
              <a:rPr lang="en-US" sz="3400" b="1" i="1" dirty="0">
                <a:solidFill>
                  <a:srgbClr val="000000"/>
                </a:solidFill>
                <a:latin typeface="Open Sans" panose="020B0606030504020204" pitchFamily="34" charset="0"/>
              </a:rPr>
              <a:t>User-Friendly Interface:</a:t>
            </a:r>
          </a:p>
          <a:p>
            <a:pPr>
              <a:buFont typeface="Arial" panose="020B0604020202020204" pitchFamily="34" charset="0"/>
              <a:buChar char="•"/>
            </a:pPr>
            <a:r>
              <a:rPr lang="en-US" sz="3500" i="1" dirty="0">
                <a:solidFill>
                  <a:srgbClr val="000000"/>
                </a:solidFill>
                <a:latin typeface="Open Sans" panose="020B0606030504020204" pitchFamily="34" charset="0"/>
              </a:rPr>
              <a:t>Design an intuitive and user-friendly interface for both healthcare professionals and patients, ensuring a seamless transition from traditional to digital registration.</a:t>
            </a:r>
          </a:p>
          <a:p>
            <a:pPr>
              <a:buFont typeface="Arial" panose="020B0604020202020204" pitchFamily="34" charset="0"/>
              <a:buChar char="•"/>
            </a:pPr>
            <a:r>
              <a:rPr lang="en-US" sz="3500" i="1" dirty="0">
                <a:solidFill>
                  <a:srgbClr val="000000"/>
                </a:solidFill>
                <a:latin typeface="Open Sans" panose="020B0606030504020204" pitchFamily="34" charset="0"/>
              </a:rPr>
              <a:t>Incorporate features such as form validation, real-time feedback, and easy navigation to enhance user experience.</a:t>
            </a:r>
          </a:p>
          <a:p>
            <a:endParaRPr lang="en-IN" dirty="0"/>
          </a:p>
        </p:txBody>
      </p:sp>
    </p:spTree>
    <p:extLst>
      <p:ext uri="{BB962C8B-B14F-4D97-AF65-F5344CB8AC3E}">
        <p14:creationId xmlns:p14="http://schemas.microsoft.com/office/powerpoint/2010/main" val="297607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9579-89F7-C577-7C7E-D4B045413174}"/>
              </a:ext>
            </a:extLst>
          </p:cNvPr>
          <p:cNvSpPr>
            <a:spLocks noGrp="1"/>
          </p:cNvSpPr>
          <p:nvPr>
            <p:ph type="title"/>
          </p:nvPr>
        </p:nvSpPr>
        <p:spPr/>
        <p:txBody>
          <a:bodyPr/>
          <a:lstStyle/>
          <a:p>
            <a:r>
              <a:rPr lang="en-US" b="1" u="sng" dirty="0"/>
              <a:t>Project Architecture</a:t>
            </a:r>
            <a:endParaRPr lang="en-IN" b="1" u="sng" dirty="0"/>
          </a:p>
        </p:txBody>
      </p:sp>
      <p:pic>
        <p:nvPicPr>
          <p:cNvPr id="5" name="Content Placeholder 4">
            <a:extLst>
              <a:ext uri="{FF2B5EF4-FFF2-40B4-BE49-F238E27FC236}">
                <a16:creationId xmlns:a16="http://schemas.microsoft.com/office/drawing/2014/main" id="{30411D4C-B717-F407-3128-00CDBC44016E}"/>
              </a:ext>
            </a:extLst>
          </p:cNvPr>
          <p:cNvPicPr>
            <a:picLocks noGrp="1" noChangeAspect="1"/>
          </p:cNvPicPr>
          <p:nvPr>
            <p:ph idx="1"/>
          </p:nvPr>
        </p:nvPicPr>
        <p:blipFill>
          <a:blip r:embed="rId2"/>
          <a:stretch>
            <a:fillRect/>
          </a:stretch>
        </p:blipFill>
        <p:spPr>
          <a:xfrm>
            <a:off x="3457684" y="2767471"/>
            <a:ext cx="6699189" cy="2505993"/>
          </a:xfrm>
        </p:spPr>
      </p:pic>
    </p:spTree>
    <p:extLst>
      <p:ext uri="{BB962C8B-B14F-4D97-AF65-F5344CB8AC3E}">
        <p14:creationId xmlns:p14="http://schemas.microsoft.com/office/powerpoint/2010/main" val="610107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432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Corbel</vt:lpstr>
      <vt:lpstr>Open Sans</vt:lpstr>
      <vt:lpstr>Söhne</vt:lpstr>
      <vt:lpstr>Parallax</vt:lpstr>
      <vt:lpstr>PowerPoint Presentation</vt:lpstr>
      <vt:lpstr>Shree Pathanjali Acupuncture center</vt:lpstr>
      <vt:lpstr>Acupuncture</vt:lpstr>
      <vt:lpstr>Project Scope</vt:lpstr>
      <vt:lpstr>Benefits</vt:lpstr>
      <vt:lpstr>Project Requirements</vt:lpstr>
      <vt:lpstr>Project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teja</dc:creator>
  <cp:lastModifiedBy>siva teja</cp:lastModifiedBy>
  <cp:revision>4</cp:revision>
  <dcterms:created xsi:type="dcterms:W3CDTF">2023-12-02T13:12:08Z</dcterms:created>
  <dcterms:modified xsi:type="dcterms:W3CDTF">2023-12-02T14:24:17Z</dcterms:modified>
</cp:coreProperties>
</file>