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74" r:id="rId10"/>
    <p:sldId id="269" r:id="rId11"/>
    <p:sldId id="277" r:id="rId12"/>
    <p:sldId id="278" r:id="rId13"/>
    <p:sldId id="281" r:id="rId14"/>
    <p:sldId id="279" r:id="rId15"/>
    <p:sldId id="282" r:id="rId16"/>
    <p:sldId id="268" r:id="rId17"/>
    <p:sldId id="283" r:id="rId18"/>
    <p:sldId id="272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531DC-94D7-2447-F5A5-329D1BD17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4E578-ECB0-EACE-8FF0-AC50251AA7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D95CC-B4D9-4EDC-A66B-9F314C4C2288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1A723-873E-F55B-D44D-23691C063E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A76B-1849-5DF7-8A8A-473D95D90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939A-C81C-4BD8-8FBD-203C06C1E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948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942C3-E625-467F-BA54-87A8C90A3E2D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FAC23-050C-4A9C-85CD-91EA18003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327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4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1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8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8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4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Group-24 | Application of Fog Computing in Smart Healthcare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FAC23-050C-4A9C-85CD-91EA180035B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01428A-9E36-4B4F-AFB6-3D5C4C9F070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5C4C-2BBF-4085-8659-3B3720EB665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B523-4581-4697-9A04-5D6D5F3F9BF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0A02-F233-4497-859B-AB1388479A65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3DAE-4E83-44CB-BCA3-36B89A1FE0A5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8B0C-2D52-45B8-814C-E13B45A15D8E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7E9C-8716-4E03-9790-FA49D54DBEC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BD43-C4DE-4252-9FE0-B43C27E55E1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D0EB-5CB7-465F-B27E-7CE96F18417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7807-05DA-4D5B-8469-A0F346C36A5B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B5A-BA19-41E7-B50A-81C42964B79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E0D6-F58F-4E77-B129-69D4467C39F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C0B2-517C-416C-8FFB-4489CFFD941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C358-392F-4CD7-9684-E0476528098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D287-CE6A-4E9D-882A-83C5BA5AA37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56AC-F90B-4DF9-A668-5C69603D98B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C9F8-9715-411D-81BE-6BF629379B77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747E97-0A42-4CD4-BE8E-F380F18B935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67739X19313391" TargetMode="External"/><Relationship Id="rId7" Type="http://schemas.openxmlformats.org/officeDocument/2006/relationships/hyperlink" Target="https://thesai.org/Downloads/Volume12No6/Paper_27-Fog_based_Remote_in_Home_Health_Monitoring.pdf" TargetMode="External"/><Relationship Id="rId2" Type="http://schemas.openxmlformats.org/officeDocument/2006/relationships/hyperlink" Target="https://link.springer.com/article/10.1007/s40747-021-00582-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JIOT.2020.3044966" TargetMode="External"/><Relationship Id="rId5" Type="http://schemas.openxmlformats.org/officeDocument/2006/relationships/hyperlink" Target="https://ieeexplore.ieee.org/document/9380652" TargetMode="External"/><Relationship Id="rId4" Type="http://schemas.openxmlformats.org/officeDocument/2006/relationships/hyperlink" Target="https://www.researchgate.net/publication/339189991_The_Future_of_Healthcare_Internet_of_Things_A_Survey_of_Emerging_Technolog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C1C8-E7FA-486F-8292-D5AA2D6F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376304"/>
            <a:ext cx="6815669" cy="1515533"/>
          </a:xfrm>
        </p:spPr>
        <p:txBody>
          <a:bodyPr/>
          <a:lstStyle/>
          <a:p>
            <a:r>
              <a:rPr lang="en-IN" sz="2800" b="1" dirty="0">
                <a:highlight>
                  <a:srgbClr val="C0C0C0"/>
                </a:highlight>
              </a:rPr>
              <a:t>APPLICATIONS OF FOG COMPUTING IN SMART HEALTHCARE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83F8-116A-4903-B9E4-B67DD4D9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894" y="3672249"/>
            <a:ext cx="2848430" cy="1088571"/>
          </a:xfrm>
        </p:spPr>
        <p:txBody>
          <a:bodyPr>
            <a:normAutofit/>
          </a:bodyPr>
          <a:lstStyle/>
          <a:p>
            <a:pPr algn="l"/>
            <a:r>
              <a:rPr lang="en-IN" sz="1600" b="1" dirty="0"/>
              <a:t>Mentor:</a:t>
            </a:r>
          </a:p>
          <a:p>
            <a:pPr algn="l"/>
            <a:r>
              <a:rPr lang="en-IN" sz="1600" dirty="0" err="1"/>
              <a:t>Dr.</a:t>
            </a:r>
            <a:r>
              <a:rPr lang="en-IN" sz="1600" dirty="0"/>
              <a:t> </a:t>
            </a:r>
            <a:r>
              <a:rPr lang="en-IN" sz="1600" dirty="0" err="1"/>
              <a:t>Naela</a:t>
            </a:r>
            <a:r>
              <a:rPr lang="en-IN" sz="1600" dirty="0"/>
              <a:t> Rizvi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068EDC1-DCEC-E2D2-3CF6-5707240D04BC}"/>
              </a:ext>
            </a:extLst>
          </p:cNvPr>
          <p:cNvSpPr txBox="1">
            <a:spLocks/>
          </p:cNvSpPr>
          <p:nvPr/>
        </p:nvSpPr>
        <p:spPr>
          <a:xfrm>
            <a:off x="2683932" y="3719421"/>
            <a:ext cx="3629781" cy="1582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Presented by: </a:t>
            </a:r>
          </a:p>
          <a:p>
            <a:pPr algn="l"/>
            <a:r>
              <a:rPr lang="en-IN" b="1" dirty="0"/>
              <a:t>        </a:t>
            </a:r>
            <a:r>
              <a:rPr lang="en-IN" dirty="0"/>
              <a:t>Samshul Ajam Ansari (13000119052)</a:t>
            </a:r>
          </a:p>
          <a:p>
            <a:pPr algn="l"/>
            <a:r>
              <a:rPr lang="en-IN" dirty="0"/>
              <a:t>	</a:t>
            </a:r>
            <a:r>
              <a:rPr lang="en-IN" dirty="0" err="1"/>
              <a:t>Raushan</a:t>
            </a:r>
            <a:r>
              <a:rPr lang="en-IN" dirty="0"/>
              <a:t> Kumar(13000119033)</a:t>
            </a:r>
          </a:p>
          <a:p>
            <a:pPr algn="l"/>
            <a:r>
              <a:rPr lang="en-IN" dirty="0"/>
              <a:t>         Aman Kumar (13000119032)</a:t>
            </a:r>
          </a:p>
          <a:p>
            <a:pPr algn="l"/>
            <a:r>
              <a:rPr lang="en-IN" dirty="0"/>
              <a:t>       Uday Shankar Mardi (13000119021)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22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D6FE-2915-4098-B850-4ED170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8FBEFD-BAAF-6DEE-EA8A-B00F3973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556932"/>
            <a:ext cx="9714360" cy="3318936"/>
          </a:xfrm>
        </p:spPr>
        <p:txBody>
          <a:bodyPr/>
          <a:lstStyle/>
          <a:p>
            <a:r>
              <a:rPr lang="en-IN" dirty="0"/>
              <a:t>Software used: </a:t>
            </a:r>
            <a:r>
              <a:rPr lang="en-IN" dirty="0" err="1"/>
              <a:t>iFogSim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54FE5-DAB6-0395-5554-4A0771C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7EEBCB-DB83-A6F2-E16C-52BE6B82E56E}"/>
              </a:ext>
            </a:extLst>
          </p:cNvPr>
          <p:cNvSpPr txBox="1">
            <a:spLocks/>
          </p:cNvSpPr>
          <p:nvPr/>
        </p:nvSpPr>
        <p:spPr>
          <a:xfrm>
            <a:off x="7434943" y="-77973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7237F-2A61-9EED-3598-D98C0123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1" t="26746" r="11250" b="12380"/>
          <a:stretch/>
        </p:blipFill>
        <p:spPr>
          <a:xfrm>
            <a:off x="3075213" y="3009496"/>
            <a:ext cx="6259285" cy="2779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EE2293-2E22-2112-A2E6-B0E95530B76B}"/>
              </a:ext>
            </a:extLst>
          </p:cNvPr>
          <p:cNvSpPr txBox="1"/>
          <p:nvPr/>
        </p:nvSpPr>
        <p:spPr>
          <a:xfrm>
            <a:off x="2973159" y="5872619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Fig: Topology of Smart Healthcare for one patient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AA386-C65C-C9E9-276B-542BC5013133}"/>
              </a:ext>
            </a:extLst>
          </p:cNvPr>
          <p:cNvSpPr txBox="1"/>
          <p:nvPr/>
        </p:nvSpPr>
        <p:spPr>
          <a:xfrm>
            <a:off x="9733378" y="2889754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highlight>
                  <a:srgbClr val="FFFF00"/>
                </a:highlight>
              </a:rPr>
              <a:t>S</a:t>
            </a:r>
            <a:r>
              <a:rPr lang="en-IN" dirty="0">
                <a:solidFill>
                  <a:srgbClr val="0070C0"/>
                </a:solidFill>
              </a:rPr>
              <a:t>: Sensor</a:t>
            </a:r>
          </a:p>
          <a:p>
            <a:r>
              <a:rPr lang="en-IN" b="1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n-IN" dirty="0">
                <a:solidFill>
                  <a:srgbClr val="0070C0"/>
                </a:solidFill>
              </a:rPr>
              <a:t>: Actuator</a:t>
            </a:r>
          </a:p>
        </p:txBody>
      </p:sp>
    </p:spTree>
    <p:extLst>
      <p:ext uri="{BB962C8B-B14F-4D97-AF65-F5344CB8AC3E}">
        <p14:creationId xmlns:p14="http://schemas.microsoft.com/office/powerpoint/2010/main" val="30597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D6FE-2915-4098-B850-4ED170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contd...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4DF3B-FAAB-B0A1-A205-0936D64A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770" b="12543"/>
          <a:stretch/>
        </p:blipFill>
        <p:spPr>
          <a:xfrm>
            <a:off x="2001442" y="2547256"/>
            <a:ext cx="8189115" cy="2933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54FE5-DAB6-0395-5554-4A0771C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7EEBCB-DB83-A6F2-E16C-52BE6B82E56E}"/>
              </a:ext>
            </a:extLst>
          </p:cNvPr>
          <p:cNvSpPr txBox="1">
            <a:spLocks/>
          </p:cNvSpPr>
          <p:nvPr/>
        </p:nvSpPr>
        <p:spPr>
          <a:xfrm>
            <a:off x="7434943" y="-77973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E2293-2E22-2112-A2E6-B0E95530B76B}"/>
              </a:ext>
            </a:extLst>
          </p:cNvPr>
          <p:cNvSpPr txBox="1"/>
          <p:nvPr/>
        </p:nvSpPr>
        <p:spPr>
          <a:xfrm>
            <a:off x="2924173" y="5599668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Fig: Topology of Smart Healthcare for multiple patients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CC9F9-8CC6-AF02-94EE-495F8758973C}"/>
              </a:ext>
            </a:extLst>
          </p:cNvPr>
          <p:cNvSpPr txBox="1"/>
          <p:nvPr/>
        </p:nvSpPr>
        <p:spPr>
          <a:xfrm>
            <a:off x="10353901" y="2476096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highlight>
                  <a:srgbClr val="FFFF00"/>
                </a:highlight>
              </a:rPr>
              <a:t>S</a:t>
            </a:r>
            <a:r>
              <a:rPr lang="en-IN" dirty="0">
                <a:solidFill>
                  <a:srgbClr val="0070C0"/>
                </a:solidFill>
              </a:rPr>
              <a:t>: Sensor</a:t>
            </a:r>
          </a:p>
          <a:p>
            <a:r>
              <a:rPr lang="en-IN" b="1" dirty="0">
                <a:solidFill>
                  <a:srgbClr val="0070C0"/>
                </a:solidFill>
                <a:highlight>
                  <a:srgbClr val="FFFF00"/>
                </a:highlight>
              </a:rPr>
              <a:t>D</a:t>
            </a:r>
            <a:r>
              <a:rPr lang="en-IN" dirty="0">
                <a:solidFill>
                  <a:srgbClr val="0070C0"/>
                </a:solidFill>
              </a:rPr>
              <a:t>: Actuator</a:t>
            </a:r>
          </a:p>
        </p:txBody>
      </p:sp>
    </p:spTree>
    <p:extLst>
      <p:ext uri="{BB962C8B-B14F-4D97-AF65-F5344CB8AC3E}">
        <p14:creationId xmlns:p14="http://schemas.microsoft.com/office/powerpoint/2010/main" val="7673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DE76-CCE9-B8DE-BB6F-783CB011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B4BD-4A08-7852-2044-4DB51908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605882-7C18-639B-EC12-BC6E2847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882753"/>
            <a:ext cx="9356269" cy="36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Fig: Simulation Result when the data is processed at cloud servers</a:t>
            </a:r>
            <a:endParaRPr lang="en-IN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4EE0A-21C2-3DE3-EF31-969D7FE16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8" t="26508" r="19375" b="13571"/>
          <a:stretch/>
        </p:blipFill>
        <p:spPr>
          <a:xfrm>
            <a:off x="1436914" y="2557113"/>
            <a:ext cx="6123213" cy="3318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CAB79405-BF78-3690-9305-BB1EA568AA18}"/>
              </a:ext>
            </a:extLst>
          </p:cNvPr>
          <p:cNvSpPr txBox="1">
            <a:spLocks/>
          </p:cNvSpPr>
          <p:nvPr/>
        </p:nvSpPr>
        <p:spPr>
          <a:xfrm>
            <a:off x="7952015" y="3910207"/>
            <a:ext cx="3532413" cy="1486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800" dirty="0"/>
              <a:t>Output: </a:t>
            </a:r>
          </a:p>
          <a:p>
            <a:pPr marL="0" indent="0">
              <a:buFont typeface="Arial"/>
              <a:buNone/>
            </a:pPr>
            <a:r>
              <a:rPr lang="en-IN" sz="1800" dirty="0"/>
              <a:t>Latency: 1726.32 </a:t>
            </a:r>
            <a:r>
              <a:rPr lang="en-IN" sz="1800" dirty="0" err="1"/>
              <a:t>ms</a:t>
            </a:r>
            <a:endParaRPr lang="en-IN" sz="1800" dirty="0"/>
          </a:p>
          <a:p>
            <a:pPr marL="0" indent="0">
              <a:buFont typeface="Arial"/>
              <a:buNone/>
            </a:pPr>
            <a:r>
              <a:rPr lang="en-IN" sz="1800" dirty="0"/>
              <a:t>Total Network Usage: 2056008.80 kB</a:t>
            </a:r>
          </a:p>
        </p:txBody>
      </p:sp>
    </p:spTree>
    <p:extLst>
      <p:ext uri="{BB962C8B-B14F-4D97-AF65-F5344CB8AC3E}">
        <p14:creationId xmlns:p14="http://schemas.microsoft.com/office/powerpoint/2010/main" val="361852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DE76-CCE9-B8DE-BB6F-783CB011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 contd..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B4BD-4A08-7852-2044-4DB51908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605882-7C18-639B-EC12-BC6E2847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882753"/>
            <a:ext cx="9356269" cy="36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Fig: Simulation Result when the data is processed at fog servers</a:t>
            </a:r>
            <a:endParaRPr lang="en-IN" sz="1800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CAB79405-BF78-3690-9305-BB1EA568AA18}"/>
              </a:ext>
            </a:extLst>
          </p:cNvPr>
          <p:cNvSpPr txBox="1">
            <a:spLocks/>
          </p:cNvSpPr>
          <p:nvPr/>
        </p:nvSpPr>
        <p:spPr>
          <a:xfrm>
            <a:off x="7870372" y="4135225"/>
            <a:ext cx="3532413" cy="1486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800" dirty="0"/>
              <a:t>Output: </a:t>
            </a:r>
          </a:p>
          <a:p>
            <a:pPr marL="0" indent="0">
              <a:buFont typeface="Arial"/>
              <a:buNone/>
            </a:pPr>
            <a:r>
              <a:rPr lang="en-IN" sz="1800" dirty="0"/>
              <a:t>Latency: 11.51 </a:t>
            </a:r>
            <a:r>
              <a:rPr lang="en-IN" sz="1800" dirty="0" err="1"/>
              <a:t>ms</a:t>
            </a:r>
            <a:endParaRPr lang="en-IN" sz="1800" dirty="0"/>
          </a:p>
          <a:p>
            <a:pPr marL="0" indent="0">
              <a:buFont typeface="Arial"/>
              <a:buNone/>
            </a:pPr>
            <a:r>
              <a:rPr lang="en-IN" sz="1800" dirty="0"/>
              <a:t>Total Network Usage: 169577.70 kB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7E588-185D-8C0E-7233-AB6896ADE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7" t="19030" r="24784" b="20953"/>
          <a:stretch/>
        </p:blipFill>
        <p:spPr>
          <a:xfrm>
            <a:off x="1404259" y="2525486"/>
            <a:ext cx="5965370" cy="335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63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1FA9-39B5-C840-1D91-2D7E5D61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Result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4D4C-567A-D72D-BD41-8D127088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682" y="5674782"/>
            <a:ext cx="7783323" cy="66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Table: Simulation results for the proposed smart healthcare system for fog and cloud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DEA0-2F1E-D198-4222-25638F1A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656E1-6283-81EA-D312-DF8CC350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95" y="2704943"/>
            <a:ext cx="8164010" cy="2845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9954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39E0-AC1C-CF1E-5172-BC123D73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CC587A-067E-12E9-919E-5E5B1A8B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26" y="2476499"/>
            <a:ext cx="4718304" cy="576262"/>
          </a:xfrm>
        </p:spPr>
        <p:txBody>
          <a:bodyPr/>
          <a:lstStyle/>
          <a:p>
            <a:pPr algn="ctr"/>
            <a:r>
              <a:rPr lang="en-IN" dirty="0"/>
              <a:t>Latency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040FB9D-D571-65A0-CE08-E60CEC241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1221" y="3062965"/>
            <a:ext cx="3743408" cy="3058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2203710-20C7-B23F-4D56-6C96E813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9656" y="2476499"/>
            <a:ext cx="4718304" cy="576262"/>
          </a:xfrm>
        </p:spPr>
        <p:txBody>
          <a:bodyPr/>
          <a:lstStyle/>
          <a:p>
            <a:pPr algn="ctr"/>
            <a:r>
              <a:rPr lang="en-IN" dirty="0"/>
              <a:t>Network Usage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415F190-05EA-7952-0D22-18C56FD893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4649" y="3102429"/>
            <a:ext cx="3841227" cy="3018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DAE7-A6AA-9386-989D-3632519A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1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770B-D10B-4E03-9EE0-1094BB8F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61645"/>
            <a:ext cx="9601196" cy="1143847"/>
          </a:xfrm>
        </p:spPr>
        <p:txBody>
          <a:bodyPr>
            <a:normAutofit/>
          </a:bodyPr>
          <a:lstStyle/>
          <a:p>
            <a:r>
              <a:rPr lang="en-IN" dirty="0"/>
              <a:t>Benefits of 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8D9B-8415-4694-9BD9-336C76E8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0"/>
            <a:ext cx="9666512" cy="333768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Benefits of fog Computing include: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Machine learning models can also be integrated to fog servers to automate real decision making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Can be used to make smart predictions and send alerts based on the data received from the sensors and end-user devices.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7BE2-18AA-7941-1627-374632BE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2E594B-0367-D041-84F6-BC346A8DCA2D}"/>
              </a:ext>
            </a:extLst>
          </p:cNvPr>
          <p:cNvSpPr txBox="1">
            <a:spLocks/>
          </p:cNvSpPr>
          <p:nvPr/>
        </p:nvSpPr>
        <p:spPr>
          <a:xfrm>
            <a:off x="7418614" y="-61645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0B99-8DF9-2FDA-2197-47A7608BD1D2}"/>
              </a:ext>
            </a:extLst>
          </p:cNvPr>
          <p:cNvSpPr/>
          <p:nvPr/>
        </p:nvSpPr>
        <p:spPr>
          <a:xfrm>
            <a:off x="2498271" y="2955470"/>
            <a:ext cx="6204857" cy="18886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Low latency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Bandwidth optimization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Enhanced Privacy and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Reliability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Scalibility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8620-18D7-C582-FFF0-30C0AC97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1A3E-09E3-91ED-39EB-1D9A6496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Fog computing brings cloud capabilities close to the end-user.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Fog computing-based </a:t>
            </a:r>
            <a:r>
              <a:rPr lang="en-IN" dirty="0" err="1"/>
              <a:t>IoHT</a:t>
            </a:r>
            <a:r>
              <a:rPr lang="en-IN" dirty="0"/>
              <a:t> applications</a:t>
            </a:r>
          </a:p>
          <a:p>
            <a:pPr lvl="2"/>
            <a:r>
              <a:rPr lang="en-IN" dirty="0"/>
              <a:t>Reduced latency and congestion</a:t>
            </a:r>
          </a:p>
          <a:p>
            <a:pPr lvl="2"/>
            <a:r>
              <a:rPr lang="en-IN" dirty="0" err="1"/>
              <a:t>Enhaced</a:t>
            </a:r>
            <a:r>
              <a:rPr lang="en-IN" dirty="0"/>
              <a:t> privacy and security</a:t>
            </a:r>
          </a:p>
          <a:p>
            <a:pPr lvl="2"/>
            <a:r>
              <a:rPr lang="en-IN" dirty="0"/>
              <a:t>Improve reliability and Scalability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Can be used in truly real-time monitoring in ambulance emergency, rescue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Has </a:t>
            </a:r>
            <a:r>
              <a:rPr lang="en-US" dirty="0"/>
              <a:t>the potential to revolutionize healthcare by enabling real-time, personalized, and efficient patient care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dirty="0"/>
          </a:p>
          <a:p>
            <a:pPr algn="l">
              <a:buFont typeface="Wingdings" panose="05000000000000000000" pitchFamily="2" charset="2"/>
              <a:buChar char="Ø"/>
            </a:pPr>
            <a:endParaRPr lang="en-IN" dirty="0"/>
          </a:p>
          <a:p>
            <a:pPr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A58DA-B574-584C-AE63-17889F8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B234C-89B8-816B-0123-3F61D71F61F3}"/>
              </a:ext>
            </a:extLst>
          </p:cNvPr>
          <p:cNvSpPr txBox="1">
            <a:spLocks/>
          </p:cNvSpPr>
          <p:nvPr/>
        </p:nvSpPr>
        <p:spPr>
          <a:xfrm>
            <a:off x="7402286" y="-67088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5777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96F-C724-3F54-8197-21E9C04E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801-C2AC-0F70-C925-02B2A75D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095775"/>
            <a:ext cx="8839200" cy="282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u="none" strike="noStrike" dirty="0">
                <a:solidFill>
                  <a:srgbClr val="151515"/>
                </a:solidFill>
                <a:effectLst/>
                <a:latin typeface="Garamond (Body)"/>
              </a:rPr>
              <a:t>We would like to express our special thanks of gratitude to Professor, </a:t>
            </a:r>
            <a:r>
              <a:rPr lang="en-US" sz="2000" b="1" u="none" strike="noStrike" dirty="0">
                <a:solidFill>
                  <a:srgbClr val="151515"/>
                </a:solidFill>
                <a:effectLst/>
                <a:latin typeface="Garamond (Body)"/>
              </a:rPr>
              <a:t>Dr. </a:t>
            </a:r>
            <a:r>
              <a:rPr lang="en-US" sz="2000" b="1" u="none" strike="noStrike" dirty="0" err="1">
                <a:solidFill>
                  <a:srgbClr val="151515"/>
                </a:solidFill>
                <a:effectLst/>
                <a:latin typeface="Garamond (Body)"/>
              </a:rPr>
              <a:t>Naela</a:t>
            </a:r>
            <a:r>
              <a:rPr lang="en-US" sz="2000" b="1" u="none" strike="noStrike" dirty="0">
                <a:solidFill>
                  <a:srgbClr val="151515"/>
                </a:solidFill>
                <a:effectLst/>
                <a:latin typeface="Garamond (Body)"/>
              </a:rPr>
              <a:t> Rizvi</a:t>
            </a:r>
            <a:r>
              <a:rPr lang="en-US" sz="2000" b="0" u="none" strike="noStrike" dirty="0">
                <a:solidFill>
                  <a:srgbClr val="151515"/>
                </a:solidFill>
                <a:effectLst/>
                <a:latin typeface="Garamond (Body)"/>
              </a:rPr>
              <a:t>, who gave us the golden opportunity to work on this wonderful project, which also helped us in doing a lot of Research and we came to know about so many new things which helped in enhancing our knowledge, which also helped us a lot in </a:t>
            </a:r>
            <a:r>
              <a:rPr lang="en-US" sz="2000" dirty="0">
                <a:solidFill>
                  <a:srgbClr val="151515"/>
                </a:solidFill>
                <a:latin typeface="Garamond (Body)"/>
              </a:rPr>
              <a:t>preparing </a:t>
            </a:r>
            <a:r>
              <a:rPr lang="en-US" sz="2000" b="0" u="none" strike="noStrike" dirty="0">
                <a:solidFill>
                  <a:srgbClr val="151515"/>
                </a:solidFill>
                <a:effectLst/>
                <a:latin typeface="Garamond (Body)"/>
              </a:rPr>
              <a:t>this project.</a:t>
            </a:r>
            <a:endParaRPr lang="en-US" sz="2000" dirty="0">
              <a:solidFill>
                <a:srgbClr val="151515"/>
              </a:solidFill>
              <a:latin typeface="Garamond (Body)"/>
            </a:endParaRPr>
          </a:p>
          <a:p>
            <a:pPr marL="0" indent="0">
              <a:buNone/>
            </a:pPr>
            <a:r>
              <a:rPr lang="en-US" sz="2100" b="0" i="0" u="none" strike="noStrike" baseline="0" dirty="0">
                <a:solidFill>
                  <a:srgbClr val="000000"/>
                </a:solidFill>
                <a:latin typeface="Garamond (Body)"/>
              </a:rPr>
              <a:t>Last but not the least we convey our gratitude to all the teachers for providing us the technical skill that will always remain as our asset and to all non-teaching staffs for the gracious hospitality they offered us. </a:t>
            </a:r>
            <a:endParaRPr lang="en-US" sz="2100" dirty="0">
              <a:solidFill>
                <a:srgbClr val="151515"/>
              </a:solidFill>
              <a:latin typeface="Garamond (Body)"/>
            </a:endParaRPr>
          </a:p>
          <a:p>
            <a:pPr marL="0" indent="0">
              <a:buNone/>
            </a:pPr>
            <a:endParaRPr lang="en-IN" sz="2800" dirty="0">
              <a:latin typeface="Garamond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09D74-F578-18C4-8447-ECA956B9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42769-9828-F8C6-CD6F-38CA09385297}"/>
              </a:ext>
            </a:extLst>
          </p:cNvPr>
          <p:cNvSpPr txBox="1">
            <a:spLocks/>
          </p:cNvSpPr>
          <p:nvPr/>
        </p:nvSpPr>
        <p:spPr>
          <a:xfrm>
            <a:off x="7429500" y="-55901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98546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BA4A-AF0F-4049-A39E-DF0795C4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C4FF-9F96-4411-A2E7-55FE53F1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39142"/>
            <a:ext cx="9731828" cy="293672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Garamond (Body)"/>
                <a:hlinkClick r:id="rId2"/>
              </a:rPr>
              <a:t>https://link.springer.com/article/10.1007/s40747-021-00582-9</a:t>
            </a: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Garamond (Body)"/>
                <a:hlinkClick r:id="rId3"/>
              </a:rPr>
              <a:t>https://www.sciencedirect.com/science/article/abs/pii/S0167739X19313391</a:t>
            </a: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Garamond (Body)"/>
                <a:hlinkClick r:id="rId4"/>
              </a:rPr>
              <a:t>https://www.researchgate.net/publication/339189991_The_Future_of_Healthcare_Internet_of_Things_A_Survey_of_Emerging_Technologies</a:t>
            </a: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Garamond (Body)"/>
                <a:hlinkClick r:id="rId5"/>
              </a:rPr>
              <a:t>https://ieeexplore.ieee.org/document/9380652</a:t>
            </a: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r>
              <a:rPr lang="en-IN" sz="2000" u="sng" dirty="0">
                <a:solidFill>
                  <a:srgbClr val="0000FF"/>
                </a:solidFill>
                <a:effectLst/>
                <a:latin typeface="Garamond (Body)"/>
                <a:ea typeface="Calibri" panose="020F0502020204030204" pitchFamily="34" charset="0"/>
                <a:cs typeface="Times-Roman"/>
                <a:hlinkClick r:id="rId6"/>
              </a:rPr>
              <a:t>https://doi.org/10.1109/JIOT.2020.3044966</a:t>
            </a:r>
            <a:endParaRPr lang="en-IN" sz="2000" u="sng" dirty="0">
              <a:solidFill>
                <a:srgbClr val="0000FF"/>
              </a:solidFill>
              <a:effectLst/>
              <a:latin typeface="Garamond (Body)"/>
              <a:ea typeface="Calibri" panose="020F0502020204030204" pitchFamily="34" charset="0"/>
              <a:cs typeface="Times-Roman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Garamond (Body)"/>
                <a:hlinkClick r:id="rId7"/>
              </a:rPr>
              <a:t>https://thesai.org/Downloads/Volume12No6/Paper_27-Fog_based_Remote_in_Home_Health_Monitoring.pdf</a:t>
            </a: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  <a:latin typeface="Garamond (Body)"/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7219F-CEB8-B58B-CC90-4713A09F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5E1CC6-E77F-1D0E-DD76-8AE1739F7779}"/>
              </a:ext>
            </a:extLst>
          </p:cNvPr>
          <p:cNvSpPr txBox="1">
            <a:spLocks/>
          </p:cNvSpPr>
          <p:nvPr/>
        </p:nvSpPr>
        <p:spPr>
          <a:xfrm>
            <a:off x="7418614" y="-88859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90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390C-4ABA-423F-B8D7-FF66F881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871C-BBAC-4BE7-89F2-8977F628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6371"/>
            <a:ext cx="9601196" cy="3684815"/>
          </a:xfrm>
        </p:spPr>
        <p:txBody>
          <a:bodyPr>
            <a:normAutofit fontScale="77500" lnSpcReduction="20000"/>
          </a:bodyPr>
          <a:lstStyle/>
          <a:p>
            <a:r>
              <a:rPr lang="en-IN" sz="1800" dirty="0"/>
              <a:t>Introduction</a:t>
            </a:r>
          </a:p>
          <a:p>
            <a:r>
              <a:rPr lang="en-IN" sz="1800" dirty="0"/>
              <a:t>Smart Healthcare System</a:t>
            </a:r>
          </a:p>
          <a:p>
            <a:pPr lvl="1"/>
            <a:r>
              <a:rPr lang="en-IN" sz="1400" dirty="0"/>
              <a:t>Merits</a:t>
            </a:r>
          </a:p>
          <a:p>
            <a:pPr lvl="1"/>
            <a:r>
              <a:rPr lang="en-IN" sz="1400" dirty="0"/>
              <a:t>Demerits</a:t>
            </a:r>
          </a:p>
          <a:p>
            <a:r>
              <a:rPr lang="en-IN" sz="1800" dirty="0"/>
              <a:t>Literature Survey</a:t>
            </a:r>
          </a:p>
          <a:p>
            <a:r>
              <a:rPr lang="en-IN" sz="1800" dirty="0"/>
              <a:t>Proposed Methodology</a:t>
            </a:r>
          </a:p>
          <a:p>
            <a:r>
              <a:rPr lang="en-IN" sz="1800" dirty="0"/>
              <a:t>Architecture</a:t>
            </a:r>
          </a:p>
          <a:p>
            <a:r>
              <a:rPr lang="en-IN" sz="1800" dirty="0"/>
              <a:t>Case Study</a:t>
            </a:r>
          </a:p>
          <a:p>
            <a:r>
              <a:rPr lang="en-IN" sz="1800" dirty="0"/>
              <a:t>Cloud Computing v/s Fog Computing</a:t>
            </a:r>
          </a:p>
          <a:p>
            <a:r>
              <a:rPr lang="en-IN" sz="1800" dirty="0"/>
              <a:t>Benefits</a:t>
            </a:r>
          </a:p>
          <a:p>
            <a:r>
              <a:rPr lang="en-IN" sz="1800" dirty="0"/>
              <a:t>Conclusion</a:t>
            </a:r>
          </a:p>
          <a:p>
            <a:r>
              <a:rPr lang="en-IN" sz="1800" dirty="0"/>
              <a:t>Acknowledgement</a:t>
            </a:r>
          </a:p>
          <a:p>
            <a:r>
              <a:rPr lang="en-IN" sz="1800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9A60-0FF4-C04D-C250-61DF4DE5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0422F-F438-7528-A4C6-9189A124EC96}"/>
              </a:ext>
            </a:extLst>
          </p:cNvPr>
          <p:cNvSpPr txBox="1">
            <a:spLocks/>
          </p:cNvSpPr>
          <p:nvPr/>
        </p:nvSpPr>
        <p:spPr>
          <a:xfrm>
            <a:off x="7434943" y="-72531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8996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hank You Images – Browse 193,426 Stock Photos, Vectors, and Video | Adobe  Stock">
            <a:extLst>
              <a:ext uri="{FF2B5EF4-FFF2-40B4-BE49-F238E27FC236}">
                <a16:creationId xmlns:a16="http://schemas.microsoft.com/office/drawing/2014/main" id="{A8363DB4-E189-4E89-85BA-BBA1BECD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51" y="1489416"/>
            <a:ext cx="862452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9A9B3-BDAC-E96F-FB50-9DA1D20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196F97-B4AB-BC6B-5950-BF2171F86C08}"/>
              </a:ext>
            </a:extLst>
          </p:cNvPr>
          <p:cNvSpPr txBox="1">
            <a:spLocks/>
          </p:cNvSpPr>
          <p:nvPr/>
        </p:nvSpPr>
        <p:spPr>
          <a:xfrm>
            <a:off x="7413171" y="-88859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988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F9D4-FAB7-4D8B-8293-7EFC7932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25675"/>
            <a:ext cx="9601196" cy="13038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D334-CD10-4E4F-8E69-C30ACC8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23324"/>
            <a:ext cx="9601196" cy="3285590"/>
          </a:xfrm>
        </p:spPr>
        <p:txBody>
          <a:bodyPr>
            <a:normAutofit lnSpcReduction="10000"/>
          </a:bodyPr>
          <a:lstStyle/>
          <a:p>
            <a:pPr marL="488950" indent="-342900" algn="l">
              <a:buFont typeface="Wingdings" panose="05000000000000000000" pitchFamily="2" charset="2"/>
              <a:buChar char="Ø"/>
            </a:pPr>
            <a:r>
              <a:rPr lang="en-US" sz="1900" b="0" i="0" u="none" strike="noStrike" baseline="0" dirty="0">
                <a:latin typeface="Garamond (Body)"/>
              </a:rPr>
              <a:t>The history of human development has proven that medical and healthcare applications for humanity always are the main driving force behind the development of science and technology.</a:t>
            </a:r>
            <a:endParaRPr lang="en-US" sz="1900" b="0" u="none" strike="noStrike" baseline="0" dirty="0">
              <a:latin typeface="Garamond (Body)"/>
            </a:endParaRPr>
          </a:p>
          <a:p>
            <a:pPr marL="488950" indent="-342900" algn="l">
              <a:buFont typeface="Wingdings" panose="05000000000000000000" pitchFamily="2" charset="2"/>
              <a:buChar char="Ø"/>
            </a:pPr>
            <a:r>
              <a:rPr lang="en-US" sz="1900" i="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Traditional Healthcare system, </a:t>
            </a:r>
          </a:p>
          <a:p>
            <a:pPr marL="1403350" lvl="2" indent="-34290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Patient needs visit the hospital</a:t>
            </a:r>
          </a:p>
          <a:p>
            <a:pPr marL="1403350" lvl="2" indent="-342900">
              <a:buFont typeface="Wingdings" panose="05000000000000000000" pitchFamily="2" charset="2"/>
              <a:buChar char="Ø"/>
            </a:pPr>
            <a:r>
              <a:rPr lang="en-US" sz="1300" i="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Time consuming</a:t>
            </a:r>
          </a:p>
          <a:p>
            <a:pPr marL="1403350" lvl="2" indent="-342900">
              <a:buFont typeface="Wingdings" panose="05000000000000000000" pitchFamily="2" charset="2"/>
              <a:buChar char="Ø"/>
            </a:pPr>
            <a:r>
              <a:rPr lang="en-US" sz="1300" i="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Lesser </a:t>
            </a:r>
            <a:r>
              <a:rPr lang="en-US" sz="1300" i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accessibility for the </a:t>
            </a:r>
            <a:r>
              <a:rPr lang="en-US" sz="1300" i="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doctor</a:t>
            </a:r>
          </a:p>
          <a:p>
            <a:pPr marL="488950" indent="-342900" algn="l">
              <a:buFont typeface="Wingdings" panose="05000000000000000000" pitchFamily="2" charset="2"/>
              <a:buChar char="Ø"/>
            </a:pPr>
            <a:r>
              <a:rPr lang="en-US" sz="1900" i="0" dirty="0">
                <a:solidFill>
                  <a:schemeClr val="dk2"/>
                </a:solidFill>
                <a:latin typeface="Garamond (Body)"/>
                <a:ea typeface="Arial"/>
                <a:cs typeface="Arial"/>
                <a:sym typeface="Arial"/>
              </a:rPr>
              <a:t>With the advent of cloud computing, the patient status is possible to collect, monitor and control remotely.</a:t>
            </a:r>
          </a:p>
          <a:p>
            <a:pPr lvl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q"/>
            </a:pPr>
            <a:r>
              <a:rPr lang="en-US" sz="1900" b="1" dirty="0">
                <a:latin typeface="Garamond (Body)"/>
                <a:ea typeface="Inter"/>
                <a:cs typeface="Arial"/>
                <a:sym typeface="Arial"/>
              </a:rPr>
              <a:t>Cloud is also reliable, robust and provide powerful processing abilities</a:t>
            </a:r>
            <a:r>
              <a:rPr lang="en-US" sz="1900" b="1" dirty="0">
                <a:solidFill>
                  <a:srgbClr val="171923"/>
                </a:solidFill>
                <a:latin typeface="Garamond (Body)"/>
                <a:ea typeface="Inter"/>
                <a:cs typeface="Arial"/>
                <a:sym typeface="Inter"/>
              </a:rPr>
              <a:t>.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Garamond (Body)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Garamond (Body)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lang="en-US" sz="1900" dirty="0">
              <a:solidFill>
                <a:srgbClr val="273239"/>
              </a:solidFill>
              <a:highlight>
                <a:srgbClr val="FFFFFF"/>
              </a:highlight>
              <a:latin typeface="Garamond (Body)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Garamond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EA20-08C7-748A-7394-3EF0893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367AFE-4A2D-B005-B368-A5D59429E0CD}"/>
              </a:ext>
            </a:extLst>
          </p:cNvPr>
          <p:cNvSpPr txBox="1">
            <a:spLocks/>
          </p:cNvSpPr>
          <p:nvPr/>
        </p:nvSpPr>
        <p:spPr>
          <a:xfrm>
            <a:off x="7434943" y="-61645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9478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962-17B0-4218-AF87-7C51919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Smart Healthcare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3850-86C4-4D91-A74E-BA9FD257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710056" cy="3412069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Consists of sensors mounted on the patient’s</a:t>
            </a:r>
          </a:p>
          <a:p>
            <a:pPr marL="0" indent="0">
              <a:buNone/>
            </a:pPr>
            <a:r>
              <a:rPr lang="en-IN" dirty="0"/>
              <a:t>	body, a gateway device for interaction and </a:t>
            </a:r>
          </a:p>
          <a:p>
            <a:pPr marL="0" indent="0">
              <a:buNone/>
            </a:pPr>
            <a:r>
              <a:rPr lang="en-IN" dirty="0"/>
              <a:t>	cloud servers for data storage and processing</a:t>
            </a:r>
          </a:p>
          <a:p>
            <a:pPr marL="48895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488950" indent="-342900">
              <a:buFont typeface="Wingdings" panose="05000000000000000000" pitchFamily="2" charset="2"/>
              <a:buChar char="Ø"/>
            </a:pPr>
            <a:r>
              <a:rPr lang="en-IN" dirty="0"/>
              <a:t>Merits:</a:t>
            </a:r>
          </a:p>
          <a:p>
            <a:pPr lvl="1"/>
            <a:r>
              <a:rPr lang="en-IN" dirty="0"/>
              <a:t>Real-time health monitoring</a:t>
            </a:r>
          </a:p>
          <a:p>
            <a:pPr lvl="1"/>
            <a:r>
              <a:rPr lang="en-IN" dirty="0"/>
              <a:t>Better patient care</a:t>
            </a:r>
          </a:p>
          <a:p>
            <a:pPr lvl="1"/>
            <a:r>
              <a:rPr lang="en-IN" dirty="0"/>
              <a:t>Facilitate telemedicine services and enable remote </a:t>
            </a:r>
          </a:p>
          <a:p>
            <a:pPr marL="457200" lvl="1" indent="0">
              <a:buNone/>
            </a:pPr>
            <a:r>
              <a:rPr lang="en-IN" dirty="0"/>
              <a:t>      consultation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31C93-2FD8-06A7-85B3-AC3EB775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20" y="2777188"/>
            <a:ext cx="4790383" cy="2883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6DBD-9F89-AC4D-CB1F-AAD39E56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864245-988A-23A0-54CE-7C08AFA03679}"/>
              </a:ext>
            </a:extLst>
          </p:cNvPr>
          <p:cNvSpPr txBox="1">
            <a:spLocks/>
          </p:cNvSpPr>
          <p:nvPr/>
        </p:nvSpPr>
        <p:spPr>
          <a:xfrm>
            <a:off x="7445829" y="-74303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15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962-17B0-4218-AF87-7C51919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3850-86C4-4D91-A74E-BA9FD257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7919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frequency at which the data is sent and the amount of same is too high. </a:t>
            </a:r>
          </a:p>
          <a:p>
            <a:pPr lvl="2"/>
            <a:r>
              <a:rPr lang="en-IN" dirty="0"/>
              <a:t>Increased bandwidth</a:t>
            </a:r>
          </a:p>
          <a:p>
            <a:pPr lvl="2"/>
            <a:r>
              <a:rPr lang="en-IN" dirty="0"/>
              <a:t>Latency</a:t>
            </a:r>
          </a:p>
          <a:p>
            <a:pPr lvl="2"/>
            <a:r>
              <a:rPr lang="en-IN" dirty="0"/>
              <a:t>Network Congestion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 service-response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Privacy and security concerns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delay-sensitive scenarios, related data should be processed in a very short time.</a:t>
            </a:r>
          </a:p>
          <a:p>
            <a:pPr lvl="2"/>
            <a:r>
              <a:rPr lang="en-IN" dirty="0"/>
              <a:t>Healthcare</a:t>
            </a:r>
          </a:p>
          <a:p>
            <a:pPr lvl="2"/>
            <a:r>
              <a:rPr lang="en-IN" dirty="0"/>
              <a:t>Surveillance Systems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D0B10-36CC-C13D-63F2-363E4BF6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C6F273-F372-DA7C-BB46-0ED6F8B0AF53}"/>
              </a:ext>
            </a:extLst>
          </p:cNvPr>
          <p:cNvSpPr txBox="1">
            <a:spLocks/>
          </p:cNvSpPr>
          <p:nvPr/>
        </p:nvSpPr>
        <p:spPr>
          <a:xfrm>
            <a:off x="7418614" y="-77974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42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E20A8-1D2C-0DF3-0ABF-DD56C585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06575-89E8-66AC-6ADC-E6A3CFB0CD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444" y="530906"/>
            <a:ext cx="9601200" cy="1303337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54E3B-2CA5-8721-1B88-9914341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7" y="1499968"/>
            <a:ext cx="8126186" cy="4632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8FB50-5682-5F7B-B38D-35CD55D4EF56}"/>
              </a:ext>
            </a:extLst>
          </p:cNvPr>
          <p:cNvSpPr txBox="1">
            <a:spLocks/>
          </p:cNvSpPr>
          <p:nvPr/>
        </p:nvSpPr>
        <p:spPr>
          <a:xfrm>
            <a:off x="7418614" y="-77974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981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E20A8-1D2C-0DF3-0ABF-DD56C585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06575-89E8-66AC-6ADC-E6A3CFB0CD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444" y="530906"/>
            <a:ext cx="9601200" cy="1303337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C8923-DB1F-5750-6791-45763195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30" y="1543485"/>
            <a:ext cx="7298870" cy="4617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8C1B64-D74F-EAA2-2429-38E612F0CD89}"/>
              </a:ext>
            </a:extLst>
          </p:cNvPr>
          <p:cNvSpPr txBox="1">
            <a:spLocks/>
          </p:cNvSpPr>
          <p:nvPr/>
        </p:nvSpPr>
        <p:spPr>
          <a:xfrm>
            <a:off x="7418614" y="-77974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209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962-17B0-4218-AF87-7C51919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3850-86C4-4D91-A74E-BA9FD257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1" y="2676675"/>
            <a:ext cx="9944099" cy="36315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Integration of</a:t>
            </a:r>
            <a:r>
              <a:rPr lang="en-IN" b="1" dirty="0"/>
              <a:t> fog computing </a:t>
            </a:r>
            <a:r>
              <a:rPr lang="en-IN" dirty="0"/>
              <a:t>with IoT can be used to reduce the service response-time.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0" i="0" u="none" strike="noStrike" baseline="0" dirty="0">
                <a:latin typeface="Garamond (Body)"/>
              </a:rPr>
              <a:t>Fog computing is a decentralized computing paradigm that extends cloud computing capabilities to the edge of the network, closer to where data is generated and consumed. </a:t>
            </a:r>
          </a:p>
          <a:p>
            <a:pPr lvl="1"/>
            <a:r>
              <a:rPr lang="en-US" sz="1700" dirty="0"/>
              <a:t>Fog nodes can include routers, switches, gateways, servers, and other computing devices</a:t>
            </a:r>
            <a:endParaRPr lang="en-IN" sz="1700" dirty="0"/>
          </a:p>
          <a:p>
            <a:pPr lvl="1"/>
            <a:r>
              <a:rPr lang="en-US" sz="1700" dirty="0"/>
              <a:t>Responsible for processing, analyzing, and storing data locally</a:t>
            </a:r>
          </a:p>
          <a:p>
            <a:pPr lvl="1"/>
            <a:r>
              <a:rPr lang="en-US" sz="1700" dirty="0"/>
              <a:t>Reduces the need for data to be transmitted to a centralized cloud server for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Employs a distributed architecture, allowing for parallel processing, scalability and fault tolerance.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Improved data privacy and security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0DA7-C296-DDA3-BAEC-D8132C0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75625-4EFA-31E8-E759-5116C4D55229}"/>
              </a:ext>
            </a:extLst>
          </p:cNvPr>
          <p:cNvSpPr txBox="1">
            <a:spLocks/>
          </p:cNvSpPr>
          <p:nvPr/>
        </p:nvSpPr>
        <p:spPr>
          <a:xfrm>
            <a:off x="7440386" y="-83416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661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AA23-ECDB-D2A9-F5E4-005B2007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Architecture of </a:t>
            </a:r>
            <a:br>
              <a:rPr lang="en-IN" sz="3200" dirty="0"/>
            </a:br>
            <a:r>
              <a:rPr lang="en-IN" sz="3200" dirty="0"/>
              <a:t>Fog-based IoT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7449D-3346-4977-8F12-73B664C7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A8DF-A930-3BC9-BB5C-5BCA2780B131}"/>
              </a:ext>
            </a:extLst>
          </p:cNvPr>
          <p:cNvSpPr txBox="1">
            <a:spLocks/>
          </p:cNvSpPr>
          <p:nvPr/>
        </p:nvSpPr>
        <p:spPr>
          <a:xfrm>
            <a:off x="7440386" y="-83416"/>
            <a:ext cx="4419599" cy="126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002060"/>
                </a:solidFill>
                <a:latin typeface="Garamond (Body)"/>
              </a:rPr>
              <a:t>Group-25 | Application of Fog Computing in Smart Healthcare </a:t>
            </a:r>
            <a:r>
              <a:rPr lang="en-IN" sz="1400" dirty="0">
                <a:solidFill>
                  <a:srgbClr val="002060"/>
                </a:solidFill>
                <a:latin typeface="Garamond (Body)"/>
              </a:rPr>
              <a:t>Systems</a:t>
            </a:r>
            <a:endParaRPr lang="en-IN" sz="1600" dirty="0">
              <a:solidFill>
                <a:srgbClr val="002060"/>
              </a:solidFill>
              <a:latin typeface="Garamond (Body)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C09CBE-3894-13F5-1055-BC6C0573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983" y="2611892"/>
            <a:ext cx="4616449" cy="3462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069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710</TotalTime>
  <Words>1062</Words>
  <Application>Microsoft Office PowerPoint</Application>
  <PresentationFormat>Widescreen</PresentationFormat>
  <Paragraphs>171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Garamond (Body)</vt:lpstr>
      <vt:lpstr>Times New Roman</vt:lpstr>
      <vt:lpstr>Wingdings</vt:lpstr>
      <vt:lpstr>Organic</vt:lpstr>
      <vt:lpstr>APPLICATIONS OF FOG COMPUTING IN SMART HEALTHCARE SYSTEMS</vt:lpstr>
      <vt:lpstr>Contents</vt:lpstr>
      <vt:lpstr>Introduction</vt:lpstr>
      <vt:lpstr>Smart Healthcare Systems</vt:lpstr>
      <vt:lpstr>Demerits</vt:lpstr>
      <vt:lpstr>Literature Survey</vt:lpstr>
      <vt:lpstr>Literature Survey</vt:lpstr>
      <vt:lpstr>Proposed Methodology</vt:lpstr>
      <vt:lpstr>Architecture of  Fog-based IoT Application</vt:lpstr>
      <vt:lpstr>Simulation</vt:lpstr>
      <vt:lpstr>Simulation contd...</vt:lpstr>
      <vt:lpstr>Simulation Result</vt:lpstr>
      <vt:lpstr>Simulation Result contd..</vt:lpstr>
      <vt:lpstr>Simulation Result contd..</vt:lpstr>
      <vt:lpstr>Performance Analysis</vt:lpstr>
      <vt:lpstr>Benefits of fog Computing</vt:lpstr>
      <vt:lpstr>Conclusion</vt:lpstr>
      <vt:lpstr>Acknowledgement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solution of a LPP that has infinite optimal solution</dc:title>
  <dc:creator>Windows User</dc:creator>
  <cp:lastModifiedBy>samshul ajam ansari</cp:lastModifiedBy>
  <cp:revision>113</cp:revision>
  <dcterms:created xsi:type="dcterms:W3CDTF">2022-07-27T13:18:39Z</dcterms:created>
  <dcterms:modified xsi:type="dcterms:W3CDTF">2023-05-26T13:11:04Z</dcterms:modified>
</cp:coreProperties>
</file>