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6" r:id="rId2"/>
    <p:sldId id="257" r:id="rId3"/>
    <p:sldId id="329" r:id="rId4"/>
    <p:sldId id="274" r:id="rId5"/>
    <p:sldId id="312" r:id="rId6"/>
    <p:sldId id="311" r:id="rId7"/>
    <p:sldId id="310" r:id="rId8"/>
    <p:sldId id="279" r:id="rId9"/>
    <p:sldId id="287" r:id="rId10"/>
    <p:sldId id="306" r:id="rId11"/>
    <p:sldId id="307" r:id="rId12"/>
    <p:sldId id="308" r:id="rId13"/>
    <p:sldId id="309" r:id="rId14"/>
    <p:sldId id="258" r:id="rId15"/>
    <p:sldId id="259" r:id="rId16"/>
    <p:sldId id="264" r:id="rId17"/>
    <p:sldId id="265" r:id="rId18"/>
    <p:sldId id="313" r:id="rId19"/>
    <p:sldId id="269" r:id="rId20"/>
    <p:sldId id="271" r:id="rId21"/>
    <p:sldId id="273" r:id="rId22"/>
    <p:sldId id="303" r:id="rId23"/>
    <p:sldId id="330" r:id="rId24"/>
    <p:sldId id="323" r:id="rId25"/>
    <p:sldId id="275" r:id="rId26"/>
    <p:sldId id="276" r:id="rId27"/>
    <p:sldId id="326" r:id="rId28"/>
    <p:sldId id="317" r:id="rId29"/>
    <p:sldId id="261" r:id="rId30"/>
    <p:sldId id="280" r:id="rId31"/>
    <p:sldId id="305" r:id="rId32"/>
    <p:sldId id="304" r:id="rId33"/>
    <p:sldId id="284" r:id="rId34"/>
    <p:sldId id="325" r:id="rId35"/>
    <p:sldId id="262" r:id="rId36"/>
    <p:sldId id="301" r:id="rId37"/>
    <p:sldId id="338" r:id="rId38"/>
    <p:sldId id="290" r:id="rId39"/>
    <p:sldId id="327" r:id="rId40"/>
    <p:sldId id="339" r:id="rId41"/>
    <p:sldId id="328" r:id="rId42"/>
    <p:sldId id="335" r:id="rId43"/>
    <p:sldId id="263" r:id="rId44"/>
    <p:sldId id="33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699591A-4A76-5241-B094-70CB6684E4D9}">
          <p14:sldIdLst>
            <p14:sldId id="256"/>
            <p14:sldId id="257"/>
          </p14:sldIdLst>
        </p14:section>
        <p14:section name="Présentation" id="{000911C3-2F96-BE43-B928-4B4524B3061D}">
          <p14:sldIdLst>
            <p14:sldId id="329"/>
            <p14:sldId id="274"/>
            <p14:sldId id="312"/>
            <p14:sldId id="311"/>
            <p14:sldId id="310"/>
            <p14:sldId id="279"/>
            <p14:sldId id="287"/>
            <p14:sldId id="306"/>
            <p14:sldId id="307"/>
            <p14:sldId id="308"/>
            <p14:sldId id="309"/>
            <p14:sldId id="258"/>
          </p14:sldIdLst>
        </p14:section>
        <p14:section name="Présentation variables" id="{EC0CA8C1-2694-AD4F-AA79-13441DF30608}">
          <p14:sldIdLst>
            <p14:sldId id="259"/>
            <p14:sldId id="264"/>
            <p14:sldId id="265"/>
            <p14:sldId id="313"/>
            <p14:sldId id="269"/>
            <p14:sldId id="271"/>
            <p14:sldId id="273"/>
            <p14:sldId id="303"/>
            <p14:sldId id="330"/>
          </p14:sldIdLst>
        </p14:section>
        <p14:section name="Récolte des données" id="{3B4B38B4-5AE0-F64E-8783-5DFE693B466A}">
          <p14:sldIdLst>
            <p14:sldId id="323"/>
            <p14:sldId id="275"/>
            <p14:sldId id="276"/>
            <p14:sldId id="326"/>
            <p14:sldId id="317"/>
          </p14:sldIdLst>
        </p14:section>
        <p14:section name="Analyse descriptive" id="{2BFE953A-1095-6F40-A68E-DF9E948F0B83}">
          <p14:sldIdLst>
            <p14:sldId id="261"/>
          </p14:sldIdLst>
        </p14:section>
        <p14:section name="Variable dépendante" id="{D45A1F8F-3B1A-4311-8FD4-3A4996CDB921}">
          <p14:sldIdLst>
            <p14:sldId id="280"/>
          </p14:sldIdLst>
        </p14:section>
        <p14:section name="Variables qualitatives" id="{AF374A96-70B3-4A27-AB58-46B7F166519D}">
          <p14:sldIdLst>
            <p14:sldId id="305"/>
            <p14:sldId id="304"/>
          </p14:sldIdLst>
        </p14:section>
        <p14:section name="Analyse bivariée" id="{DF18459D-80F7-4F2E-9B97-0C935BDAF2B7}">
          <p14:sldIdLst>
            <p14:sldId id="284"/>
          </p14:sldIdLst>
        </p14:section>
        <p14:section name="Les test paramétriques" id="{DA46DF05-6C5B-45A2-BC9A-723A1BCCA788}">
          <p14:sldIdLst>
            <p14:sldId id="325"/>
            <p14:sldId id="262"/>
            <p14:sldId id="301"/>
            <p14:sldId id="338"/>
            <p14:sldId id="290"/>
            <p14:sldId id="327"/>
            <p14:sldId id="339"/>
          </p14:sldIdLst>
        </p14:section>
        <p14:section name="Conclusion" id="{52DD7A7A-12A8-1A4E-8A1B-0CCEE55A6180}">
          <p14:sldIdLst>
            <p14:sldId id="328"/>
            <p14:sldId id="335"/>
            <p14:sldId id="26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65335-21A2-C044-8BFD-2EB2729BA6E0}" v="3470" dt="2024-12-17T15:09:44.614"/>
    <p1510:client id="{8BBEA9F4-B32D-443F-B53A-D9FBA0939A59}" v="2501" dt="2024-12-17T15:12:43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ille marteret" userId="77d15ec8900b1964" providerId="LiveId" clId="{E3D4EB0E-B1A0-40A8-BDF4-DCDE42ED6BB8}"/>
    <pc:docChg chg="addSld delSld modSld modSection">
      <pc:chgData name="Achille marteret" userId="77d15ec8900b1964" providerId="LiveId" clId="{E3D4EB0E-B1A0-40A8-BDF4-DCDE42ED6BB8}" dt="2024-12-18T09:50:13.291" v="4" actId="729"/>
      <pc:docMkLst>
        <pc:docMk/>
      </pc:docMkLst>
      <pc:sldChg chg="mod modShow">
        <pc:chgData name="Achille marteret" userId="77d15ec8900b1964" providerId="LiveId" clId="{E3D4EB0E-B1A0-40A8-BDF4-DCDE42ED6BB8}" dt="2024-12-18T09:49:29.556" v="3" actId="729"/>
        <pc:sldMkLst>
          <pc:docMk/>
          <pc:sldMk cId="1015640170" sldId="317"/>
        </pc:sldMkLst>
      </pc:sldChg>
      <pc:sldChg chg="mod modShow">
        <pc:chgData name="Achille marteret" userId="77d15ec8900b1964" providerId="LiveId" clId="{E3D4EB0E-B1A0-40A8-BDF4-DCDE42ED6BB8}" dt="2024-12-18T09:50:13.291" v="4" actId="729"/>
        <pc:sldMkLst>
          <pc:docMk/>
          <pc:sldMk cId="782808552" sldId="338"/>
        </pc:sldMkLst>
      </pc:sldChg>
      <pc:sldChg chg="new del mod modShow">
        <pc:chgData name="Achille marteret" userId="77d15ec8900b1964" providerId="LiveId" clId="{E3D4EB0E-B1A0-40A8-BDF4-DCDE42ED6BB8}" dt="2024-12-17T17:32:17.948" v="2" actId="2696"/>
        <pc:sldMkLst>
          <pc:docMk/>
          <pc:sldMk cId="2339340128" sldId="34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DB7AF-3A9A-43FD-92EF-0A7D5FCE8E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715FA6-0826-46AB-B35E-AB33FCC84F0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sz="1600"/>
            <a:t>Mémoire, capacité à réfléchir et à apprendre, renforçe l’activité cérébrale</a:t>
          </a:r>
          <a:endParaRPr lang="en-US" sz="1600"/>
        </a:p>
      </dgm:t>
    </dgm:pt>
    <dgm:pt modelId="{FA8E909A-3DC4-4E08-98FB-860305D5FCAC}" type="parTrans" cxnId="{27EE0F98-6294-4C4D-9EBB-88B987F2CD97}">
      <dgm:prSet/>
      <dgm:spPr/>
      <dgm:t>
        <a:bodyPr/>
        <a:lstStyle/>
        <a:p>
          <a:endParaRPr lang="en-US"/>
        </a:p>
      </dgm:t>
    </dgm:pt>
    <dgm:pt modelId="{472FCF03-47F7-497F-8D93-840BA99B1366}" type="sibTrans" cxnId="{27EE0F98-6294-4C4D-9EBB-88B987F2CD97}">
      <dgm:prSet/>
      <dgm:spPr/>
      <dgm:t>
        <a:bodyPr/>
        <a:lstStyle/>
        <a:p>
          <a:endParaRPr lang="en-US"/>
        </a:p>
      </dgm:t>
    </dgm:pt>
    <dgm:pt modelId="{13286BCC-B57B-4C90-95AE-673579A21B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Santé physique : régénération des tissus et croissance musculaire</a:t>
          </a:r>
          <a:endParaRPr lang="en-US"/>
        </a:p>
      </dgm:t>
    </dgm:pt>
    <dgm:pt modelId="{887C7AD0-42B6-43BF-A847-5F37B923FFDF}" type="parTrans" cxnId="{3A6217CC-D2F8-437F-9169-6D1DFEA9F12C}">
      <dgm:prSet/>
      <dgm:spPr/>
      <dgm:t>
        <a:bodyPr/>
        <a:lstStyle/>
        <a:p>
          <a:endParaRPr lang="en-US"/>
        </a:p>
      </dgm:t>
    </dgm:pt>
    <dgm:pt modelId="{42CFBC07-F973-4940-AD04-FFFCBCBE219F}" type="sibTrans" cxnId="{3A6217CC-D2F8-437F-9169-6D1DFEA9F12C}">
      <dgm:prSet/>
      <dgm:spPr/>
      <dgm:t>
        <a:bodyPr/>
        <a:lstStyle/>
        <a:p>
          <a:endParaRPr lang="en-US"/>
        </a:p>
      </dgm:t>
    </dgm:pt>
    <dgm:pt modelId="{3F3BA301-DFF7-435C-BF61-4A570C2678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Risque de maladies  cardiovasculaires / obésité et diabète / cancer/ accidents </a:t>
          </a:r>
        </a:p>
      </dgm:t>
    </dgm:pt>
    <dgm:pt modelId="{8819F9FC-AE8F-4EB9-AAB5-9D6C273901AA}" type="parTrans" cxnId="{7E840CC9-D649-4C19-8426-6F05A2428C16}">
      <dgm:prSet/>
      <dgm:spPr/>
      <dgm:t>
        <a:bodyPr/>
        <a:lstStyle/>
        <a:p>
          <a:endParaRPr lang="en-US"/>
        </a:p>
      </dgm:t>
    </dgm:pt>
    <dgm:pt modelId="{76D98CBB-2DAB-4232-A329-6D7E9E5A0CFB}" type="sibTrans" cxnId="{7E840CC9-D649-4C19-8426-6F05A2428C16}">
      <dgm:prSet/>
      <dgm:spPr/>
      <dgm:t>
        <a:bodyPr/>
        <a:lstStyle/>
        <a:p>
          <a:endParaRPr lang="en-US"/>
        </a:p>
      </dgm:t>
    </dgm:pt>
    <dgm:pt modelId="{B9FCC3A3-763F-4C27-A2C5-09BB3E80EB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Trouble dépressif,</a:t>
          </a:r>
          <a:r>
            <a:rPr lang="fr-FR" b="1"/>
            <a:t> </a:t>
          </a:r>
          <a:r>
            <a:rPr lang="fr-FR"/>
            <a:t>d’anxiété et de stress </a:t>
          </a:r>
          <a:endParaRPr lang="en-US"/>
        </a:p>
      </dgm:t>
    </dgm:pt>
    <dgm:pt modelId="{80485867-98C3-4898-8293-1606E79AB9AE}" type="parTrans" cxnId="{695ECD62-C154-41EA-AF05-C7D2FD14F8FE}">
      <dgm:prSet/>
      <dgm:spPr/>
      <dgm:t>
        <a:bodyPr/>
        <a:lstStyle/>
        <a:p>
          <a:endParaRPr lang="en-US"/>
        </a:p>
      </dgm:t>
    </dgm:pt>
    <dgm:pt modelId="{9AC78761-9062-40BA-8501-851EE713F1FE}" type="sibTrans" cxnId="{695ECD62-C154-41EA-AF05-C7D2FD14F8FE}">
      <dgm:prSet/>
      <dgm:spPr/>
      <dgm:t>
        <a:bodyPr/>
        <a:lstStyle/>
        <a:p>
          <a:endParaRPr lang="en-US"/>
        </a:p>
      </dgm:t>
    </dgm:pt>
    <dgm:pt modelId="{BFFE518C-8CD1-4871-9ADF-F5C4D7A6F04B}" type="pres">
      <dgm:prSet presAssocID="{0BEDB7AF-3A9A-43FD-92EF-0A7D5FCE8ED1}" presName="root" presStyleCnt="0">
        <dgm:presLayoutVars>
          <dgm:dir/>
          <dgm:resizeHandles val="exact"/>
        </dgm:presLayoutVars>
      </dgm:prSet>
      <dgm:spPr/>
    </dgm:pt>
    <dgm:pt modelId="{2135E8CC-911B-4670-BF90-76D9D1132C3C}" type="pres">
      <dgm:prSet presAssocID="{DE715FA6-0826-46AB-B35E-AB33FCC84F00}" presName="compNode" presStyleCnt="0"/>
      <dgm:spPr/>
    </dgm:pt>
    <dgm:pt modelId="{6AACDB30-59D2-4022-958A-5967D1A2FD58}" type="pres">
      <dgm:prSet presAssocID="{DE715FA6-0826-46AB-B35E-AB33FCC84F00}" presName="iconBgRect" presStyleLbl="bgShp" presStyleIdx="0" presStyleCnt="4"/>
      <dgm:spPr/>
    </dgm:pt>
    <dgm:pt modelId="{1235679F-5EBC-4FB0-8692-83EEAC5CFFBA}" type="pres">
      <dgm:prSet presAssocID="{DE715FA6-0826-46AB-B35E-AB33FCC84F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au"/>
        </a:ext>
      </dgm:extLst>
    </dgm:pt>
    <dgm:pt modelId="{19B69A59-6B90-4CD5-935E-3232BCF34A2A}" type="pres">
      <dgm:prSet presAssocID="{DE715FA6-0826-46AB-B35E-AB33FCC84F00}" presName="spaceRect" presStyleCnt="0"/>
      <dgm:spPr/>
    </dgm:pt>
    <dgm:pt modelId="{DC7F5F5C-F24D-452E-8F33-1584599A75CF}" type="pres">
      <dgm:prSet presAssocID="{DE715FA6-0826-46AB-B35E-AB33FCC84F00}" presName="textRect" presStyleLbl="revTx" presStyleIdx="0" presStyleCnt="4">
        <dgm:presLayoutVars>
          <dgm:chMax val="1"/>
          <dgm:chPref val="1"/>
        </dgm:presLayoutVars>
      </dgm:prSet>
      <dgm:spPr/>
    </dgm:pt>
    <dgm:pt modelId="{DDE21869-5821-4818-A022-BE2B10CF164D}" type="pres">
      <dgm:prSet presAssocID="{472FCF03-47F7-497F-8D93-840BA99B1366}" presName="sibTrans" presStyleCnt="0"/>
      <dgm:spPr/>
    </dgm:pt>
    <dgm:pt modelId="{DA65A05B-C39C-4801-87F2-59D5855ACCB5}" type="pres">
      <dgm:prSet presAssocID="{13286BCC-B57B-4C90-95AE-673579A21B83}" presName="compNode" presStyleCnt="0"/>
      <dgm:spPr/>
    </dgm:pt>
    <dgm:pt modelId="{586A4843-75F7-4D0B-B87E-0A9FF03BC877}" type="pres">
      <dgm:prSet presAssocID="{13286BCC-B57B-4C90-95AE-673579A21B83}" presName="iconBgRect" presStyleLbl="bgShp" presStyleIdx="1" presStyleCnt="4"/>
      <dgm:spPr/>
    </dgm:pt>
    <dgm:pt modelId="{A1867120-EA48-4387-A158-52E2C0052D5F}" type="pres">
      <dgm:prSet presAssocID="{13286BCC-B57B-4C90-95AE-673579A21B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E67A5588-5A71-41FC-9104-851513F6F8D7}" type="pres">
      <dgm:prSet presAssocID="{13286BCC-B57B-4C90-95AE-673579A21B83}" presName="spaceRect" presStyleCnt="0"/>
      <dgm:spPr/>
    </dgm:pt>
    <dgm:pt modelId="{12D36C98-FFB4-4BB2-A4B5-BE56B2396ADB}" type="pres">
      <dgm:prSet presAssocID="{13286BCC-B57B-4C90-95AE-673579A21B83}" presName="textRect" presStyleLbl="revTx" presStyleIdx="1" presStyleCnt="4">
        <dgm:presLayoutVars>
          <dgm:chMax val="1"/>
          <dgm:chPref val="1"/>
        </dgm:presLayoutVars>
      </dgm:prSet>
      <dgm:spPr/>
    </dgm:pt>
    <dgm:pt modelId="{147FDA49-7F0F-4F06-95DF-A86FFB5FCB03}" type="pres">
      <dgm:prSet presAssocID="{42CFBC07-F973-4940-AD04-FFFCBCBE219F}" presName="sibTrans" presStyleCnt="0"/>
      <dgm:spPr/>
    </dgm:pt>
    <dgm:pt modelId="{4DB52B3E-6467-475E-9699-C8F801942F6B}" type="pres">
      <dgm:prSet presAssocID="{3F3BA301-DFF7-435C-BF61-4A570C2678FE}" presName="compNode" presStyleCnt="0"/>
      <dgm:spPr/>
    </dgm:pt>
    <dgm:pt modelId="{26E4DF4D-C167-41AF-8481-22C0459C52CB}" type="pres">
      <dgm:prSet presAssocID="{3F3BA301-DFF7-435C-BF61-4A570C2678FE}" presName="iconBgRect" presStyleLbl="bgShp" presStyleIdx="2" presStyleCnt="4"/>
      <dgm:spPr/>
    </dgm:pt>
    <dgm:pt modelId="{D4C84E0A-29A6-44B6-BA7A-D6D622D1C60E}" type="pres">
      <dgm:prSet presAssocID="{3F3BA301-DFF7-435C-BF61-4A570C2678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0BE2581E-25EB-4B53-9804-431F25D46AF2}" type="pres">
      <dgm:prSet presAssocID="{3F3BA301-DFF7-435C-BF61-4A570C2678FE}" presName="spaceRect" presStyleCnt="0"/>
      <dgm:spPr/>
    </dgm:pt>
    <dgm:pt modelId="{C90ED274-C417-4895-9EDA-7541ACFD3BF1}" type="pres">
      <dgm:prSet presAssocID="{3F3BA301-DFF7-435C-BF61-4A570C2678FE}" presName="textRect" presStyleLbl="revTx" presStyleIdx="2" presStyleCnt="4">
        <dgm:presLayoutVars>
          <dgm:chMax val="1"/>
          <dgm:chPref val="1"/>
        </dgm:presLayoutVars>
      </dgm:prSet>
      <dgm:spPr/>
    </dgm:pt>
    <dgm:pt modelId="{800A1BFA-7BB7-4BFC-977D-33606F2DE05A}" type="pres">
      <dgm:prSet presAssocID="{76D98CBB-2DAB-4232-A329-6D7E9E5A0CFB}" presName="sibTrans" presStyleCnt="0"/>
      <dgm:spPr/>
    </dgm:pt>
    <dgm:pt modelId="{5F18F46E-125A-4825-8A3B-681417EE38A4}" type="pres">
      <dgm:prSet presAssocID="{B9FCC3A3-763F-4C27-A2C5-09BB3E80EB7C}" presName="compNode" presStyleCnt="0"/>
      <dgm:spPr/>
    </dgm:pt>
    <dgm:pt modelId="{779AAB58-1F50-4B52-911B-DDABCC4DC631}" type="pres">
      <dgm:prSet presAssocID="{B9FCC3A3-763F-4C27-A2C5-09BB3E80EB7C}" presName="iconBgRect" presStyleLbl="bgShp" presStyleIdx="3" presStyleCnt="4"/>
      <dgm:spPr/>
    </dgm:pt>
    <dgm:pt modelId="{C7B1046E-BBD2-4465-8728-7B656E8256A2}" type="pres">
      <dgm:prSet presAssocID="{B9FCC3A3-763F-4C27-A2C5-09BB3E80EB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93C282C-26BA-457B-A022-7921A36CF8BD}" type="pres">
      <dgm:prSet presAssocID="{B9FCC3A3-763F-4C27-A2C5-09BB3E80EB7C}" presName="spaceRect" presStyleCnt="0"/>
      <dgm:spPr/>
    </dgm:pt>
    <dgm:pt modelId="{FAFACF8E-F0F1-4614-8C97-B3C6E3DFE02E}" type="pres">
      <dgm:prSet presAssocID="{B9FCC3A3-763F-4C27-A2C5-09BB3E80EB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78BB20-0FC2-4A0A-9968-E7BDEDC54D60}" type="presOf" srcId="{13286BCC-B57B-4C90-95AE-673579A21B83}" destId="{12D36C98-FFB4-4BB2-A4B5-BE56B2396ADB}" srcOrd="0" destOrd="0" presId="urn:microsoft.com/office/officeart/2018/5/layout/IconCircleLabelList"/>
    <dgm:cxn modelId="{695ECD62-C154-41EA-AF05-C7D2FD14F8FE}" srcId="{0BEDB7AF-3A9A-43FD-92EF-0A7D5FCE8ED1}" destId="{B9FCC3A3-763F-4C27-A2C5-09BB3E80EB7C}" srcOrd="3" destOrd="0" parTransId="{80485867-98C3-4898-8293-1606E79AB9AE}" sibTransId="{9AC78761-9062-40BA-8501-851EE713F1FE}"/>
    <dgm:cxn modelId="{2128A776-0C37-4F8B-8DEC-955593A63B0F}" type="presOf" srcId="{DE715FA6-0826-46AB-B35E-AB33FCC84F00}" destId="{DC7F5F5C-F24D-452E-8F33-1584599A75CF}" srcOrd="0" destOrd="0" presId="urn:microsoft.com/office/officeart/2018/5/layout/IconCircleLabelList"/>
    <dgm:cxn modelId="{E358347C-A440-47DC-8AA3-38A29A734E27}" type="presOf" srcId="{3F3BA301-DFF7-435C-BF61-4A570C2678FE}" destId="{C90ED274-C417-4895-9EDA-7541ACFD3BF1}" srcOrd="0" destOrd="0" presId="urn:microsoft.com/office/officeart/2018/5/layout/IconCircleLabelList"/>
    <dgm:cxn modelId="{27EE0F98-6294-4C4D-9EBB-88B987F2CD97}" srcId="{0BEDB7AF-3A9A-43FD-92EF-0A7D5FCE8ED1}" destId="{DE715FA6-0826-46AB-B35E-AB33FCC84F00}" srcOrd="0" destOrd="0" parTransId="{FA8E909A-3DC4-4E08-98FB-860305D5FCAC}" sibTransId="{472FCF03-47F7-497F-8D93-840BA99B1366}"/>
    <dgm:cxn modelId="{7E840CC9-D649-4C19-8426-6F05A2428C16}" srcId="{0BEDB7AF-3A9A-43FD-92EF-0A7D5FCE8ED1}" destId="{3F3BA301-DFF7-435C-BF61-4A570C2678FE}" srcOrd="2" destOrd="0" parTransId="{8819F9FC-AE8F-4EB9-AAB5-9D6C273901AA}" sibTransId="{76D98CBB-2DAB-4232-A329-6D7E9E5A0CFB}"/>
    <dgm:cxn modelId="{FD4884CA-909C-4B35-B901-A42E876D53FA}" type="presOf" srcId="{B9FCC3A3-763F-4C27-A2C5-09BB3E80EB7C}" destId="{FAFACF8E-F0F1-4614-8C97-B3C6E3DFE02E}" srcOrd="0" destOrd="0" presId="urn:microsoft.com/office/officeart/2018/5/layout/IconCircleLabelList"/>
    <dgm:cxn modelId="{3A6217CC-D2F8-437F-9169-6D1DFEA9F12C}" srcId="{0BEDB7AF-3A9A-43FD-92EF-0A7D5FCE8ED1}" destId="{13286BCC-B57B-4C90-95AE-673579A21B83}" srcOrd="1" destOrd="0" parTransId="{887C7AD0-42B6-43BF-A847-5F37B923FFDF}" sibTransId="{42CFBC07-F973-4940-AD04-FFFCBCBE219F}"/>
    <dgm:cxn modelId="{ACED91E6-207F-4ABC-BA24-D306236BDEA1}" type="presOf" srcId="{0BEDB7AF-3A9A-43FD-92EF-0A7D5FCE8ED1}" destId="{BFFE518C-8CD1-4871-9ADF-F5C4D7A6F04B}" srcOrd="0" destOrd="0" presId="urn:microsoft.com/office/officeart/2018/5/layout/IconCircleLabelList"/>
    <dgm:cxn modelId="{FFE3D9DC-325F-46D0-878A-E7CDA8887FA7}" type="presParOf" srcId="{BFFE518C-8CD1-4871-9ADF-F5C4D7A6F04B}" destId="{2135E8CC-911B-4670-BF90-76D9D1132C3C}" srcOrd="0" destOrd="0" presId="urn:microsoft.com/office/officeart/2018/5/layout/IconCircleLabelList"/>
    <dgm:cxn modelId="{EF9BD764-D9F0-4706-B2FA-F6B3C842EDAE}" type="presParOf" srcId="{2135E8CC-911B-4670-BF90-76D9D1132C3C}" destId="{6AACDB30-59D2-4022-958A-5967D1A2FD58}" srcOrd="0" destOrd="0" presId="urn:microsoft.com/office/officeart/2018/5/layout/IconCircleLabelList"/>
    <dgm:cxn modelId="{1624A436-E055-4154-BB4F-1CC8D8C26E4D}" type="presParOf" srcId="{2135E8CC-911B-4670-BF90-76D9D1132C3C}" destId="{1235679F-5EBC-4FB0-8692-83EEAC5CFFBA}" srcOrd="1" destOrd="0" presId="urn:microsoft.com/office/officeart/2018/5/layout/IconCircleLabelList"/>
    <dgm:cxn modelId="{90A38677-41ED-4F13-B06F-F163F0B6814E}" type="presParOf" srcId="{2135E8CC-911B-4670-BF90-76D9D1132C3C}" destId="{19B69A59-6B90-4CD5-935E-3232BCF34A2A}" srcOrd="2" destOrd="0" presId="urn:microsoft.com/office/officeart/2018/5/layout/IconCircleLabelList"/>
    <dgm:cxn modelId="{5BECA913-F7C3-4454-BB89-551A3623268D}" type="presParOf" srcId="{2135E8CC-911B-4670-BF90-76D9D1132C3C}" destId="{DC7F5F5C-F24D-452E-8F33-1584599A75CF}" srcOrd="3" destOrd="0" presId="urn:microsoft.com/office/officeart/2018/5/layout/IconCircleLabelList"/>
    <dgm:cxn modelId="{0FC6EAFA-558A-46F2-92C8-5C1CBFD5C7A3}" type="presParOf" srcId="{BFFE518C-8CD1-4871-9ADF-F5C4D7A6F04B}" destId="{DDE21869-5821-4818-A022-BE2B10CF164D}" srcOrd="1" destOrd="0" presId="urn:microsoft.com/office/officeart/2018/5/layout/IconCircleLabelList"/>
    <dgm:cxn modelId="{75951350-2D6F-4B03-847D-0C39B3BFE710}" type="presParOf" srcId="{BFFE518C-8CD1-4871-9ADF-F5C4D7A6F04B}" destId="{DA65A05B-C39C-4801-87F2-59D5855ACCB5}" srcOrd="2" destOrd="0" presId="urn:microsoft.com/office/officeart/2018/5/layout/IconCircleLabelList"/>
    <dgm:cxn modelId="{E17C99C4-41F6-43A0-BCA3-E1694E2C04F4}" type="presParOf" srcId="{DA65A05B-C39C-4801-87F2-59D5855ACCB5}" destId="{586A4843-75F7-4D0B-B87E-0A9FF03BC877}" srcOrd="0" destOrd="0" presId="urn:microsoft.com/office/officeart/2018/5/layout/IconCircleLabelList"/>
    <dgm:cxn modelId="{832BA650-1F44-4DD4-9B79-8B6BCE8846C0}" type="presParOf" srcId="{DA65A05B-C39C-4801-87F2-59D5855ACCB5}" destId="{A1867120-EA48-4387-A158-52E2C0052D5F}" srcOrd="1" destOrd="0" presId="urn:microsoft.com/office/officeart/2018/5/layout/IconCircleLabelList"/>
    <dgm:cxn modelId="{01679286-D00D-40E0-B714-B2B72AD25DDA}" type="presParOf" srcId="{DA65A05B-C39C-4801-87F2-59D5855ACCB5}" destId="{E67A5588-5A71-41FC-9104-851513F6F8D7}" srcOrd="2" destOrd="0" presId="urn:microsoft.com/office/officeart/2018/5/layout/IconCircleLabelList"/>
    <dgm:cxn modelId="{280CE06B-FCB1-4460-8B0C-B90E72B52577}" type="presParOf" srcId="{DA65A05B-C39C-4801-87F2-59D5855ACCB5}" destId="{12D36C98-FFB4-4BB2-A4B5-BE56B2396ADB}" srcOrd="3" destOrd="0" presId="urn:microsoft.com/office/officeart/2018/5/layout/IconCircleLabelList"/>
    <dgm:cxn modelId="{09F13EAA-1157-470F-9D97-25B9443E0876}" type="presParOf" srcId="{BFFE518C-8CD1-4871-9ADF-F5C4D7A6F04B}" destId="{147FDA49-7F0F-4F06-95DF-A86FFB5FCB03}" srcOrd="3" destOrd="0" presId="urn:microsoft.com/office/officeart/2018/5/layout/IconCircleLabelList"/>
    <dgm:cxn modelId="{F759EE98-927D-4E50-89E9-FEC5B80E6173}" type="presParOf" srcId="{BFFE518C-8CD1-4871-9ADF-F5C4D7A6F04B}" destId="{4DB52B3E-6467-475E-9699-C8F801942F6B}" srcOrd="4" destOrd="0" presId="urn:microsoft.com/office/officeart/2018/5/layout/IconCircleLabelList"/>
    <dgm:cxn modelId="{EFE09460-A59D-4D0D-977B-DE84220EE58F}" type="presParOf" srcId="{4DB52B3E-6467-475E-9699-C8F801942F6B}" destId="{26E4DF4D-C167-41AF-8481-22C0459C52CB}" srcOrd="0" destOrd="0" presId="urn:microsoft.com/office/officeart/2018/5/layout/IconCircleLabelList"/>
    <dgm:cxn modelId="{8D9865CA-3532-4E4D-A1D4-B4607884D0C6}" type="presParOf" srcId="{4DB52B3E-6467-475E-9699-C8F801942F6B}" destId="{D4C84E0A-29A6-44B6-BA7A-D6D622D1C60E}" srcOrd="1" destOrd="0" presId="urn:microsoft.com/office/officeart/2018/5/layout/IconCircleLabelList"/>
    <dgm:cxn modelId="{C0008230-0F76-4917-AC89-B9AAE0C0A430}" type="presParOf" srcId="{4DB52B3E-6467-475E-9699-C8F801942F6B}" destId="{0BE2581E-25EB-4B53-9804-431F25D46AF2}" srcOrd="2" destOrd="0" presId="urn:microsoft.com/office/officeart/2018/5/layout/IconCircleLabelList"/>
    <dgm:cxn modelId="{73E0000F-4F16-42E1-B13D-9C5A0742882A}" type="presParOf" srcId="{4DB52B3E-6467-475E-9699-C8F801942F6B}" destId="{C90ED274-C417-4895-9EDA-7541ACFD3BF1}" srcOrd="3" destOrd="0" presId="urn:microsoft.com/office/officeart/2018/5/layout/IconCircleLabelList"/>
    <dgm:cxn modelId="{8D78D033-F38D-497D-BCAC-8B84AB9DE803}" type="presParOf" srcId="{BFFE518C-8CD1-4871-9ADF-F5C4D7A6F04B}" destId="{800A1BFA-7BB7-4BFC-977D-33606F2DE05A}" srcOrd="5" destOrd="0" presId="urn:microsoft.com/office/officeart/2018/5/layout/IconCircleLabelList"/>
    <dgm:cxn modelId="{3D3FA9C5-BE49-4283-9DB2-7805C0B45D56}" type="presParOf" srcId="{BFFE518C-8CD1-4871-9ADF-F5C4D7A6F04B}" destId="{5F18F46E-125A-4825-8A3B-681417EE38A4}" srcOrd="6" destOrd="0" presId="urn:microsoft.com/office/officeart/2018/5/layout/IconCircleLabelList"/>
    <dgm:cxn modelId="{E4920B78-DC66-493C-89C1-E1655FCEF332}" type="presParOf" srcId="{5F18F46E-125A-4825-8A3B-681417EE38A4}" destId="{779AAB58-1F50-4B52-911B-DDABCC4DC631}" srcOrd="0" destOrd="0" presId="urn:microsoft.com/office/officeart/2018/5/layout/IconCircleLabelList"/>
    <dgm:cxn modelId="{4A904FD3-2DF8-4E17-B41C-5E6DEBA21FB6}" type="presParOf" srcId="{5F18F46E-125A-4825-8A3B-681417EE38A4}" destId="{C7B1046E-BBD2-4465-8728-7B656E8256A2}" srcOrd="1" destOrd="0" presId="urn:microsoft.com/office/officeart/2018/5/layout/IconCircleLabelList"/>
    <dgm:cxn modelId="{5F9D14DA-D666-4F3E-9725-F05A2662919F}" type="presParOf" srcId="{5F18F46E-125A-4825-8A3B-681417EE38A4}" destId="{093C282C-26BA-457B-A022-7921A36CF8BD}" srcOrd="2" destOrd="0" presId="urn:microsoft.com/office/officeart/2018/5/layout/IconCircleLabelList"/>
    <dgm:cxn modelId="{D2E02EFD-0EB5-4725-9592-562E376EE086}" type="presParOf" srcId="{5F18F46E-125A-4825-8A3B-681417EE38A4}" destId="{FAFACF8E-F0F1-4614-8C97-B3C6E3DFE0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8B88C-668E-469E-B7C8-41F6626363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856798-0723-4BDC-9C0C-417F3E7FF1D5}">
      <dgm:prSet/>
      <dgm:spPr>
        <a:solidFill>
          <a:srgbClr val="00B0F0"/>
        </a:solidFill>
      </dgm:spPr>
      <dgm:t>
        <a:bodyPr/>
        <a:lstStyle/>
        <a:p>
          <a:r>
            <a:rPr lang="fr-FR"/>
            <a:t>Niveau d’étude</a:t>
          </a:r>
          <a:endParaRPr lang="en-US"/>
        </a:p>
      </dgm:t>
    </dgm:pt>
    <dgm:pt modelId="{5C93820B-ED42-4885-981A-B70D3C3B46FC}" type="parTrans" cxnId="{245DCADD-BAED-4530-8366-876F59680C7A}">
      <dgm:prSet/>
      <dgm:spPr/>
      <dgm:t>
        <a:bodyPr/>
        <a:lstStyle/>
        <a:p>
          <a:endParaRPr lang="en-US"/>
        </a:p>
      </dgm:t>
    </dgm:pt>
    <dgm:pt modelId="{B53CAE6A-4602-4929-ACA8-56809C0E68BA}" type="sibTrans" cxnId="{245DCADD-BAED-4530-8366-876F59680C7A}">
      <dgm:prSet/>
      <dgm:spPr/>
      <dgm:t>
        <a:bodyPr/>
        <a:lstStyle/>
        <a:p>
          <a:endParaRPr lang="en-US"/>
        </a:p>
      </dgm:t>
    </dgm:pt>
    <dgm:pt modelId="{5CE241EB-5D83-4F2C-B957-7194815DBE3D}">
      <dgm:prSet/>
      <dgm:spPr>
        <a:solidFill>
          <a:srgbClr val="00B0F0"/>
        </a:solidFill>
      </dgm:spPr>
      <dgm:t>
        <a:bodyPr/>
        <a:lstStyle/>
        <a:p>
          <a:r>
            <a:rPr lang="fr-FR"/>
            <a:t>Heure de cours</a:t>
          </a:r>
          <a:endParaRPr lang="en-US"/>
        </a:p>
      </dgm:t>
    </dgm:pt>
    <dgm:pt modelId="{223E257C-9814-4A9E-91C9-7365C50C8E4B}" type="parTrans" cxnId="{854E154E-089B-4A09-B7FC-940F80FB85AC}">
      <dgm:prSet/>
      <dgm:spPr/>
      <dgm:t>
        <a:bodyPr/>
        <a:lstStyle/>
        <a:p>
          <a:endParaRPr lang="en-US"/>
        </a:p>
      </dgm:t>
    </dgm:pt>
    <dgm:pt modelId="{9B768FD8-4AB0-4EC9-B389-730DD07589C8}" type="sibTrans" cxnId="{854E154E-089B-4A09-B7FC-940F80FB85AC}">
      <dgm:prSet/>
      <dgm:spPr/>
      <dgm:t>
        <a:bodyPr/>
        <a:lstStyle/>
        <a:p>
          <a:endParaRPr lang="en-US"/>
        </a:p>
      </dgm:t>
    </dgm:pt>
    <dgm:pt modelId="{69CA21AB-6087-4618-829C-5628A0D5C7D5}">
      <dgm:prSet/>
      <dgm:spPr>
        <a:solidFill>
          <a:srgbClr val="00B0F0"/>
        </a:solidFill>
      </dgm:spPr>
      <dgm:t>
        <a:bodyPr/>
        <a:lstStyle/>
        <a:p>
          <a:r>
            <a:rPr lang="fr-FR"/>
            <a:t>Consommation de viande le soir</a:t>
          </a:r>
          <a:endParaRPr lang="en-US"/>
        </a:p>
      </dgm:t>
    </dgm:pt>
    <dgm:pt modelId="{65EBF90F-31A7-44DD-9508-E30B701EB2A4}" type="parTrans" cxnId="{678DA095-7C50-49FF-AA28-5C2D743BA934}">
      <dgm:prSet/>
      <dgm:spPr/>
      <dgm:t>
        <a:bodyPr/>
        <a:lstStyle/>
        <a:p>
          <a:endParaRPr lang="en-US"/>
        </a:p>
      </dgm:t>
    </dgm:pt>
    <dgm:pt modelId="{130A76F2-B4D0-425B-8A51-A0D83161E06B}" type="sibTrans" cxnId="{678DA095-7C50-49FF-AA28-5C2D743BA934}">
      <dgm:prSet/>
      <dgm:spPr/>
      <dgm:t>
        <a:bodyPr/>
        <a:lstStyle/>
        <a:p>
          <a:endParaRPr lang="en-US"/>
        </a:p>
      </dgm:t>
    </dgm:pt>
    <dgm:pt modelId="{D23A8A48-1094-4276-9DF5-7351ACC8577B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/>
            <a:t>Activité du BDE</a:t>
          </a:r>
          <a:endParaRPr lang="en-US"/>
        </a:p>
      </dgm:t>
    </dgm:pt>
    <dgm:pt modelId="{FF8EA7D1-FE58-486B-BE40-3E73FF75F6FF}" type="parTrans" cxnId="{92651C64-2C25-4988-ACE4-EE820D9BC35A}">
      <dgm:prSet/>
      <dgm:spPr/>
      <dgm:t>
        <a:bodyPr/>
        <a:lstStyle/>
        <a:p>
          <a:endParaRPr lang="en-US"/>
        </a:p>
      </dgm:t>
    </dgm:pt>
    <dgm:pt modelId="{67CA8972-A826-4991-97A8-460B6CB14739}" type="sibTrans" cxnId="{92651C64-2C25-4988-ACE4-EE820D9BC35A}">
      <dgm:prSet/>
      <dgm:spPr/>
      <dgm:t>
        <a:bodyPr/>
        <a:lstStyle/>
        <a:p>
          <a:endParaRPr lang="en-US"/>
        </a:p>
      </dgm:t>
    </dgm:pt>
    <dgm:pt modelId="{D036482E-B663-4210-99AE-2C47CCD8603C}">
      <dgm:prSet/>
      <dgm:spPr>
        <a:solidFill>
          <a:srgbClr val="002060"/>
        </a:solidFill>
      </dgm:spPr>
      <dgm:t>
        <a:bodyPr/>
        <a:lstStyle/>
        <a:p>
          <a:r>
            <a:rPr lang="fr-FR"/>
            <a:t>Pratique sportive avant de dormir</a:t>
          </a:r>
          <a:endParaRPr lang="en-US"/>
        </a:p>
      </dgm:t>
    </dgm:pt>
    <dgm:pt modelId="{42BD0EBA-E2AD-47AC-9F61-064F6033C0E8}" type="parTrans" cxnId="{9D039F8B-4014-4CA2-9E3F-702F7B94954F}">
      <dgm:prSet/>
      <dgm:spPr/>
      <dgm:t>
        <a:bodyPr/>
        <a:lstStyle/>
        <a:p>
          <a:endParaRPr lang="en-US"/>
        </a:p>
      </dgm:t>
    </dgm:pt>
    <dgm:pt modelId="{8453C727-0CE2-4AF9-BBF8-96EA1354B534}" type="sibTrans" cxnId="{9D039F8B-4014-4CA2-9E3F-702F7B94954F}">
      <dgm:prSet/>
      <dgm:spPr/>
      <dgm:t>
        <a:bodyPr/>
        <a:lstStyle/>
        <a:p>
          <a:endParaRPr lang="en-US"/>
        </a:p>
      </dgm:t>
    </dgm:pt>
    <dgm:pt modelId="{77525168-CE14-4CC4-BAA4-D2C2B1C52F89}">
      <dgm:prSet/>
      <dgm:spPr>
        <a:solidFill>
          <a:srgbClr val="002060"/>
        </a:solidFill>
      </dgm:spPr>
      <dgm:t>
        <a:bodyPr/>
        <a:lstStyle/>
        <a:p>
          <a:r>
            <a:rPr lang="fr-FR"/>
            <a:t>Intensité sportive</a:t>
          </a:r>
          <a:endParaRPr lang="en-US"/>
        </a:p>
      </dgm:t>
    </dgm:pt>
    <dgm:pt modelId="{78AF5DC2-ECAA-493A-B646-3D6AF8CDD65D}" type="parTrans" cxnId="{6E215BBF-D5B1-4503-9E6D-E73351D1F56E}">
      <dgm:prSet/>
      <dgm:spPr/>
      <dgm:t>
        <a:bodyPr/>
        <a:lstStyle/>
        <a:p>
          <a:endParaRPr lang="en-US"/>
        </a:p>
      </dgm:t>
    </dgm:pt>
    <dgm:pt modelId="{04462311-2A30-44A0-94CF-E3F8B1A05999}" type="sibTrans" cxnId="{6E215BBF-D5B1-4503-9E6D-E73351D1F56E}">
      <dgm:prSet/>
      <dgm:spPr/>
      <dgm:t>
        <a:bodyPr/>
        <a:lstStyle/>
        <a:p>
          <a:endParaRPr lang="en-US"/>
        </a:p>
      </dgm:t>
    </dgm:pt>
    <dgm:pt modelId="{6430BB8C-F086-453C-81F6-D578A1B323A6}" type="pres">
      <dgm:prSet presAssocID="{8A58B88C-668E-469E-B7C8-41F6626363D2}" presName="linear" presStyleCnt="0">
        <dgm:presLayoutVars>
          <dgm:animLvl val="lvl"/>
          <dgm:resizeHandles val="exact"/>
        </dgm:presLayoutVars>
      </dgm:prSet>
      <dgm:spPr/>
    </dgm:pt>
    <dgm:pt modelId="{DE59E009-384F-42C9-B3FF-2CF26CB7952A}" type="pres">
      <dgm:prSet presAssocID="{84856798-0723-4BDC-9C0C-417F3E7FF1D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F529A1E-2726-426D-94DB-04C4A4F27341}" type="pres">
      <dgm:prSet presAssocID="{B53CAE6A-4602-4929-ACA8-56809C0E68BA}" presName="spacer" presStyleCnt="0"/>
      <dgm:spPr/>
    </dgm:pt>
    <dgm:pt modelId="{040E7F05-19AB-45A3-96AE-9C032FD3637E}" type="pres">
      <dgm:prSet presAssocID="{5CE241EB-5D83-4F2C-B957-7194815DBE3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9021DA9-C609-4B0B-966F-7B289A8ACA90}" type="pres">
      <dgm:prSet presAssocID="{9B768FD8-4AB0-4EC9-B389-730DD07589C8}" presName="spacer" presStyleCnt="0"/>
      <dgm:spPr/>
    </dgm:pt>
    <dgm:pt modelId="{AF8D4F6D-2485-42BB-B745-BA558B9B38D3}" type="pres">
      <dgm:prSet presAssocID="{69CA21AB-6087-4618-829C-5628A0D5C7D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B8F05F-BC28-4D9C-A74D-899571581A92}" type="pres">
      <dgm:prSet presAssocID="{130A76F2-B4D0-425B-8A51-A0D83161E06B}" presName="spacer" presStyleCnt="0"/>
      <dgm:spPr/>
    </dgm:pt>
    <dgm:pt modelId="{6B610BEA-A6BC-4AC9-BFDB-D7AAF4E4406B}" type="pres">
      <dgm:prSet presAssocID="{D23A8A48-1094-4276-9DF5-7351ACC8577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385E34-7F89-4B88-AED8-88904447AECE}" type="pres">
      <dgm:prSet presAssocID="{67CA8972-A826-4991-97A8-460B6CB14739}" presName="spacer" presStyleCnt="0"/>
      <dgm:spPr/>
    </dgm:pt>
    <dgm:pt modelId="{06346935-C338-4D71-86C0-30AB66BA624A}" type="pres">
      <dgm:prSet presAssocID="{D036482E-B663-4210-99AE-2C47CCD860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0325C58-148B-4C0B-8758-E6CD18AF6D12}" type="pres">
      <dgm:prSet presAssocID="{8453C727-0CE2-4AF9-BBF8-96EA1354B534}" presName="spacer" presStyleCnt="0"/>
      <dgm:spPr/>
    </dgm:pt>
    <dgm:pt modelId="{3A0FA90C-694D-4317-A28A-3EB608D31FDD}" type="pres">
      <dgm:prSet presAssocID="{77525168-CE14-4CC4-BAA4-D2C2B1C52F8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1205C25-D501-4AB7-8A98-4730EBA7949E}" type="presOf" srcId="{5CE241EB-5D83-4F2C-B957-7194815DBE3D}" destId="{040E7F05-19AB-45A3-96AE-9C032FD3637E}" srcOrd="0" destOrd="0" presId="urn:microsoft.com/office/officeart/2005/8/layout/vList2"/>
    <dgm:cxn modelId="{9CAEF92B-C031-47D0-978A-73C56D389C90}" type="presOf" srcId="{D23A8A48-1094-4276-9DF5-7351ACC8577B}" destId="{6B610BEA-A6BC-4AC9-BFDB-D7AAF4E4406B}" srcOrd="0" destOrd="0" presId="urn:microsoft.com/office/officeart/2005/8/layout/vList2"/>
    <dgm:cxn modelId="{3DB21963-7A89-403F-BF95-83D8C9863747}" type="presOf" srcId="{8A58B88C-668E-469E-B7C8-41F6626363D2}" destId="{6430BB8C-F086-453C-81F6-D578A1B323A6}" srcOrd="0" destOrd="0" presId="urn:microsoft.com/office/officeart/2005/8/layout/vList2"/>
    <dgm:cxn modelId="{92651C64-2C25-4988-ACE4-EE820D9BC35A}" srcId="{8A58B88C-668E-469E-B7C8-41F6626363D2}" destId="{D23A8A48-1094-4276-9DF5-7351ACC8577B}" srcOrd="3" destOrd="0" parTransId="{FF8EA7D1-FE58-486B-BE40-3E73FF75F6FF}" sibTransId="{67CA8972-A826-4991-97A8-460B6CB14739}"/>
    <dgm:cxn modelId="{984C784B-8E8F-4CBF-8374-743683290BE8}" type="presOf" srcId="{77525168-CE14-4CC4-BAA4-D2C2B1C52F89}" destId="{3A0FA90C-694D-4317-A28A-3EB608D31FDD}" srcOrd="0" destOrd="0" presId="urn:microsoft.com/office/officeart/2005/8/layout/vList2"/>
    <dgm:cxn modelId="{854E154E-089B-4A09-B7FC-940F80FB85AC}" srcId="{8A58B88C-668E-469E-B7C8-41F6626363D2}" destId="{5CE241EB-5D83-4F2C-B957-7194815DBE3D}" srcOrd="1" destOrd="0" parTransId="{223E257C-9814-4A9E-91C9-7365C50C8E4B}" sibTransId="{9B768FD8-4AB0-4EC9-B389-730DD07589C8}"/>
    <dgm:cxn modelId="{9D039F8B-4014-4CA2-9E3F-702F7B94954F}" srcId="{8A58B88C-668E-469E-B7C8-41F6626363D2}" destId="{D036482E-B663-4210-99AE-2C47CCD8603C}" srcOrd="4" destOrd="0" parTransId="{42BD0EBA-E2AD-47AC-9F61-064F6033C0E8}" sibTransId="{8453C727-0CE2-4AF9-BBF8-96EA1354B534}"/>
    <dgm:cxn modelId="{C2DFD18C-3A5D-4A54-B75C-A02F15B8094D}" type="presOf" srcId="{69CA21AB-6087-4618-829C-5628A0D5C7D5}" destId="{AF8D4F6D-2485-42BB-B745-BA558B9B38D3}" srcOrd="0" destOrd="0" presId="urn:microsoft.com/office/officeart/2005/8/layout/vList2"/>
    <dgm:cxn modelId="{678DA095-7C50-49FF-AA28-5C2D743BA934}" srcId="{8A58B88C-668E-469E-B7C8-41F6626363D2}" destId="{69CA21AB-6087-4618-829C-5628A0D5C7D5}" srcOrd="2" destOrd="0" parTransId="{65EBF90F-31A7-44DD-9508-E30B701EB2A4}" sibTransId="{130A76F2-B4D0-425B-8A51-A0D83161E06B}"/>
    <dgm:cxn modelId="{8E4BB296-75CF-4E0A-A560-7D91CD74D02C}" type="presOf" srcId="{84856798-0723-4BDC-9C0C-417F3E7FF1D5}" destId="{DE59E009-384F-42C9-B3FF-2CF26CB7952A}" srcOrd="0" destOrd="0" presId="urn:microsoft.com/office/officeart/2005/8/layout/vList2"/>
    <dgm:cxn modelId="{6E215BBF-D5B1-4503-9E6D-E73351D1F56E}" srcId="{8A58B88C-668E-469E-B7C8-41F6626363D2}" destId="{77525168-CE14-4CC4-BAA4-D2C2B1C52F89}" srcOrd="5" destOrd="0" parTransId="{78AF5DC2-ECAA-493A-B646-3D6AF8CDD65D}" sibTransId="{04462311-2A30-44A0-94CF-E3F8B1A05999}"/>
    <dgm:cxn modelId="{5541E8BF-297E-4CA6-8F28-E65C9AB6A0E3}" type="presOf" srcId="{D036482E-B663-4210-99AE-2C47CCD8603C}" destId="{06346935-C338-4D71-86C0-30AB66BA624A}" srcOrd="0" destOrd="0" presId="urn:microsoft.com/office/officeart/2005/8/layout/vList2"/>
    <dgm:cxn modelId="{245DCADD-BAED-4530-8366-876F59680C7A}" srcId="{8A58B88C-668E-469E-B7C8-41F6626363D2}" destId="{84856798-0723-4BDC-9C0C-417F3E7FF1D5}" srcOrd="0" destOrd="0" parTransId="{5C93820B-ED42-4885-981A-B70D3C3B46FC}" sibTransId="{B53CAE6A-4602-4929-ACA8-56809C0E68BA}"/>
    <dgm:cxn modelId="{7962174A-687E-4C33-B6F0-2FA4BB664057}" type="presParOf" srcId="{6430BB8C-F086-453C-81F6-D578A1B323A6}" destId="{DE59E009-384F-42C9-B3FF-2CF26CB7952A}" srcOrd="0" destOrd="0" presId="urn:microsoft.com/office/officeart/2005/8/layout/vList2"/>
    <dgm:cxn modelId="{E3B7F069-C188-4C6C-80E4-3362734E9BFD}" type="presParOf" srcId="{6430BB8C-F086-453C-81F6-D578A1B323A6}" destId="{CF529A1E-2726-426D-94DB-04C4A4F27341}" srcOrd="1" destOrd="0" presId="urn:microsoft.com/office/officeart/2005/8/layout/vList2"/>
    <dgm:cxn modelId="{970F3615-55C6-492A-A1FF-1B91525F40EB}" type="presParOf" srcId="{6430BB8C-F086-453C-81F6-D578A1B323A6}" destId="{040E7F05-19AB-45A3-96AE-9C032FD3637E}" srcOrd="2" destOrd="0" presId="urn:microsoft.com/office/officeart/2005/8/layout/vList2"/>
    <dgm:cxn modelId="{2111336F-9884-4C44-A838-81490BB0A3CA}" type="presParOf" srcId="{6430BB8C-F086-453C-81F6-D578A1B323A6}" destId="{A9021DA9-C609-4B0B-966F-7B289A8ACA90}" srcOrd="3" destOrd="0" presId="urn:microsoft.com/office/officeart/2005/8/layout/vList2"/>
    <dgm:cxn modelId="{88F0D7F9-3E8C-414B-9E10-C28CF16DA2CF}" type="presParOf" srcId="{6430BB8C-F086-453C-81F6-D578A1B323A6}" destId="{AF8D4F6D-2485-42BB-B745-BA558B9B38D3}" srcOrd="4" destOrd="0" presId="urn:microsoft.com/office/officeart/2005/8/layout/vList2"/>
    <dgm:cxn modelId="{23CAA5AD-91F1-439C-9EC0-54FB3F33BC12}" type="presParOf" srcId="{6430BB8C-F086-453C-81F6-D578A1B323A6}" destId="{B0B8F05F-BC28-4D9C-A74D-899571581A92}" srcOrd="5" destOrd="0" presId="urn:microsoft.com/office/officeart/2005/8/layout/vList2"/>
    <dgm:cxn modelId="{ABCA68BC-3239-43C7-ACBF-933A6DE1B257}" type="presParOf" srcId="{6430BB8C-F086-453C-81F6-D578A1B323A6}" destId="{6B610BEA-A6BC-4AC9-BFDB-D7AAF4E4406B}" srcOrd="6" destOrd="0" presId="urn:microsoft.com/office/officeart/2005/8/layout/vList2"/>
    <dgm:cxn modelId="{9B2D46C4-A964-4B0B-A77E-5F38DFAD4A2D}" type="presParOf" srcId="{6430BB8C-F086-453C-81F6-D578A1B323A6}" destId="{6A385E34-7F89-4B88-AED8-88904447AECE}" srcOrd="7" destOrd="0" presId="urn:microsoft.com/office/officeart/2005/8/layout/vList2"/>
    <dgm:cxn modelId="{EDDF8945-72C0-4EF1-ADB7-C880A1B6CC5A}" type="presParOf" srcId="{6430BB8C-F086-453C-81F6-D578A1B323A6}" destId="{06346935-C338-4D71-86C0-30AB66BA624A}" srcOrd="8" destOrd="0" presId="urn:microsoft.com/office/officeart/2005/8/layout/vList2"/>
    <dgm:cxn modelId="{A86734F7-90DC-484F-B10F-EC06D97D76B1}" type="presParOf" srcId="{6430BB8C-F086-453C-81F6-D578A1B323A6}" destId="{F0325C58-148B-4C0B-8758-E6CD18AF6D12}" srcOrd="9" destOrd="0" presId="urn:microsoft.com/office/officeart/2005/8/layout/vList2"/>
    <dgm:cxn modelId="{9D09B5F8-88AE-4C89-9F86-5D0C1C975B14}" type="presParOf" srcId="{6430BB8C-F086-453C-81F6-D578A1B323A6}" destId="{3A0FA90C-694D-4317-A28A-3EB608D31FD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FE9716-92C5-4479-8330-672325B595C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62F57-8398-4FD6-A8E5-A8966E62E380}">
      <dgm:prSet/>
      <dgm:spPr/>
      <dgm:t>
        <a:bodyPr/>
        <a:lstStyle/>
        <a:p>
          <a:r>
            <a:rPr lang="fr-FR"/>
            <a:t>Nécessite la compréhension des phénomènes en relation avec la santé </a:t>
          </a:r>
          <a:endParaRPr lang="en-US"/>
        </a:p>
      </dgm:t>
    </dgm:pt>
    <dgm:pt modelId="{1D2E86DA-A71B-4F1D-B06C-8F0A2EBF8937}" type="parTrans" cxnId="{5A81A086-148C-4F50-98CA-6B15A485131A}">
      <dgm:prSet/>
      <dgm:spPr/>
      <dgm:t>
        <a:bodyPr/>
        <a:lstStyle/>
        <a:p>
          <a:endParaRPr lang="en-US"/>
        </a:p>
      </dgm:t>
    </dgm:pt>
    <dgm:pt modelId="{4B3888A7-0912-42A3-8FF9-8B71100AA715}" type="sibTrans" cxnId="{5A81A086-148C-4F50-98CA-6B15A485131A}">
      <dgm:prSet/>
      <dgm:spPr/>
      <dgm:t>
        <a:bodyPr/>
        <a:lstStyle/>
        <a:p>
          <a:endParaRPr lang="en-US"/>
        </a:p>
      </dgm:t>
    </dgm:pt>
    <dgm:pt modelId="{4243CA25-A9C6-428C-8903-AAFD8D8FE97D}">
      <dgm:prSet/>
      <dgm:spPr/>
      <dgm:t>
        <a:bodyPr/>
        <a:lstStyle/>
        <a:p>
          <a:r>
            <a:rPr lang="fr-FR" dirty="0"/>
            <a:t>Etude basée sur la qualité du sommeil perçue</a:t>
          </a:r>
          <a:endParaRPr lang="en-US" dirty="0"/>
        </a:p>
      </dgm:t>
    </dgm:pt>
    <dgm:pt modelId="{F4CBECDF-4DD3-43DC-8DFE-496660EAA069}" type="parTrans" cxnId="{D289E469-7B53-4812-A4FE-1EB5F0C3B0CF}">
      <dgm:prSet/>
      <dgm:spPr/>
      <dgm:t>
        <a:bodyPr/>
        <a:lstStyle/>
        <a:p>
          <a:endParaRPr lang="en-US"/>
        </a:p>
      </dgm:t>
    </dgm:pt>
    <dgm:pt modelId="{A647EDB0-F318-4508-B41F-4299710E1C26}" type="sibTrans" cxnId="{D289E469-7B53-4812-A4FE-1EB5F0C3B0CF}">
      <dgm:prSet/>
      <dgm:spPr/>
      <dgm:t>
        <a:bodyPr/>
        <a:lstStyle/>
        <a:p>
          <a:endParaRPr lang="en-US"/>
        </a:p>
      </dgm:t>
    </dgm:pt>
    <dgm:pt modelId="{77191A10-C714-4A38-BECC-574628DDA2AD}">
      <dgm:prSet/>
      <dgm:spPr/>
      <dgm:t>
        <a:bodyPr/>
        <a:lstStyle/>
        <a:p>
          <a:r>
            <a:rPr lang="fr-FR"/>
            <a:t>Changements du comportement des étudiants</a:t>
          </a:r>
          <a:endParaRPr lang="en-US"/>
        </a:p>
      </dgm:t>
    </dgm:pt>
    <dgm:pt modelId="{5E563290-B85D-455B-BF3A-1B0000EDD758}" type="parTrans" cxnId="{79209583-C875-4203-9C9F-D7EB79125213}">
      <dgm:prSet/>
      <dgm:spPr/>
      <dgm:t>
        <a:bodyPr/>
        <a:lstStyle/>
        <a:p>
          <a:endParaRPr lang="en-US"/>
        </a:p>
      </dgm:t>
    </dgm:pt>
    <dgm:pt modelId="{F578BCE3-96ED-4637-BE47-781D360019DF}" type="sibTrans" cxnId="{79209583-C875-4203-9C9F-D7EB79125213}">
      <dgm:prSet/>
      <dgm:spPr/>
      <dgm:t>
        <a:bodyPr/>
        <a:lstStyle/>
        <a:p>
          <a:endParaRPr lang="en-US"/>
        </a:p>
      </dgm:t>
    </dgm:pt>
    <dgm:pt modelId="{3C23F80B-506F-435A-8A52-5E03772F10F5}">
      <dgm:prSet/>
      <dgm:spPr/>
      <dgm:t>
        <a:bodyPr/>
        <a:lstStyle/>
        <a:p>
          <a:r>
            <a:rPr lang="fr-FR"/>
            <a:t>Taille de l’échantillon</a:t>
          </a:r>
          <a:endParaRPr lang="en-US"/>
        </a:p>
      </dgm:t>
    </dgm:pt>
    <dgm:pt modelId="{27FE7AC4-1FAB-4C03-9E51-E97F2AE8E380}" type="parTrans" cxnId="{17A40275-80B6-E846-8C53-205B4DB02F10}">
      <dgm:prSet/>
      <dgm:spPr/>
      <dgm:t>
        <a:bodyPr/>
        <a:lstStyle/>
        <a:p>
          <a:endParaRPr lang="fr-FR"/>
        </a:p>
      </dgm:t>
    </dgm:pt>
    <dgm:pt modelId="{43EBA716-61F7-495A-BA3A-45762E22FB78}" type="sibTrans" cxnId="{17A40275-80B6-E846-8C53-205B4DB02F10}">
      <dgm:prSet/>
      <dgm:spPr/>
      <dgm:t>
        <a:bodyPr/>
        <a:lstStyle/>
        <a:p>
          <a:endParaRPr lang="fr-FR"/>
        </a:p>
      </dgm:t>
    </dgm:pt>
    <dgm:pt modelId="{3F0BFD46-9548-44BB-BC62-1C71A6876DD9}" type="pres">
      <dgm:prSet presAssocID="{70FE9716-92C5-4479-8330-672325B595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4C870D-D192-44F3-88C0-F4F9C53A10FC}" type="pres">
      <dgm:prSet presAssocID="{CAB62F57-8398-4FD6-A8E5-A8966E62E380}" presName="hierRoot1" presStyleCnt="0"/>
      <dgm:spPr/>
    </dgm:pt>
    <dgm:pt modelId="{0637B15F-A50F-4975-ABE1-C98B97969C3C}" type="pres">
      <dgm:prSet presAssocID="{CAB62F57-8398-4FD6-A8E5-A8966E62E380}" presName="composite" presStyleCnt="0"/>
      <dgm:spPr/>
    </dgm:pt>
    <dgm:pt modelId="{D9461508-82CF-41EB-B583-A0D14FB1D492}" type="pres">
      <dgm:prSet presAssocID="{CAB62F57-8398-4FD6-A8E5-A8966E62E380}" presName="background" presStyleLbl="node0" presStyleIdx="0" presStyleCnt="4"/>
      <dgm:spPr/>
    </dgm:pt>
    <dgm:pt modelId="{0F6269DC-F3C2-4028-9DA9-BE8B91E4892F}" type="pres">
      <dgm:prSet presAssocID="{CAB62F57-8398-4FD6-A8E5-A8966E62E380}" presName="text" presStyleLbl="fgAcc0" presStyleIdx="0" presStyleCnt="4">
        <dgm:presLayoutVars>
          <dgm:chPref val="3"/>
        </dgm:presLayoutVars>
      </dgm:prSet>
      <dgm:spPr/>
    </dgm:pt>
    <dgm:pt modelId="{B0B032E5-4F13-4918-BB21-3E3B35BC9E7B}" type="pres">
      <dgm:prSet presAssocID="{CAB62F57-8398-4FD6-A8E5-A8966E62E380}" presName="hierChild2" presStyleCnt="0"/>
      <dgm:spPr/>
    </dgm:pt>
    <dgm:pt modelId="{413E7FDC-5400-45ED-967C-9DC6B632B430}" type="pres">
      <dgm:prSet presAssocID="{4243CA25-A9C6-428C-8903-AAFD8D8FE97D}" presName="hierRoot1" presStyleCnt="0"/>
      <dgm:spPr/>
    </dgm:pt>
    <dgm:pt modelId="{A2B7773B-A4F5-4965-9A6B-378416CDF7AE}" type="pres">
      <dgm:prSet presAssocID="{4243CA25-A9C6-428C-8903-AAFD8D8FE97D}" presName="composite" presStyleCnt="0"/>
      <dgm:spPr/>
    </dgm:pt>
    <dgm:pt modelId="{164A3AB8-4561-44A6-8692-3F616BA007DC}" type="pres">
      <dgm:prSet presAssocID="{4243CA25-A9C6-428C-8903-AAFD8D8FE97D}" presName="background" presStyleLbl="node0" presStyleIdx="1" presStyleCnt="4"/>
      <dgm:spPr/>
    </dgm:pt>
    <dgm:pt modelId="{A0334717-9717-4364-A0FB-0FB7CC32A3F0}" type="pres">
      <dgm:prSet presAssocID="{4243CA25-A9C6-428C-8903-AAFD8D8FE97D}" presName="text" presStyleLbl="fgAcc0" presStyleIdx="1" presStyleCnt="4">
        <dgm:presLayoutVars>
          <dgm:chPref val="3"/>
        </dgm:presLayoutVars>
      </dgm:prSet>
      <dgm:spPr/>
    </dgm:pt>
    <dgm:pt modelId="{31C22EE2-D6CB-4E16-A23C-3AE6391293DF}" type="pres">
      <dgm:prSet presAssocID="{4243CA25-A9C6-428C-8903-AAFD8D8FE97D}" presName="hierChild2" presStyleCnt="0"/>
      <dgm:spPr/>
    </dgm:pt>
    <dgm:pt modelId="{F68084AF-E265-411D-BE75-5FB1629AA1CD}" type="pres">
      <dgm:prSet presAssocID="{77191A10-C714-4A38-BECC-574628DDA2AD}" presName="hierRoot1" presStyleCnt="0"/>
      <dgm:spPr/>
    </dgm:pt>
    <dgm:pt modelId="{26E77D8B-714A-42F1-BD8E-DEF4074C95F4}" type="pres">
      <dgm:prSet presAssocID="{77191A10-C714-4A38-BECC-574628DDA2AD}" presName="composite" presStyleCnt="0"/>
      <dgm:spPr/>
    </dgm:pt>
    <dgm:pt modelId="{C4B49464-20ED-4C10-82E4-BD8BEAD5B8D7}" type="pres">
      <dgm:prSet presAssocID="{77191A10-C714-4A38-BECC-574628DDA2AD}" presName="background" presStyleLbl="node0" presStyleIdx="2" presStyleCnt="4"/>
      <dgm:spPr/>
    </dgm:pt>
    <dgm:pt modelId="{8622315D-9F8D-451D-A44B-6D078F8135CF}" type="pres">
      <dgm:prSet presAssocID="{77191A10-C714-4A38-BECC-574628DDA2AD}" presName="text" presStyleLbl="fgAcc0" presStyleIdx="2" presStyleCnt="4">
        <dgm:presLayoutVars>
          <dgm:chPref val="3"/>
        </dgm:presLayoutVars>
      </dgm:prSet>
      <dgm:spPr/>
    </dgm:pt>
    <dgm:pt modelId="{A5A5EBBF-1487-45DA-95D1-2ABD1D940833}" type="pres">
      <dgm:prSet presAssocID="{77191A10-C714-4A38-BECC-574628DDA2AD}" presName="hierChild2" presStyleCnt="0"/>
      <dgm:spPr/>
    </dgm:pt>
    <dgm:pt modelId="{6AA9F79B-6ED6-4E94-BEFA-B91AAFDCD342}" type="pres">
      <dgm:prSet presAssocID="{3C23F80B-506F-435A-8A52-5E03772F10F5}" presName="hierRoot1" presStyleCnt="0"/>
      <dgm:spPr/>
    </dgm:pt>
    <dgm:pt modelId="{B0AE8B6B-414A-4C12-82F2-15E714548C73}" type="pres">
      <dgm:prSet presAssocID="{3C23F80B-506F-435A-8A52-5E03772F10F5}" presName="composite" presStyleCnt="0"/>
      <dgm:spPr/>
    </dgm:pt>
    <dgm:pt modelId="{1B5C8333-958A-40DE-AF3D-9D4D33B62D33}" type="pres">
      <dgm:prSet presAssocID="{3C23F80B-506F-435A-8A52-5E03772F10F5}" presName="background" presStyleLbl="node0" presStyleIdx="3" presStyleCnt="4"/>
      <dgm:spPr/>
    </dgm:pt>
    <dgm:pt modelId="{E0634064-0F4A-463B-AF9F-9AD65D0C5077}" type="pres">
      <dgm:prSet presAssocID="{3C23F80B-506F-435A-8A52-5E03772F10F5}" presName="text" presStyleLbl="fgAcc0" presStyleIdx="3" presStyleCnt="4">
        <dgm:presLayoutVars>
          <dgm:chPref val="3"/>
        </dgm:presLayoutVars>
      </dgm:prSet>
      <dgm:spPr/>
    </dgm:pt>
    <dgm:pt modelId="{B587C554-1E94-418F-BBC6-56F6A94B8267}" type="pres">
      <dgm:prSet presAssocID="{3C23F80B-506F-435A-8A52-5E03772F10F5}" presName="hierChild2" presStyleCnt="0"/>
      <dgm:spPr/>
    </dgm:pt>
  </dgm:ptLst>
  <dgm:cxnLst>
    <dgm:cxn modelId="{74C8A25F-C735-6648-B20C-A0B241DED4DA}" type="presOf" srcId="{3C23F80B-506F-435A-8A52-5E03772F10F5}" destId="{E0634064-0F4A-463B-AF9F-9AD65D0C5077}" srcOrd="0" destOrd="0" presId="urn:microsoft.com/office/officeart/2005/8/layout/hierarchy1"/>
    <dgm:cxn modelId="{D289E469-7B53-4812-A4FE-1EB5F0C3B0CF}" srcId="{70FE9716-92C5-4479-8330-672325B595C4}" destId="{4243CA25-A9C6-428C-8903-AAFD8D8FE97D}" srcOrd="1" destOrd="0" parTransId="{F4CBECDF-4DD3-43DC-8DFE-496660EAA069}" sibTransId="{A647EDB0-F318-4508-B41F-4299710E1C26}"/>
    <dgm:cxn modelId="{17A40275-80B6-E846-8C53-205B4DB02F10}" srcId="{70FE9716-92C5-4479-8330-672325B595C4}" destId="{3C23F80B-506F-435A-8A52-5E03772F10F5}" srcOrd="3" destOrd="0" parTransId="{27FE7AC4-1FAB-4C03-9E51-E97F2AE8E380}" sibTransId="{43EBA716-61F7-495A-BA3A-45762E22FB78}"/>
    <dgm:cxn modelId="{1EF9B159-3A29-8A44-A3B7-4114B95BA883}" type="presOf" srcId="{77191A10-C714-4A38-BECC-574628DDA2AD}" destId="{8622315D-9F8D-451D-A44B-6D078F8135CF}" srcOrd="0" destOrd="0" presId="urn:microsoft.com/office/officeart/2005/8/layout/hierarchy1"/>
    <dgm:cxn modelId="{79209583-C875-4203-9C9F-D7EB79125213}" srcId="{70FE9716-92C5-4479-8330-672325B595C4}" destId="{77191A10-C714-4A38-BECC-574628DDA2AD}" srcOrd="2" destOrd="0" parTransId="{5E563290-B85D-455B-BF3A-1B0000EDD758}" sibTransId="{F578BCE3-96ED-4637-BE47-781D360019DF}"/>
    <dgm:cxn modelId="{5A81A086-148C-4F50-98CA-6B15A485131A}" srcId="{70FE9716-92C5-4479-8330-672325B595C4}" destId="{CAB62F57-8398-4FD6-A8E5-A8966E62E380}" srcOrd="0" destOrd="0" parTransId="{1D2E86DA-A71B-4F1D-B06C-8F0A2EBF8937}" sibTransId="{4B3888A7-0912-42A3-8FF9-8B71100AA715}"/>
    <dgm:cxn modelId="{5F1C82B1-D00C-854E-887F-8A67F2500E69}" type="presOf" srcId="{70FE9716-92C5-4479-8330-672325B595C4}" destId="{3F0BFD46-9548-44BB-BC62-1C71A6876DD9}" srcOrd="0" destOrd="0" presId="urn:microsoft.com/office/officeart/2005/8/layout/hierarchy1"/>
    <dgm:cxn modelId="{08C025D4-A496-744B-8C35-DB35BF04B4A8}" type="presOf" srcId="{4243CA25-A9C6-428C-8903-AAFD8D8FE97D}" destId="{A0334717-9717-4364-A0FB-0FB7CC32A3F0}" srcOrd="0" destOrd="0" presId="urn:microsoft.com/office/officeart/2005/8/layout/hierarchy1"/>
    <dgm:cxn modelId="{DB66B1EA-B7BA-E948-ADAB-E834C6CDA66A}" type="presOf" srcId="{CAB62F57-8398-4FD6-A8E5-A8966E62E380}" destId="{0F6269DC-F3C2-4028-9DA9-BE8B91E4892F}" srcOrd="0" destOrd="0" presId="urn:microsoft.com/office/officeart/2005/8/layout/hierarchy1"/>
    <dgm:cxn modelId="{1507A219-8151-8249-A410-1BF0ED8E508E}" type="presParOf" srcId="{3F0BFD46-9548-44BB-BC62-1C71A6876DD9}" destId="{804C870D-D192-44F3-88C0-F4F9C53A10FC}" srcOrd="0" destOrd="0" presId="urn:microsoft.com/office/officeart/2005/8/layout/hierarchy1"/>
    <dgm:cxn modelId="{30A736D2-9641-294F-996E-3F6FDAE861D5}" type="presParOf" srcId="{804C870D-D192-44F3-88C0-F4F9C53A10FC}" destId="{0637B15F-A50F-4975-ABE1-C98B97969C3C}" srcOrd="0" destOrd="0" presId="urn:microsoft.com/office/officeart/2005/8/layout/hierarchy1"/>
    <dgm:cxn modelId="{B4E1EF6E-6DDB-B84F-B6E4-F9C67E705D4F}" type="presParOf" srcId="{0637B15F-A50F-4975-ABE1-C98B97969C3C}" destId="{D9461508-82CF-41EB-B583-A0D14FB1D492}" srcOrd="0" destOrd="0" presId="urn:microsoft.com/office/officeart/2005/8/layout/hierarchy1"/>
    <dgm:cxn modelId="{39B7C85D-A5D9-4F49-A7E3-A89180F2FBE0}" type="presParOf" srcId="{0637B15F-A50F-4975-ABE1-C98B97969C3C}" destId="{0F6269DC-F3C2-4028-9DA9-BE8B91E4892F}" srcOrd="1" destOrd="0" presId="urn:microsoft.com/office/officeart/2005/8/layout/hierarchy1"/>
    <dgm:cxn modelId="{A718E746-8BB4-1045-9C27-2F2685D90A61}" type="presParOf" srcId="{804C870D-D192-44F3-88C0-F4F9C53A10FC}" destId="{B0B032E5-4F13-4918-BB21-3E3B35BC9E7B}" srcOrd="1" destOrd="0" presId="urn:microsoft.com/office/officeart/2005/8/layout/hierarchy1"/>
    <dgm:cxn modelId="{B023E215-B74E-8849-8568-C67A9B6F6F23}" type="presParOf" srcId="{3F0BFD46-9548-44BB-BC62-1C71A6876DD9}" destId="{413E7FDC-5400-45ED-967C-9DC6B632B430}" srcOrd="1" destOrd="0" presId="urn:microsoft.com/office/officeart/2005/8/layout/hierarchy1"/>
    <dgm:cxn modelId="{D380313E-DBEA-B345-9F48-A39653951217}" type="presParOf" srcId="{413E7FDC-5400-45ED-967C-9DC6B632B430}" destId="{A2B7773B-A4F5-4965-9A6B-378416CDF7AE}" srcOrd="0" destOrd="0" presId="urn:microsoft.com/office/officeart/2005/8/layout/hierarchy1"/>
    <dgm:cxn modelId="{8E647EE0-B4BD-024E-B968-D4B11C61575B}" type="presParOf" srcId="{A2B7773B-A4F5-4965-9A6B-378416CDF7AE}" destId="{164A3AB8-4561-44A6-8692-3F616BA007DC}" srcOrd="0" destOrd="0" presId="urn:microsoft.com/office/officeart/2005/8/layout/hierarchy1"/>
    <dgm:cxn modelId="{B5061F3E-F808-A241-866E-1200C897A007}" type="presParOf" srcId="{A2B7773B-A4F5-4965-9A6B-378416CDF7AE}" destId="{A0334717-9717-4364-A0FB-0FB7CC32A3F0}" srcOrd="1" destOrd="0" presId="urn:microsoft.com/office/officeart/2005/8/layout/hierarchy1"/>
    <dgm:cxn modelId="{B8DB06A5-A2C7-2641-AFCD-42A69B1C6BDC}" type="presParOf" srcId="{413E7FDC-5400-45ED-967C-9DC6B632B430}" destId="{31C22EE2-D6CB-4E16-A23C-3AE6391293DF}" srcOrd="1" destOrd="0" presId="urn:microsoft.com/office/officeart/2005/8/layout/hierarchy1"/>
    <dgm:cxn modelId="{356C2A38-AEBD-614D-9D97-BC480E15E801}" type="presParOf" srcId="{3F0BFD46-9548-44BB-BC62-1C71A6876DD9}" destId="{F68084AF-E265-411D-BE75-5FB1629AA1CD}" srcOrd="2" destOrd="0" presId="urn:microsoft.com/office/officeart/2005/8/layout/hierarchy1"/>
    <dgm:cxn modelId="{4CA16878-3B70-AB4F-BF54-1CB56CA3568C}" type="presParOf" srcId="{F68084AF-E265-411D-BE75-5FB1629AA1CD}" destId="{26E77D8B-714A-42F1-BD8E-DEF4074C95F4}" srcOrd="0" destOrd="0" presId="urn:microsoft.com/office/officeart/2005/8/layout/hierarchy1"/>
    <dgm:cxn modelId="{1D15C1DE-9893-0A43-8B39-285AB773ADB0}" type="presParOf" srcId="{26E77D8B-714A-42F1-BD8E-DEF4074C95F4}" destId="{C4B49464-20ED-4C10-82E4-BD8BEAD5B8D7}" srcOrd="0" destOrd="0" presId="urn:microsoft.com/office/officeart/2005/8/layout/hierarchy1"/>
    <dgm:cxn modelId="{B3620C13-2842-3D49-B0D9-050FF0F4A033}" type="presParOf" srcId="{26E77D8B-714A-42F1-BD8E-DEF4074C95F4}" destId="{8622315D-9F8D-451D-A44B-6D078F8135CF}" srcOrd="1" destOrd="0" presId="urn:microsoft.com/office/officeart/2005/8/layout/hierarchy1"/>
    <dgm:cxn modelId="{2E22EDC4-C158-DE4E-9D7D-77DEBC3B7DF7}" type="presParOf" srcId="{F68084AF-E265-411D-BE75-5FB1629AA1CD}" destId="{A5A5EBBF-1487-45DA-95D1-2ABD1D940833}" srcOrd="1" destOrd="0" presId="urn:microsoft.com/office/officeart/2005/8/layout/hierarchy1"/>
    <dgm:cxn modelId="{0C9D6E43-74AA-AD4B-AE73-9C60F9873DE6}" type="presParOf" srcId="{3F0BFD46-9548-44BB-BC62-1C71A6876DD9}" destId="{6AA9F79B-6ED6-4E94-BEFA-B91AAFDCD342}" srcOrd="3" destOrd="0" presId="urn:microsoft.com/office/officeart/2005/8/layout/hierarchy1"/>
    <dgm:cxn modelId="{4D17523C-ECFF-334C-A818-167EDCD8DE3F}" type="presParOf" srcId="{6AA9F79B-6ED6-4E94-BEFA-B91AAFDCD342}" destId="{B0AE8B6B-414A-4C12-82F2-15E714548C73}" srcOrd="0" destOrd="0" presId="urn:microsoft.com/office/officeart/2005/8/layout/hierarchy1"/>
    <dgm:cxn modelId="{D4440D8F-F556-A246-AD16-C403CB68D558}" type="presParOf" srcId="{B0AE8B6B-414A-4C12-82F2-15E714548C73}" destId="{1B5C8333-958A-40DE-AF3D-9D4D33B62D33}" srcOrd="0" destOrd="0" presId="urn:microsoft.com/office/officeart/2005/8/layout/hierarchy1"/>
    <dgm:cxn modelId="{6C6829F7-9D23-134B-84F7-7BE583CF0A1A}" type="presParOf" srcId="{B0AE8B6B-414A-4C12-82F2-15E714548C73}" destId="{E0634064-0F4A-463B-AF9F-9AD65D0C5077}" srcOrd="1" destOrd="0" presId="urn:microsoft.com/office/officeart/2005/8/layout/hierarchy1"/>
    <dgm:cxn modelId="{75351336-1299-D848-A4E0-6BDCADE2C9B7}" type="presParOf" srcId="{6AA9F79B-6ED6-4E94-BEFA-B91AAFDCD342}" destId="{B587C554-1E94-418F-BBC6-56F6A94B82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CDB30-59D2-4022-958A-5967D1A2FD58}">
      <dsp:nvSpPr>
        <dsp:cNvPr id="0" name=""/>
        <dsp:cNvSpPr/>
      </dsp:nvSpPr>
      <dsp:spPr>
        <a:xfrm>
          <a:off x="624337" y="620245"/>
          <a:ext cx="1452312" cy="1452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5679F-5EBC-4FB0-8692-83EEAC5CFFBA}">
      <dsp:nvSpPr>
        <dsp:cNvPr id="0" name=""/>
        <dsp:cNvSpPr/>
      </dsp:nvSpPr>
      <dsp:spPr>
        <a:xfrm>
          <a:off x="933846" y="929755"/>
          <a:ext cx="833294" cy="833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F5F5C-F24D-452E-8F33-1584599A75CF}">
      <dsp:nvSpPr>
        <dsp:cNvPr id="0" name=""/>
        <dsp:cNvSpPr/>
      </dsp:nvSpPr>
      <dsp:spPr>
        <a:xfrm>
          <a:off x="160073" y="2524918"/>
          <a:ext cx="238084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Mémoire, capacité à réfléchir et à apprendre, renforçe l’activité cérébrale</a:t>
          </a:r>
          <a:endParaRPr lang="en-US" sz="1600" kern="1200"/>
        </a:p>
      </dsp:txBody>
      <dsp:txXfrm>
        <a:off x="160073" y="2524918"/>
        <a:ext cx="2380840" cy="1012500"/>
      </dsp:txXfrm>
    </dsp:sp>
    <dsp:sp modelId="{586A4843-75F7-4D0B-B87E-0A9FF03BC877}">
      <dsp:nvSpPr>
        <dsp:cNvPr id="0" name=""/>
        <dsp:cNvSpPr/>
      </dsp:nvSpPr>
      <dsp:spPr>
        <a:xfrm>
          <a:off x="3421824" y="620245"/>
          <a:ext cx="1452312" cy="1452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67120-EA48-4387-A158-52E2C0052D5F}">
      <dsp:nvSpPr>
        <dsp:cNvPr id="0" name=""/>
        <dsp:cNvSpPr/>
      </dsp:nvSpPr>
      <dsp:spPr>
        <a:xfrm>
          <a:off x="3731334" y="929755"/>
          <a:ext cx="833294" cy="833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36C98-FFB4-4BB2-A4B5-BE56B2396ADB}">
      <dsp:nvSpPr>
        <dsp:cNvPr id="0" name=""/>
        <dsp:cNvSpPr/>
      </dsp:nvSpPr>
      <dsp:spPr>
        <a:xfrm>
          <a:off x="2957560" y="2524918"/>
          <a:ext cx="238084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Santé physique : régénération des tissus et croissance musculaire</a:t>
          </a:r>
          <a:endParaRPr lang="en-US" sz="1600" kern="1200"/>
        </a:p>
      </dsp:txBody>
      <dsp:txXfrm>
        <a:off x="2957560" y="2524918"/>
        <a:ext cx="2380840" cy="1012500"/>
      </dsp:txXfrm>
    </dsp:sp>
    <dsp:sp modelId="{26E4DF4D-C167-41AF-8481-22C0459C52CB}">
      <dsp:nvSpPr>
        <dsp:cNvPr id="0" name=""/>
        <dsp:cNvSpPr/>
      </dsp:nvSpPr>
      <dsp:spPr>
        <a:xfrm>
          <a:off x="6219312" y="620245"/>
          <a:ext cx="1452312" cy="1452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84E0A-29A6-44B6-BA7A-D6D622D1C60E}">
      <dsp:nvSpPr>
        <dsp:cNvPr id="0" name=""/>
        <dsp:cNvSpPr/>
      </dsp:nvSpPr>
      <dsp:spPr>
        <a:xfrm>
          <a:off x="6528821" y="929755"/>
          <a:ext cx="833294" cy="833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ED274-C417-4895-9EDA-7541ACFD3BF1}">
      <dsp:nvSpPr>
        <dsp:cNvPr id="0" name=""/>
        <dsp:cNvSpPr/>
      </dsp:nvSpPr>
      <dsp:spPr>
        <a:xfrm>
          <a:off x="5755048" y="2524918"/>
          <a:ext cx="238084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Risque de maladies  cardiovasculaires / obésité et diabète / cancer/ accidents </a:t>
          </a:r>
        </a:p>
      </dsp:txBody>
      <dsp:txXfrm>
        <a:off x="5755048" y="2524918"/>
        <a:ext cx="2380840" cy="1012500"/>
      </dsp:txXfrm>
    </dsp:sp>
    <dsp:sp modelId="{779AAB58-1F50-4B52-911B-DDABCC4DC631}">
      <dsp:nvSpPr>
        <dsp:cNvPr id="0" name=""/>
        <dsp:cNvSpPr/>
      </dsp:nvSpPr>
      <dsp:spPr>
        <a:xfrm>
          <a:off x="9016800" y="620245"/>
          <a:ext cx="1452312" cy="1452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1046E-BBD2-4465-8728-7B656E8256A2}">
      <dsp:nvSpPr>
        <dsp:cNvPr id="0" name=""/>
        <dsp:cNvSpPr/>
      </dsp:nvSpPr>
      <dsp:spPr>
        <a:xfrm>
          <a:off x="9326309" y="929755"/>
          <a:ext cx="833294" cy="833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ACF8E-F0F1-4614-8C97-B3C6E3DFE02E}">
      <dsp:nvSpPr>
        <dsp:cNvPr id="0" name=""/>
        <dsp:cNvSpPr/>
      </dsp:nvSpPr>
      <dsp:spPr>
        <a:xfrm>
          <a:off x="8552536" y="2524918"/>
          <a:ext cx="238084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Trouble dépressif,</a:t>
          </a:r>
          <a:r>
            <a:rPr lang="fr-FR" sz="1600" b="1" kern="1200"/>
            <a:t> </a:t>
          </a:r>
          <a:r>
            <a:rPr lang="fr-FR" sz="1600" kern="1200"/>
            <a:t>d’anxiété et de stress </a:t>
          </a:r>
          <a:endParaRPr lang="en-US" sz="1600" kern="1200"/>
        </a:p>
      </dsp:txBody>
      <dsp:txXfrm>
        <a:off x="8552536" y="2524918"/>
        <a:ext cx="2380840" cy="101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9E009-384F-42C9-B3FF-2CF26CB7952A}">
      <dsp:nvSpPr>
        <dsp:cNvPr id="0" name=""/>
        <dsp:cNvSpPr/>
      </dsp:nvSpPr>
      <dsp:spPr>
        <a:xfrm>
          <a:off x="0" y="72008"/>
          <a:ext cx="10439400" cy="63882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Niveau d’étude</a:t>
          </a:r>
          <a:endParaRPr lang="en-US" sz="2600" kern="1200"/>
        </a:p>
      </dsp:txBody>
      <dsp:txXfrm>
        <a:off x="31185" y="103193"/>
        <a:ext cx="10377030" cy="576450"/>
      </dsp:txXfrm>
    </dsp:sp>
    <dsp:sp modelId="{040E7F05-19AB-45A3-96AE-9C032FD3637E}">
      <dsp:nvSpPr>
        <dsp:cNvPr id="0" name=""/>
        <dsp:cNvSpPr/>
      </dsp:nvSpPr>
      <dsp:spPr>
        <a:xfrm>
          <a:off x="0" y="785709"/>
          <a:ext cx="10439400" cy="63882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Heure de cours</a:t>
          </a:r>
          <a:endParaRPr lang="en-US" sz="2600" kern="1200"/>
        </a:p>
      </dsp:txBody>
      <dsp:txXfrm>
        <a:off x="31185" y="816894"/>
        <a:ext cx="10377030" cy="576450"/>
      </dsp:txXfrm>
    </dsp:sp>
    <dsp:sp modelId="{AF8D4F6D-2485-42BB-B745-BA558B9B38D3}">
      <dsp:nvSpPr>
        <dsp:cNvPr id="0" name=""/>
        <dsp:cNvSpPr/>
      </dsp:nvSpPr>
      <dsp:spPr>
        <a:xfrm>
          <a:off x="0" y="1499409"/>
          <a:ext cx="10439400" cy="638820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Consommation de viande le soir</a:t>
          </a:r>
          <a:endParaRPr lang="en-US" sz="2600" kern="1200"/>
        </a:p>
      </dsp:txBody>
      <dsp:txXfrm>
        <a:off x="31185" y="1530594"/>
        <a:ext cx="10377030" cy="576450"/>
      </dsp:txXfrm>
    </dsp:sp>
    <dsp:sp modelId="{6B610BEA-A6BC-4AC9-BFDB-D7AAF4E4406B}">
      <dsp:nvSpPr>
        <dsp:cNvPr id="0" name=""/>
        <dsp:cNvSpPr/>
      </dsp:nvSpPr>
      <dsp:spPr>
        <a:xfrm>
          <a:off x="0" y="2213109"/>
          <a:ext cx="10439400" cy="638820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Activité du BDE</a:t>
          </a:r>
          <a:endParaRPr lang="en-US" sz="2600" kern="1200"/>
        </a:p>
      </dsp:txBody>
      <dsp:txXfrm>
        <a:off x="31185" y="2244294"/>
        <a:ext cx="10377030" cy="576450"/>
      </dsp:txXfrm>
    </dsp:sp>
    <dsp:sp modelId="{06346935-C338-4D71-86C0-30AB66BA624A}">
      <dsp:nvSpPr>
        <dsp:cNvPr id="0" name=""/>
        <dsp:cNvSpPr/>
      </dsp:nvSpPr>
      <dsp:spPr>
        <a:xfrm>
          <a:off x="0" y="2926809"/>
          <a:ext cx="10439400" cy="638820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Pratique sportive avant de dormir</a:t>
          </a:r>
          <a:endParaRPr lang="en-US" sz="2600" kern="1200"/>
        </a:p>
      </dsp:txBody>
      <dsp:txXfrm>
        <a:off x="31185" y="2957994"/>
        <a:ext cx="10377030" cy="576450"/>
      </dsp:txXfrm>
    </dsp:sp>
    <dsp:sp modelId="{3A0FA90C-694D-4317-A28A-3EB608D31FDD}">
      <dsp:nvSpPr>
        <dsp:cNvPr id="0" name=""/>
        <dsp:cNvSpPr/>
      </dsp:nvSpPr>
      <dsp:spPr>
        <a:xfrm>
          <a:off x="0" y="3640509"/>
          <a:ext cx="10439400" cy="638820"/>
        </a:xfrm>
        <a:prstGeom prst="roundRect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Intensité sportive</a:t>
          </a:r>
          <a:endParaRPr lang="en-US" sz="2600" kern="1200"/>
        </a:p>
      </dsp:txBody>
      <dsp:txXfrm>
        <a:off x="31185" y="3671694"/>
        <a:ext cx="10377030" cy="5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61508-82CF-41EB-B583-A0D14FB1D492}">
      <dsp:nvSpPr>
        <dsp:cNvPr id="0" name=""/>
        <dsp:cNvSpPr/>
      </dsp:nvSpPr>
      <dsp:spPr>
        <a:xfrm>
          <a:off x="3040" y="957845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269DC-F3C2-4028-9DA9-BE8B91E4892F}">
      <dsp:nvSpPr>
        <dsp:cNvPr id="0" name=""/>
        <dsp:cNvSpPr/>
      </dsp:nvSpPr>
      <dsp:spPr>
        <a:xfrm>
          <a:off x="244258" y="118700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Nécessite la compréhension des phénomènes en relation avec la santé </a:t>
          </a:r>
          <a:endParaRPr lang="en-US" sz="1600" kern="1200"/>
        </a:p>
      </dsp:txBody>
      <dsp:txXfrm>
        <a:off x="284635" y="1227379"/>
        <a:ext cx="2090204" cy="1297804"/>
      </dsp:txXfrm>
    </dsp:sp>
    <dsp:sp modelId="{164A3AB8-4561-44A6-8692-3F616BA007DC}">
      <dsp:nvSpPr>
        <dsp:cNvPr id="0" name=""/>
        <dsp:cNvSpPr/>
      </dsp:nvSpPr>
      <dsp:spPr>
        <a:xfrm>
          <a:off x="2656434" y="957845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34717-9717-4364-A0FB-0FB7CC32A3F0}">
      <dsp:nvSpPr>
        <dsp:cNvPr id="0" name=""/>
        <dsp:cNvSpPr/>
      </dsp:nvSpPr>
      <dsp:spPr>
        <a:xfrm>
          <a:off x="2897652" y="118700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Etude basée sur la qualité du sommeil perçue</a:t>
          </a:r>
          <a:endParaRPr lang="en-US" sz="1600" kern="1200" dirty="0"/>
        </a:p>
      </dsp:txBody>
      <dsp:txXfrm>
        <a:off x="2938029" y="1227379"/>
        <a:ext cx="2090204" cy="1297804"/>
      </dsp:txXfrm>
    </dsp:sp>
    <dsp:sp modelId="{C4B49464-20ED-4C10-82E4-BD8BEAD5B8D7}">
      <dsp:nvSpPr>
        <dsp:cNvPr id="0" name=""/>
        <dsp:cNvSpPr/>
      </dsp:nvSpPr>
      <dsp:spPr>
        <a:xfrm>
          <a:off x="5309828" y="957845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2315D-9F8D-451D-A44B-6D078F8135CF}">
      <dsp:nvSpPr>
        <dsp:cNvPr id="0" name=""/>
        <dsp:cNvSpPr/>
      </dsp:nvSpPr>
      <dsp:spPr>
        <a:xfrm>
          <a:off x="5551046" y="118700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Changements du comportement des étudiants</a:t>
          </a:r>
          <a:endParaRPr lang="en-US" sz="1600" kern="1200"/>
        </a:p>
      </dsp:txBody>
      <dsp:txXfrm>
        <a:off x="5591423" y="1227379"/>
        <a:ext cx="2090204" cy="1297804"/>
      </dsp:txXfrm>
    </dsp:sp>
    <dsp:sp modelId="{1B5C8333-958A-40DE-AF3D-9D4D33B62D33}">
      <dsp:nvSpPr>
        <dsp:cNvPr id="0" name=""/>
        <dsp:cNvSpPr/>
      </dsp:nvSpPr>
      <dsp:spPr>
        <a:xfrm>
          <a:off x="7963222" y="957845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34064-0F4A-463B-AF9F-9AD65D0C5077}">
      <dsp:nvSpPr>
        <dsp:cNvPr id="0" name=""/>
        <dsp:cNvSpPr/>
      </dsp:nvSpPr>
      <dsp:spPr>
        <a:xfrm>
          <a:off x="8204440" y="1187002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Taille de l’échantillon</a:t>
          </a:r>
          <a:endParaRPr lang="en-US" sz="1600" kern="1200"/>
        </a:p>
      </dsp:txBody>
      <dsp:txXfrm>
        <a:off x="8244817" y="1227379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6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9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7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illustration, Graphique, clipart, art&#10;&#10;Description générée automatiquement">
            <a:extLst>
              <a:ext uri="{FF2B5EF4-FFF2-40B4-BE49-F238E27FC236}">
                <a16:creationId xmlns:a16="http://schemas.microsoft.com/office/drawing/2014/main" id="{4E1DA583-AE1B-FF55-DF79-2A0A7D17A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6642E2A-6757-B03C-8DA6-3233008AD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latin typeface="Helvetica" pitchFamily="2" charset="0"/>
              </a:rPr>
              <a:t>Analyse de la qualité du sommeil des étudiants </a:t>
            </a:r>
          </a:p>
        </p:txBody>
      </p:sp>
    </p:spTree>
    <p:extLst>
      <p:ext uri="{BB962C8B-B14F-4D97-AF65-F5344CB8AC3E}">
        <p14:creationId xmlns:p14="http://schemas.microsoft.com/office/powerpoint/2010/main" val="3843219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0EB7E-BB97-9117-F1F2-DE7BE348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ADC7085-80D5-F1C8-D1F8-5825A20D255F}"/>
              </a:ext>
            </a:extLst>
          </p:cNvPr>
          <p:cNvSpPr/>
          <p:nvPr/>
        </p:nvSpPr>
        <p:spPr>
          <a:xfrm>
            <a:off x="5163670" y="2627526"/>
            <a:ext cx="1864659" cy="12012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Helvetica" pitchFamily="2" charset="0"/>
              </a:rPr>
              <a:t>Qualité du sommeil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B6C16AB-EF95-68CB-F9D9-22C80ED50AF2}"/>
              </a:ext>
            </a:extLst>
          </p:cNvPr>
          <p:cNvSpPr/>
          <p:nvPr/>
        </p:nvSpPr>
        <p:spPr>
          <a:xfrm>
            <a:off x="1108731" y="731520"/>
            <a:ext cx="2796988" cy="1441525"/>
          </a:xfrm>
          <a:prstGeom prst="roundRect">
            <a:avLst>
              <a:gd name="adj" fmla="val 1428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/>
              <a:t>Une durée d’endormissement de 30 minutes ou moins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C22A1B0-7446-B768-5317-989A732ACA65}"/>
              </a:ext>
            </a:extLst>
          </p:cNvPr>
          <p:cNvSpPr/>
          <p:nvPr/>
        </p:nvSpPr>
        <p:spPr>
          <a:xfrm>
            <a:off x="1486984" y="3657601"/>
            <a:ext cx="2832847" cy="15383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Une durée de sommeil comprise entre 7 et 9 heures</a:t>
            </a:r>
            <a:endParaRPr lang="fr-F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5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B60B4-9406-4D73-AD15-36C30533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B78CF2-6CDA-8731-37D9-97B3287B6AAA}"/>
              </a:ext>
            </a:extLst>
          </p:cNvPr>
          <p:cNvSpPr/>
          <p:nvPr/>
        </p:nvSpPr>
        <p:spPr>
          <a:xfrm>
            <a:off x="5163670" y="2627526"/>
            <a:ext cx="1864659" cy="12012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Helvetica" pitchFamily="2" charset="0"/>
              </a:rPr>
              <a:t>Qualité du sommeil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0629315-5920-8FBC-EA37-6DF4AB823198}"/>
              </a:ext>
            </a:extLst>
          </p:cNvPr>
          <p:cNvSpPr/>
          <p:nvPr/>
        </p:nvSpPr>
        <p:spPr>
          <a:xfrm>
            <a:off x="1108731" y="731520"/>
            <a:ext cx="2796988" cy="1441525"/>
          </a:xfrm>
          <a:prstGeom prst="roundRect">
            <a:avLst>
              <a:gd name="adj" fmla="val 1428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/>
              <a:t>Une durée d’endormissement de 30 minutes ou moins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6285436-E0A1-5D94-5FAB-0CCF5E0BC05B}"/>
              </a:ext>
            </a:extLst>
          </p:cNvPr>
          <p:cNvSpPr/>
          <p:nvPr/>
        </p:nvSpPr>
        <p:spPr>
          <a:xfrm>
            <a:off x="1486984" y="3657601"/>
            <a:ext cx="2832847" cy="15383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Une durée de sommeil comprise entre 7 et 9 heures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3CAD101-D0A8-9580-8D14-DDC34DE61105}"/>
              </a:ext>
            </a:extLst>
          </p:cNvPr>
          <p:cNvSpPr/>
          <p:nvPr/>
        </p:nvSpPr>
        <p:spPr>
          <a:xfrm>
            <a:off x="7028329" y="731520"/>
            <a:ext cx="2390974" cy="856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Pas plus d’un réveil par nuit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C5FB072-8DAE-A268-EE6D-FEB2ECD61D57}"/>
              </a:ext>
            </a:extLst>
          </p:cNvPr>
          <p:cNvSpPr/>
          <p:nvPr/>
        </p:nvSpPr>
        <p:spPr>
          <a:xfrm>
            <a:off x="8996517" y="1806388"/>
            <a:ext cx="2900516" cy="17759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Helvetica" pitchFamily="2" charset="0"/>
              </a:rPr>
              <a:t>U</a:t>
            </a:r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ne durée de réveil nocturne inférieure à 20 minutes en cas de réveil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63609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BD6D-43DD-EEC3-DE6A-264998F9D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EA3063-ADE7-B69E-99F7-55F715D0AFC3}"/>
              </a:ext>
            </a:extLst>
          </p:cNvPr>
          <p:cNvSpPr/>
          <p:nvPr/>
        </p:nvSpPr>
        <p:spPr>
          <a:xfrm>
            <a:off x="5163670" y="2627526"/>
            <a:ext cx="1864659" cy="12012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Helvetica" pitchFamily="2" charset="0"/>
              </a:rPr>
              <a:t>Qualité du sommeil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817525-EA92-816D-72F1-8A0FE598AD19}"/>
              </a:ext>
            </a:extLst>
          </p:cNvPr>
          <p:cNvSpPr/>
          <p:nvPr/>
        </p:nvSpPr>
        <p:spPr>
          <a:xfrm>
            <a:off x="1108731" y="731520"/>
            <a:ext cx="2796988" cy="1441525"/>
          </a:xfrm>
          <a:prstGeom prst="roundRect">
            <a:avLst>
              <a:gd name="adj" fmla="val 1428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/>
              <a:t>Une durée d’endormissement de 30 minutes ou moins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85A3B9A-CA72-3C2A-5363-D5184612460E}"/>
              </a:ext>
            </a:extLst>
          </p:cNvPr>
          <p:cNvSpPr/>
          <p:nvPr/>
        </p:nvSpPr>
        <p:spPr>
          <a:xfrm>
            <a:off x="1486984" y="3657601"/>
            <a:ext cx="2832847" cy="153834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Une durée de sommeil comprise entre 7 et 9 heures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F33E1193-ADDE-9FD5-F263-9C76078358F0}"/>
              </a:ext>
            </a:extLst>
          </p:cNvPr>
          <p:cNvSpPr/>
          <p:nvPr/>
        </p:nvSpPr>
        <p:spPr>
          <a:xfrm>
            <a:off x="7028329" y="731520"/>
            <a:ext cx="2390974" cy="856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Pas plus d’un réveil par nuit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B9EEA6E-9349-F422-BEB5-1F091F1BB9B3}"/>
              </a:ext>
            </a:extLst>
          </p:cNvPr>
          <p:cNvSpPr/>
          <p:nvPr/>
        </p:nvSpPr>
        <p:spPr>
          <a:xfrm>
            <a:off x="8996517" y="1806388"/>
            <a:ext cx="2900516" cy="17759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Helvetica" pitchFamily="2" charset="0"/>
              </a:rPr>
              <a:t>U</a:t>
            </a:r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ne durée de réveil nocturne inférieure à 20 minutes en cas de réveil</a:t>
            </a:r>
            <a:endParaRPr lang="fr-FR" sz="200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D28E2D5-B552-9EEC-F389-C6932CD6D140}"/>
              </a:ext>
            </a:extLst>
          </p:cNvPr>
          <p:cNvSpPr/>
          <p:nvPr/>
        </p:nvSpPr>
        <p:spPr>
          <a:xfrm>
            <a:off x="7193745" y="4867835"/>
            <a:ext cx="3962400" cy="125864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effectLst/>
                <a:latin typeface="Helvetica" pitchFamily="2" charset="0"/>
              </a:rPr>
              <a:t>Une sensation de repos, de récupération et de vitalité au réveil</a:t>
            </a:r>
            <a:endParaRPr lang="fr-FR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EBD873-BE27-161C-5615-8F08A164AF92}"/>
              </a:ext>
            </a:extLst>
          </p:cNvPr>
          <p:cNvSpPr txBox="1"/>
          <p:nvPr/>
        </p:nvSpPr>
        <p:spPr>
          <a:xfrm>
            <a:off x="550864" y="365126"/>
            <a:ext cx="5649214" cy="47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du sommeil sur la santé</a:t>
            </a:r>
          </a:p>
        </p:txBody>
      </p:sp>
      <p:graphicFrame>
        <p:nvGraphicFramePr>
          <p:cNvPr id="79" name="ZoneTexte 3">
            <a:extLst>
              <a:ext uri="{FF2B5EF4-FFF2-40B4-BE49-F238E27FC236}">
                <a16:creationId xmlns:a16="http://schemas.microsoft.com/office/drawing/2014/main" id="{8185A977-9B22-1ED3-30C1-B87363BB28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223602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88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Vector businessman falling asleep">
            <a:extLst>
              <a:ext uri="{FF2B5EF4-FFF2-40B4-BE49-F238E27FC236}">
                <a16:creationId xmlns:a16="http://schemas.microsoft.com/office/drawing/2014/main" id="{F58808B4-424F-5359-80A4-A99DE2DF2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1" t="6957" b="-1"/>
          <a:stretch/>
        </p:blipFill>
        <p:spPr bwMode="auto">
          <a:xfrm>
            <a:off x="0" y="-1"/>
            <a:ext cx="6321287" cy="6858001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5BEBEAD-F902-96EA-82BA-A240DEAC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114" y="1296312"/>
            <a:ext cx="4840010" cy="4265374"/>
          </a:xfrm>
        </p:spPr>
        <p:txBody>
          <a:bodyPr>
            <a:noAutofit/>
          </a:bodyPr>
          <a:lstStyle/>
          <a:p>
            <a:r>
              <a:rPr lang="fr-FR" sz="180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10 à 50 % des étudiants sont touchés par des problèmes de qualité de sommeil</a:t>
            </a:r>
          </a:p>
          <a:p>
            <a:endParaRPr lang="fr-FR" sz="1800"/>
          </a:p>
          <a:p>
            <a:r>
              <a:rPr lang="fr-FR" sz="1800">
                <a:effectLst/>
                <a:ea typeface="MS Mincho" panose="02020609040205080304" pitchFamily="49" charset="-128"/>
                <a:cs typeface="Arial" panose="020B0604020202020204" pitchFamily="34" charset="0"/>
              </a:rPr>
              <a:t>Environ 50 % d’entre eux déclarent souffrir de somnolence diurne</a:t>
            </a:r>
            <a:endParaRPr lang="fr-FR" sz="1800"/>
          </a:p>
          <a:p>
            <a:endParaRPr lang="fr-FR" sz="1800"/>
          </a:p>
          <a:p>
            <a:r>
              <a:rPr lang="fr-FR" sz="1800">
                <a:effectLst/>
              </a:rPr>
              <a:t>20 à 40 % des étudiants dorment moins que les 7 à 9 heures recommandées pour leur âge</a:t>
            </a:r>
          </a:p>
          <a:p>
            <a:endParaRPr lang="fr-FR" sz="1800"/>
          </a:p>
          <a:p>
            <a:r>
              <a:rPr lang="fr-FR" sz="1800">
                <a:effectLst/>
              </a:rPr>
              <a:t>+ de 30% des étudiants déclarent ne pas dormir de façon régulière</a:t>
            </a:r>
          </a:p>
          <a:p>
            <a:pPr marL="0" indent="0">
              <a:buNone/>
            </a:pPr>
            <a:endParaRPr lang="fr-FR" sz="1800">
              <a:latin typeface="Helvetica" pitchFamily="2" charset="0"/>
              <a:sym typeface="Wingdings" pitchFamily="2" charset="2"/>
            </a:endParaRPr>
          </a:p>
          <a:p>
            <a:pPr marL="0" indent="0">
              <a:buNone/>
            </a:pPr>
            <a:endParaRPr lang="fr-FR" sz="18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34C464-560C-23EA-5391-FBDF83EDE37E}"/>
              </a:ext>
            </a:extLst>
          </p:cNvPr>
          <p:cNvSpPr txBox="1"/>
          <p:nvPr/>
        </p:nvSpPr>
        <p:spPr>
          <a:xfrm>
            <a:off x="4829175" y="1928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9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8B655-CF72-0B08-258B-3854A5E8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3278" y="2766218"/>
            <a:ext cx="10515600" cy="1325563"/>
          </a:xfrm>
        </p:spPr>
        <p:txBody>
          <a:bodyPr/>
          <a:lstStyle/>
          <a:p>
            <a:pPr algn="ctr"/>
            <a:r>
              <a:rPr lang="fr-FR">
                <a:latin typeface="Batang"/>
                <a:ea typeface="Batang"/>
              </a:rPr>
              <a:t>Présentation des variables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146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B9D3B2F0-04B8-2F57-5E4C-F311CCA58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1"/>
          <a:stretch/>
        </p:blipFill>
        <p:spPr>
          <a:xfrm>
            <a:off x="0" y="0"/>
            <a:ext cx="121845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B739A414-661C-71D5-BD5F-86DC3EDE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9" t="25713" r="69076" b="45241"/>
          <a:stretch/>
        </p:blipFill>
        <p:spPr>
          <a:xfrm>
            <a:off x="-1130508" y="457200"/>
            <a:ext cx="9045489" cy="5747657"/>
          </a:xfrm>
          <a:prstGeom prst="rect">
            <a:avLst/>
          </a:prstGeom>
        </p:spPr>
      </p:pic>
      <p:pic>
        <p:nvPicPr>
          <p:cNvPr id="36" name="Image 3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713D4D3E-491B-7FBF-3F8E-510C1B11CD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9" t="6666" r="69732" b="73175"/>
          <a:stretch/>
        </p:blipFill>
        <p:spPr>
          <a:xfrm>
            <a:off x="7914981" y="2438399"/>
            <a:ext cx="4160915" cy="17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0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A8D1C605-3F51-A946-3755-0AFAFEC2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57" r="64107" b="74105"/>
          <a:stretch/>
        </p:blipFill>
        <p:spPr>
          <a:xfrm>
            <a:off x="903514" y="0"/>
            <a:ext cx="5192486" cy="4868315"/>
          </a:xfrm>
          <a:prstGeom prst="rect">
            <a:avLst/>
          </a:prstGeom>
        </p:spPr>
      </p:pic>
      <p:pic>
        <p:nvPicPr>
          <p:cNvPr id="6" name="Espace réservé du contenu 9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85C9764-05AB-6CD4-D0A3-6515846B9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4653" t="11081" r="36772" b="76661"/>
          <a:stretch/>
        </p:blipFill>
        <p:spPr>
          <a:xfrm>
            <a:off x="4811486" y="4868315"/>
            <a:ext cx="2961802" cy="1099459"/>
          </a:xfrm>
        </p:spPr>
      </p:pic>
    </p:spTree>
    <p:extLst>
      <p:ext uri="{BB962C8B-B14F-4D97-AF65-F5344CB8AC3E}">
        <p14:creationId xmlns:p14="http://schemas.microsoft.com/office/powerpoint/2010/main" val="180664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E962098-A854-C542-C535-F5FC4161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82" t="62137" r="78496" b="22981"/>
          <a:stretch/>
        </p:blipFill>
        <p:spPr>
          <a:xfrm>
            <a:off x="3823853" y="4365171"/>
            <a:ext cx="3384467" cy="1521461"/>
          </a:xfrm>
        </p:spPr>
      </p:pic>
      <p:pic>
        <p:nvPicPr>
          <p:cNvPr id="4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2EC693E4-7EB3-B1AB-8BD6-DC4D3DF5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46" r="39733" b="75872"/>
          <a:stretch/>
        </p:blipFill>
        <p:spPr>
          <a:xfrm>
            <a:off x="2182907" y="86103"/>
            <a:ext cx="7826186" cy="42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FCE425-A84D-1A0B-E9C4-20810B0F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latin typeface="Batang"/>
                <a:ea typeface="Batang"/>
              </a:rPr>
              <a:t>Sommaire :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9F675-F089-6654-717B-5146A725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Présentation du sujet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Présentation des variables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Récolte des données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Analyse descriptive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Analyse économétrique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Interprétation des résultats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>
                <a:latin typeface="Batang" panose="02030600000101010101" pitchFamily="18" charset="-127"/>
                <a:ea typeface="Batang" panose="02030600000101010101" pitchFamily="18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3386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01DDF6C-C6A3-08EE-1A02-1C792E17D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639" t="43756" r="20420" b="41128"/>
          <a:stretch/>
        </p:blipFill>
        <p:spPr>
          <a:xfrm>
            <a:off x="183179" y="3158229"/>
            <a:ext cx="4054285" cy="1502636"/>
          </a:xfrm>
        </p:spPr>
      </p:pic>
      <p:pic>
        <p:nvPicPr>
          <p:cNvPr id="4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5D99EB28-8B5B-A99A-E3AF-63BA3468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464" r="11161" b="53492"/>
          <a:stretch/>
        </p:blipFill>
        <p:spPr>
          <a:xfrm>
            <a:off x="4328539" y="0"/>
            <a:ext cx="650274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78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42227E8-D67A-9839-4C9B-3B93AD052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6856" t="16893" r="2629" b="66959"/>
          <a:stretch/>
        </p:blipFill>
        <p:spPr>
          <a:xfrm>
            <a:off x="163286" y="2112777"/>
            <a:ext cx="3169540" cy="1403310"/>
          </a:xfrm>
        </p:spPr>
      </p:pic>
      <p:pic>
        <p:nvPicPr>
          <p:cNvPr id="4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203DD132-F75C-DABA-9942-5E18C3AD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735" t="40954" r="9287" b="45395"/>
          <a:stretch/>
        </p:blipFill>
        <p:spPr>
          <a:xfrm>
            <a:off x="3338083" y="2157300"/>
            <a:ext cx="8853917" cy="25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69D6480-F1B3-2ECC-B7DA-5C520ABC7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0294" t="36996" r="56842" b="44741"/>
          <a:stretch/>
        </p:blipFill>
        <p:spPr>
          <a:xfrm>
            <a:off x="3595825" y="1045029"/>
            <a:ext cx="3721356" cy="1672034"/>
          </a:xfrm>
        </p:spPr>
      </p:pic>
      <p:pic>
        <p:nvPicPr>
          <p:cNvPr id="4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898024CD-C38C-96B8-B736-3E5467B6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40" t="57317" r="17403" b="-1"/>
          <a:stretch/>
        </p:blipFill>
        <p:spPr>
          <a:xfrm>
            <a:off x="560690" y="2717063"/>
            <a:ext cx="11272081" cy="41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5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7BEE-2527-5670-BF8D-20A67FC3D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u contenu 17" descr="Une image contenant texte, capture d’écran, ligne&#10;&#10;Description générée automatiquement">
            <a:extLst>
              <a:ext uri="{FF2B5EF4-FFF2-40B4-BE49-F238E27FC236}">
                <a16:creationId xmlns:a16="http://schemas.microsoft.com/office/drawing/2014/main" id="{F03AA768-7EF7-6258-2D5F-A6CDB69C1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1"/>
          <a:stretch/>
        </p:blipFill>
        <p:spPr>
          <a:xfrm>
            <a:off x="0" y="0"/>
            <a:ext cx="121845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8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85894-D17C-5E2C-6242-124F34E2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2878" y="2766218"/>
            <a:ext cx="10515600" cy="1325563"/>
          </a:xfrm>
        </p:spPr>
        <p:txBody>
          <a:bodyPr/>
          <a:lstStyle/>
          <a:p>
            <a:pPr algn="ctr"/>
            <a:r>
              <a:rPr lang="fr-FR">
                <a:latin typeface="Batang" panose="02030600000101010101" pitchFamily="18" charset="-127"/>
                <a:ea typeface="Batang" panose="02030600000101010101" pitchFamily="18" charset="-127"/>
              </a:rPr>
              <a:t>Récolte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448657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D218834E-36D2-61AD-7FA2-DFDFE6AA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538639"/>
            <a:ext cx="5334197" cy="3769835"/>
          </a:xfrm>
        </p:spPr>
        <p:txBody>
          <a:bodyPr anchor="ctr">
            <a:normAutofit/>
          </a:bodyPr>
          <a:lstStyle/>
          <a:p>
            <a:r>
              <a:rPr lang="fr-FR" sz="2000" dirty="0"/>
              <a:t>Questionnaire avec 453 réponses</a:t>
            </a:r>
          </a:p>
          <a:p>
            <a:endParaRPr lang="fr-FR" sz="2000" dirty="0"/>
          </a:p>
          <a:p>
            <a:r>
              <a:rPr lang="fr-FR" sz="2000" dirty="0"/>
              <a:t>Sur une période de 3 semaines dans 3 facultés de Nantes (IAE, sociologie, LEA) et entourage proche</a:t>
            </a:r>
          </a:p>
          <a:p>
            <a:endParaRPr lang="fr-FR" sz="2000" dirty="0"/>
          </a:p>
          <a:p>
            <a:r>
              <a:rPr lang="fr-FR" sz="2000" dirty="0"/>
              <a:t>Mesure du lundi au vendredi soir inclus, hors périodes d’examens</a:t>
            </a:r>
          </a:p>
          <a:p>
            <a:endParaRPr lang="fr-FR" sz="2000" dirty="0"/>
          </a:p>
          <a:p>
            <a:r>
              <a:rPr lang="fr-FR" sz="2000" dirty="0"/>
              <a:t>Mesure de la qualité du sommeil perçue</a:t>
            </a:r>
          </a:p>
          <a:p>
            <a:endParaRPr lang="fr-FR" sz="2000" dirty="0"/>
          </a:p>
        </p:txBody>
      </p:sp>
      <p:pic>
        <p:nvPicPr>
          <p:cNvPr id="19" name="Picture 4" descr="Codes sur des papiers">
            <a:extLst>
              <a:ext uri="{FF2B5EF4-FFF2-40B4-BE49-F238E27FC236}">
                <a16:creationId xmlns:a16="http://schemas.microsoft.com/office/drawing/2014/main" id="{2D78E289-6862-30DD-B8C7-1AA661BC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55" r="2310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095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FBAB635A-468C-C731-A8B2-FC7EC1A5C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71504"/>
            <a:ext cx="5294716" cy="2514989"/>
          </a:xfrm>
          <a:prstGeom prst="rect">
            <a:avLst/>
          </a:prstGeom>
        </p:spPr>
      </p:pic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3A84CB2E-AA9E-0233-DF2B-3CF052090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67783"/>
            <a:ext cx="5294715" cy="33224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E68E5F-2671-0A93-B7E0-69AD8306D2FE}"/>
              </a:ext>
            </a:extLst>
          </p:cNvPr>
          <p:cNvSpPr txBox="1"/>
          <p:nvPr/>
        </p:nvSpPr>
        <p:spPr>
          <a:xfrm>
            <a:off x="3646503" y="0"/>
            <a:ext cx="4866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Caractéristiques des individus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2E68BC-A526-C5F7-AA50-2DA4F9D763C2}"/>
              </a:ext>
            </a:extLst>
          </p:cNvPr>
          <p:cNvSpPr txBox="1"/>
          <p:nvPr/>
        </p:nvSpPr>
        <p:spPr>
          <a:xfrm>
            <a:off x="729343" y="1986838"/>
            <a:ext cx="447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/>
              <a:t>Diagramme de la répartition du niveau d’étude</a:t>
            </a:r>
          </a:p>
        </p:txBody>
      </p:sp>
    </p:spTree>
    <p:extLst>
      <p:ext uri="{BB962C8B-B14F-4D97-AF65-F5344CB8AC3E}">
        <p14:creationId xmlns:p14="http://schemas.microsoft.com/office/powerpoint/2010/main" val="100300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93C2A-11B5-F12E-A7FD-6D746D44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2CCE62B-7EF7-1A6A-F167-BD6D1A94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65579D-B9A3-E2F2-3E79-A5A408A6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97114172-EAA5-211C-8463-4E057A326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807CCCD-3294-FCDA-CE09-6BE08D7C1D12}"/>
              </a:ext>
            </a:extLst>
          </p:cNvPr>
          <p:cNvSpPr txBox="1"/>
          <p:nvPr/>
        </p:nvSpPr>
        <p:spPr>
          <a:xfrm>
            <a:off x="4371381" y="-35540"/>
            <a:ext cx="3417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Variable de sélection</a:t>
            </a:r>
          </a:p>
        </p:txBody>
      </p:sp>
      <p:pic>
        <p:nvPicPr>
          <p:cNvPr id="2" name="Image 1" descr="Une image contenant texte, logo, capture d’écran, Police&#10;&#10;Description générée automatiquement">
            <a:extLst>
              <a:ext uri="{FF2B5EF4-FFF2-40B4-BE49-F238E27FC236}">
                <a16:creationId xmlns:a16="http://schemas.microsoft.com/office/drawing/2014/main" id="{8E6FCC50-59BC-658A-A6FC-21FDA56C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199"/>
            <a:ext cx="4918367" cy="270510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43B30E0-DC1C-1956-A66B-2BDA4E1004A1}"/>
              </a:ext>
            </a:extLst>
          </p:cNvPr>
          <p:cNvSpPr txBox="1"/>
          <p:nvPr/>
        </p:nvSpPr>
        <p:spPr>
          <a:xfrm>
            <a:off x="838200" y="2235200"/>
            <a:ext cx="64642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/>
              <a:t>Répartition des traitement médicamenteux</a:t>
            </a:r>
          </a:p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27C7E2-AB54-2001-7674-C6FBAE2E1AB1}"/>
              </a:ext>
            </a:extLst>
          </p:cNvPr>
          <p:cNvSpPr txBox="1"/>
          <p:nvPr/>
        </p:nvSpPr>
        <p:spPr>
          <a:xfrm>
            <a:off x="6867068" y="2542976"/>
            <a:ext cx="42614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Objectif de sélection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Perception de la qualité du sommeil biaisé dû au traitement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/>
              <a:t>Passage de 453 à 408 individus</a:t>
            </a:r>
          </a:p>
        </p:txBody>
      </p:sp>
    </p:spTree>
    <p:extLst>
      <p:ext uri="{BB962C8B-B14F-4D97-AF65-F5344CB8AC3E}">
        <p14:creationId xmlns:p14="http://schemas.microsoft.com/office/powerpoint/2010/main" val="2635838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1C526-F54C-F028-9868-9163DA59F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F265F-14AD-06C3-EAF8-AE92F22F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5" y="822960"/>
            <a:ext cx="10956558" cy="967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>
                <a:latin typeface="+mn-lt"/>
              </a:rPr>
              <a:t>Variables non </a:t>
            </a:r>
            <a:r>
              <a:rPr lang="en-US" sz="2800" err="1">
                <a:latin typeface="+mn-lt"/>
              </a:rPr>
              <a:t>mesurées</a:t>
            </a:r>
            <a:endParaRPr lang="en-US" sz="2800">
              <a:latin typeface="+mn-lt"/>
            </a:endParaRPr>
          </a:p>
        </p:txBody>
      </p:sp>
      <p:graphicFrame>
        <p:nvGraphicFramePr>
          <p:cNvPr id="20" name="Espace réservé du contenu 3">
            <a:extLst>
              <a:ext uri="{FF2B5EF4-FFF2-40B4-BE49-F238E27FC236}">
                <a16:creationId xmlns:a16="http://schemas.microsoft.com/office/drawing/2014/main" id="{5F908E42-0454-FA7C-BF40-827A96AD9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056258"/>
              </p:ext>
            </p:extLst>
          </p:nvPr>
        </p:nvGraphicFramePr>
        <p:xfrm>
          <a:off x="838200" y="1825625"/>
          <a:ext cx="10439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640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AE288-558F-3062-B5F3-E64B18E4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55644" y="2766218"/>
            <a:ext cx="10515600" cy="1325563"/>
          </a:xfrm>
        </p:spPr>
        <p:txBody>
          <a:bodyPr/>
          <a:lstStyle/>
          <a:p>
            <a:pPr algn="ctr"/>
            <a:r>
              <a:rPr lang="fr-FR">
                <a:latin typeface="Batang"/>
                <a:ea typeface="Batang"/>
              </a:rPr>
              <a:t>Analyse descriptive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43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5806F1-FAF3-5C49-D5FA-34A73A83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01" y="2766218"/>
            <a:ext cx="10515600" cy="1325563"/>
          </a:xfrm>
        </p:spPr>
        <p:txBody>
          <a:bodyPr/>
          <a:lstStyle/>
          <a:p>
            <a:r>
              <a:rPr lang="fr-FR">
                <a:latin typeface="Batang"/>
                <a:ea typeface="Batang"/>
              </a:rPr>
              <a:t>Présentation du sujet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039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diagramme, texte, Tracé, ligne&#10;&#10;Description générée automatiquement">
            <a:extLst>
              <a:ext uri="{FF2B5EF4-FFF2-40B4-BE49-F238E27FC236}">
                <a16:creationId xmlns:a16="http://schemas.microsoft.com/office/drawing/2014/main" id="{99EBDF5C-CA1C-5847-F392-2FE8C078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959108"/>
            <a:ext cx="6221895" cy="4946406"/>
          </a:xfrm>
          <a:prstGeom prst="rect">
            <a:avLst/>
          </a:prstGeom>
        </p:spPr>
      </p:pic>
      <p:cxnSp>
        <p:nvCxnSpPr>
          <p:cNvPr id="76" name="Straight Connector 6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51E5188-25F6-FCD7-A688-CB5030899BFE}"/>
              </a:ext>
            </a:extLst>
          </p:cNvPr>
          <p:cNvSpPr txBox="1"/>
          <p:nvPr/>
        </p:nvSpPr>
        <p:spPr>
          <a:xfrm>
            <a:off x="8088585" y="2066812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Moyenne = 6.67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Médiane</a:t>
            </a:r>
            <a:r>
              <a:rPr lang="en-US" sz="2000"/>
              <a:t>  = 7.0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Minimum = 1.0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Maximum = 10.0</a:t>
            </a:r>
          </a:p>
        </p:txBody>
      </p:sp>
    </p:spTree>
    <p:extLst>
      <p:ext uri="{BB962C8B-B14F-4D97-AF65-F5344CB8AC3E}">
        <p14:creationId xmlns:p14="http://schemas.microsoft.com/office/powerpoint/2010/main" val="3647318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diagramme, capture d’écran, conception&#10;&#10;Description générée automatiquement">
            <a:extLst>
              <a:ext uri="{FF2B5EF4-FFF2-40B4-BE49-F238E27FC236}">
                <a16:creationId xmlns:a16="http://schemas.microsoft.com/office/drawing/2014/main" id="{312C3E1A-2B7E-859B-C20A-FC996470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28669"/>
            <a:ext cx="3397000" cy="21486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403DD510-3D4C-3BEB-3D6D-1FE0CA1CD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90" y="2375639"/>
            <a:ext cx="3441330" cy="209060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DAC6D382-17E9-B25D-7E16-03CE6442E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076" y="2496324"/>
            <a:ext cx="3244089" cy="18653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DCDF8BA-0195-CD4C-339E-926686C220DE}"/>
              </a:ext>
            </a:extLst>
          </p:cNvPr>
          <p:cNvSpPr txBox="1"/>
          <p:nvPr/>
        </p:nvSpPr>
        <p:spPr>
          <a:xfrm>
            <a:off x="2510595" y="122670"/>
            <a:ext cx="71708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ea typeface="Cambria" panose="02040503050406030204" pitchFamily="18" charset="0"/>
              </a:rPr>
              <a:t>Représentativité des modalités des variables 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939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16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28912A4E-0227-9A18-6BCD-BBB68AA5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63" y="2310208"/>
            <a:ext cx="3209544" cy="2150393"/>
          </a:xfrm>
          <a:prstGeom prst="rect">
            <a:avLst/>
          </a:prstGeom>
        </p:spPr>
      </p:pic>
      <p:grpSp>
        <p:nvGrpSpPr>
          <p:cNvPr id="46" name="Group 20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 5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1744EB7A-21B1-FADA-48A0-48FFA8D54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228" y="2350910"/>
            <a:ext cx="3209544" cy="18535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39159E-3297-23A8-96D5-DC5E62D9ED91}"/>
              </a:ext>
            </a:extLst>
          </p:cNvPr>
          <p:cNvSpPr txBox="1"/>
          <p:nvPr/>
        </p:nvSpPr>
        <p:spPr>
          <a:xfrm>
            <a:off x="2626075" y="70147"/>
            <a:ext cx="693984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>
                <a:ea typeface="Cambria" panose="02040503050406030204" pitchFamily="18" charset="0"/>
              </a:rPr>
              <a:t>Regroupement des modalités des variables </a:t>
            </a:r>
          </a:p>
          <a:p>
            <a:endParaRPr lang="fr-FR"/>
          </a:p>
        </p:txBody>
      </p:sp>
      <p:pic>
        <p:nvPicPr>
          <p:cNvPr id="4" name="Image 3" descr="Une image contenant texte, diagramme, capture d’écran, cercle&#10;&#10;Description générée automatiquement">
            <a:extLst>
              <a:ext uri="{FF2B5EF4-FFF2-40B4-BE49-F238E27FC236}">
                <a16:creationId xmlns:a16="http://schemas.microsoft.com/office/drawing/2014/main" id="{1F6F9DAF-0FA1-88C5-AF67-2821A57D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2239021"/>
            <a:ext cx="3209544" cy="223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281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B3B53D-E753-0C4F-DB43-23B6612A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2" y="679731"/>
            <a:ext cx="5297145" cy="373654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Corrélations</a:t>
            </a:r>
            <a:r>
              <a:rPr lang="en-US" sz="28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entre les variables</a:t>
            </a:r>
          </a:p>
        </p:txBody>
      </p:sp>
      <p:grpSp>
        <p:nvGrpSpPr>
          <p:cNvPr id="34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BD3FD025-528B-6671-5792-39C94E47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200291"/>
            <a:ext cx="5608830" cy="43468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3CD6CE-2FE1-A0B3-CBED-B28360A00D12}"/>
              </a:ext>
            </a:extLst>
          </p:cNvPr>
          <p:cNvSpPr txBox="1"/>
          <p:nvPr/>
        </p:nvSpPr>
        <p:spPr>
          <a:xfrm>
            <a:off x="6361043" y="5963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BCBE179-3BE6-2D5A-4327-9D3F574D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fr-FR">
                <a:latin typeface="Batang"/>
                <a:ea typeface="Batang"/>
              </a:rPr>
              <a:t>Analyse économétrique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552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E85129A-C8DF-8B30-EF74-8ED5A95AC239}"/>
              </a:ext>
            </a:extLst>
          </p:cNvPr>
          <p:cNvSpPr txBox="1">
            <a:spLocks/>
          </p:cNvSpPr>
          <p:nvPr/>
        </p:nvSpPr>
        <p:spPr>
          <a:xfrm>
            <a:off x="689113" y="1454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BDC21F-CC34-7F82-0A11-6703F3999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60399"/>
              </p:ext>
            </p:extLst>
          </p:nvPr>
        </p:nvGraphicFramePr>
        <p:xfrm>
          <a:off x="1500685" y="1093304"/>
          <a:ext cx="9189864" cy="5310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0824">
                  <a:extLst>
                    <a:ext uri="{9D8B030D-6E8A-4147-A177-3AD203B41FA5}">
                      <a16:colId xmlns:a16="http://schemas.microsoft.com/office/drawing/2014/main" val="4018959901"/>
                    </a:ext>
                  </a:extLst>
                </a:gridCol>
                <a:gridCol w="1506864">
                  <a:extLst>
                    <a:ext uri="{9D8B030D-6E8A-4147-A177-3AD203B41FA5}">
                      <a16:colId xmlns:a16="http://schemas.microsoft.com/office/drawing/2014/main" val="80777758"/>
                    </a:ext>
                  </a:extLst>
                </a:gridCol>
                <a:gridCol w="1546613">
                  <a:extLst>
                    <a:ext uri="{9D8B030D-6E8A-4147-A177-3AD203B41FA5}">
                      <a16:colId xmlns:a16="http://schemas.microsoft.com/office/drawing/2014/main" val="1321189836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1468662621"/>
                    </a:ext>
                  </a:extLst>
                </a:gridCol>
                <a:gridCol w="2067443">
                  <a:extLst>
                    <a:ext uri="{9D8B030D-6E8A-4147-A177-3AD203B41FA5}">
                      <a16:colId xmlns:a16="http://schemas.microsoft.com/office/drawing/2014/main" val="2771243071"/>
                    </a:ext>
                  </a:extLst>
                </a:gridCol>
              </a:tblGrid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Estimate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Std.Error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 value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Pr(&gt;|t|)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1271037444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Constante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8.86531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0.26634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33.286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&lt; 2e-16 ***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2367279813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sommeil_regulier.NON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-0.82983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0.15634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-5.308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1.95e-07 ***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1564745293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Stress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-0.15805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0.03484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-4.536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7.83e-06 ***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212952935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temps_ecran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-0.24690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0.09202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-2.683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0.00763 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2098482915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trajet.30_45MINUTES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0.39604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0.21163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1.871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0.06210 .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3675442781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Emploi_etu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-0.03820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0.01833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-2.084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0.03788 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2157454473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Sieste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-0.20295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0.12887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-1.575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0.11618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951213060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trajet.PLUS1H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-0.62650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0.29105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-2.153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0.03202 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960265627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nuisances_sonores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-0.06751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0.03147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-2.145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0.03262 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43067465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trajet.45MIN_1H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-0.53598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0.28953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-1.851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0.06497 .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1704642471"/>
                  </a:ext>
                </a:extLst>
              </a:tr>
              <a:tr h="40651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temperature.MOINS16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-0.44908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0.30930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-1.452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0.14740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2670015747"/>
                  </a:ext>
                </a:extLst>
              </a:tr>
              <a:tr h="40651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Multiple R-squared : 0.2409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81303" marR="81303" marT="40652" marB="40652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Adjusted R-squared : 0.2197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81303" marR="81303" marT="40652" marB="40652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p-value : &lt; 2.2e-16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8571" marR="98571" marT="0" marB="0"/>
                </a:tc>
                <a:extLst>
                  <a:ext uri="{0D108BD9-81ED-4DB2-BD59-A6C34878D82A}">
                    <a16:rowId xmlns:a16="http://schemas.microsoft.com/office/drawing/2014/main" val="327451053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CDACF1F2-9109-5B28-CB18-7B5F70C78965}"/>
              </a:ext>
            </a:extLst>
          </p:cNvPr>
          <p:cNvSpPr txBox="1"/>
          <p:nvPr/>
        </p:nvSpPr>
        <p:spPr>
          <a:xfrm>
            <a:off x="4762753" y="315541"/>
            <a:ext cx="266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Meilleur modèle</a:t>
            </a:r>
          </a:p>
        </p:txBody>
      </p:sp>
    </p:spTree>
    <p:extLst>
      <p:ext uri="{BB962C8B-B14F-4D97-AF65-F5344CB8AC3E}">
        <p14:creationId xmlns:p14="http://schemas.microsoft.com/office/powerpoint/2010/main" val="466690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54547-8FE3-72B4-C745-42772757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927DB-C100-7845-5F4D-F35766C4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>
                <a:latin typeface="+mn-lt"/>
              </a:rPr>
              <a:t>Les tests paramétriques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2E546CF-2074-3194-55B1-0D847DCEE6C5}"/>
              </a:ext>
            </a:extLst>
          </p:cNvPr>
          <p:cNvSpPr/>
          <p:nvPr/>
        </p:nvSpPr>
        <p:spPr>
          <a:xfrm>
            <a:off x="794657" y="2075686"/>
            <a:ext cx="2024743" cy="914400"/>
          </a:xfrm>
          <a:prstGeom prst="roundRect">
            <a:avLst>
              <a:gd name="adj" fmla="val 29762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Normalité des résidus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BE13A60-63F1-77B6-E638-8D4052C85B9E}"/>
              </a:ext>
            </a:extLst>
          </p:cNvPr>
          <p:cNvSpPr/>
          <p:nvPr/>
        </p:nvSpPr>
        <p:spPr>
          <a:xfrm>
            <a:off x="8724170" y="4535428"/>
            <a:ext cx="2303709" cy="914400"/>
          </a:xfrm>
          <a:prstGeom prst="roundRect">
            <a:avLst>
              <a:gd name="adj" fmla="val 29762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Homoscédasticité des erreurs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5D2B8EB-8F86-B3A5-C4D9-02BF3E29C955}"/>
              </a:ext>
            </a:extLst>
          </p:cNvPr>
          <p:cNvSpPr/>
          <p:nvPr/>
        </p:nvSpPr>
        <p:spPr>
          <a:xfrm>
            <a:off x="4889027" y="2075686"/>
            <a:ext cx="2024743" cy="914400"/>
          </a:xfrm>
          <a:prstGeom prst="roundRect">
            <a:avLst>
              <a:gd name="adj" fmla="val 29762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Forme fonctionnelle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4D52BA-ECE2-7791-93C5-1DBBD80F1CE6}"/>
              </a:ext>
            </a:extLst>
          </p:cNvPr>
          <p:cNvSpPr/>
          <p:nvPr/>
        </p:nvSpPr>
        <p:spPr>
          <a:xfrm>
            <a:off x="4889026" y="4535428"/>
            <a:ext cx="2024743" cy="914400"/>
          </a:xfrm>
          <a:prstGeom prst="roundRect">
            <a:avLst>
              <a:gd name="adj" fmla="val 29762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Distance de Cook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A5A0BF6-4EF8-6C35-86E1-D50C0F23F504}"/>
              </a:ext>
            </a:extLst>
          </p:cNvPr>
          <p:cNvSpPr/>
          <p:nvPr/>
        </p:nvSpPr>
        <p:spPr>
          <a:xfrm>
            <a:off x="8863654" y="2075686"/>
            <a:ext cx="2024743" cy="914400"/>
          </a:xfrm>
          <a:prstGeom prst="roundRect">
            <a:avLst>
              <a:gd name="adj" fmla="val 29762"/>
            </a:avLst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Absence de </a:t>
            </a:r>
            <a:r>
              <a:rPr lang="fr-FR" dirty="0" err="1"/>
              <a:t>multicolinéarité</a:t>
            </a:r>
            <a:endParaRPr lang="fr-FR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AC7D57E-D836-CA6C-48CD-4C47CC95B351}"/>
              </a:ext>
            </a:extLst>
          </p:cNvPr>
          <p:cNvSpPr/>
          <p:nvPr/>
        </p:nvSpPr>
        <p:spPr>
          <a:xfrm>
            <a:off x="3328347" y="229057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B9E1AE8C-7B38-CF34-058F-4E46F8D3E16E}"/>
              </a:ext>
            </a:extLst>
          </p:cNvPr>
          <p:cNvSpPr/>
          <p:nvPr/>
        </p:nvSpPr>
        <p:spPr>
          <a:xfrm>
            <a:off x="7413172" y="2290570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0709E5F7-A07E-AB82-162E-7A7EAA5C0256}"/>
              </a:ext>
            </a:extLst>
          </p:cNvPr>
          <p:cNvSpPr/>
          <p:nvPr/>
        </p:nvSpPr>
        <p:spPr>
          <a:xfrm>
            <a:off x="9633708" y="3318732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8DF727E3-1E92-EFD9-C7DC-8B08410CA49C}"/>
              </a:ext>
            </a:extLst>
          </p:cNvPr>
          <p:cNvSpPr/>
          <p:nvPr/>
        </p:nvSpPr>
        <p:spPr>
          <a:xfrm>
            <a:off x="7329765" y="4750312"/>
            <a:ext cx="978408" cy="48463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gauche 2">
            <a:extLst>
              <a:ext uri="{FF2B5EF4-FFF2-40B4-BE49-F238E27FC236}">
                <a16:creationId xmlns:a16="http://schemas.microsoft.com/office/drawing/2014/main" id="{6C434E7D-A763-D047-5D2E-1D2585D08018}"/>
              </a:ext>
            </a:extLst>
          </p:cNvPr>
          <p:cNvSpPr/>
          <p:nvPr/>
        </p:nvSpPr>
        <p:spPr>
          <a:xfrm>
            <a:off x="3328347" y="4750312"/>
            <a:ext cx="978408" cy="484632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B4175EF-7DBC-5E9A-A29C-3D96FCF2BAC2}"/>
              </a:ext>
            </a:extLst>
          </p:cNvPr>
          <p:cNvSpPr/>
          <p:nvPr/>
        </p:nvSpPr>
        <p:spPr>
          <a:xfrm>
            <a:off x="916467" y="4535428"/>
            <a:ext cx="1781121" cy="9144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bg1"/>
                </a:solidFill>
              </a:rPr>
              <a:t>Validation des tests</a:t>
            </a:r>
          </a:p>
        </p:txBody>
      </p:sp>
    </p:spTree>
    <p:extLst>
      <p:ext uri="{BB962C8B-B14F-4D97-AF65-F5344CB8AC3E}">
        <p14:creationId xmlns:p14="http://schemas.microsoft.com/office/powerpoint/2010/main" val="34213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4" grpId="0" animBg="1"/>
      <p:bldP spid="13" grpId="0" animBg="1"/>
      <p:bldP spid="14" grpId="0" animBg="1"/>
      <p:bldP spid="15" grpId="0" animBg="1"/>
      <p:bldP spid="3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1F650-2217-CD3D-7D33-EF8288873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491103-B499-3185-F442-DFE649200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6E3DD-B111-8166-1AEB-6DC0B82D2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A01FD8-0547-78CD-2E8D-09132FDC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CA8F4-5FB2-E4C7-6119-C9F5D8C0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F41F8CB-6575-39ED-47EF-51B69FF285C3}"/>
              </a:ext>
            </a:extLst>
          </p:cNvPr>
          <p:cNvSpPr txBox="1">
            <a:spLocks/>
          </p:cNvSpPr>
          <p:nvPr/>
        </p:nvSpPr>
        <p:spPr>
          <a:xfrm>
            <a:off x="689113" y="1454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DE1FF5D-D1E4-BF58-53F3-C259DE62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30663"/>
              </p:ext>
            </p:extLst>
          </p:nvPr>
        </p:nvGraphicFramePr>
        <p:xfrm>
          <a:off x="485087" y="1229669"/>
          <a:ext cx="7146418" cy="41737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2508">
                  <a:extLst>
                    <a:ext uri="{9D8B030D-6E8A-4147-A177-3AD203B41FA5}">
                      <a16:colId xmlns:a16="http://schemas.microsoft.com/office/drawing/2014/main" val="4018959901"/>
                    </a:ext>
                  </a:extLst>
                </a:gridCol>
                <a:gridCol w="1171801">
                  <a:extLst>
                    <a:ext uri="{9D8B030D-6E8A-4147-A177-3AD203B41FA5}">
                      <a16:colId xmlns:a16="http://schemas.microsoft.com/office/drawing/2014/main" val="80777758"/>
                    </a:ext>
                  </a:extLst>
                </a:gridCol>
                <a:gridCol w="1202710">
                  <a:extLst>
                    <a:ext uri="{9D8B030D-6E8A-4147-A177-3AD203B41FA5}">
                      <a16:colId xmlns:a16="http://schemas.microsoft.com/office/drawing/2014/main" val="1321189836"/>
                    </a:ext>
                  </a:extLst>
                </a:gridCol>
                <a:gridCol w="1141671">
                  <a:extLst>
                    <a:ext uri="{9D8B030D-6E8A-4147-A177-3AD203B41FA5}">
                      <a16:colId xmlns:a16="http://schemas.microsoft.com/office/drawing/2014/main" val="1468662621"/>
                    </a:ext>
                  </a:extLst>
                </a:gridCol>
                <a:gridCol w="1607728">
                  <a:extLst>
                    <a:ext uri="{9D8B030D-6E8A-4147-A177-3AD203B41FA5}">
                      <a16:colId xmlns:a16="http://schemas.microsoft.com/office/drawing/2014/main" val="2771243071"/>
                    </a:ext>
                  </a:extLst>
                </a:gridCol>
              </a:tblGrid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 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Estimate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Std.Error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T value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Pr(&gt;|t|)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1271037444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Constante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8.86531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0.26634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33.286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&lt; 2e-16 ***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2367279813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sommeil_regulier.NON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-0.82983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0.15634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-5.308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1.95e-07 ***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1564745293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Stress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-0.15805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0.03484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-4.536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7.83e-06 ***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212952935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temps_ecran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-0.24690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0.09202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-2.683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0.00763 **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2098482915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trajet.30_45MINUTES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0.39604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0.21163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1.871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0.06210 .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3675442781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Emploi_etu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-0.03820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0.01833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-2.084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0.03788 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2157454473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Sieste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-0.20295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0.12887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-1.575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0.11618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951213060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trajet.PLUS1H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-0.62650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0.29105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-2.153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0.03202 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960265627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nuisances_sonores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-0.06751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0.03147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-2.145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0.03262 *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43067465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trajet.45MIN_1H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-0.53598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0.28953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-1.851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0.06497 .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1704642471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temperature.MOINS16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-0.44908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0.30930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-1.452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0.14740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2670015747"/>
                  </a:ext>
                </a:extLst>
              </a:tr>
              <a:tr h="368792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Multiple R-squared : 0.2409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1622" marR="111622" marT="55811" marB="55811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Adjusted R-squared : 0.2197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1622" marR="111622" marT="55811" marB="55811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300">
                          <a:effectLst/>
                        </a:rPr>
                        <a:t>p-value : &lt; 2.2e-16</a:t>
                      </a:r>
                      <a:endParaRPr lang="fr-FR" sz="12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76653" marR="76653" marT="0" marB="0"/>
                </a:tc>
                <a:extLst>
                  <a:ext uri="{0D108BD9-81ED-4DB2-BD59-A6C34878D82A}">
                    <a16:rowId xmlns:a16="http://schemas.microsoft.com/office/drawing/2014/main" val="3274510532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A2FDDF1-7E04-04DB-BBCC-9844E50F7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2184"/>
              </p:ext>
            </p:extLst>
          </p:nvPr>
        </p:nvGraphicFramePr>
        <p:xfrm>
          <a:off x="8337547" y="2097826"/>
          <a:ext cx="336936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66">
                  <a:extLst>
                    <a:ext uri="{9D8B030D-6E8A-4147-A177-3AD203B41FA5}">
                      <a16:colId xmlns:a16="http://schemas.microsoft.com/office/drawing/2014/main" val="1757496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Variables suspectées d’endogénéité (modèle final)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28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effectLst/>
                        </a:rPr>
                        <a:t>sommeil_regulier.NON</a:t>
                      </a:r>
                      <a:endParaRPr lang="fr-FR" sz="1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Sieste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>
                          <a:effectLst/>
                        </a:rPr>
                        <a:t>temps_ecran</a:t>
                      </a:r>
                      <a:endParaRPr lang="fr-FR" sz="1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14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9448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8D2ADFC-3A7D-0AA9-C022-65EB882380D2}"/>
              </a:ext>
            </a:extLst>
          </p:cNvPr>
          <p:cNvSpPr txBox="1"/>
          <p:nvPr/>
        </p:nvSpPr>
        <p:spPr>
          <a:xfrm>
            <a:off x="5070328" y="353439"/>
            <a:ext cx="266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Endogénéité</a:t>
            </a:r>
          </a:p>
        </p:txBody>
      </p:sp>
    </p:spTree>
    <p:extLst>
      <p:ext uri="{BB962C8B-B14F-4D97-AF65-F5344CB8AC3E}">
        <p14:creationId xmlns:p14="http://schemas.microsoft.com/office/powerpoint/2010/main" val="782808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62ED7-6C39-170B-7E85-9DC71DA8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2766218"/>
            <a:ext cx="10515600" cy="1325563"/>
          </a:xfrm>
        </p:spPr>
        <p:txBody>
          <a:bodyPr/>
          <a:lstStyle/>
          <a:p>
            <a:r>
              <a:rPr lang="fr-FR">
                <a:latin typeface="Batang" panose="02030600000101010101" pitchFamily="18" charset="-127"/>
                <a:ea typeface="Batang" panose="02030600000101010101" pitchFamily="18" charset="-127"/>
              </a:rPr>
              <a:t>Interprétation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3168545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B00BD-0252-BDE0-2A7D-13DAD651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C1A16-9020-B8F6-B20C-CE12F8EF7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86D1CC-EF07-5CEE-0718-432B42ED2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C15B03-FE2F-CB24-CD7E-1CF1D52F4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4C0A37-A36E-B3AD-78EA-E6D406F35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838DCF0-658E-AB3D-9DB3-CCCD526861E1}"/>
              </a:ext>
            </a:extLst>
          </p:cNvPr>
          <p:cNvSpPr txBox="1">
            <a:spLocks/>
          </p:cNvSpPr>
          <p:nvPr/>
        </p:nvSpPr>
        <p:spPr>
          <a:xfrm>
            <a:off x="689113" y="1454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AD1223E-DFD9-FAA0-CCC9-B64FAC47C3C0}"/>
              </a:ext>
            </a:extLst>
          </p:cNvPr>
          <p:cNvGraphicFramePr>
            <a:graphicFrameLocks noGrp="1"/>
          </p:cNvGraphicFramePr>
          <p:nvPr/>
        </p:nvGraphicFramePr>
        <p:xfrm>
          <a:off x="928172" y="457200"/>
          <a:ext cx="10335658" cy="5943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5095">
                  <a:extLst>
                    <a:ext uri="{9D8B030D-6E8A-4147-A177-3AD203B41FA5}">
                      <a16:colId xmlns:a16="http://schemas.microsoft.com/office/drawing/2014/main" val="4018959901"/>
                    </a:ext>
                  </a:extLst>
                </a:gridCol>
                <a:gridCol w="1694740">
                  <a:extLst>
                    <a:ext uri="{9D8B030D-6E8A-4147-A177-3AD203B41FA5}">
                      <a16:colId xmlns:a16="http://schemas.microsoft.com/office/drawing/2014/main" val="80777758"/>
                    </a:ext>
                  </a:extLst>
                </a:gridCol>
                <a:gridCol w="1739445">
                  <a:extLst>
                    <a:ext uri="{9D8B030D-6E8A-4147-A177-3AD203B41FA5}">
                      <a16:colId xmlns:a16="http://schemas.microsoft.com/office/drawing/2014/main" val="1321189836"/>
                    </a:ext>
                  </a:extLst>
                </a:gridCol>
                <a:gridCol w="1651166">
                  <a:extLst>
                    <a:ext uri="{9D8B030D-6E8A-4147-A177-3AD203B41FA5}">
                      <a16:colId xmlns:a16="http://schemas.microsoft.com/office/drawing/2014/main" val="1468662621"/>
                    </a:ext>
                  </a:extLst>
                </a:gridCol>
                <a:gridCol w="2325212">
                  <a:extLst>
                    <a:ext uri="{9D8B030D-6E8A-4147-A177-3AD203B41FA5}">
                      <a16:colId xmlns:a16="http://schemas.microsoft.com/office/drawing/2014/main" val="27712430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 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Estimate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Std.Error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T value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Pr(&gt;|t|)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12710374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Constante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8.86531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0.26634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33.286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&lt; 2e-16 ***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23672798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sommeil_regulier.NON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-0.82983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0.15634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-5.308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1.95e-07 ***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15647452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Stress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-0.15805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0.03484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-4.536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7.83e-06 ***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2129529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temps_ecran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-0.24690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0.09202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-2.683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0.00763 **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20984829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trajet.30_45MINUTES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0.39604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0.21163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1.871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0.06210 .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367544278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Emploi_etu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-0.03820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0.01833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-2.084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0.03788 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21574544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Sieste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-0.20295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0.12887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-1.575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0.11618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9512130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trajet.PLUS1H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-0.62650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0.29105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-2.153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0.03202 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9602656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nuisances_sonores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-0.06751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0.03147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-2.145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0.03262 *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43067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trajet.45MIN_1H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-0.53598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0.28953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-1.851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0.06497 .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170464247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temperature.MOINS16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-0.44908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0.30930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-1.452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0.14740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267001574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Multiple R-squared : 0.2409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Adjusted R-squared : 0.2197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900">
                          <a:effectLst/>
                        </a:rPr>
                        <a:t>p-value : &lt; 2.2e-16</a:t>
                      </a:r>
                      <a:endParaRPr lang="fr-FR" sz="18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10861" marR="110861" marT="0" marB="0"/>
                </a:tc>
                <a:extLst>
                  <a:ext uri="{0D108BD9-81ED-4DB2-BD59-A6C34878D82A}">
                    <a16:rowId xmlns:a16="http://schemas.microsoft.com/office/drawing/2014/main" val="327451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31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eam, Sleeping, Sleep, Tired, Coussin">
            <a:extLst>
              <a:ext uri="{FF2B5EF4-FFF2-40B4-BE49-F238E27FC236}">
                <a16:creationId xmlns:a16="http://schemas.microsoft.com/office/drawing/2014/main" id="{1AFB4E2D-939F-1176-325D-69527919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753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EC2783C-8C00-42FF-3358-7AF681758A4B}"/>
              </a:ext>
            </a:extLst>
          </p:cNvPr>
          <p:cNvSpPr/>
          <p:nvPr/>
        </p:nvSpPr>
        <p:spPr>
          <a:xfrm>
            <a:off x="7766432" y="882472"/>
            <a:ext cx="2908912" cy="9722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/>
              <a:t>1/3 de notre vie à dormir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7F236B1-AD35-4109-D1A0-7CB09A13BD72}"/>
              </a:ext>
            </a:extLst>
          </p:cNvPr>
          <p:cNvSpPr/>
          <p:nvPr/>
        </p:nvSpPr>
        <p:spPr>
          <a:xfrm>
            <a:off x="7766432" y="4749753"/>
            <a:ext cx="2919929" cy="1487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fr-FR" sz="2000"/>
              <a:t>+ de 1/5 personne est concernée par un trouble du sommeil chronique en France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2BDAB5E-5A0F-6319-15C4-DC053EF84084}"/>
              </a:ext>
            </a:extLst>
          </p:cNvPr>
          <p:cNvSpPr/>
          <p:nvPr/>
        </p:nvSpPr>
        <p:spPr>
          <a:xfrm>
            <a:off x="7766432" y="2891376"/>
            <a:ext cx="2908912" cy="1075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/>
              <a:t>1 adulte sur 2 rapporte des problèmes de sommeil</a:t>
            </a:r>
          </a:p>
        </p:txBody>
      </p:sp>
    </p:spTree>
    <p:extLst>
      <p:ext uri="{BB962C8B-B14F-4D97-AF65-F5344CB8AC3E}">
        <p14:creationId xmlns:p14="http://schemas.microsoft.com/office/powerpoint/2010/main" val="2022997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481E4-63C9-AC3B-B26E-FCCA3461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655B4F-3ADC-ACF2-538E-45386E3A4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A830C-A2EC-6C3D-45C8-6AAF09D12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0813B-8481-59C2-3D72-64ABF0AD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9B8997-405D-C2FF-6C77-CC972976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5774FAA-1BF7-B989-1D40-E984597D27D6}"/>
              </a:ext>
            </a:extLst>
          </p:cNvPr>
          <p:cNvSpPr txBox="1">
            <a:spLocks/>
          </p:cNvSpPr>
          <p:nvPr/>
        </p:nvSpPr>
        <p:spPr>
          <a:xfrm>
            <a:off x="689113" y="14545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BA3FECD-4631-C91D-93E0-09884AC9D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01538"/>
              </p:ext>
            </p:extLst>
          </p:nvPr>
        </p:nvGraphicFramePr>
        <p:xfrm>
          <a:off x="1396132" y="1454564"/>
          <a:ext cx="9398969" cy="4592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0003">
                  <a:extLst>
                    <a:ext uri="{9D8B030D-6E8A-4147-A177-3AD203B41FA5}">
                      <a16:colId xmlns:a16="http://schemas.microsoft.com/office/drawing/2014/main" val="4018959901"/>
                    </a:ext>
                  </a:extLst>
                </a:gridCol>
                <a:gridCol w="1541151">
                  <a:extLst>
                    <a:ext uri="{9D8B030D-6E8A-4147-A177-3AD203B41FA5}">
                      <a16:colId xmlns:a16="http://schemas.microsoft.com/office/drawing/2014/main" val="80777758"/>
                    </a:ext>
                  </a:extLst>
                </a:gridCol>
                <a:gridCol w="1581804">
                  <a:extLst>
                    <a:ext uri="{9D8B030D-6E8A-4147-A177-3AD203B41FA5}">
                      <a16:colId xmlns:a16="http://schemas.microsoft.com/office/drawing/2014/main" val="1321189836"/>
                    </a:ext>
                  </a:extLst>
                </a:gridCol>
                <a:gridCol w="1501526">
                  <a:extLst>
                    <a:ext uri="{9D8B030D-6E8A-4147-A177-3AD203B41FA5}">
                      <a16:colId xmlns:a16="http://schemas.microsoft.com/office/drawing/2014/main" val="1468662621"/>
                    </a:ext>
                  </a:extLst>
                </a:gridCol>
                <a:gridCol w="2114485">
                  <a:extLst>
                    <a:ext uri="{9D8B030D-6E8A-4147-A177-3AD203B41FA5}">
                      <a16:colId xmlns:a16="http://schemas.microsoft.com/office/drawing/2014/main" val="2771243071"/>
                    </a:ext>
                  </a:extLst>
                </a:gridCol>
              </a:tblGrid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Estimate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Std.Error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 value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Pr(&gt;|t|)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1271037444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Constante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8.86531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0.26634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33.286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&lt; 2e-16 ***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2367279813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 err="1">
                          <a:solidFill>
                            <a:srgbClr val="FFFF00"/>
                          </a:solidFill>
                          <a:effectLst/>
                        </a:rPr>
                        <a:t>sommeil_regulier.NON</a:t>
                      </a:r>
                      <a:endParaRPr lang="fr-FR" sz="160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-0.82983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0.15634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-5.308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1.95e-07 ***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1564745293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Stress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-0.15805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0.03484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-4.536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7.83e-06 ***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212952935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temps_ecran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-0.24690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0.09202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-2.683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0.00763 **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2098482915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FF00"/>
                          </a:solidFill>
                          <a:effectLst/>
                        </a:rPr>
                        <a:t>trajet.30_45MINUTES</a:t>
                      </a:r>
                      <a:endParaRPr lang="fr-FR" sz="160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00B050"/>
                          </a:solidFill>
                          <a:effectLst/>
                        </a:rPr>
                        <a:t>0.39604</a:t>
                      </a:r>
                      <a:endParaRPr lang="fr-FR" sz="1600">
                        <a:solidFill>
                          <a:srgbClr val="00B05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0.21163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1.871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0.06210 .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3675442781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Emploi_etu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-0.03820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0.01833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-2.084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0.03788 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2157454473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FF00"/>
                          </a:solidFill>
                          <a:effectLst/>
                        </a:rPr>
                        <a:t>trajet.PLUS1H</a:t>
                      </a:r>
                      <a:endParaRPr lang="fr-FR" sz="160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-0.62650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0.29105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-2.153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0.03202 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960265627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nuisances_sonores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-0.06751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0.03147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-2.145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0.03262 *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43067465"/>
                  </a:ext>
                </a:extLst>
              </a:tr>
              <a:tr h="41576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FF00"/>
                          </a:solidFill>
                          <a:effectLst/>
                        </a:rPr>
                        <a:t>trajet.45MIN_1H</a:t>
                      </a:r>
                      <a:endParaRPr lang="fr-FR" sz="1600">
                        <a:solidFill>
                          <a:srgbClr val="FFFF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solidFill>
                            <a:srgbClr val="FF0000"/>
                          </a:solidFill>
                          <a:effectLst/>
                        </a:rPr>
                        <a:t>-0.53598</a:t>
                      </a:r>
                      <a:endParaRPr lang="fr-FR" sz="16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0.28953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-1.851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0.06497 .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1704642471"/>
                  </a:ext>
                </a:extLst>
              </a:tr>
              <a:tr h="41576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Multiple R-squared : 0.2409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83153" marR="83153" marT="41577" marB="41577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Adjusted R-squared : 0.2197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83153" marR="83153" marT="41577" marB="41577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fr-FR" sz="1700">
                          <a:effectLst/>
                        </a:rPr>
                        <a:t>p-value : &lt; 2.2e-16</a:t>
                      </a:r>
                      <a:endParaRPr lang="fr-FR" sz="16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100814" marR="100814" marT="0" marB="0"/>
                </a:tc>
                <a:extLst>
                  <a:ext uri="{0D108BD9-81ED-4DB2-BD59-A6C34878D82A}">
                    <a16:rowId xmlns:a16="http://schemas.microsoft.com/office/drawing/2014/main" val="3274510532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0F128E5C-11F2-F166-313B-2FF4CB376341}"/>
              </a:ext>
            </a:extLst>
          </p:cNvPr>
          <p:cNvSpPr txBox="1"/>
          <p:nvPr/>
        </p:nvSpPr>
        <p:spPr>
          <a:xfrm>
            <a:off x="5070328" y="349112"/>
            <a:ext cx="266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chemeClr val="bg1"/>
                </a:solidFill>
              </a:rPr>
              <a:t>Modèle final </a:t>
            </a:r>
          </a:p>
        </p:txBody>
      </p:sp>
    </p:spTree>
    <p:extLst>
      <p:ext uri="{BB962C8B-B14F-4D97-AF65-F5344CB8AC3E}">
        <p14:creationId xmlns:p14="http://schemas.microsoft.com/office/powerpoint/2010/main" val="2063860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B8F03-DBFE-B1A3-B416-19F8AEF4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2766218"/>
            <a:ext cx="10515600" cy="1325563"/>
          </a:xfrm>
        </p:spPr>
        <p:txBody>
          <a:bodyPr/>
          <a:lstStyle/>
          <a:p>
            <a:r>
              <a:rPr lang="fr-FR">
                <a:latin typeface="Batang" panose="02030600000101010101" pitchFamily="18" charset="-127"/>
                <a:ea typeface="Batang" panose="02030600000101010101" pitchFamily="18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67541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287E39-E852-49E0-2494-0CB4E57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7"/>
            <a:ext cx="10173010" cy="1421673"/>
          </a:xfrm>
        </p:spPr>
        <p:txBody>
          <a:bodyPr anchor="ctr">
            <a:normAutofit/>
          </a:bodyPr>
          <a:lstStyle/>
          <a:p>
            <a:r>
              <a:rPr lang="fr-FR" sz="2800">
                <a:latin typeface="+mn-lt"/>
              </a:rPr>
              <a:t>Limites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2100BF4-6604-19FA-6A2A-F3135D776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456845"/>
              </p:ext>
            </p:extLst>
          </p:nvPr>
        </p:nvGraphicFramePr>
        <p:xfrm>
          <a:off x="904602" y="2704014"/>
          <a:ext cx="10378440" cy="3523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0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48EAA-623A-6641-24D9-58DDDCF5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11" y="317320"/>
            <a:ext cx="5597688" cy="36933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fr-FR" sz="3000"/>
              <a:t>Recommandations</a:t>
            </a:r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50340-8EF9-B4B1-8358-6094376D9B11}"/>
              </a:ext>
            </a:extLst>
          </p:cNvPr>
          <p:cNvSpPr txBox="1"/>
          <p:nvPr/>
        </p:nvSpPr>
        <p:spPr>
          <a:xfrm>
            <a:off x="3561898" y="3744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00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8400EC-F92C-6C86-373E-D3FB96E3E37B}"/>
              </a:ext>
            </a:extLst>
          </p:cNvPr>
          <p:cNvSpPr/>
          <p:nvPr/>
        </p:nvSpPr>
        <p:spPr>
          <a:xfrm>
            <a:off x="2107097" y="2948005"/>
            <a:ext cx="3578086" cy="17333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bg1"/>
                </a:solidFill>
              </a:rPr>
              <a:t>Sensibilisation aux facteurs impactant le sommeil ainsi qu’à l’adoption de bonnes pratiques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81CCB2B-AAA0-1450-458E-BC6F70AC177E}"/>
              </a:ext>
            </a:extLst>
          </p:cNvPr>
          <p:cNvSpPr/>
          <p:nvPr/>
        </p:nvSpPr>
        <p:spPr>
          <a:xfrm>
            <a:off x="7278755" y="1424215"/>
            <a:ext cx="1789043" cy="1005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bg1"/>
                </a:solidFill>
              </a:rPr>
              <a:t>La gestion du</a:t>
            </a:r>
          </a:p>
          <a:p>
            <a:r>
              <a:rPr lang="fr-FR" sz="2000">
                <a:solidFill>
                  <a:schemeClr val="bg1"/>
                </a:solidFill>
              </a:rPr>
              <a:t>stress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7CB945-73A0-2852-9FCC-509DEEC55B3C}"/>
              </a:ext>
            </a:extLst>
          </p:cNvPr>
          <p:cNvSpPr/>
          <p:nvPr/>
        </p:nvSpPr>
        <p:spPr>
          <a:xfrm>
            <a:off x="7278755" y="3351597"/>
            <a:ext cx="2471532" cy="9261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>
                <a:solidFill>
                  <a:schemeClr val="bg1"/>
                </a:solidFill>
                <a:effectLst/>
              </a:rPr>
              <a:t>La régularité des</a:t>
            </a:r>
          </a:p>
          <a:p>
            <a:r>
              <a:rPr lang="fr-FR" sz="2000">
                <a:solidFill>
                  <a:schemeClr val="bg1"/>
                </a:solidFill>
                <a:effectLst/>
              </a:rPr>
              <a:t>heures de sommeil</a:t>
            </a:r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B304E59-AD17-2A8D-9AAF-83BB2121FF90}"/>
              </a:ext>
            </a:extLst>
          </p:cNvPr>
          <p:cNvSpPr/>
          <p:nvPr/>
        </p:nvSpPr>
        <p:spPr>
          <a:xfrm>
            <a:off x="7278755" y="5199966"/>
            <a:ext cx="2604052" cy="944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</a:rPr>
              <a:t>D</a:t>
            </a:r>
            <a:r>
              <a:rPr lang="fr-FR" sz="2000">
                <a:solidFill>
                  <a:schemeClr val="bg1"/>
                </a:solidFill>
                <a:effectLst/>
              </a:rPr>
              <a:t>iminution du temps d’écran avant de dormir</a:t>
            </a:r>
            <a:endParaRPr lang="fr-FR" sz="2000">
              <a:solidFill>
                <a:schemeClr val="bg1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52C96BB-FB72-5249-4567-ACCD0D63F04C}"/>
              </a:ext>
            </a:extLst>
          </p:cNvPr>
          <p:cNvCxnSpPr/>
          <p:nvPr/>
        </p:nvCxnSpPr>
        <p:spPr>
          <a:xfrm flipV="1">
            <a:off x="5685183" y="2176670"/>
            <a:ext cx="1461052" cy="771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641DE73-EC64-DB57-E3B9-858E8AFA50FE}"/>
              </a:ext>
            </a:extLst>
          </p:cNvPr>
          <p:cNvCxnSpPr>
            <a:cxnSpLocks/>
          </p:cNvCxnSpPr>
          <p:nvPr/>
        </p:nvCxnSpPr>
        <p:spPr>
          <a:xfrm flipV="1">
            <a:off x="5817703" y="3792831"/>
            <a:ext cx="1328532" cy="21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9F40E06-E2FA-E29B-37EB-E68E15D8F83E}"/>
              </a:ext>
            </a:extLst>
          </p:cNvPr>
          <p:cNvCxnSpPr>
            <a:cxnSpLocks/>
          </p:cNvCxnSpPr>
          <p:nvPr/>
        </p:nvCxnSpPr>
        <p:spPr>
          <a:xfrm>
            <a:off x="5685183" y="4681330"/>
            <a:ext cx="1461052" cy="84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40676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Éducation">
            <a:extLst>
              <a:ext uri="{FF2B5EF4-FFF2-40B4-BE49-F238E27FC236}">
                <a16:creationId xmlns:a16="http://schemas.microsoft.com/office/drawing/2014/main" id="{001EF722-B959-62E1-3486-3008236A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0AD3837-29DC-7330-AE12-20013819511F}"/>
              </a:ext>
            </a:extLst>
          </p:cNvPr>
          <p:cNvSpPr txBox="1"/>
          <p:nvPr/>
        </p:nvSpPr>
        <p:spPr>
          <a:xfrm>
            <a:off x="5774636" y="1702478"/>
            <a:ext cx="5002984" cy="4181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Mise </a:t>
            </a:r>
            <a:r>
              <a:rPr lang="en-US" sz="2000" err="1"/>
              <a:t>en</a:t>
            </a:r>
            <a:r>
              <a:rPr lang="en-US" sz="2000"/>
              <a:t> place de </a:t>
            </a:r>
            <a:r>
              <a:rPr lang="en-US" sz="2000" err="1"/>
              <a:t>créneaux</a:t>
            </a:r>
            <a:r>
              <a:rPr lang="en-US" sz="2000"/>
              <a:t> de </a:t>
            </a:r>
            <a:r>
              <a:rPr lang="en-US" sz="2000" err="1"/>
              <a:t>cours</a:t>
            </a:r>
            <a:r>
              <a:rPr lang="en-US" sz="2000"/>
              <a:t> </a:t>
            </a:r>
            <a:r>
              <a:rPr lang="en-US" sz="2000" err="1"/>
              <a:t>en</a:t>
            </a:r>
            <a:r>
              <a:rPr lang="en-US" sz="2000"/>
              <a:t> </a:t>
            </a:r>
            <a:r>
              <a:rPr lang="en-US" sz="2000" err="1"/>
              <a:t>distanciel</a:t>
            </a:r>
            <a:r>
              <a:rPr lang="en-US" sz="2000"/>
              <a:t> / e-learning pour les </a:t>
            </a:r>
            <a:r>
              <a:rPr lang="en-US" sz="2000" err="1"/>
              <a:t>étudiants</a:t>
            </a:r>
            <a:r>
              <a:rPr lang="en-US" sz="2000"/>
              <a:t> habitant loin de </a:t>
            </a:r>
            <a:r>
              <a:rPr lang="en-US" sz="2000" err="1"/>
              <a:t>leur</a:t>
            </a:r>
            <a:r>
              <a:rPr lang="en-US" sz="2000"/>
              <a:t> lieu </a:t>
            </a:r>
            <a:r>
              <a:rPr lang="en-US" sz="2000" err="1"/>
              <a:t>d’étude</a:t>
            </a:r>
            <a:r>
              <a:rPr lang="en-US" sz="2000"/>
              <a:t>.</a:t>
            </a:r>
            <a:endParaRPr lang="en-US" sz="2000" err="1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Recherche future : </a:t>
            </a:r>
            <a:r>
              <a:rPr lang="en-US" sz="2000" err="1"/>
              <a:t>L’impact</a:t>
            </a:r>
            <a:r>
              <a:rPr lang="en-US" sz="2000"/>
              <a:t> de la </a:t>
            </a:r>
            <a:r>
              <a:rPr lang="en-US" sz="2000" err="1"/>
              <a:t>qualité</a:t>
            </a:r>
            <a:r>
              <a:rPr lang="en-US" sz="2000"/>
              <a:t> du sommeil sur la performance </a:t>
            </a:r>
            <a:r>
              <a:rPr lang="en-US" sz="2000" err="1"/>
              <a:t>académique</a:t>
            </a:r>
            <a:r>
              <a:rPr lang="en-US" sz="2000"/>
              <a:t> des </a:t>
            </a:r>
            <a:r>
              <a:rPr lang="en-US" sz="2000" err="1"/>
              <a:t>étudiants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655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56353-42DA-4DDC-6CB4-2072456D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0D8FA2D7-BEB0-D34E-92DB-36DECFB561FF}"/>
              </a:ext>
            </a:extLst>
          </p:cNvPr>
          <p:cNvSpPr/>
          <p:nvPr/>
        </p:nvSpPr>
        <p:spPr>
          <a:xfrm>
            <a:off x="5273767" y="1095184"/>
            <a:ext cx="1157083" cy="220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2A7CFE-0E4C-06C3-4B53-BC2B438ED74F}"/>
              </a:ext>
            </a:extLst>
          </p:cNvPr>
          <p:cNvSpPr txBox="1"/>
          <p:nvPr/>
        </p:nvSpPr>
        <p:spPr>
          <a:xfrm>
            <a:off x="7205031" y="587353"/>
            <a:ext cx="3580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>
              <a:solidFill>
                <a:srgbClr val="0E0E0E"/>
              </a:solidFill>
              <a:latin typeface=".AppleSystemUIFont"/>
            </a:endParaRPr>
          </a:p>
          <a:p>
            <a:r>
              <a:rPr lang="fr-FR" sz="2000">
                <a:solidFill>
                  <a:srgbClr val="0E0E0E"/>
                </a:solidFill>
                <a:effectLst/>
                <a:latin typeface=".AppleSystemUIFont"/>
              </a:rPr>
              <a:t>Difficulté à s’endormir, à rester endormi ou réveils précoces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1E63D12-5937-FC09-AA93-0E4638A7DB01}"/>
              </a:ext>
            </a:extLst>
          </p:cNvPr>
          <p:cNvSpPr txBox="1"/>
          <p:nvPr/>
        </p:nvSpPr>
        <p:spPr>
          <a:xfrm>
            <a:off x="1156771" y="807690"/>
            <a:ext cx="304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Insomnie</a:t>
            </a:r>
          </a:p>
          <a:p>
            <a:pPr algn="ctr"/>
            <a:r>
              <a:rPr lang="en-US" sz="2000">
                <a:solidFill>
                  <a:schemeClr val="tx2"/>
                </a:solidFill>
              </a:rPr>
              <a:t>(30% des </a:t>
            </a:r>
            <a:r>
              <a:rPr lang="en-US" sz="2000" err="1">
                <a:solidFill>
                  <a:schemeClr val="tx2"/>
                </a:solidFill>
              </a:rPr>
              <a:t>adultes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08209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9A3F5-A29B-F8C5-4C56-84808A19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25B20C61-DE76-D816-FEB3-908BBFB572C5}"/>
              </a:ext>
            </a:extLst>
          </p:cNvPr>
          <p:cNvSpPr/>
          <p:nvPr/>
        </p:nvSpPr>
        <p:spPr>
          <a:xfrm>
            <a:off x="5273767" y="1095184"/>
            <a:ext cx="1157083" cy="220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DA5802-8C40-4672-C600-9DB7985A887E}"/>
              </a:ext>
            </a:extLst>
          </p:cNvPr>
          <p:cNvSpPr txBox="1"/>
          <p:nvPr/>
        </p:nvSpPr>
        <p:spPr>
          <a:xfrm>
            <a:off x="7205031" y="587353"/>
            <a:ext cx="3580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>
              <a:solidFill>
                <a:srgbClr val="0E0E0E"/>
              </a:solidFill>
              <a:latin typeface=".AppleSystemUIFont"/>
            </a:endParaRPr>
          </a:p>
          <a:p>
            <a:r>
              <a:rPr lang="fr-FR" sz="2000">
                <a:solidFill>
                  <a:srgbClr val="0E0E0E"/>
                </a:solidFill>
                <a:effectLst/>
                <a:latin typeface=".AppleSystemUIFont"/>
              </a:rPr>
              <a:t>Difficulté à s’endormir, à rester endormi ou réveils précoces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5B5D37-36D6-7B33-98F0-69E3222C0CEB}"/>
              </a:ext>
            </a:extLst>
          </p:cNvPr>
          <p:cNvSpPr txBox="1"/>
          <p:nvPr/>
        </p:nvSpPr>
        <p:spPr>
          <a:xfrm>
            <a:off x="1156771" y="807690"/>
            <a:ext cx="304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Insomnie</a:t>
            </a:r>
          </a:p>
          <a:p>
            <a:pPr algn="ctr"/>
            <a:r>
              <a:rPr lang="en-US" sz="2000">
                <a:solidFill>
                  <a:schemeClr val="tx2"/>
                </a:solidFill>
              </a:rPr>
              <a:t>(30% des </a:t>
            </a:r>
            <a:r>
              <a:rPr lang="en-US" sz="2000" err="1">
                <a:solidFill>
                  <a:schemeClr val="tx2"/>
                </a:solidFill>
              </a:rPr>
              <a:t>adultes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endParaRPr lang="fr-FR" sz="20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8E60C25-4DF7-A231-607C-768DA9589702}"/>
              </a:ext>
            </a:extLst>
          </p:cNvPr>
          <p:cNvSpPr txBox="1"/>
          <p:nvPr/>
        </p:nvSpPr>
        <p:spPr>
          <a:xfrm>
            <a:off x="1156771" y="2921168"/>
            <a:ext cx="304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Apnée du sommeil</a:t>
            </a:r>
          </a:p>
          <a:p>
            <a:pPr algn="ctr"/>
            <a:r>
              <a:rPr lang="fr-FR" sz="2000"/>
              <a:t>(10% des adultes)</a:t>
            </a:r>
          </a:p>
          <a:p>
            <a:endParaRPr lang="fr-FR" sz="200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2BA212D-608B-1EF9-A385-9CB45D40C47A}"/>
              </a:ext>
            </a:extLst>
          </p:cNvPr>
          <p:cNvSpPr txBox="1"/>
          <p:nvPr/>
        </p:nvSpPr>
        <p:spPr>
          <a:xfrm>
            <a:off x="7205031" y="2311274"/>
            <a:ext cx="3470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/>
          </a:p>
          <a:p>
            <a:r>
              <a:rPr lang="fr-FR" sz="2000">
                <a:solidFill>
                  <a:srgbClr val="0E0E0E"/>
                </a:solidFill>
                <a:effectLst/>
                <a:latin typeface=".AppleSystemUIFont"/>
              </a:rPr>
              <a:t>Arrêts respiratoires répétés pendant le sommeil, causant des micro-réveils et une fatigue diurne importante.</a:t>
            </a:r>
          </a:p>
          <a:p>
            <a:endParaRPr lang="fr-FR" sz="2000"/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E5079523-5F7A-A1FC-9AB6-DCFC1A4908A3}"/>
              </a:ext>
            </a:extLst>
          </p:cNvPr>
          <p:cNvSpPr/>
          <p:nvPr/>
        </p:nvSpPr>
        <p:spPr>
          <a:xfrm>
            <a:off x="5273766" y="3170601"/>
            <a:ext cx="1157083" cy="220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36538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B2DA0C6B-9EE8-4D4D-57AE-623D48ADCF6B}"/>
              </a:ext>
            </a:extLst>
          </p:cNvPr>
          <p:cNvSpPr/>
          <p:nvPr/>
        </p:nvSpPr>
        <p:spPr>
          <a:xfrm>
            <a:off x="5273767" y="1095184"/>
            <a:ext cx="1157083" cy="220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428CDA-731A-8DCA-651D-4F17817E05FD}"/>
              </a:ext>
            </a:extLst>
          </p:cNvPr>
          <p:cNvSpPr txBox="1"/>
          <p:nvPr/>
        </p:nvSpPr>
        <p:spPr>
          <a:xfrm>
            <a:off x="7205031" y="587353"/>
            <a:ext cx="3580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>
              <a:solidFill>
                <a:srgbClr val="0E0E0E"/>
              </a:solidFill>
              <a:latin typeface=".AppleSystemUIFont"/>
            </a:endParaRPr>
          </a:p>
          <a:p>
            <a:r>
              <a:rPr lang="fr-FR" sz="2000">
                <a:solidFill>
                  <a:srgbClr val="0E0E0E"/>
                </a:solidFill>
                <a:effectLst/>
                <a:latin typeface=".AppleSystemUIFont"/>
              </a:rPr>
              <a:t>Difficulté à s’endormir, à rester endormi ou réveils précoces.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F24113-FE14-535F-770D-E06327132989}"/>
              </a:ext>
            </a:extLst>
          </p:cNvPr>
          <p:cNvSpPr txBox="1"/>
          <p:nvPr/>
        </p:nvSpPr>
        <p:spPr>
          <a:xfrm>
            <a:off x="1156771" y="807690"/>
            <a:ext cx="304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Insomnie</a:t>
            </a:r>
          </a:p>
          <a:p>
            <a:pPr algn="ctr"/>
            <a:r>
              <a:rPr lang="en-US" sz="2000">
                <a:solidFill>
                  <a:schemeClr val="tx2"/>
                </a:solidFill>
              </a:rPr>
              <a:t>(30% des </a:t>
            </a:r>
            <a:r>
              <a:rPr lang="en-US" sz="2000" err="1">
                <a:solidFill>
                  <a:schemeClr val="tx2"/>
                </a:solidFill>
              </a:rPr>
              <a:t>adultes</a:t>
            </a:r>
            <a:r>
              <a:rPr lang="en-US" sz="2000">
                <a:solidFill>
                  <a:schemeClr val="tx2"/>
                </a:solidFill>
              </a:rPr>
              <a:t>)</a:t>
            </a:r>
          </a:p>
          <a:p>
            <a:endParaRPr lang="fr-FR" sz="20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C55926-C3C5-A418-BEAD-733F5453AADE}"/>
              </a:ext>
            </a:extLst>
          </p:cNvPr>
          <p:cNvSpPr txBox="1"/>
          <p:nvPr/>
        </p:nvSpPr>
        <p:spPr>
          <a:xfrm>
            <a:off x="1156771" y="2921168"/>
            <a:ext cx="3040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/>
              <a:t>Apnée du sommeil</a:t>
            </a:r>
          </a:p>
          <a:p>
            <a:pPr algn="ctr"/>
            <a:r>
              <a:rPr lang="fr-FR" sz="2000"/>
              <a:t>(10% des adultes)</a:t>
            </a:r>
          </a:p>
          <a:p>
            <a:endParaRPr lang="fr-FR" sz="200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4368BAD-6E2A-7927-9151-9ACF7EF09BCF}"/>
              </a:ext>
            </a:extLst>
          </p:cNvPr>
          <p:cNvSpPr txBox="1"/>
          <p:nvPr/>
        </p:nvSpPr>
        <p:spPr>
          <a:xfrm>
            <a:off x="7205031" y="2311274"/>
            <a:ext cx="3470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/>
          </a:p>
          <a:p>
            <a:r>
              <a:rPr lang="fr-FR" sz="2000">
                <a:solidFill>
                  <a:srgbClr val="0E0E0E"/>
                </a:solidFill>
                <a:effectLst/>
                <a:latin typeface=".AppleSystemUIFont"/>
              </a:rPr>
              <a:t>Arrêts respiratoires répétés pendant le sommeil, causant des micro-réveils et une fatigue diurne importante.</a:t>
            </a:r>
          </a:p>
          <a:p>
            <a:endParaRPr lang="fr-FR" sz="2000"/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0BACB8C7-A4FF-A833-8B7B-5B7FBC0AF285}"/>
              </a:ext>
            </a:extLst>
          </p:cNvPr>
          <p:cNvSpPr/>
          <p:nvPr/>
        </p:nvSpPr>
        <p:spPr>
          <a:xfrm>
            <a:off x="5273766" y="3170601"/>
            <a:ext cx="1157083" cy="220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9BEB88-4D42-FA5A-C041-BA45071B2DD1}"/>
              </a:ext>
            </a:extLst>
          </p:cNvPr>
          <p:cNvSpPr txBox="1"/>
          <p:nvPr/>
        </p:nvSpPr>
        <p:spPr>
          <a:xfrm>
            <a:off x="1024607" y="5003937"/>
            <a:ext cx="330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Syndrome des jambes sans repos</a:t>
            </a:r>
          </a:p>
          <a:p>
            <a:pPr algn="ctr"/>
            <a:r>
              <a:rPr lang="fr-FR"/>
              <a:t>(5 à 10% des adultes) </a:t>
            </a:r>
          </a:p>
        </p:txBody>
      </p: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00D04C27-11E7-635C-DDC5-E86A6C60DF4E}"/>
              </a:ext>
            </a:extLst>
          </p:cNvPr>
          <p:cNvSpPr/>
          <p:nvPr/>
        </p:nvSpPr>
        <p:spPr>
          <a:xfrm>
            <a:off x="5273765" y="5355433"/>
            <a:ext cx="1157083" cy="2203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6C36111-BD20-564F-76F6-D23E745B173E}"/>
              </a:ext>
            </a:extLst>
          </p:cNvPr>
          <p:cNvSpPr txBox="1"/>
          <p:nvPr/>
        </p:nvSpPr>
        <p:spPr>
          <a:xfrm>
            <a:off x="7205031" y="4511494"/>
            <a:ext cx="37457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0E0E0E"/>
                </a:solidFill>
                <a:effectLst/>
                <a:latin typeface=".AppleSystemUIFont"/>
              </a:rPr>
              <a:t>Besoin irrésistible de bouger les jambes, accompagné de sensations inconfortables, souvent au moment de se coucher.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C8D32-5D28-7942-F366-B9AF042F9663}"/>
              </a:ext>
            </a:extLst>
          </p:cNvPr>
          <p:cNvSpPr/>
          <p:nvPr/>
        </p:nvSpPr>
        <p:spPr>
          <a:xfrm>
            <a:off x="5163670" y="2627526"/>
            <a:ext cx="1864659" cy="120127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Helvetica" pitchFamily="2" charset="0"/>
              </a:rPr>
              <a:t>Qualité du</a:t>
            </a:r>
          </a:p>
          <a:p>
            <a:pPr algn="ctr"/>
            <a:r>
              <a:rPr lang="fr-FR" sz="2000">
                <a:latin typeface="Helvetica" pitchFamily="2" charset="0"/>
              </a:rPr>
              <a:t>sommeil</a:t>
            </a:r>
          </a:p>
        </p:txBody>
      </p:sp>
    </p:spTree>
    <p:extLst>
      <p:ext uri="{BB962C8B-B14F-4D97-AF65-F5344CB8AC3E}">
        <p14:creationId xmlns:p14="http://schemas.microsoft.com/office/powerpoint/2010/main" val="47721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7B83-7719-F5B4-F5A3-D7863A2E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8A2EE8D-2987-7508-F02A-71E4CBF5F8FF}"/>
              </a:ext>
            </a:extLst>
          </p:cNvPr>
          <p:cNvSpPr/>
          <p:nvPr/>
        </p:nvSpPr>
        <p:spPr>
          <a:xfrm>
            <a:off x="5163670" y="2627526"/>
            <a:ext cx="1864659" cy="12012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>
                <a:latin typeface="Helvetica" pitchFamily="2" charset="0"/>
              </a:rPr>
              <a:t>Qualité du sommeil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5402053-F6A9-9EB1-5CBE-BC293D8EACFC}"/>
              </a:ext>
            </a:extLst>
          </p:cNvPr>
          <p:cNvSpPr/>
          <p:nvPr/>
        </p:nvSpPr>
        <p:spPr>
          <a:xfrm>
            <a:off x="1108731" y="731520"/>
            <a:ext cx="2796988" cy="1441525"/>
          </a:xfrm>
          <a:prstGeom prst="roundRect">
            <a:avLst>
              <a:gd name="adj" fmla="val 14286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/>
              <a:t>Une durée d’endormissement de 30 minutes ou moins</a:t>
            </a:r>
          </a:p>
        </p:txBody>
      </p:sp>
    </p:spTree>
    <p:extLst>
      <p:ext uri="{BB962C8B-B14F-4D97-AF65-F5344CB8AC3E}">
        <p14:creationId xmlns:p14="http://schemas.microsoft.com/office/powerpoint/2010/main" val="39719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1188</Words>
  <Application>Microsoft Office PowerPoint</Application>
  <PresentationFormat>Grand écran</PresentationFormat>
  <Paragraphs>383</Paragraphs>
  <Slides>44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4" baseType="lpstr">
      <vt:lpstr>Batang</vt:lpstr>
      <vt:lpstr>MS Mincho</vt:lpstr>
      <vt:lpstr>.AppleSystemUIFont</vt:lpstr>
      <vt:lpstr>Aptos</vt:lpstr>
      <vt:lpstr>Aptos Display</vt:lpstr>
      <vt:lpstr>Arial</vt:lpstr>
      <vt:lpstr>Calibri</vt:lpstr>
      <vt:lpstr>Cambria</vt:lpstr>
      <vt:lpstr>Helvetica</vt:lpstr>
      <vt:lpstr>Thème Office</vt:lpstr>
      <vt:lpstr>Analyse de la qualité du sommeil des étudiants </vt:lpstr>
      <vt:lpstr>Sommaire :</vt:lpstr>
      <vt:lpstr>Présentation du sujet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des variables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Récolte des données</vt:lpstr>
      <vt:lpstr>Présentation PowerPoint</vt:lpstr>
      <vt:lpstr>Présentation PowerPoint</vt:lpstr>
      <vt:lpstr>Présentation PowerPoint</vt:lpstr>
      <vt:lpstr>Variables non mesurées</vt:lpstr>
      <vt:lpstr>Analyse descriptive</vt:lpstr>
      <vt:lpstr>Présentation PowerPoint</vt:lpstr>
      <vt:lpstr>Présentation PowerPoint</vt:lpstr>
      <vt:lpstr>Présentation PowerPoint</vt:lpstr>
      <vt:lpstr>Corrélations entre les variables</vt:lpstr>
      <vt:lpstr>Analyse économétrique</vt:lpstr>
      <vt:lpstr>Présentation PowerPoint</vt:lpstr>
      <vt:lpstr>Les tests paramétriques</vt:lpstr>
      <vt:lpstr>Présentation PowerPoint</vt:lpstr>
      <vt:lpstr>Interprétation des résultats</vt:lpstr>
      <vt:lpstr>Présentation PowerPoint</vt:lpstr>
      <vt:lpstr>Présentation PowerPoint</vt:lpstr>
      <vt:lpstr>Conclusion</vt:lpstr>
      <vt:lpstr>Limites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Allain</dc:creator>
  <cp:lastModifiedBy>Achille marteret</cp:lastModifiedBy>
  <cp:revision>1</cp:revision>
  <dcterms:created xsi:type="dcterms:W3CDTF">2024-12-12T10:23:50Z</dcterms:created>
  <dcterms:modified xsi:type="dcterms:W3CDTF">2024-12-18T09:50:22Z</dcterms:modified>
</cp:coreProperties>
</file>