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9" r:id="rId2"/>
    <p:sldId id="264" r:id="rId3"/>
    <p:sldId id="268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B6CB"/>
    <a:srgbClr val="5FA8D3"/>
    <a:srgbClr val="A2CDEC"/>
    <a:srgbClr val="CAE9FF"/>
    <a:srgbClr val="37AEFF"/>
    <a:srgbClr val="579DC9"/>
    <a:srgbClr val="70CECC"/>
    <a:srgbClr val="BEE9E8"/>
    <a:srgbClr val="A7E1E0"/>
    <a:srgbClr val="1B49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Stile chiaro 1 - Color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Stile chiaro 3 - Color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57990" autoAdjust="0"/>
  </p:normalViewPr>
  <p:slideViewPr>
    <p:cSldViewPr snapToGrid="0" showGuides="1">
      <p:cViewPr varScale="1">
        <p:scale>
          <a:sx n="107" d="100"/>
          <a:sy n="107" d="100"/>
        </p:scale>
        <p:origin x="558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87128-ECFD-4C3D-92BF-3808CC0B1BD7}" type="datetimeFigureOut">
              <a:rPr lang="it-IT" smtClean="0"/>
              <a:t>13/11/2024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21B7B-E660-4C00-98FD-73199164CE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9481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21B7B-E660-4C00-98FD-73199164CE86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0176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9C047-FC82-9B97-0224-E3D59CB0B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1CECE6C-7CAC-ADDD-E490-0DDAF990E5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6500280-1E49-B170-0DD1-43FB8E26BF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CAD1D3-F0BF-120E-0050-E7B488F8EB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21B7B-E660-4C00-98FD-73199164CE86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0004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BD832-C8F4-AC28-FCF4-801E6E2EA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04AADD5-5337-02D0-8A6B-AC83579362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F125959-2A0F-A445-89D7-8E8D8670AE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4F2BF16-0DE9-F761-F173-D6DC8A1C34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21B7B-E660-4C00-98FD-73199164CE86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077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13C868-92B6-9C3E-A3EF-C59857164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F171A97-AA46-2188-D71E-81B4C1A620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E91CF47-3625-E05F-F140-E8F06160CF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FEF21B0-F921-3AED-B1CB-65B7E1DCFB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21B7B-E660-4C00-98FD-73199164CE86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8075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2F694-BDAE-46AB-A635-E0DD65900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A2D77B4-E09C-1DB0-9F30-DA7754D2F4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3CB858A-DAB6-8EFD-D319-4BF43A2C9D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78D0723-3511-958F-B525-9D022C598F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21B7B-E660-4C00-98FD-73199164CE86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6736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titolo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4C7B2865-CC1A-0BB7-37B3-A2DA0162CC6E}"/>
              </a:ext>
            </a:extLst>
          </p:cNvPr>
          <p:cNvSpPr/>
          <p:nvPr userDrawn="1"/>
        </p:nvSpPr>
        <p:spPr>
          <a:xfrm>
            <a:off x="0" y="0"/>
            <a:ext cx="12192000" cy="5588000"/>
          </a:xfrm>
          <a:prstGeom prst="rect">
            <a:avLst/>
          </a:prstGeom>
          <a:solidFill>
            <a:srgbClr val="66B4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BBF6818-49E0-6E94-A9F9-707B8713DBC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34882" y="6174260"/>
            <a:ext cx="1445685" cy="286232"/>
          </a:xfrm>
        </p:spPr>
        <p:txBody>
          <a:bodyPr wrap="square" anchor="ctr" anchorCtr="0">
            <a:spAutoFit/>
          </a:bodyPr>
          <a:lstStyle>
            <a:lvl1pPr algn="l">
              <a:defRPr sz="1400">
                <a:solidFill>
                  <a:schemeClr val="tx1"/>
                </a:solidFill>
                <a:latin typeface="Satoshi Black" pitchFamily="50" charset="0"/>
              </a:defRPr>
            </a:lvl1pPr>
          </a:lstStyle>
          <a:p>
            <a:r>
              <a:rPr lang="it-IT" dirty="0"/>
              <a:t>Titolo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3E571A35-7ECB-4D26-131A-9F33E28A2517}"/>
              </a:ext>
            </a:extLst>
          </p:cNvPr>
          <p:cNvGrpSpPr/>
          <p:nvPr userDrawn="1"/>
        </p:nvGrpSpPr>
        <p:grpSpPr>
          <a:xfrm>
            <a:off x="368413" y="5883608"/>
            <a:ext cx="3113912" cy="720000"/>
            <a:chOff x="8990625" y="5958437"/>
            <a:chExt cx="3113912" cy="720000"/>
          </a:xfrm>
        </p:grpSpPr>
        <p:pic>
          <p:nvPicPr>
            <p:cNvPr id="12" name="Immagine 11" descr="Immagine che contiene Elementi grafici, grafica, Carattere, testo">
              <a:extLst>
                <a:ext uri="{FF2B5EF4-FFF2-40B4-BE49-F238E27FC236}">
                  <a16:creationId xmlns:a16="http://schemas.microsoft.com/office/drawing/2014/main" id="{16823448-3894-9299-BF39-4CBEDCAF7E3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7058" y="5958437"/>
              <a:ext cx="1267479" cy="720000"/>
            </a:xfrm>
            <a:prstGeom prst="rect">
              <a:avLst/>
            </a:prstGeom>
          </p:spPr>
        </p:pic>
        <p:pic>
          <p:nvPicPr>
            <p:cNvPr id="14" name="Immagine 13" descr="Immagine che contiene Elementi grafici, schermata, grafica, cerchio&#10;&#10;Descrizione generata automaticamente">
              <a:extLst>
                <a:ext uri="{FF2B5EF4-FFF2-40B4-BE49-F238E27FC236}">
                  <a16:creationId xmlns:a16="http://schemas.microsoft.com/office/drawing/2014/main" id="{F3A131AB-B4BD-0D2E-0115-D40668AEF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3842" y="5958437"/>
              <a:ext cx="639999" cy="720000"/>
            </a:xfrm>
            <a:prstGeom prst="rect">
              <a:avLst/>
            </a:prstGeom>
          </p:spPr>
        </p:pic>
        <p:pic>
          <p:nvPicPr>
            <p:cNvPr id="16" name="Elemento grafico 15">
              <a:extLst>
                <a:ext uri="{FF2B5EF4-FFF2-40B4-BE49-F238E27FC236}">
                  <a16:creationId xmlns:a16="http://schemas.microsoft.com/office/drawing/2014/main" id="{3D20DD00-B4AB-5A10-1700-DAACD5EDF7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90625" y="5958437"/>
              <a:ext cx="720000" cy="720000"/>
            </a:xfrm>
            <a:prstGeom prst="rect">
              <a:avLst/>
            </a:prstGeom>
          </p:spPr>
        </p:pic>
      </p:grpSp>
      <p:sp>
        <p:nvSpPr>
          <p:cNvPr id="23" name="Segnaposto testo 22">
            <a:extLst>
              <a:ext uri="{FF2B5EF4-FFF2-40B4-BE49-F238E27FC236}">
                <a16:creationId xmlns:a16="http://schemas.microsoft.com/office/drawing/2014/main" id="{975D7ADB-6ECD-2B49-8B72-3209A2EABE8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963" y="1101725"/>
            <a:ext cx="2841625" cy="212725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Nome Cognome</a:t>
            </a:r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9453A2A2-8B03-C03E-674C-3ADEE130A9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963" y="2301436"/>
            <a:ext cx="4337050" cy="468312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29" name="Segnaposto testo 28">
            <a:extLst>
              <a:ext uri="{FF2B5EF4-FFF2-40B4-BE49-F238E27FC236}">
                <a16:creationId xmlns:a16="http://schemas.microsoft.com/office/drawing/2014/main" id="{7B458234-0275-9265-2011-412F01CF9A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6173788"/>
            <a:ext cx="2189163" cy="287337"/>
          </a:xfrm>
        </p:spPr>
        <p:txBody>
          <a:bodyPr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it-IT" dirty="0"/>
              <a:t>Sottotitolo</a:t>
            </a:r>
          </a:p>
        </p:txBody>
      </p:sp>
      <p:sp>
        <p:nvSpPr>
          <p:cNvPr id="31" name="Segnaposto testo 30">
            <a:extLst>
              <a:ext uri="{FF2B5EF4-FFF2-40B4-BE49-F238E27FC236}">
                <a16:creationId xmlns:a16="http://schemas.microsoft.com/office/drawing/2014/main" id="{965DB8A4-6A08-166F-90AF-63CA10D23E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536238" y="6175376"/>
            <a:ext cx="1320800" cy="287337"/>
          </a:xfrm>
        </p:spPr>
        <p:txBody>
          <a:bodyPr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it-IT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6569838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665" userDrawn="1">
          <p15:clr>
            <a:srgbClr val="FBAE40"/>
          </p15:clr>
        </p15:guide>
        <p15:guide id="4" pos="111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2955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BF6818-49E0-6E94-A9F9-707B8713DBC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09850" y="3078134"/>
            <a:ext cx="3486150" cy="701731"/>
          </a:xfrm>
        </p:spPr>
        <p:txBody>
          <a:bodyPr wrap="square" anchor="ctr" anchorCtr="0">
            <a:spAutoFit/>
          </a:bodyPr>
          <a:lstStyle>
            <a:lvl1pPr algn="l">
              <a:defRPr sz="4400">
                <a:solidFill>
                  <a:schemeClr val="bg1"/>
                </a:solidFill>
                <a:latin typeface="Satoshi Medium" pitchFamily="50" charset="0"/>
              </a:defRPr>
            </a:lvl1pPr>
          </a:lstStyle>
          <a:p>
            <a:r>
              <a:rPr lang="it-IT" dirty="0"/>
              <a:t>Capitolo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D1927D2-5C4B-6A5D-B8CF-CD2BE23DAF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54100" y="3175794"/>
            <a:ext cx="717550" cy="506412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None/>
              <a:defRPr sz="4400" b="1">
                <a:solidFill>
                  <a:srgbClr val="5CB9C6"/>
                </a:solidFill>
                <a:latin typeface="Satoshi Medium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01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D21CDA-4C23-BCC7-18F2-B46374BB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31326" y="6308725"/>
            <a:ext cx="2525712" cy="365125"/>
          </a:xfrm>
        </p:spPr>
        <p:txBody>
          <a:bodyPr/>
          <a:lstStyle>
            <a:lvl1pPr algn="r">
              <a:defRPr/>
            </a:lvl1pPr>
          </a:lstStyle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BDCAE5-6D99-85A5-D3DB-5CD4C2889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74825" y="6308725"/>
            <a:ext cx="4114800" cy="365125"/>
          </a:xfrm>
        </p:spPr>
        <p:txBody>
          <a:bodyPr lIns="0" tIns="0" rIns="0" bIns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Python introduction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CC48B0-397A-2AA3-3FC6-413CEEED5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688" y="6308725"/>
            <a:ext cx="473392" cy="365125"/>
          </a:xfrm>
        </p:spPr>
        <p:txBody>
          <a:bodyPr lIns="0" tIns="0" rIns="0" bIns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4C3BC29B-08BD-4CAD-9D40-172B9445B69B}" type="slidenum">
              <a:rPr lang="it-IT" smtClean="0"/>
              <a:pPr/>
              <a:t>‹N›</a:t>
            </a:fld>
            <a:endParaRPr lang="it-IT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C75CC088-5852-3101-32D9-996A4D1D02B8}"/>
              </a:ext>
            </a:extLst>
          </p:cNvPr>
          <p:cNvCxnSpPr/>
          <p:nvPr userDrawn="1"/>
        </p:nvCxnSpPr>
        <p:spPr>
          <a:xfrm>
            <a:off x="1917700" y="3429000"/>
            <a:ext cx="50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04C555AB-BA85-B110-F995-6B6A22D246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85063" y="3077605"/>
            <a:ext cx="3060700" cy="6223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3009159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665" userDrawn="1">
          <p15:clr>
            <a:srgbClr val="FBAE40"/>
          </p15:clr>
        </p15:guide>
        <p15:guide id="4" pos="111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BF6818-49E0-6E94-A9F9-707B8713DBC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74825" y="579193"/>
            <a:ext cx="3486150" cy="166199"/>
          </a:xfrm>
        </p:spPr>
        <p:txBody>
          <a:bodyPr wrap="square" lIns="0" tIns="0" rIns="0" bIns="0" anchor="ctr" anchorCtr="0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Satoshi" pitchFamily="50" charset="0"/>
              </a:defRPr>
            </a:lvl1pPr>
          </a:lstStyle>
          <a:p>
            <a:r>
              <a:rPr lang="it-IT" dirty="0"/>
              <a:t>Capitolo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D1927D2-5C4B-6A5D-B8CF-CD2BE23DAF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59551" y="554741"/>
            <a:ext cx="232833" cy="215106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None/>
              <a:defRPr sz="1200" b="0">
                <a:solidFill>
                  <a:srgbClr val="5CB9C6"/>
                </a:solidFill>
                <a:latin typeface="Satoshi Medium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01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D21CDA-4C23-BCC7-18F2-B46374BB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31326" y="6308725"/>
            <a:ext cx="2525712" cy="365125"/>
          </a:xfrm>
        </p:spPr>
        <p:txBody>
          <a:bodyPr/>
          <a:lstStyle>
            <a:lvl1pPr algn="r">
              <a:defRPr/>
            </a:lvl1pPr>
          </a:lstStyle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BDCAE5-6D99-85A5-D3DB-5CD4C2889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74825" y="6308725"/>
            <a:ext cx="4114800" cy="365125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Python introduction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CC48B0-397A-2AA3-3FC6-413CEEED5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688" y="6308725"/>
            <a:ext cx="473392" cy="365125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4C3BC29B-08BD-4CAD-9D40-172B9445B69B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C75CC088-5852-3101-32D9-996A4D1D02B8}"/>
              </a:ext>
            </a:extLst>
          </p:cNvPr>
          <p:cNvCxnSpPr>
            <a:cxnSpLocks/>
          </p:cNvCxnSpPr>
          <p:nvPr userDrawn="1"/>
        </p:nvCxnSpPr>
        <p:spPr>
          <a:xfrm flipV="1">
            <a:off x="1377315" y="662293"/>
            <a:ext cx="288000" cy="1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69BC2556-B0B4-332B-C2C8-47FB20BBED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55688" y="1993900"/>
            <a:ext cx="4205287" cy="2874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it-IT" dirty="0"/>
              <a:t>Testo</a:t>
            </a:r>
          </a:p>
        </p:txBody>
      </p:sp>
      <p:sp>
        <p:nvSpPr>
          <p:cNvPr id="15" name="Segnaposto contenuto 14">
            <a:extLst>
              <a:ext uri="{FF2B5EF4-FFF2-40B4-BE49-F238E27FC236}">
                <a16:creationId xmlns:a16="http://schemas.microsoft.com/office/drawing/2014/main" id="{61CF08CD-475F-6E11-6236-9C5A1AEEF6F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549275"/>
            <a:ext cx="5761038" cy="54371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3286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665" userDrawn="1">
          <p15:clr>
            <a:srgbClr val="FBAE40"/>
          </p15:clr>
        </p15:guide>
        <p15:guide id="4" pos="111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tito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BF6818-49E0-6E94-A9F9-707B8713DBC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74825" y="579193"/>
            <a:ext cx="3486150" cy="166199"/>
          </a:xfrm>
        </p:spPr>
        <p:txBody>
          <a:bodyPr wrap="square" lIns="0" tIns="0" rIns="0" bIns="0" anchor="ctr" anchorCtr="0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Satoshi" pitchFamily="50" charset="0"/>
              </a:defRPr>
            </a:lvl1pPr>
          </a:lstStyle>
          <a:p>
            <a:r>
              <a:rPr lang="it-IT" dirty="0"/>
              <a:t>Capitolo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D1927D2-5C4B-6A5D-B8CF-CD2BE23DAF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59551" y="554741"/>
            <a:ext cx="232833" cy="215106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None/>
              <a:defRPr sz="1200" b="0">
                <a:solidFill>
                  <a:srgbClr val="5CB9C6"/>
                </a:solidFill>
                <a:latin typeface="Satoshi Medium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01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D21CDA-4C23-BCC7-18F2-B46374BB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31326" y="6308725"/>
            <a:ext cx="2525712" cy="365125"/>
          </a:xfrm>
        </p:spPr>
        <p:txBody>
          <a:bodyPr/>
          <a:lstStyle>
            <a:lvl1pPr algn="r">
              <a:defRPr/>
            </a:lvl1pPr>
          </a:lstStyle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BDCAE5-6D99-85A5-D3DB-5CD4C2889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74825" y="6308725"/>
            <a:ext cx="4114800" cy="365125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Python introduction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CC48B0-397A-2AA3-3FC6-413CEEED5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688" y="6308725"/>
            <a:ext cx="473392" cy="365125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4C3BC29B-08BD-4CAD-9D40-172B9445B69B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C75CC088-5852-3101-32D9-996A4D1D02B8}"/>
              </a:ext>
            </a:extLst>
          </p:cNvPr>
          <p:cNvCxnSpPr>
            <a:cxnSpLocks/>
          </p:cNvCxnSpPr>
          <p:nvPr userDrawn="1"/>
        </p:nvCxnSpPr>
        <p:spPr>
          <a:xfrm flipV="1">
            <a:off x="1377315" y="662293"/>
            <a:ext cx="288000" cy="1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69BC2556-B0B4-332B-C2C8-47FB20BBED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55688" y="2396067"/>
            <a:ext cx="4205287" cy="247279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it-IT" dirty="0"/>
              <a:t>Testo</a:t>
            </a:r>
          </a:p>
        </p:txBody>
      </p:sp>
      <p:sp>
        <p:nvSpPr>
          <p:cNvPr id="15" name="Segnaposto contenuto 14">
            <a:extLst>
              <a:ext uri="{FF2B5EF4-FFF2-40B4-BE49-F238E27FC236}">
                <a16:creationId xmlns:a16="http://schemas.microsoft.com/office/drawing/2014/main" id="{61CF08CD-475F-6E11-6236-9C5A1AEEF6F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549275"/>
            <a:ext cx="5761038" cy="54371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it-IT" dirty="0"/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F71DED37-1CA4-F1DF-A67A-88AD7E3E6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55688" y="1631950"/>
            <a:ext cx="4205287" cy="346075"/>
          </a:xfrm>
          <a:prstGeom prst="roundRect">
            <a:avLst/>
          </a:prstGeom>
          <a:solidFill>
            <a:srgbClr val="66B4BE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13257926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665" userDrawn="1">
          <p15:clr>
            <a:srgbClr val="FBAE40"/>
          </p15:clr>
        </p15:guide>
        <p15:guide id="4" pos="111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9AE542D-DB72-71D8-6B02-CFA562344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AF5B8B9-265D-124D-8B7D-EAFD8170D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27D99C-B330-B5F5-EA56-C7D4E13627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Satoshi" pitchFamily="50" charset="0"/>
              </a:defRPr>
            </a:lvl1pPr>
          </a:lstStyle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6BDCD5-8077-5A3B-EF8C-F3DF5BFF68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Satoshi" pitchFamily="50" charset="0"/>
              </a:defRPr>
            </a:lvl1pPr>
          </a:lstStyle>
          <a:p>
            <a:r>
              <a:rPr lang="en-US"/>
              <a:t>Next steps in AI: news from the frontiers</a:t>
            </a: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0F7C8BD-A271-A542-33AE-E48A71C76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Satoshi" pitchFamily="50" charset="0"/>
              </a:defRPr>
            </a:lvl1pPr>
          </a:lstStyle>
          <a:p>
            <a:fld id="{4C3BC29B-08BD-4CAD-9D40-172B9445B69B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633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49" r:id="rId2"/>
    <p:sldLayoutId id="2147483658" r:id="rId3"/>
    <p:sldLayoutId id="2147483660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atoshi Black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atoshi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atoshi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atoshi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atoshi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atoshi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11" userDrawn="1">
          <p15:clr>
            <a:srgbClr val="F26B43"/>
          </p15:clr>
        </p15:guide>
        <p15:guide id="4" orient="horz" pos="346" userDrawn="1">
          <p15:clr>
            <a:srgbClr val="F26B43"/>
          </p15:clr>
        </p15:guide>
        <p15:guide id="5" pos="7469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E23302-8802-B173-848F-7E15EED6CA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8606" y="6150143"/>
            <a:ext cx="4014788" cy="317163"/>
          </a:xfrm>
        </p:spPr>
        <p:txBody>
          <a:bodyPr/>
          <a:lstStyle/>
          <a:p>
            <a:r>
              <a:rPr lang="it-IT" sz="2000" dirty="0">
                <a:solidFill>
                  <a:schemeClr val="tx1"/>
                </a:solidFill>
                <a:latin typeface="Satoshi Black" pitchFamily="50" charset="0"/>
              </a:rPr>
              <a:t>Emanuele Nardone </a:t>
            </a:r>
            <a:r>
              <a:rPr lang="it-IT" sz="2000" dirty="0">
                <a:solidFill>
                  <a:schemeClr val="tx1"/>
                </a:solidFill>
              </a:rPr>
              <a:t>PhD </a:t>
            </a:r>
            <a:r>
              <a:rPr lang="it-IT" sz="2000" dirty="0" err="1">
                <a:solidFill>
                  <a:schemeClr val="tx1"/>
                </a:solidFill>
              </a:rPr>
              <a:t>Student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DE0129-39B7-DCEC-130F-E430E95CB2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59650" y="3039823"/>
            <a:ext cx="6272699" cy="1834533"/>
          </a:xfr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200" b="1" i="0" dirty="0">
                <a:solidFill>
                  <a:srgbClr val="FFFFFF"/>
                </a:solidFill>
                <a:effectLst/>
              </a:rPr>
              <a:t>Homework 2</a:t>
            </a:r>
          </a:p>
        </p:txBody>
      </p:sp>
      <p:pic>
        <p:nvPicPr>
          <p:cNvPr id="10" name="Immagine 9" descr="Immagine che contiene clipart, simbolo, Elementi grafici, cartone animato">
            <a:extLst>
              <a:ext uri="{FF2B5EF4-FFF2-40B4-BE49-F238E27FC236}">
                <a16:creationId xmlns:a16="http://schemas.microsoft.com/office/drawing/2014/main" id="{708DE721-5502-82F1-3C84-7D4A40A95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447" y="484854"/>
            <a:ext cx="3021106" cy="302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8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23E7B-7C19-4405-6A17-46A115A32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824" y="579193"/>
            <a:ext cx="3983949" cy="166199"/>
          </a:xfrm>
        </p:spPr>
        <p:txBody>
          <a:bodyPr/>
          <a:lstStyle/>
          <a:p>
            <a:r>
              <a:rPr lang="en-US" dirty="0"/>
              <a:t>Homework 2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3CFAC4F-EEE8-8701-4881-61F1771782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01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E3DA4A-926F-2D38-4849-C733E7E6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C29B-08BD-4CAD-9D40-172B9445B69B}" type="slidenum">
              <a:rPr lang="it-IT" smtClean="0"/>
              <a:pPr/>
              <a:t>2</a:t>
            </a:fld>
            <a:endParaRPr lang="it-IT" dirty="0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6C4E6786-9725-564D-DE7D-BDFA9E4991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55688" y="1267271"/>
            <a:ext cx="10714780" cy="471170"/>
          </a:xfrm>
        </p:spPr>
        <p:txBody>
          <a:bodyPr lIns="360000" anchor="ctr"/>
          <a:lstStyle/>
          <a:p>
            <a:r>
              <a:rPr lang="it-IT" sz="2400" dirty="0" err="1"/>
              <a:t>Exercise</a:t>
            </a:r>
            <a:r>
              <a:rPr lang="it-IT" sz="2400" dirty="0"/>
              <a:t> 1 – </a:t>
            </a:r>
            <a:r>
              <a:rPr lang="it-IT" sz="2400" dirty="0" err="1"/>
              <a:t>Signal</a:t>
            </a:r>
            <a:r>
              <a:rPr lang="it-IT" sz="2400" dirty="0"/>
              <a:t> Processing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3A1A4E1-C2FA-3B93-5EA2-5A08CCC6C576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1055688" y="1987990"/>
            <a:ext cx="5040312" cy="37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2B6CB"/>
              </a:buClr>
              <a:buSzTx/>
              <a:tabLst/>
            </a:pPr>
            <a:r>
              <a:rPr lang="en-US" altLang="en-US" sz="1800" b="1" dirty="0"/>
              <a:t>Overview:</a:t>
            </a:r>
          </a:p>
          <a:p>
            <a:pPr marL="9715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2B6CB"/>
              </a:buClr>
            </a:pPr>
            <a:r>
              <a:rPr lang="en-US" altLang="en-US" sz="1800" dirty="0"/>
              <a:t>Signal Analysis and Filtering</a:t>
            </a:r>
          </a:p>
          <a:p>
            <a:pPr marL="9715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2B6CB"/>
              </a:buClr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Noise Reduction</a:t>
            </a:r>
          </a:p>
          <a:p>
            <a:pPr marL="9715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2B6CB"/>
              </a:buClr>
            </a:pPr>
            <a:r>
              <a:rPr lang="en-US" altLang="en-US" sz="1800" dirty="0"/>
              <a:t>Frequency Domain analysis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2B6CB"/>
              </a:buClr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2B6CB"/>
              </a:buClr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Input: </a:t>
            </a:r>
          </a:p>
          <a:p>
            <a:pPr marL="9715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2B6CB"/>
              </a:buClr>
            </a:pPr>
            <a:r>
              <a:rPr lang="en-US" altLang="en-US" sz="1800" i="1" dirty="0"/>
              <a:t>Time</a:t>
            </a:r>
          </a:p>
          <a:p>
            <a:pPr marL="9715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2B6CB"/>
              </a:buClr>
            </a:pPr>
            <a:r>
              <a:rPr lang="en-US" altLang="en-US" sz="1800" i="1" dirty="0"/>
              <a:t>Clean Signal</a:t>
            </a:r>
          </a:p>
          <a:p>
            <a:pPr marL="9715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2B6CB"/>
              </a:buClr>
            </a:pPr>
            <a:r>
              <a:rPr lang="en-US" altLang="en-US" sz="1800" i="1" dirty="0"/>
              <a:t>Noisy Signal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1E24D9D-777D-79D7-62F1-3CC3D31A7BC8}"/>
              </a:ext>
            </a:extLst>
          </p:cNvPr>
          <p:cNvSpPr txBox="1"/>
          <p:nvPr/>
        </p:nvSpPr>
        <p:spPr>
          <a:xfrm>
            <a:off x="6096000" y="1989464"/>
            <a:ext cx="5040311" cy="157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toshi" pitchFamily="50" charset="0"/>
              </a:rPr>
              <a:t>Goal: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atoshi" pitchFamily="50" charset="0"/>
            </a:endParaRPr>
          </a:p>
          <a:p>
            <a:pPr marL="9715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2B6CB"/>
              </a:buClr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Satoshi" pitchFamily="50" charset="0"/>
              </a:rPr>
              <a:t>Implement signal filtering</a:t>
            </a:r>
            <a:endParaRPr lang="en-US" altLang="en-US" sz="1800" i="1" dirty="0">
              <a:latin typeface="Satoshi" pitchFamily="50" charset="0"/>
            </a:endParaRPr>
          </a:p>
          <a:p>
            <a:pPr marL="9715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2B6CB"/>
              </a:buClr>
              <a:buFont typeface="Arial" panose="020B0604020202020204" pitchFamily="34" charset="0"/>
              <a:buChar char="•"/>
            </a:pPr>
            <a:r>
              <a:rPr lang="en-US" altLang="en-US" sz="1800" i="1" dirty="0">
                <a:latin typeface="Satoshi" pitchFamily="50" charset="0"/>
              </a:rPr>
              <a:t>Calculate signal statistics</a:t>
            </a:r>
          </a:p>
          <a:p>
            <a:pPr marL="9715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2B6CB"/>
              </a:buClr>
              <a:buFont typeface="Arial" panose="020B0604020202020204" pitchFamily="34" charset="0"/>
              <a:buChar char="•"/>
            </a:pPr>
            <a:r>
              <a:rPr lang="en-US" altLang="en-US" sz="1800" i="1" dirty="0">
                <a:latin typeface="Satoshi" pitchFamily="50" charset="0"/>
              </a:rPr>
              <a:t>Visualize time and frequency domains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46E2EE0A-20D6-0925-8B47-FA0430AD9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165" y="4193209"/>
            <a:ext cx="4892737" cy="157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36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A72AC-1A8C-FF52-CD6E-5C1DEB642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872FCF-8A40-A3D2-3795-090466D38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824" y="579193"/>
            <a:ext cx="3983949" cy="166199"/>
          </a:xfrm>
        </p:spPr>
        <p:txBody>
          <a:bodyPr/>
          <a:lstStyle/>
          <a:p>
            <a:r>
              <a:rPr lang="en-US" dirty="0"/>
              <a:t>Homework 2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2AE0F21-85D7-DE2C-D66C-D784A758CB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01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7FBAFDE-F438-9CE4-0AC2-37A94977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C29B-08BD-4CAD-9D40-172B9445B69B}" type="slidenum">
              <a:rPr lang="it-IT" smtClean="0"/>
              <a:pPr/>
              <a:t>3</a:t>
            </a:fld>
            <a:endParaRPr lang="it-IT" dirty="0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78A854F4-A0E6-3701-4CD2-E343EA0AFB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55688" y="1267271"/>
            <a:ext cx="10714780" cy="471170"/>
          </a:xfrm>
        </p:spPr>
        <p:txBody>
          <a:bodyPr lIns="360000" anchor="ctr"/>
          <a:lstStyle/>
          <a:p>
            <a:r>
              <a:rPr lang="it-IT" sz="2400" dirty="0" err="1"/>
              <a:t>Exercise</a:t>
            </a:r>
            <a:r>
              <a:rPr lang="it-IT" sz="2400" dirty="0"/>
              <a:t> 1 – </a:t>
            </a:r>
            <a:r>
              <a:rPr lang="it-IT" sz="2400" dirty="0" err="1"/>
              <a:t>Signal</a:t>
            </a:r>
            <a:r>
              <a:rPr lang="it-IT" sz="2400" dirty="0"/>
              <a:t> Processing </a:t>
            </a:r>
          </a:p>
        </p:txBody>
      </p:sp>
      <p:pic>
        <p:nvPicPr>
          <p:cNvPr id="9" name="Immagine 8" descr="Immagine che contiene testo, Diagramma, diagramma, linea">
            <a:extLst>
              <a:ext uri="{FF2B5EF4-FFF2-40B4-BE49-F238E27FC236}">
                <a16:creationId xmlns:a16="http://schemas.microsoft.com/office/drawing/2014/main" id="{71E3D0C8-1837-A276-85CB-75F03320C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87" y="1927697"/>
            <a:ext cx="5293231" cy="441102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2681FF3-9C35-44C6-B85C-1607416BEE4C}"/>
              </a:ext>
            </a:extLst>
          </p:cNvPr>
          <p:cNvSpPr txBox="1"/>
          <p:nvPr/>
        </p:nvSpPr>
        <p:spPr>
          <a:xfrm>
            <a:off x="6730157" y="1982979"/>
            <a:ext cx="5040311" cy="1728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toshi" pitchFamily="50" charset="0"/>
              </a:rPr>
              <a:t>Suggestions: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atoshi" pitchFamily="50" charset="0"/>
            </a:endParaRPr>
          </a:p>
          <a:p>
            <a:pPr marL="9715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2B6CB"/>
              </a:buClr>
              <a:buFont typeface="Arial" panose="020B0604020202020204" pitchFamily="34" charset="0"/>
              <a:buChar char="•"/>
            </a:pPr>
            <a:r>
              <a:rPr lang="en-US" altLang="en-US" sz="2000" i="1" dirty="0" err="1">
                <a:latin typeface="Satoshi" pitchFamily="50" charset="0"/>
              </a:rPr>
              <a:t>np.convolve</a:t>
            </a:r>
            <a:endParaRPr lang="en-US" altLang="en-US" sz="2000" i="1" dirty="0">
              <a:latin typeface="Satoshi" pitchFamily="50" charset="0"/>
            </a:endParaRPr>
          </a:p>
          <a:p>
            <a:pPr marL="9715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2B6CB"/>
              </a:buClr>
              <a:buFont typeface="Arial" panose="020B0604020202020204" pitchFamily="34" charset="0"/>
              <a:buChar char="•"/>
            </a:pPr>
            <a:r>
              <a:rPr lang="en-US" altLang="en-US" sz="2000" i="1" dirty="0" err="1">
                <a:latin typeface="Satoshi" pitchFamily="50" charset="0"/>
              </a:rPr>
              <a:t>np.fft.fft</a:t>
            </a:r>
            <a:r>
              <a:rPr lang="en-US" altLang="en-US" sz="2000" i="1" dirty="0">
                <a:latin typeface="Satoshi" pitchFamily="50" charset="0"/>
              </a:rPr>
              <a:t> </a:t>
            </a:r>
          </a:p>
          <a:p>
            <a:pPr marL="9715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2B6CB"/>
              </a:buClr>
              <a:buFont typeface="Arial" panose="020B0604020202020204" pitchFamily="34" charset="0"/>
              <a:buChar char="•"/>
            </a:pPr>
            <a:r>
              <a:rPr lang="en-US" altLang="en-US" sz="2000" i="1" dirty="0" err="1">
                <a:latin typeface="Satoshi" pitchFamily="50" charset="0"/>
              </a:rPr>
              <a:t>np.fft.fftfreq</a:t>
            </a:r>
            <a:endParaRPr lang="en-US" altLang="en-US" sz="2000" i="1" dirty="0">
              <a:latin typeface="Satoshi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843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25074-8866-ADCA-ECF0-3E316C363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F733FD-00FB-2642-9DCF-E2F2ED010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824" y="579193"/>
            <a:ext cx="3983949" cy="166199"/>
          </a:xfrm>
        </p:spPr>
        <p:txBody>
          <a:bodyPr/>
          <a:lstStyle/>
          <a:p>
            <a:r>
              <a:rPr lang="en-US" dirty="0"/>
              <a:t>Homework 2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9C0F490-6A5E-60BD-11A3-75E8278D83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01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2F32EC0-71CE-57C9-B204-FBFC275F5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C29B-08BD-4CAD-9D40-172B9445B69B}" type="slidenum">
              <a:rPr lang="it-IT" smtClean="0"/>
              <a:pPr/>
              <a:t>4</a:t>
            </a:fld>
            <a:endParaRPr lang="it-IT" dirty="0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D53624A2-A0EB-1D98-F2A5-03EA82C63C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55688" y="1267271"/>
            <a:ext cx="10714780" cy="471170"/>
          </a:xfrm>
        </p:spPr>
        <p:txBody>
          <a:bodyPr lIns="360000" anchor="ctr"/>
          <a:lstStyle/>
          <a:p>
            <a:r>
              <a:rPr lang="it-IT" sz="2400" dirty="0" err="1"/>
              <a:t>Exercise</a:t>
            </a:r>
            <a:r>
              <a:rPr lang="it-IT" sz="2400" dirty="0"/>
              <a:t> 2 – Score Analysis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EA02B36-0D87-3BAE-56E4-8AAD127C3532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1055688" y="1997192"/>
            <a:ext cx="5040312" cy="2950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2B6CB"/>
              </a:buClr>
              <a:buSzTx/>
              <a:tabLst/>
            </a:pPr>
            <a:r>
              <a:rPr lang="en-US" altLang="en-US" sz="1800" b="1" dirty="0"/>
              <a:t>Overview:</a:t>
            </a:r>
          </a:p>
          <a:p>
            <a:pPr marL="9715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2B6CB"/>
              </a:buClr>
            </a:pPr>
            <a:r>
              <a:rPr lang="en-US" altLang="en-US" sz="1800" dirty="0"/>
              <a:t>Multi-dimensional data analysis</a:t>
            </a:r>
          </a:p>
          <a:p>
            <a:pPr marL="9715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2B6CB"/>
              </a:buClr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Statistical measures</a:t>
            </a:r>
          </a:p>
          <a:p>
            <a:pPr marL="9715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2B6CB"/>
              </a:buClr>
            </a:pPr>
            <a:r>
              <a:rPr lang="en-US" altLang="en-US" sz="1800" dirty="0"/>
              <a:t>Performance assessment	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2B6CB"/>
              </a:buClr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2B6CB"/>
              </a:buClr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Input: </a:t>
            </a:r>
          </a:p>
          <a:p>
            <a:pPr marL="9715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2B6CB"/>
              </a:buClr>
            </a:pPr>
            <a:r>
              <a:rPr lang="en-US" altLang="en-US" sz="1800" i="1" dirty="0"/>
              <a:t>Students Score 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943FC49-9373-0C0C-065F-D1FB918D92DD}"/>
              </a:ext>
            </a:extLst>
          </p:cNvPr>
          <p:cNvSpPr txBox="1"/>
          <p:nvPr/>
        </p:nvSpPr>
        <p:spPr>
          <a:xfrm>
            <a:off x="6096000" y="2040495"/>
            <a:ext cx="5040311" cy="157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toshi" pitchFamily="50" charset="0"/>
              </a:rPr>
              <a:t>Goal: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atoshi" pitchFamily="50" charset="0"/>
            </a:endParaRPr>
          </a:p>
          <a:p>
            <a:pPr marL="9715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2B6CB"/>
              </a:buClr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Satoshi" pitchFamily="50" charset="0"/>
              </a:rPr>
              <a:t>Calculate students and subjects stats</a:t>
            </a:r>
            <a:endParaRPr lang="en-US" altLang="en-US" sz="1800" i="1" dirty="0">
              <a:latin typeface="Satoshi" pitchFamily="50" charset="0"/>
            </a:endParaRPr>
          </a:p>
          <a:p>
            <a:pPr marL="9715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2B6CB"/>
              </a:buClr>
              <a:buFont typeface="Arial" panose="020B0604020202020204" pitchFamily="34" charset="0"/>
              <a:buChar char="•"/>
            </a:pPr>
            <a:r>
              <a:rPr lang="en-US" altLang="en-US" sz="1800" i="1" dirty="0">
                <a:latin typeface="Satoshi" pitchFamily="50" charset="0"/>
              </a:rPr>
              <a:t>Identify performance patterns</a:t>
            </a:r>
          </a:p>
          <a:p>
            <a:pPr marL="9715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2B6CB"/>
              </a:buClr>
              <a:buFont typeface="Arial" panose="020B0604020202020204" pitchFamily="34" charset="0"/>
              <a:buChar char="•"/>
            </a:pPr>
            <a:r>
              <a:rPr lang="en-US" altLang="en-US" sz="1800" i="1" dirty="0">
                <a:latin typeface="Satoshi" pitchFamily="50" charset="0"/>
              </a:rPr>
              <a:t>Create visualizations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AEB9C96-E835-0F38-7A01-48BD29B26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751" y="4161747"/>
            <a:ext cx="4328034" cy="214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2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CC474-5F4B-74FA-5A42-563CD2A99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EBD6DE-6F0D-898C-A751-F7542B2B9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824" y="579193"/>
            <a:ext cx="3983949" cy="166199"/>
          </a:xfrm>
        </p:spPr>
        <p:txBody>
          <a:bodyPr/>
          <a:lstStyle/>
          <a:p>
            <a:r>
              <a:rPr lang="en-US" dirty="0"/>
              <a:t>Homework 2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7BF004C-B7C6-EA22-9396-2F2A0F95A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01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800D8FF-EACF-ABC5-5E85-F0315576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C29B-08BD-4CAD-9D40-172B9445B69B}" type="slidenum">
              <a:rPr lang="it-IT" smtClean="0"/>
              <a:pPr/>
              <a:t>5</a:t>
            </a:fld>
            <a:endParaRPr lang="it-IT" dirty="0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59628E23-E2A2-DF00-2F6C-AF2203484E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55688" y="1267271"/>
            <a:ext cx="10714780" cy="471170"/>
          </a:xfrm>
        </p:spPr>
        <p:txBody>
          <a:bodyPr lIns="360000" anchor="ctr"/>
          <a:lstStyle/>
          <a:p>
            <a:r>
              <a:rPr lang="it-IT" sz="2400" dirty="0" err="1"/>
              <a:t>Exercise</a:t>
            </a:r>
            <a:r>
              <a:rPr lang="it-IT" sz="2400" dirty="0"/>
              <a:t> 3 – </a:t>
            </a:r>
            <a:r>
              <a:rPr lang="it-IT" sz="2400" dirty="0" err="1"/>
              <a:t>Weather</a:t>
            </a:r>
            <a:r>
              <a:rPr lang="it-IT" sz="2400" dirty="0"/>
              <a:t> Analysis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623A39A-74BA-3BDE-750E-A75C6935D0E2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1055688" y="1953948"/>
            <a:ext cx="5040312" cy="2950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2B6CB"/>
              </a:buClr>
              <a:buSzTx/>
              <a:tabLst/>
            </a:pPr>
            <a:r>
              <a:rPr lang="en-US" altLang="en-US" sz="1800" b="1" dirty="0"/>
              <a:t>Overview:</a:t>
            </a:r>
          </a:p>
          <a:p>
            <a:pPr marL="9715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2B6CB"/>
              </a:buClr>
            </a:pPr>
            <a:r>
              <a:rPr lang="en-US" altLang="en-US" sz="1800" dirty="0"/>
              <a:t>Time series analysis</a:t>
            </a:r>
          </a:p>
          <a:p>
            <a:pPr marL="9715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2B6CB"/>
              </a:buClr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Seasonal patterns</a:t>
            </a:r>
          </a:p>
          <a:p>
            <a:pPr marL="9715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2B6CB"/>
              </a:buClr>
            </a:pPr>
            <a:r>
              <a:rPr lang="en-US" altLang="en-US" sz="1800" dirty="0"/>
              <a:t>Correlation studies	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2B6CB"/>
              </a:buClr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2B6CB"/>
              </a:buClr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Input: </a:t>
            </a:r>
          </a:p>
          <a:p>
            <a:pPr marL="9715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2B6CB"/>
              </a:buClr>
            </a:pPr>
            <a:r>
              <a:rPr lang="en-US" altLang="en-US" sz="1800" i="1" dirty="0"/>
              <a:t>Wheater data 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4550B4C-6A5D-2F05-768D-E5E216CBDB10}"/>
              </a:ext>
            </a:extLst>
          </p:cNvPr>
          <p:cNvSpPr txBox="1"/>
          <p:nvPr/>
        </p:nvSpPr>
        <p:spPr>
          <a:xfrm>
            <a:off x="6096001" y="1952636"/>
            <a:ext cx="5040311" cy="157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toshi" pitchFamily="50" charset="0"/>
              </a:rPr>
              <a:t>Goal: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atoshi" pitchFamily="50" charset="0"/>
            </a:endParaRPr>
          </a:p>
          <a:p>
            <a:pPr marL="9715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2B6CB"/>
              </a:buClr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Satoshi" pitchFamily="50" charset="0"/>
              </a:rPr>
              <a:t>Analyze seasonal trends </a:t>
            </a:r>
            <a:endParaRPr lang="en-US" altLang="en-US" sz="1800" i="1" dirty="0">
              <a:latin typeface="Satoshi" pitchFamily="50" charset="0"/>
            </a:endParaRPr>
          </a:p>
          <a:p>
            <a:pPr marL="9715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2B6CB"/>
              </a:buClr>
              <a:buFont typeface="Arial" panose="020B0604020202020204" pitchFamily="34" charset="0"/>
              <a:buChar char="•"/>
            </a:pPr>
            <a:r>
              <a:rPr lang="en-US" altLang="en-US" sz="1800" i="1" dirty="0">
                <a:latin typeface="Satoshi" pitchFamily="50" charset="0"/>
              </a:rPr>
              <a:t>Study weather correlations</a:t>
            </a:r>
          </a:p>
          <a:p>
            <a:pPr marL="9715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2B6CB"/>
              </a:buClr>
              <a:buFont typeface="Arial" panose="020B0604020202020204" pitchFamily="34" charset="0"/>
              <a:buChar char="•"/>
            </a:pPr>
            <a:r>
              <a:rPr lang="en-US" altLang="en-US" sz="1800" i="1" dirty="0">
                <a:latin typeface="Satoshi" pitchFamily="50" charset="0"/>
              </a:rPr>
              <a:t>Create visualizations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C0141B7-E6F8-D00F-1C18-9B34FF619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197" y="4166263"/>
            <a:ext cx="3743785" cy="177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072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09DA2-B2B2-B231-0B71-AD25482BE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285078-771B-7019-B674-65071E334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824" y="579193"/>
            <a:ext cx="3983949" cy="166199"/>
          </a:xfrm>
        </p:spPr>
        <p:txBody>
          <a:bodyPr/>
          <a:lstStyle/>
          <a:p>
            <a:r>
              <a:rPr lang="en-US" dirty="0"/>
              <a:t>Homework 2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A839356-5D11-317F-9C44-15782D2D18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01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CB08E1B-2716-4D04-0B07-4C66984D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C29B-08BD-4CAD-9D40-172B9445B69B}" type="slidenum">
              <a:rPr lang="it-IT" smtClean="0"/>
              <a:pPr/>
              <a:t>6</a:t>
            </a:fld>
            <a:endParaRPr lang="it-IT" dirty="0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01024C5D-5984-92EE-B78E-2926CFD549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55688" y="1267271"/>
            <a:ext cx="10714780" cy="471170"/>
          </a:xfrm>
        </p:spPr>
        <p:txBody>
          <a:bodyPr lIns="360000" anchor="ctr"/>
          <a:lstStyle/>
          <a:p>
            <a:r>
              <a:rPr lang="it-IT" sz="2400" dirty="0" err="1"/>
              <a:t>Exercise</a:t>
            </a:r>
            <a:r>
              <a:rPr lang="it-IT" sz="2400" dirty="0"/>
              <a:t> 4 – Website Traffic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8974438-D951-2ED8-1038-4C0D17E49512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1055688" y="1953948"/>
            <a:ext cx="5040312" cy="2950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2B6CB"/>
              </a:buClr>
              <a:buSzTx/>
              <a:tabLst/>
            </a:pPr>
            <a:r>
              <a:rPr lang="en-US" altLang="en-US" sz="1800" b="1" dirty="0"/>
              <a:t>Overview:</a:t>
            </a:r>
          </a:p>
          <a:p>
            <a:pPr marL="9715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2B6CB"/>
              </a:buClr>
            </a:pPr>
            <a:r>
              <a:rPr lang="en-US" altLang="en-US" sz="1800" dirty="0"/>
              <a:t>Time series analysis</a:t>
            </a:r>
          </a:p>
          <a:p>
            <a:pPr marL="9715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2B6CB"/>
              </a:buClr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Moving averages</a:t>
            </a:r>
          </a:p>
          <a:p>
            <a:pPr marL="9715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2B6CB"/>
              </a:buClr>
            </a:pPr>
            <a:r>
              <a:rPr lang="en-US" altLang="en-US" sz="1800" dirty="0"/>
              <a:t>Traffic pattern recognition	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2B6CB"/>
              </a:buClr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2B6CB"/>
              </a:buClr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Input: </a:t>
            </a:r>
          </a:p>
          <a:p>
            <a:pPr marL="9715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2B6CB"/>
              </a:buClr>
            </a:pPr>
            <a:r>
              <a:rPr lang="en-US" altLang="en-US" sz="1800" i="1" dirty="0"/>
              <a:t>Traffic data 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3232639-C74E-426B-85CF-A8BF7DD0F758}"/>
              </a:ext>
            </a:extLst>
          </p:cNvPr>
          <p:cNvSpPr txBox="1"/>
          <p:nvPr/>
        </p:nvSpPr>
        <p:spPr>
          <a:xfrm>
            <a:off x="6096001" y="1952636"/>
            <a:ext cx="5040311" cy="157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toshi" pitchFamily="50" charset="0"/>
              </a:rPr>
              <a:t>Goal: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atoshi" pitchFamily="50" charset="0"/>
            </a:endParaRPr>
          </a:p>
          <a:p>
            <a:pPr marL="9715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2B6CB"/>
              </a:buClr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Satoshi" pitchFamily="50" charset="0"/>
              </a:rPr>
              <a:t>Calculate traffic trends </a:t>
            </a:r>
            <a:endParaRPr lang="en-US" altLang="en-US" sz="1800" i="1" dirty="0">
              <a:latin typeface="Satoshi" pitchFamily="50" charset="0"/>
            </a:endParaRPr>
          </a:p>
          <a:p>
            <a:pPr marL="9715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2B6CB"/>
              </a:buClr>
              <a:buFont typeface="Arial" panose="020B0604020202020204" pitchFamily="34" charset="0"/>
              <a:buChar char="•"/>
            </a:pPr>
            <a:r>
              <a:rPr lang="en-US" altLang="en-US" sz="1800" i="1" dirty="0">
                <a:latin typeface="Satoshi" pitchFamily="50" charset="0"/>
              </a:rPr>
              <a:t>Identify user patterns </a:t>
            </a:r>
          </a:p>
          <a:p>
            <a:pPr marL="9715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2B6CB"/>
              </a:buClr>
              <a:buFont typeface="Arial" panose="020B0604020202020204" pitchFamily="34" charset="0"/>
              <a:buChar char="•"/>
            </a:pPr>
            <a:r>
              <a:rPr lang="en-US" altLang="en-US" sz="1800" i="1" dirty="0">
                <a:latin typeface="Satoshi" pitchFamily="50" charset="0"/>
              </a:rPr>
              <a:t>Visualize key metrics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A5D0486-2EB6-40A3-DCF1-0A5E5F1F9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57" y="4161763"/>
            <a:ext cx="3769896" cy="193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178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4167</TotalTime>
  <Words>178</Words>
  <Application>Microsoft Office PowerPoint</Application>
  <PresentationFormat>Widescreen</PresentationFormat>
  <Paragraphs>77</Paragraphs>
  <Slides>6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3" baseType="lpstr">
      <vt:lpstr>Aptos</vt:lpstr>
      <vt:lpstr>Arial</vt:lpstr>
      <vt:lpstr>Satoshi</vt:lpstr>
      <vt:lpstr>Satoshi Black</vt:lpstr>
      <vt:lpstr>Satoshi Medium</vt:lpstr>
      <vt:lpstr>Wingdings</vt:lpstr>
      <vt:lpstr>Tema di Office</vt:lpstr>
      <vt:lpstr>Presentazione standard di PowerPoint</vt:lpstr>
      <vt:lpstr>Homework 2</vt:lpstr>
      <vt:lpstr>Homework 2</vt:lpstr>
      <vt:lpstr>Homework 2</vt:lpstr>
      <vt:lpstr>Homework 2</vt:lpstr>
      <vt:lpstr>Homework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EMANUELE NARDONE</dc:creator>
  <cp:lastModifiedBy>EMANUELE NARDONE</cp:lastModifiedBy>
  <cp:revision>239</cp:revision>
  <dcterms:created xsi:type="dcterms:W3CDTF">2024-07-04T08:20:04Z</dcterms:created>
  <dcterms:modified xsi:type="dcterms:W3CDTF">2024-11-13T19:46:48Z</dcterms:modified>
</cp:coreProperties>
</file>