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  <p:embeddedFont>
      <p:font typeface="Candar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9E588D-8895-465D-829F-2BB8454B77E9}">
  <a:tblStyle styleId="{819E588D-8895-465D-829F-2BB8454B77E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22" Type="http://schemas.openxmlformats.org/officeDocument/2006/relationships/font" Target="fonts/MavenPro-bold.fntdata"/><Relationship Id="rId21" Type="http://schemas.openxmlformats.org/officeDocument/2006/relationships/font" Target="fonts/MavenPro-regular.fntdata"/><Relationship Id="rId24" Type="http://schemas.openxmlformats.org/officeDocument/2006/relationships/font" Target="fonts/Candara-bold.fntdata"/><Relationship Id="rId23" Type="http://schemas.openxmlformats.org/officeDocument/2006/relationships/font" Target="fonts/Candar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andara-boldItalic.fntdata"/><Relationship Id="rId25" Type="http://schemas.openxmlformats.org/officeDocument/2006/relationships/font" Target="fonts/Candar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regular.fntdata"/><Relationship Id="rId16" Type="http://schemas.openxmlformats.org/officeDocument/2006/relationships/slide" Target="slides/slide10.xml"/><Relationship Id="rId19" Type="http://schemas.openxmlformats.org/officeDocument/2006/relationships/font" Target="fonts/Nunito-italic.fntdata"/><Relationship Id="rId1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41c463ad99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341c463ad9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-64925" y="419550"/>
            <a:ext cx="4620000" cy="25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" sz="4500"/>
              <a:t>    </a:t>
            </a:r>
            <a:r>
              <a:rPr lang="it" sz="5000"/>
              <a:t>AIRLYTICS</a:t>
            </a:r>
            <a:endParaRPr sz="5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29900" y="2269625"/>
            <a:ext cx="3539100" cy="10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i="1" lang="it" sz="2500">
                <a:solidFill>
                  <a:srgbClr val="FFFF00"/>
                </a:solidFill>
              </a:rPr>
              <a:t>Monitorare oggi per la sicurezza del domani</a:t>
            </a:r>
            <a:endParaRPr b="1" i="1" sz="2500">
              <a:solidFill>
                <a:srgbClr val="FFFF00"/>
              </a:solidFill>
            </a:endParaRPr>
          </a:p>
        </p:txBody>
      </p:sp>
      <p:pic>
        <p:nvPicPr>
          <p:cNvPr descr="Immagine che contiene Elementi grafici, Blu elettrico, schermata, Carattere&#10;&#10;Il contenuto generato dall'IA potrebbe non essere corretto." id="279" name="Google Shape;27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7275" y="412575"/>
            <a:ext cx="3052500" cy="2430000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292929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fadeDir="5400012" kx="0" rotWithShape="0" algn="bl" stA="28000" stPos="0" sy="-100000" ky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"/>
          <p:cNvSpPr txBox="1"/>
          <p:nvPr>
            <p:ph idx="4294967295" type="title"/>
          </p:nvPr>
        </p:nvSpPr>
        <p:spPr>
          <a:xfrm>
            <a:off x="294700" y="169575"/>
            <a:ext cx="4611600" cy="15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it">
                <a:solidFill>
                  <a:srgbClr val="FFFF00"/>
                </a:solidFill>
              </a:rPr>
              <a:t>Progetto Icon 24-25 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it">
                <a:solidFill>
                  <a:srgbClr val="FFFF00"/>
                </a:solidFill>
              </a:rPr>
              <a:t>Realizzato da:</a:t>
            </a:r>
            <a:endParaRPr/>
          </a:p>
        </p:txBody>
      </p:sp>
      <p:sp>
        <p:nvSpPr>
          <p:cNvPr id="344" name="Google Shape;344;p22"/>
          <p:cNvSpPr txBox="1"/>
          <p:nvPr/>
        </p:nvSpPr>
        <p:spPr>
          <a:xfrm>
            <a:off x="74125" y="1504000"/>
            <a:ext cx="48321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22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«Airlytics non è solo un progetto accademico, ma un sistema concreto per il monitoraggio della qualità dell’aria, con il potenziale di contribuire significativamente alla lotta contro l'inquinamento.»</a:t>
            </a:r>
            <a:endParaRPr sz="2000"/>
          </a:p>
        </p:txBody>
      </p:sp>
      <p:sp>
        <p:nvSpPr>
          <p:cNvPr id="345" name="Google Shape;345;p22"/>
          <p:cNvSpPr txBox="1"/>
          <p:nvPr/>
        </p:nvSpPr>
        <p:spPr>
          <a:xfrm>
            <a:off x="2253350" y="4773450"/>
            <a:ext cx="2460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Carbonara Achille 778109</a:t>
            </a:r>
            <a:endParaRPr b="1">
              <a:solidFill>
                <a:srgbClr val="FFFF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6" name="Google Shape;346;p22"/>
          <p:cNvSpPr txBox="1"/>
          <p:nvPr/>
        </p:nvSpPr>
        <p:spPr>
          <a:xfrm>
            <a:off x="4637225" y="4773450"/>
            <a:ext cx="23973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Marsico Domenico 778232</a:t>
            </a:r>
            <a:endParaRPr b="1">
              <a:solidFill>
                <a:srgbClr val="FFFF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7" name="Google Shape;347;p22"/>
          <p:cNvSpPr txBox="1"/>
          <p:nvPr/>
        </p:nvSpPr>
        <p:spPr>
          <a:xfrm>
            <a:off x="-76400" y="4773450"/>
            <a:ext cx="25143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Di Punzio Federico 775488</a:t>
            </a:r>
            <a:endParaRPr b="1" i="0" sz="1400" u="none" cap="none" strike="noStrike"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Immagine che contiene Elementi grafici, Blu elettrico, schermata, Carattere&#10;&#10;Il contenuto generato dall'IA potrebbe non essere corretto." id="348" name="Google Shape;34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7275" y="412575"/>
            <a:ext cx="3052500" cy="2430000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292929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fadeDir="5400012" kx="0" rotWithShape="0" algn="bl" stA="28000" stPos="0" sy="-100000" ky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838800" y="80550"/>
            <a:ext cx="6036300" cy="12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" sz="3000"/>
              <a:t>        </a:t>
            </a:r>
            <a:r>
              <a:rPr lang="it">
                <a:solidFill>
                  <a:srgbClr val="FFFF00"/>
                </a:solidFill>
              </a:rPr>
              <a:t>PROBLEMI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" sz="3100"/>
              <a:t>   Inquinamento dell’aria</a:t>
            </a:r>
            <a:endParaRPr sz="3100"/>
          </a:p>
        </p:txBody>
      </p:sp>
      <p:sp>
        <p:nvSpPr>
          <p:cNvPr id="285" name="Google Shape;285;p14"/>
          <p:cNvSpPr txBox="1"/>
          <p:nvPr/>
        </p:nvSpPr>
        <p:spPr>
          <a:xfrm>
            <a:off x="132675" y="1551925"/>
            <a:ext cx="5114400" cy="26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it" sz="18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Per quanto l'industrializzazione ha portato lavoro e progresso, ha causato un danno della qualità nell’aria e continua a peggiorare sempre di più col passare degli anni. Portando ad una diffusione di problemi respiratori e malattie cardiovascolari</a:t>
            </a:r>
            <a:endParaRPr b="1" i="0" sz="18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it" sz="18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Come possiamo monitorare e prevenire questo problema?</a:t>
            </a:r>
            <a:endParaRPr b="1" i="0" sz="18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5650" y="1633200"/>
            <a:ext cx="3808349" cy="35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731125" y="0"/>
            <a:ext cx="52443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t"/>
              <a:t>  </a:t>
            </a:r>
            <a:r>
              <a:rPr lang="it">
                <a:solidFill>
                  <a:srgbClr val="FFFF00"/>
                </a:solidFill>
              </a:rPr>
              <a:t>Monitoraggio dell’aria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1743"/>
              <a:buNone/>
            </a:pPr>
            <a:r>
              <a:rPr lang="it" sz="2822"/>
              <a:t>Capire il problema per risolverlo</a:t>
            </a:r>
            <a:endParaRPr sz="2822"/>
          </a:p>
        </p:txBody>
      </p:sp>
      <p:sp>
        <p:nvSpPr>
          <p:cNvPr id="292" name="Google Shape;292;p15"/>
          <p:cNvSpPr txBox="1"/>
          <p:nvPr/>
        </p:nvSpPr>
        <p:spPr>
          <a:xfrm>
            <a:off x="1511825" y="849650"/>
            <a:ext cx="56829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Il monitoraggio della qualità dell’aria è essenziale per la salute pubblica</a:t>
            </a:r>
            <a:endParaRPr b="1" i="0" sz="14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Analizzando gli strumenti già esistenti per il monitoraggio dell’aria presentano diverse problematiche</a:t>
            </a:r>
            <a:endParaRPr b="1" i="0" sz="14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293" name="Google Shape;293;p15"/>
          <p:cNvGraphicFramePr/>
          <p:nvPr/>
        </p:nvGraphicFramePr>
        <p:xfrm>
          <a:off x="516800" y="192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{819E588D-8895-465D-829F-2BB8454B77E9}</a:tableStyleId>
              </a:tblPr>
              <a:tblGrid>
                <a:gridCol w="1344725"/>
                <a:gridCol w="1344725"/>
                <a:gridCol w="1344725"/>
                <a:gridCol w="1344725"/>
                <a:gridCol w="1344725"/>
                <a:gridCol w="1386775"/>
              </a:tblGrid>
              <a:tr h="42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" sz="1400" u="none" cap="none" strike="noStrike">
                          <a:solidFill>
                            <a:srgbClr val="FFFF00"/>
                          </a:solidFill>
                        </a:rPr>
                        <a:t>  METODO</a:t>
                      </a:r>
                      <a:endParaRPr sz="1400" u="none" cap="none" strike="noStrike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" sz="1400" u="none" cap="none" strike="noStrike">
                          <a:solidFill>
                            <a:srgbClr val="FFFF00"/>
                          </a:solidFill>
                        </a:rPr>
                        <a:t>PRECISIONE</a:t>
                      </a:r>
                      <a:endParaRPr sz="1400" u="none" cap="none" strike="noStrike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" sz="1400" u="none" cap="none" strike="noStrike"/>
                        <a:t>    </a:t>
                      </a:r>
                      <a:r>
                        <a:rPr lang="it" sz="1400" u="none" cap="none" strike="noStrike">
                          <a:solidFill>
                            <a:srgbClr val="FFFF00"/>
                          </a:solidFill>
                        </a:rPr>
                        <a:t>COSTO</a:t>
                      </a:r>
                      <a:endParaRPr sz="1400" u="none" cap="none" strike="noStrike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" sz="1400" u="none" cap="none" strike="noStrike">
                          <a:solidFill>
                            <a:srgbClr val="FFFF00"/>
                          </a:solidFill>
                        </a:rPr>
                        <a:t>COPERTURA</a:t>
                      </a:r>
                      <a:endParaRPr sz="1400" u="none" cap="none" strike="noStrike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" sz="1400" u="none" cap="none" strike="noStrike">
                          <a:solidFill>
                            <a:srgbClr val="FFFF00"/>
                          </a:solidFill>
                        </a:rPr>
                        <a:t>FLESSIBILITÀ</a:t>
                      </a:r>
                      <a:endParaRPr sz="1400" u="none" cap="none" strike="noStrike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" sz="1400" u="none" cap="none" strike="noStrike"/>
                        <a:t> </a:t>
                      </a:r>
                      <a:r>
                        <a:rPr lang="it" sz="1400" u="none" cap="none" strike="noStrike">
                          <a:solidFill>
                            <a:srgbClr val="FFFF00"/>
                          </a:solidFill>
                        </a:rPr>
                        <a:t>SVANTAGGI</a:t>
                      </a:r>
                      <a:endParaRPr sz="1400" u="none" cap="none" strike="noStrike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it" sz="1400" u="none" cap="none" strike="noStrike">
                          <a:solidFill>
                            <a:schemeClr val="lt1"/>
                          </a:solidFill>
                        </a:rPr>
                        <a:t>Centraline Fisse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it" sz="1300" u="none" cap="none" strike="noStrike">
                          <a:solidFill>
                            <a:schemeClr val="lt1"/>
                          </a:solidFill>
                        </a:rPr>
                        <a:t>Alta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it" sz="1300" u="none" cap="none" strike="noStrike">
                          <a:solidFill>
                            <a:schemeClr val="lt1"/>
                          </a:solidFill>
                        </a:rPr>
                        <a:t>Elevato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it" sz="1300" u="none" cap="none" strike="noStrike">
                          <a:solidFill>
                            <a:schemeClr val="lt1"/>
                          </a:solidFill>
                        </a:rPr>
                        <a:t>Limitata a pochi punti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it" sz="1300" u="none" cap="none" strike="noStrike">
                          <a:solidFill>
                            <a:schemeClr val="lt1"/>
                          </a:solidFill>
                        </a:rPr>
                        <a:t>Statistiche non adattabili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it" sz="1300" u="none" cap="none" strike="noStrike">
                          <a:solidFill>
                            <a:schemeClr val="lt1"/>
                          </a:solidFill>
                        </a:rPr>
                        <a:t>Costi elevati, pochi punti monitorati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it" sz="1400" u="none" cap="none" strike="noStrike">
                          <a:solidFill>
                            <a:schemeClr val="lt1"/>
                          </a:solidFill>
                        </a:rPr>
                        <a:t>Sensori Portatili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it" sz="1300" u="none" cap="none" strike="noStrike">
                          <a:solidFill>
                            <a:schemeClr val="lt1"/>
                          </a:solidFill>
                        </a:rPr>
                        <a:t>Media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it" sz="1300" u="none" cap="none" strike="noStrike">
                          <a:solidFill>
                            <a:schemeClr val="lt1"/>
                          </a:solidFill>
                        </a:rPr>
                        <a:t>Medio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it" sz="1300" u="none" cap="none" strike="noStrike">
                          <a:solidFill>
                            <a:schemeClr val="lt1"/>
                          </a:solidFill>
                        </a:rPr>
                        <a:t>Solo dove usati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it" sz="1300" u="none" cap="none" strike="noStrike">
                          <a:solidFill>
                            <a:schemeClr val="lt1"/>
                          </a:solidFill>
                        </a:rPr>
                        <a:t>Portabili ma limitati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it" sz="1300" u="none" cap="none" strike="noStrike">
                          <a:solidFill>
                            <a:schemeClr val="lt1"/>
                          </a:solidFill>
                        </a:rPr>
                        <a:t>Minor precisione dati frammentati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it" sz="1400" u="none" cap="none" strike="noStrike">
                          <a:solidFill>
                            <a:schemeClr val="lt1"/>
                          </a:solidFill>
                        </a:rPr>
                        <a:t>Satellite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it" sz="1300" u="none" cap="none" strike="noStrike">
                          <a:solidFill>
                            <a:schemeClr val="lt1"/>
                          </a:solidFill>
                        </a:rPr>
                        <a:t>Basso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it" sz="1300" u="none" cap="none" strike="noStrike">
                          <a:solidFill>
                            <a:schemeClr val="lt1"/>
                          </a:solidFill>
                        </a:rPr>
                        <a:t>Alto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it" sz="1300" u="none" cap="none" strike="noStrike">
                          <a:solidFill>
                            <a:schemeClr val="lt1"/>
                          </a:solidFill>
                        </a:rPr>
                        <a:t>Globale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it" sz="1300" u="none" cap="none" strike="noStrike">
                          <a:solidFill>
                            <a:schemeClr val="lt1"/>
                          </a:solidFill>
                        </a:rPr>
                        <a:t>Ampia copertura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it" sz="1300" u="none" cap="none" strike="noStrike">
                          <a:solidFill>
                            <a:schemeClr val="lt1"/>
                          </a:solidFill>
                        </a:rPr>
                        <a:t>Bassa 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it" sz="1300" u="none" cap="none" strike="noStrike">
                          <a:solidFill>
                            <a:schemeClr val="lt1"/>
                          </a:solidFill>
                        </a:rPr>
                        <a:t>risoluzione locale</a:t>
                      </a:r>
                      <a:endParaRPr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-19850" y="405325"/>
            <a:ext cx="52443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t">
                <a:solidFill>
                  <a:srgbClr val="FFFF00"/>
                </a:solidFill>
              </a:rPr>
              <a:t>LA SOLUZIONE</a:t>
            </a:r>
            <a:endParaRPr>
              <a:solidFill>
                <a:srgbClr val="FFFF00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1743"/>
              <a:buNone/>
            </a:pPr>
            <a:r>
              <a:rPr lang="it" sz="2822">
                <a:solidFill>
                  <a:srgbClr val="FFFF00"/>
                </a:solidFill>
              </a:rPr>
              <a:t> </a:t>
            </a:r>
            <a:r>
              <a:rPr lang="it" sz="3377">
                <a:solidFill>
                  <a:srgbClr val="FFFF00"/>
                </a:solidFill>
              </a:rPr>
              <a:t>AIRLYTICS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123150" y="1454638"/>
            <a:ext cx="4751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Lo studio di Airlytics è stato quello di unire i vantaggi dei metodi già esistenti nel monitoraggio dell’aria</a:t>
            </a:r>
            <a:endParaRPr b="1" i="0" sz="14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0" y="2283650"/>
            <a:ext cx="4751400" cy="17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(1)  I</a:t>
            </a:r>
            <a:r>
              <a:rPr b="1" i="0" lang="it" sz="1400" u="none" cap="none" strike="noStrik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ntegrazione dei dati</a:t>
            </a:r>
            <a:r>
              <a:rPr b="1" i="0" lang="it" sz="1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dai più fonti</a:t>
            </a:r>
            <a:endParaRPr b="1" i="0" sz="14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(sensori,centraline,satellite,open data)</a:t>
            </a:r>
            <a:endParaRPr b="1" i="0" sz="14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(2) Usa il </a:t>
            </a:r>
            <a:r>
              <a:rPr b="1" i="0" lang="it" sz="1400" u="none" cap="none" strike="noStrik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machine learning</a:t>
            </a:r>
            <a:r>
              <a:rPr b="1" i="0" lang="it" sz="1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per migliorare la precisione e fare previsioni affidabili</a:t>
            </a:r>
            <a:endParaRPr b="1" i="0" sz="14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(3) </a:t>
            </a:r>
            <a:r>
              <a:rPr b="1" i="0" lang="it" sz="1400" u="none" cap="none" strike="noStrik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Riduce i costi,</a:t>
            </a:r>
            <a:r>
              <a:rPr b="1" i="0" lang="it" sz="1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permettendo una copertura più ampia rispetto ai sistemi tradizionali</a:t>
            </a:r>
            <a:endParaRPr b="1" i="0" sz="14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(4) Offre </a:t>
            </a:r>
            <a:r>
              <a:rPr b="1" i="0" lang="it" sz="1400" u="none" cap="none" strike="noStrik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dashboard e API </a:t>
            </a:r>
            <a:r>
              <a:rPr b="1" i="0" lang="it" sz="1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accessibili per aziende, cittadini e governi.</a:t>
            </a:r>
            <a:endParaRPr b="1" i="0" sz="14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1" name="Google Shape;301;p16" title="Progetto senza titolo.gif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8125" y="0"/>
            <a:ext cx="41658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2167850" y="102325"/>
            <a:ext cx="52443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t">
                <a:solidFill>
                  <a:srgbClr val="FFFF00"/>
                </a:solidFill>
              </a:rPr>
              <a:t>COME FUNZIONA</a:t>
            </a:r>
            <a:endParaRPr>
              <a:solidFill>
                <a:srgbClr val="FFFF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t">
                <a:solidFill>
                  <a:srgbClr val="FFFF00"/>
                </a:solidFill>
              </a:rPr>
              <a:t>     AIRLYTICS?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806750" y="1039475"/>
            <a:ext cx="79665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it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Airlytics non si limita a raccogliere dati: li analizza, li pulisce e li trasforma in previsioni affidabili grazie al Machine Learning</a:t>
            </a:r>
            <a:endParaRPr b="1" i="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0" y="1586375"/>
            <a:ext cx="7966500" cy="3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it" sz="1300" u="none" cap="none" strike="noStrik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Raccolta Dati</a:t>
            </a:r>
            <a:endParaRPr b="1" i="0" sz="1300" u="none" cap="none" strike="noStrike"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	Otteniamo dati da </a:t>
            </a:r>
            <a:r>
              <a:rPr b="1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sensori ambientali,dataset pubblici e satelliti</a:t>
            </a:r>
            <a:endParaRPr b="1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	I dati grezzi includono inquinati come </a:t>
            </a:r>
            <a:r>
              <a:rPr b="1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PM2,5,NO2,O3,CO,temperatura e umidità</a:t>
            </a:r>
            <a:endParaRPr b="1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it" sz="1300" u="none" cap="none" strike="noStrik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Pulizia e Preprocessing</a:t>
            </a:r>
            <a:endParaRPr b="1" i="0" sz="1300" u="none" cap="none" strike="noStrike"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	</a:t>
            </a:r>
            <a:r>
              <a:rPr b="1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Rimozione di outlier e valori mancanti</a:t>
            </a:r>
            <a:endParaRPr b="1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	N</a:t>
            </a:r>
            <a:r>
              <a:rPr b="1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ormalizzazione e scaling dei dati</a:t>
            </a:r>
            <a:r>
              <a:rPr b="0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per un corretto input nel modello</a:t>
            </a:r>
            <a:endParaRPr b="0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	</a:t>
            </a:r>
            <a:r>
              <a:rPr b="1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Feature Engineering</a:t>
            </a:r>
            <a:r>
              <a:rPr b="0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; Creazione di nuove variabili utili per il modello</a:t>
            </a:r>
            <a:endParaRPr b="0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it" sz="1300" u="none" cap="none" strike="noStrik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Modello di Machine Learning</a:t>
            </a:r>
            <a:endParaRPr b="1" i="0" sz="1300" u="none" cap="none" strike="noStrike"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	Utilizziamo </a:t>
            </a:r>
            <a:r>
              <a:rPr b="1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Random Forest/Regressione/Reti Neurali </a:t>
            </a:r>
            <a:r>
              <a:rPr b="0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per analizzare dati</a:t>
            </a:r>
            <a:endParaRPr b="0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	Il modello impara dai dati storici per </a:t>
            </a:r>
            <a:r>
              <a:rPr b="1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predire la qualità dell’aria nel futuro</a:t>
            </a:r>
            <a:endParaRPr b="1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	Valutiamo il modello con metriche come </a:t>
            </a:r>
            <a:r>
              <a:rPr b="1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MSE,RMSE,R²</a:t>
            </a:r>
            <a:endParaRPr b="1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it" sz="1300" u="none" cap="none" strike="noStrik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Output e Visualizzazione</a:t>
            </a:r>
            <a:endParaRPr b="1" i="0" sz="1300" u="none" cap="none" strike="noStrike"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	Creazione di </a:t>
            </a:r>
            <a:r>
              <a:rPr b="1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mappe e dashboard interattive</a:t>
            </a:r>
            <a:endParaRPr b="1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	API per permettere alle aziende e agli utenti di </a:t>
            </a:r>
            <a:r>
              <a:rPr b="1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accedere alle previsioni in tempo reale</a:t>
            </a:r>
            <a:endParaRPr b="1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	R</a:t>
            </a:r>
            <a:r>
              <a:rPr b="1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eport Automatici</a:t>
            </a:r>
            <a:r>
              <a:rPr b="0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con insight utili per la pianificazione ambientale</a:t>
            </a:r>
            <a:endParaRPr b="0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	</a:t>
            </a:r>
            <a:endParaRPr b="0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	</a:t>
            </a:r>
            <a:endParaRPr b="0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839500" y="0"/>
            <a:ext cx="6970500" cy="11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000"/>
              <a:buNone/>
            </a:pPr>
            <a:r>
              <a:t/>
            </a:r>
            <a:endParaRPr sz="2500"/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000"/>
              <a:buNone/>
            </a:pPr>
            <a:r>
              <a:rPr lang="it" sz="2500">
                <a:solidFill>
                  <a:srgbClr val="FFFF00"/>
                </a:solidFill>
              </a:rPr>
              <a:t>LA RIVOLUZIONE DELL’ARIA</a:t>
            </a:r>
            <a:endParaRPr sz="25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22222"/>
              <a:buNone/>
            </a:pPr>
            <a:r>
              <a:rPr lang="it" sz="1800"/>
              <a:t>"Dati intelligenti per decisioni migliori: Airlytics aiuta cittadini,           aziende e governi a migliorare la qualità dell’aria."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22222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22222"/>
              <a:buNone/>
            </a:pPr>
            <a:r>
              <a:t/>
            </a:r>
            <a:endParaRPr sz="1800"/>
          </a:p>
        </p:txBody>
      </p:sp>
      <p:sp>
        <p:nvSpPr>
          <p:cNvPr id="314" name="Google Shape;314;p18"/>
          <p:cNvSpPr txBox="1"/>
          <p:nvPr/>
        </p:nvSpPr>
        <p:spPr>
          <a:xfrm>
            <a:off x="608950" y="1305000"/>
            <a:ext cx="2296500" cy="3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it" sz="1300" u="none" cap="none" strike="noStrik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  CITTADINI</a:t>
            </a:r>
            <a:endParaRPr b="1" i="0" sz="1300" u="none" cap="none" strike="noStrike"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it" sz="1300" u="none" cap="none" strike="noStrik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Problema:</a:t>
            </a:r>
            <a:r>
              <a:rPr b="1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 cittadini non sanno quando la qualità dell’aria è pericolosa</a:t>
            </a:r>
            <a:endParaRPr b="1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it" sz="1300" u="none" cap="none" strike="noStrik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Soluzione:</a:t>
            </a:r>
            <a:endParaRPr b="1" i="0" sz="1300" u="none" cap="none" strike="noStrike"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it" sz="1300" u="none" cap="none" strike="noStrik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(1)</a:t>
            </a:r>
            <a:r>
              <a:rPr b="1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Accesso ai dati aggiornati tramite dashboard o app mobile</a:t>
            </a:r>
            <a:endParaRPr b="1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it" sz="1300" u="none" cap="none" strike="noStrik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(2)</a:t>
            </a:r>
            <a:r>
              <a:rPr b="1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Notifiche su livelli di inquinamento nella propria area</a:t>
            </a:r>
            <a:endParaRPr b="1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it" sz="1300" u="none" cap="none" strike="noStrik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(3)</a:t>
            </a:r>
            <a:r>
              <a:rPr b="1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Consigli su quando evitare attività all’aperto</a:t>
            </a:r>
            <a:endParaRPr b="1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	</a:t>
            </a:r>
            <a:endParaRPr b="0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	</a:t>
            </a:r>
            <a:endParaRPr b="0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5" name="Google Shape;315;p18"/>
          <p:cNvSpPr txBox="1"/>
          <p:nvPr/>
        </p:nvSpPr>
        <p:spPr>
          <a:xfrm>
            <a:off x="3090425" y="1233175"/>
            <a:ext cx="2481300" cy="29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it" sz="1300" u="none" cap="none" strike="noStrik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       AZIENDE</a:t>
            </a:r>
            <a:endParaRPr b="1" i="0" sz="1300" u="none" cap="none" strike="noStrike"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it" sz="1300" u="none" cap="none" strike="noStrik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Problema:</a:t>
            </a:r>
            <a:r>
              <a:rPr b="1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Le aziende devono monitorare le proprie emissioni per rispettare le normative</a:t>
            </a:r>
            <a:endParaRPr b="1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it" sz="1300" u="none" cap="none" strike="noStrik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Soluzione:</a:t>
            </a:r>
            <a:endParaRPr b="1" i="0" sz="1300" u="none" cap="none" strike="noStrike"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it" sz="1300" u="none" cap="none" strike="noStrik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(1)</a:t>
            </a:r>
            <a:r>
              <a:rPr b="1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Analisi dell’inquinamento in prossimità degli impianti produttivi</a:t>
            </a:r>
            <a:endParaRPr b="1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it" sz="1300" u="none" cap="none" strike="noStrik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(2)</a:t>
            </a:r>
            <a:r>
              <a:rPr b="1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Reportistica dettagliata su emissioni e trend storici</a:t>
            </a:r>
            <a:endParaRPr b="1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it" sz="1300" u="none" cap="none" strike="noStrik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(3)</a:t>
            </a:r>
            <a:r>
              <a:rPr b="1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Ottimizzazione della produzione per ridurre l’impatto ambientale</a:t>
            </a:r>
            <a:endParaRPr b="1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	</a:t>
            </a:r>
            <a:endParaRPr b="0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	</a:t>
            </a:r>
            <a:endParaRPr b="0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5756700" y="1233175"/>
            <a:ext cx="2433900" cy="29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it" sz="1300" u="none" cap="none" strike="noStrik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      GOVERNI</a:t>
            </a:r>
            <a:endParaRPr b="1" i="0" sz="1300" u="none" cap="none" strike="noStrike"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it" sz="1300" u="none" cap="none" strike="noStrik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Problema:</a:t>
            </a:r>
            <a:r>
              <a:rPr b="1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Le città hanno bisogno di politiche efficaci per migliorare la qualità dell’aria</a:t>
            </a:r>
            <a:endParaRPr b="1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it" sz="1300" u="none" cap="none" strike="noStrik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Soluzione:</a:t>
            </a:r>
            <a:endParaRPr b="1" i="0" sz="1300" u="none" cap="none" strike="noStrike"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it" sz="1300" u="none" cap="none" strike="noStrik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(1)</a:t>
            </a:r>
            <a:r>
              <a:rPr b="1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Monitoraggio dell’inquinamento su ampia scala</a:t>
            </a:r>
            <a:endParaRPr b="1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it" sz="1300" u="none" cap="none" strike="noStrik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(2)</a:t>
            </a:r>
            <a:r>
              <a:rPr b="1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Identificazione delle zone più a rischio per interventi mirati</a:t>
            </a:r>
            <a:endParaRPr b="1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it" sz="1300" u="none" cap="none" strike="noStrik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(3)</a:t>
            </a:r>
            <a:r>
              <a:rPr b="1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Creazione di strategie di riduzione delle emissioni</a:t>
            </a:r>
            <a:endParaRPr b="1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	</a:t>
            </a:r>
            <a:endParaRPr b="0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	</a:t>
            </a:r>
            <a:endParaRPr b="0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230525" y="793900"/>
            <a:ext cx="37026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8253"/>
              <a:buNone/>
            </a:pPr>
            <a:r>
              <a:rPr lang="it" sz="2244">
                <a:solidFill>
                  <a:srgbClr val="FFFF00"/>
                </a:solidFill>
              </a:rPr>
              <a:t>I</a:t>
            </a:r>
            <a:r>
              <a:rPr lang="it" sz="2233">
                <a:solidFill>
                  <a:srgbClr val="FFFF00"/>
                </a:solidFill>
              </a:rPr>
              <a:t>NTERFACCIA GRAFICA DEI</a:t>
            </a:r>
            <a:endParaRPr sz="2233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9131"/>
              <a:buNone/>
            </a:pPr>
            <a:r>
              <a:rPr lang="it" sz="2233">
                <a:solidFill>
                  <a:srgbClr val="FFFF00"/>
                </a:solidFill>
              </a:rPr>
              <a:t>        DATI SU AIRLYTICS</a:t>
            </a:r>
            <a:endParaRPr sz="2233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9131"/>
              <a:buNone/>
            </a:pPr>
            <a:r>
              <a:t/>
            </a:r>
            <a:endParaRPr sz="2233"/>
          </a:p>
        </p:txBody>
      </p:sp>
      <p:pic>
        <p:nvPicPr>
          <p:cNvPr id="322" name="Google Shape;322;p19" title="WhatsApp Image 2025-03-12 at 09.25.36.jpe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8295" y="0"/>
            <a:ext cx="488570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9"/>
          <p:cNvSpPr txBox="1"/>
          <p:nvPr/>
        </p:nvSpPr>
        <p:spPr>
          <a:xfrm>
            <a:off x="306650" y="1635475"/>
            <a:ext cx="3702600" cy="30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L’interfaccia di </a:t>
            </a:r>
            <a:r>
              <a:rPr b="1" i="0" lang="it" sz="1400" u="none" cap="none" strike="noStrik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Airlytics</a:t>
            </a:r>
            <a:r>
              <a:rPr b="1" i="0" lang="it" sz="1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è suddivisa in due parti</a:t>
            </a:r>
            <a:endParaRPr b="1" i="0" sz="14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" sz="1400" u="none" cap="none" strike="noStrik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b="1" i="0" lang="it" sz="1400" u="none" cap="none" strike="noStrik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arte superiore</a:t>
            </a:r>
            <a:r>
              <a:rPr b="0" i="0" lang="it" sz="1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 è presente una tendina dove si può cambiare la città. Subito sotto vi è una tabella suddivisa in tre parti Temperatura,Umidità e PM2.5(pg/</a:t>
            </a:r>
            <a:endParaRPr b="0" i="0" sz="14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400" u="none" cap="none" strike="noStrik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Parte inferiore</a:t>
            </a:r>
            <a:r>
              <a:rPr b="0" i="0" lang="it" sz="14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 avviene la trasformazione dei dati presenti nella tabella di prima e rielaborati in un grafico a linee, così da permettere una chiara e semplice rappresentazione dei dati</a:t>
            </a:r>
            <a:endParaRPr b="0" i="0" sz="14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title"/>
          </p:nvPr>
        </p:nvSpPr>
        <p:spPr>
          <a:xfrm>
            <a:off x="1467050" y="173050"/>
            <a:ext cx="7038900" cy="9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it">
                <a:solidFill>
                  <a:srgbClr val="FFFF00"/>
                </a:solidFill>
              </a:rPr>
              <a:t>Come è strutturato Airlytics?</a:t>
            </a:r>
            <a:endParaRPr/>
          </a:p>
        </p:txBody>
      </p:sp>
      <p:sp>
        <p:nvSpPr>
          <p:cNvPr id="329" name="Google Shape;329;p20"/>
          <p:cNvSpPr txBox="1"/>
          <p:nvPr/>
        </p:nvSpPr>
        <p:spPr>
          <a:xfrm>
            <a:off x="0" y="1102750"/>
            <a:ext cx="25794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300" u="none" cap="none" strike="noStrik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Creare e attivare un ambiente     virtuale:</a:t>
            </a:r>
            <a:endParaRPr b="1" sz="1300">
              <a:solidFill>
                <a:srgbClr val="FFFF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300" u="none" cap="none" strike="noStrik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Python3 –m venv venv</a:t>
            </a:r>
            <a:endParaRPr b="1" i="0" sz="1300" u="none" cap="none" strike="noStrike"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Dopo l’esecuzione</a:t>
            </a:r>
            <a:r>
              <a:rPr b="1" lang="it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eseguire</a:t>
            </a:r>
            <a:r>
              <a:rPr b="1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b="1"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300" u="none" cap="none" strike="noStrik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-source venv/bin/activate</a:t>
            </a:r>
            <a:r>
              <a:rPr b="1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#Mac&amp;Linux</a:t>
            </a:r>
            <a:endParaRPr b="1"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300" u="none" cap="none" strike="noStrik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-venv\Scripts\activate </a:t>
            </a:r>
            <a:r>
              <a:rPr b="1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    #Windows</a:t>
            </a:r>
            <a:endParaRPr b="1"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it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Installare</a:t>
            </a:r>
            <a:r>
              <a:rPr b="1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le dipendenze con:</a:t>
            </a:r>
            <a:endParaRPr b="1"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Pip install –r requirements.txt</a:t>
            </a:r>
            <a:endParaRPr b="1"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Eseguire il progetto:</a:t>
            </a:r>
            <a:endParaRPr b="1"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" sz="1300" u="none" cap="none" strike="noStrik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Python3 index.py </a:t>
            </a:r>
            <a:br>
              <a:rPr b="1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</a:br>
            <a:endParaRPr b="1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0" name="Google Shape;330;p20"/>
          <p:cNvSpPr txBox="1"/>
          <p:nvPr/>
        </p:nvSpPr>
        <p:spPr>
          <a:xfrm>
            <a:off x="2579400" y="1102750"/>
            <a:ext cx="30231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it" sz="13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Flusso di Esecuzione del Progetto</a:t>
            </a:r>
            <a:endParaRPr b="1" i="0" sz="13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sz="1300">
              <a:solidFill>
                <a:srgbClr val="FFFF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" sz="13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index.py</a:t>
            </a:r>
            <a:r>
              <a:rPr b="0" i="0" lang="it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Punto d'ingresso principale che coordina l'intera pipeline.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" sz="13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Data Ingestion</a:t>
            </a:r>
            <a:r>
              <a:rPr b="1" i="0" lang="it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(data_ingestion/ingest_data.py)</a:t>
            </a:r>
            <a:r>
              <a:rPr b="0" i="0" lang="it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Carica i dati da fonti esterne o locali.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" sz="13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Preprocessing </a:t>
            </a:r>
            <a:r>
              <a:rPr b="1" i="0" lang="it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(preprocess/clean_data.py)</a:t>
            </a:r>
            <a:r>
              <a:rPr b="0" i="0" lang="it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Pulisce e trasforma i dati.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" sz="13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  <a:r>
              <a:rPr b="1" i="0" lang="it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(model/train_model.py)</a:t>
            </a:r>
            <a:r>
              <a:rPr b="0" i="0" lang="it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Addestra il modello.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" sz="13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Evaluatio</a:t>
            </a:r>
            <a:r>
              <a:rPr b="1" i="0" lang="it" sz="1300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it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(model/evaluate_model.py)</a:t>
            </a:r>
            <a:r>
              <a:rPr b="0" i="0" lang="it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Valuta le performance del modello.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0"/>
          <p:cNvSpPr txBox="1"/>
          <p:nvPr/>
        </p:nvSpPr>
        <p:spPr>
          <a:xfrm>
            <a:off x="5671600" y="1102750"/>
            <a:ext cx="2769000" cy="27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Struttura dei File e Cartelle</a:t>
            </a:r>
            <a:endParaRPr b="1" sz="1300"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dataset/</a:t>
            </a:r>
            <a:r>
              <a:rPr b="1" lang="it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: Contiene i dati (raw e processed).</a:t>
            </a:r>
            <a:endParaRPr b="1"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models/</a:t>
            </a:r>
            <a:r>
              <a:rPr b="1" lang="it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: Memorizza i modelli addestrati e i checkpoint.</a:t>
            </a:r>
            <a:endParaRPr b="1"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</a:t>
            </a:r>
            <a:r>
              <a:rPr b="1" lang="it" sz="1300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ogs</a:t>
            </a:r>
            <a:r>
              <a:rPr b="1" lang="it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/: Registra log e metriche durante l’esecuzione.</a:t>
            </a:r>
            <a:endParaRPr b="1"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utils/:</a:t>
            </a:r>
            <a:r>
              <a:rPr b="1" lang="it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Funzioni di supporto (es. logging, gestione dei path).</a:t>
            </a:r>
            <a:endParaRPr b="1"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               Estensione</a:t>
            </a:r>
            <a:endParaRPr b="1" sz="1300"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App.py/ Applicazione visiva</a:t>
            </a:r>
            <a:endParaRPr b="1"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/>
          <p:nvPr>
            <p:ph type="title"/>
          </p:nvPr>
        </p:nvSpPr>
        <p:spPr>
          <a:xfrm>
            <a:off x="181300" y="58750"/>
            <a:ext cx="37026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" sz="2244">
                <a:solidFill>
                  <a:srgbClr val="FFFF00"/>
                </a:solidFill>
              </a:rPr>
              <a:t>IL FUTURO DI AIRLYTICS</a:t>
            </a:r>
            <a:endParaRPr sz="2233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233"/>
          </a:p>
        </p:txBody>
      </p:sp>
      <p:sp>
        <p:nvSpPr>
          <p:cNvPr id="337" name="Google Shape;337;p21"/>
          <p:cNvSpPr txBox="1"/>
          <p:nvPr/>
        </p:nvSpPr>
        <p:spPr>
          <a:xfrm>
            <a:off x="0" y="382800"/>
            <a:ext cx="3702600" cy="47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it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b="1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iani di sviluppo e le prossime evoluzioni di Airlytics.</a:t>
            </a:r>
            <a:endParaRPr b="1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it" sz="1300" u="none" cap="none" strike="noStrik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2025 </a:t>
            </a:r>
            <a:r>
              <a:rPr b="0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– Versione Attuale</a:t>
            </a:r>
            <a:endParaRPr b="0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it" sz="1300" u="none" cap="none" strike="noStrik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2026 </a:t>
            </a:r>
            <a:r>
              <a:rPr b="0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-</a:t>
            </a:r>
            <a:r>
              <a:rPr b="1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Ottimizzazione</a:t>
            </a:r>
            <a:r>
              <a:rPr b="0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del Modello</a:t>
            </a:r>
            <a:endParaRPr b="0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-Miglioramento della</a:t>
            </a:r>
            <a:r>
              <a:rPr b="1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precisione</a:t>
            </a:r>
            <a:r>
              <a:rPr b="0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con nuovi algoritmi.</a:t>
            </a:r>
            <a:endParaRPr b="0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-Integrazione con</a:t>
            </a:r>
            <a:r>
              <a:rPr b="1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più fonti dati </a:t>
            </a:r>
            <a:r>
              <a:rPr b="0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per maggiore accuratezza.</a:t>
            </a:r>
            <a:endParaRPr b="0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-</a:t>
            </a:r>
            <a:r>
              <a:rPr b="1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Espansione</a:t>
            </a:r>
            <a:r>
              <a:rPr b="0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a nuove città per test sul campo.</a:t>
            </a:r>
            <a:endParaRPr b="0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it" sz="1300" u="none" cap="none" strike="noStrik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2027</a:t>
            </a:r>
            <a:r>
              <a:rPr b="0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– </a:t>
            </a:r>
            <a:r>
              <a:rPr b="1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Espansione e Partnership</a:t>
            </a:r>
            <a:endParaRPr b="1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-Collaborazioni con </a:t>
            </a:r>
            <a:r>
              <a:rPr b="1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aziende e governi </a:t>
            </a:r>
            <a:r>
              <a:rPr b="0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per -strategie ambientali.</a:t>
            </a:r>
            <a:endParaRPr b="0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-Sviluppo di una versione aziendale </a:t>
            </a:r>
            <a:r>
              <a:rPr b="1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personalizzata</a:t>
            </a:r>
            <a:r>
              <a:rPr b="0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per settori specifici.</a:t>
            </a:r>
            <a:endParaRPr b="0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-Implementazione di una </a:t>
            </a:r>
            <a:r>
              <a:rPr b="1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dashboard avanzata</a:t>
            </a:r>
            <a:r>
              <a:rPr b="0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con analisi predittiva dettagliata.</a:t>
            </a:r>
            <a:endParaRPr b="0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it" sz="1300" u="none" cap="none" strike="noStrik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2028+</a:t>
            </a:r>
            <a:r>
              <a:rPr b="0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– Verso un sistema </a:t>
            </a:r>
            <a:r>
              <a:rPr b="1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predittivo globale</a:t>
            </a:r>
            <a:endParaRPr b="1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-Modelli avanzati per previsioni su scala </a:t>
            </a:r>
            <a:r>
              <a:rPr b="1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regionale e nazionale.</a:t>
            </a:r>
            <a:endParaRPr b="1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-Integrazione con nuove</a:t>
            </a:r>
            <a:r>
              <a:rPr b="1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tecnologie di monitoraggio</a:t>
            </a:r>
            <a:r>
              <a:rPr b="0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(es. reti IoT).</a:t>
            </a:r>
            <a:endParaRPr b="0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-</a:t>
            </a:r>
            <a:r>
              <a:rPr b="1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Espansione internazionale</a:t>
            </a:r>
            <a:r>
              <a:rPr b="0" i="0" lang="it" sz="13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e adattamento per diversi scenari climatici.</a:t>
            </a:r>
            <a:endParaRPr b="0" i="0" sz="13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8" name="Google Shape;338;p21" title="Progetto senza titolo.gif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2600" y="0"/>
            <a:ext cx="54414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