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3" r:id="rId10"/>
    <p:sldId id="267" r:id="rId11"/>
    <p:sldId id="266"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B89D6-3267-4C99-9067-5B076BFA5CC0}" type="datetimeFigureOut">
              <a:rPr lang="zh-CN" altLang="en-US" smtClean="0"/>
              <a:t>2020/11/4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3DE8-27D0-4673-8895-014247309FA3}" type="slidenum">
              <a:rPr lang="zh-CN" altLang="en-US" smtClean="0"/>
              <a:t>‹#›</a:t>
            </a:fld>
            <a:endParaRPr lang="zh-CN" altLang="en-US"/>
          </a:p>
        </p:txBody>
      </p:sp>
    </p:spTree>
    <p:extLst>
      <p:ext uri="{BB962C8B-B14F-4D97-AF65-F5344CB8AC3E}">
        <p14:creationId xmlns:p14="http://schemas.microsoft.com/office/powerpoint/2010/main" val="2898095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3</a:t>
            </a:fld>
            <a:endParaRPr lang="zh-CN" altLang="en-US"/>
          </a:p>
        </p:txBody>
      </p:sp>
    </p:spTree>
    <p:extLst>
      <p:ext uri="{BB962C8B-B14F-4D97-AF65-F5344CB8AC3E}">
        <p14:creationId xmlns:p14="http://schemas.microsoft.com/office/powerpoint/2010/main" val="2339932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12</a:t>
            </a:fld>
            <a:endParaRPr lang="zh-CN" altLang="en-US"/>
          </a:p>
        </p:txBody>
      </p:sp>
    </p:spTree>
    <p:extLst>
      <p:ext uri="{BB962C8B-B14F-4D97-AF65-F5344CB8AC3E}">
        <p14:creationId xmlns:p14="http://schemas.microsoft.com/office/powerpoint/2010/main" val="1981961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4</a:t>
            </a:fld>
            <a:endParaRPr lang="zh-CN" altLang="en-US"/>
          </a:p>
        </p:txBody>
      </p:sp>
    </p:spTree>
    <p:extLst>
      <p:ext uri="{BB962C8B-B14F-4D97-AF65-F5344CB8AC3E}">
        <p14:creationId xmlns:p14="http://schemas.microsoft.com/office/powerpoint/2010/main" val="391736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5</a:t>
            </a:fld>
            <a:endParaRPr lang="zh-CN" altLang="en-US"/>
          </a:p>
        </p:txBody>
      </p:sp>
    </p:spTree>
    <p:extLst>
      <p:ext uri="{BB962C8B-B14F-4D97-AF65-F5344CB8AC3E}">
        <p14:creationId xmlns:p14="http://schemas.microsoft.com/office/powerpoint/2010/main" val="203712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6</a:t>
            </a:fld>
            <a:endParaRPr lang="zh-CN" altLang="en-US"/>
          </a:p>
        </p:txBody>
      </p:sp>
    </p:spTree>
    <p:extLst>
      <p:ext uri="{BB962C8B-B14F-4D97-AF65-F5344CB8AC3E}">
        <p14:creationId xmlns:p14="http://schemas.microsoft.com/office/powerpoint/2010/main" val="3540882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7</a:t>
            </a:fld>
            <a:endParaRPr lang="zh-CN" altLang="en-US"/>
          </a:p>
        </p:txBody>
      </p:sp>
    </p:spTree>
    <p:extLst>
      <p:ext uri="{BB962C8B-B14F-4D97-AF65-F5344CB8AC3E}">
        <p14:creationId xmlns:p14="http://schemas.microsoft.com/office/powerpoint/2010/main" val="2329127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8</a:t>
            </a:fld>
            <a:endParaRPr lang="zh-CN" altLang="en-US"/>
          </a:p>
        </p:txBody>
      </p:sp>
    </p:spTree>
    <p:extLst>
      <p:ext uri="{BB962C8B-B14F-4D97-AF65-F5344CB8AC3E}">
        <p14:creationId xmlns:p14="http://schemas.microsoft.com/office/powerpoint/2010/main" val="318403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9</a:t>
            </a:fld>
            <a:endParaRPr lang="zh-CN" altLang="en-US"/>
          </a:p>
        </p:txBody>
      </p:sp>
    </p:spTree>
    <p:extLst>
      <p:ext uri="{BB962C8B-B14F-4D97-AF65-F5344CB8AC3E}">
        <p14:creationId xmlns:p14="http://schemas.microsoft.com/office/powerpoint/2010/main" val="1226110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10</a:t>
            </a:fld>
            <a:endParaRPr lang="zh-CN" altLang="en-US"/>
          </a:p>
        </p:txBody>
      </p:sp>
    </p:spTree>
    <p:extLst>
      <p:ext uri="{BB962C8B-B14F-4D97-AF65-F5344CB8AC3E}">
        <p14:creationId xmlns:p14="http://schemas.microsoft.com/office/powerpoint/2010/main" val="187750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BC3DE8-27D0-4673-8895-014247309FA3}" type="slidenum">
              <a:rPr lang="zh-CN" altLang="en-US" smtClean="0"/>
              <a:t>11</a:t>
            </a:fld>
            <a:endParaRPr lang="zh-CN" altLang="en-US"/>
          </a:p>
        </p:txBody>
      </p:sp>
    </p:spTree>
    <p:extLst>
      <p:ext uri="{BB962C8B-B14F-4D97-AF65-F5344CB8AC3E}">
        <p14:creationId xmlns:p14="http://schemas.microsoft.com/office/powerpoint/2010/main" val="321647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F9B7F-3279-4414-A831-32A0F297DF3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3A7931-B61E-40EB-9F25-434300032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3199FC-5155-45E5-8FCB-CA1A52A6DE6E}"/>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7E87CD2D-62B7-49C8-8428-81DB38DD5F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3D2BAF-BECF-4EB1-876F-C84D52133A04}"/>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208601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EC0B4-BBDA-48D4-BDF5-A7B01657A1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72AF28-4CE6-43D6-9A39-C7778AAE5FD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24B6CF-4111-4F76-BE7B-6B97DB0462B8}"/>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39F3E3D4-874C-4197-AE58-3498E9059E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B273F0-94FB-4D10-B0C7-80D29A092406}"/>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188026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7C47DD-52BE-4752-98F0-6A1A915AC4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9FB909-E236-4ED9-83DF-05290F7280F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B81BA0-3C2F-4F91-A4DA-AFAE38A8ACA1}"/>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2D997ABE-34D6-4D6F-BABD-ACEB231B18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13B32-C391-41FC-B0A8-7E96329120FF}"/>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314829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23F52-C5A8-4ACA-B938-2E3EC5D7A0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586AAF-9C0B-4187-9475-1C78A15C83C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E35AC7-E287-4AD0-AC1D-A13BE7C424A4}"/>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98267B07-EFCF-4FA2-8728-F7C2456C27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610BD-0DA5-4537-A0C4-F47F05168947}"/>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31610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DD0EC-834E-4418-BFCE-74383E8552D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DAF53A-3453-409C-B3C8-FD5FA4D85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8E50B4-78FB-4E65-A594-5C70F811EE9F}"/>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127FA9E6-9690-4EC2-9F16-A525D1B72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4B349-AB02-4570-B839-42005B666BEB}"/>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9750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E7CED-666B-402F-879A-5A94574246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53D62B-0734-4CEE-9564-9450DAC3B6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F03B9D-149C-4B89-9C5A-BB95708882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F0BB2BC-5110-4B6F-960B-89814EA34CF3}"/>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6" name="页脚占位符 5">
            <a:extLst>
              <a:ext uri="{FF2B5EF4-FFF2-40B4-BE49-F238E27FC236}">
                <a16:creationId xmlns:a16="http://schemas.microsoft.com/office/drawing/2014/main" id="{00D56510-209B-4B5B-B211-F8BF93CBF2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0FADC7-D56E-4993-B7B5-510661A6A61A}"/>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273728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B1E05-71A9-4A5B-AD2B-38E449BFD02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A498E8-DE42-479F-B7E2-73B982C70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0352904-937C-4D9D-9927-FEDA5EF895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4121CB1-F542-43C3-9E85-2CD2EC487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1444E0-513B-4194-807A-EFB2DD4A94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6545B91-F508-4258-A8EC-0A37EEAB698E}"/>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8" name="页脚占位符 7">
            <a:extLst>
              <a:ext uri="{FF2B5EF4-FFF2-40B4-BE49-F238E27FC236}">
                <a16:creationId xmlns:a16="http://schemas.microsoft.com/office/drawing/2014/main" id="{64E15523-2836-4C0B-B268-AB95E48309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5529AF-BCF4-49E9-BC00-7DCECB3208AD}"/>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418370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D4B99-3665-4951-B4A7-ABB17EE630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1BD07F-4EA3-4405-A602-77F2F7AE0CA8}"/>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4" name="页脚占位符 3">
            <a:extLst>
              <a:ext uri="{FF2B5EF4-FFF2-40B4-BE49-F238E27FC236}">
                <a16:creationId xmlns:a16="http://schemas.microsoft.com/office/drawing/2014/main" id="{9E6CCA8A-492F-4647-A389-AA4DB5469C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AD0F4E-C04F-4A39-943B-1DFD6AC80074}"/>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316245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F1EB52-AF3C-4B9E-AE45-6A78C48DC96F}"/>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3" name="页脚占位符 2">
            <a:extLst>
              <a:ext uri="{FF2B5EF4-FFF2-40B4-BE49-F238E27FC236}">
                <a16:creationId xmlns:a16="http://schemas.microsoft.com/office/drawing/2014/main" id="{D9D159BC-9713-472C-AFFF-652A22BEB1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3D9EE1-C71C-415A-9678-56F1E66FF2E8}"/>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384836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D16C6-A436-4F0C-8336-596F98B1B9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FA2A4B3-2AC9-4BFA-A39C-255B77C53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92E4B6-6599-4D7E-B4D2-09EA23D1F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8DA558-C8F2-461C-AF87-DDDAAF10E315}"/>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6" name="页脚占位符 5">
            <a:extLst>
              <a:ext uri="{FF2B5EF4-FFF2-40B4-BE49-F238E27FC236}">
                <a16:creationId xmlns:a16="http://schemas.microsoft.com/office/drawing/2014/main" id="{BB8D10B8-0BED-4BEB-8190-9FD16CDB85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25D49B-F2BD-4E62-9D7E-E8E9FAF295D0}"/>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59371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780AE-CC25-432C-9413-52E405398B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AF41D6-B5F1-4446-B512-8FDC8B9A4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4CDC53-61EF-4F56-82B8-BEBCDAC44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47C392-981C-4876-AA5C-7CE71650A7A3}"/>
              </a:ext>
            </a:extLst>
          </p:cNvPr>
          <p:cNvSpPr>
            <a:spLocks noGrp="1"/>
          </p:cNvSpPr>
          <p:nvPr>
            <p:ph type="dt" sz="half" idx="10"/>
          </p:nvPr>
        </p:nvSpPr>
        <p:spPr/>
        <p:txBody>
          <a:bodyPr/>
          <a:lstStyle/>
          <a:p>
            <a:fld id="{2F3D184A-D450-4041-B568-DF505AD3EC5D}" type="datetimeFigureOut">
              <a:rPr lang="zh-CN" altLang="en-US" smtClean="0"/>
              <a:t>2020/11/4</a:t>
            </a:fld>
            <a:endParaRPr lang="zh-CN" altLang="en-US"/>
          </a:p>
        </p:txBody>
      </p:sp>
      <p:sp>
        <p:nvSpPr>
          <p:cNvPr id="6" name="页脚占位符 5">
            <a:extLst>
              <a:ext uri="{FF2B5EF4-FFF2-40B4-BE49-F238E27FC236}">
                <a16:creationId xmlns:a16="http://schemas.microsoft.com/office/drawing/2014/main" id="{98B69A43-6A3B-4DFB-8BBB-2DBA3980C2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81F29B-45D3-4936-858E-2B4E14E7035F}"/>
              </a:ext>
            </a:extLst>
          </p:cNvPr>
          <p:cNvSpPr>
            <a:spLocks noGrp="1"/>
          </p:cNvSpPr>
          <p:nvPr>
            <p:ph type="sldNum" sz="quarter" idx="12"/>
          </p:nvPr>
        </p:nvSpPr>
        <p:spPr/>
        <p:txBody>
          <a:body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221028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2C925F-091F-41DB-945C-A4DB41C9A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6B1503-C285-4E29-82DC-7A77D7301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0B5EB5-7FB4-445C-AE90-59FC37305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D184A-D450-4041-B568-DF505AD3EC5D}"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2A938D5F-3FC3-4B03-9C13-0CFE7CCB7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8277DE-4554-4B64-9A1D-F586DA7DE5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16272-488D-4396-9AA7-6E9D05A2CC56}" type="slidenum">
              <a:rPr lang="zh-CN" altLang="en-US" smtClean="0"/>
              <a:t>‹#›</a:t>
            </a:fld>
            <a:endParaRPr lang="zh-CN" altLang="en-US"/>
          </a:p>
        </p:txBody>
      </p:sp>
    </p:spTree>
    <p:extLst>
      <p:ext uri="{BB962C8B-B14F-4D97-AF65-F5344CB8AC3E}">
        <p14:creationId xmlns:p14="http://schemas.microsoft.com/office/powerpoint/2010/main" val="1971553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52033-7AA6-495A-95F2-A21ADBA8F404}"/>
              </a:ext>
            </a:extLst>
          </p:cNvPr>
          <p:cNvSpPr>
            <a:spLocks noGrp="1"/>
          </p:cNvSpPr>
          <p:nvPr>
            <p:ph type="ctr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Design and Simulation of a Novel </a:t>
            </a:r>
            <a:r>
              <a:rPr lang="en-US" altLang="zh-CN" sz="4800" dirty="0" err="1">
                <a:latin typeface="Times New Roman" panose="02020603050405020304" pitchFamily="18" charset="0"/>
                <a:cs typeface="Times New Roman" panose="02020603050405020304" pitchFamily="18" charset="0"/>
              </a:rPr>
              <a:t>HPGe</a:t>
            </a:r>
            <a:r>
              <a:rPr lang="en-US" altLang="zh-CN" sz="4800" dirty="0">
                <a:latin typeface="Times New Roman" panose="02020603050405020304" pitchFamily="18" charset="0"/>
                <a:cs typeface="Times New Roman" panose="02020603050405020304" pitchFamily="18" charset="0"/>
              </a:rPr>
              <a:t>-PEN-</a:t>
            </a:r>
            <a:r>
              <a:rPr lang="en-US" altLang="zh-CN" sz="4800" dirty="0" err="1">
                <a:latin typeface="Times New Roman" panose="02020603050405020304" pitchFamily="18" charset="0"/>
                <a:cs typeface="Times New Roman" panose="02020603050405020304" pitchFamily="18" charset="0"/>
              </a:rPr>
              <a:t>sAr</a:t>
            </a:r>
            <a:r>
              <a:rPr lang="en-US" altLang="zh-CN" sz="4800" dirty="0">
                <a:latin typeface="Times New Roman" panose="02020603050405020304" pitchFamily="18" charset="0"/>
                <a:cs typeface="Times New Roman" panose="02020603050405020304" pitchFamily="18" charset="0"/>
              </a:rPr>
              <a:t> System for Future Rare Event Experiments</a:t>
            </a:r>
            <a:endParaRPr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C621D438-A054-4A69-9ECE-70550DDD3843}"/>
              </a:ext>
            </a:extLst>
          </p:cNvPr>
          <p:cNvSpPr>
            <a:spLocks noGrp="1"/>
          </p:cNvSpPr>
          <p:nvPr>
            <p:ph type="subTitle" idx="1"/>
          </p:nvPr>
        </p:nvSpPr>
        <p:spPr/>
        <p:txBody>
          <a:bodyPr/>
          <a:lstStyle/>
          <a:p>
            <a:r>
              <a:rPr lang="en-US" altLang="zh-CN" dirty="0" err="1">
                <a:latin typeface="Times New Roman" panose="02020603050405020304" pitchFamily="18" charset="0"/>
                <a:cs typeface="Times New Roman" panose="02020603050405020304" pitchFamily="18" charset="0"/>
              </a:rPr>
              <a:t>Zhenyu</a:t>
            </a:r>
            <a:r>
              <a:rPr lang="en-US" altLang="zh-CN" dirty="0">
                <a:latin typeface="Times New Roman" panose="02020603050405020304" pitchFamily="18" charset="0"/>
                <a:cs typeface="Times New Roman" panose="02020603050405020304" pitchFamily="18" charset="0"/>
              </a:rPr>
              <a:t> Zhang</a:t>
            </a:r>
          </a:p>
          <a:p>
            <a:r>
              <a:rPr lang="en-US" altLang="zh-CN" dirty="0">
                <a:latin typeface="Times New Roman" panose="02020603050405020304" pitchFamily="18" charset="0"/>
                <a:cs typeface="Times New Roman" panose="02020603050405020304" pitchFamily="18" charset="0"/>
              </a:rPr>
              <a:t>CDEX, Tsinghua Univ.</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34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SAr</a:t>
            </a:r>
            <a:r>
              <a:rPr lang="en-US" altLang="zh-CN" dirty="0">
                <a:latin typeface="Times New Roman" panose="02020603050405020304" pitchFamily="18" charset="0"/>
                <a:cs typeface="Times New Roman" panose="02020603050405020304" pitchFamily="18" charset="0"/>
              </a:rPr>
              <a:t> Unit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10</a:t>
            </a:fld>
            <a:endParaRPr lang="zh-CN" altLang="en-US" dirty="0"/>
          </a:p>
        </p:txBody>
      </p:sp>
      <p:sp>
        <p:nvSpPr>
          <p:cNvPr id="18" name="内容占位符 2">
            <a:extLst>
              <a:ext uri="{FF2B5EF4-FFF2-40B4-BE49-F238E27FC236}">
                <a16:creationId xmlns:a16="http://schemas.microsoft.com/office/drawing/2014/main" id="{B546E847-35B8-4C90-8B2F-D5201829C3BC}"/>
              </a:ext>
            </a:extLst>
          </p:cNvPr>
          <p:cNvSpPr>
            <a:spLocks noGrp="1"/>
          </p:cNvSpPr>
          <p:nvPr>
            <p:ph idx="1"/>
          </p:nvPr>
        </p:nvSpPr>
        <p:spPr>
          <a:xfrm>
            <a:off x="838200" y="1690688"/>
            <a:ext cx="5572760" cy="4802187"/>
          </a:xfrm>
        </p:spPr>
        <p:txBody>
          <a:bodyPr>
            <a:normAutofit lnSpcReduction="10000"/>
          </a:bodyPr>
          <a:lstStyle/>
          <a:p>
            <a:pPr>
              <a:lnSpc>
                <a:spcPct val="110000"/>
              </a:lnSpc>
            </a:pPr>
            <a:r>
              <a:rPr lang="en-US" altLang="zh-CN" sz="2000" dirty="0">
                <a:latin typeface="Times New Roman" panose="02020603050405020304" pitchFamily="18" charset="0"/>
                <a:cs typeface="Times New Roman" panose="02020603050405020304" pitchFamily="18" charset="0"/>
              </a:rPr>
              <a:t>Tube-like structure will guide the light and makes it easy to capture photons. </a:t>
            </a:r>
          </a:p>
          <a:p>
            <a:pPr>
              <a:lnSpc>
                <a:spcPct val="110000"/>
              </a:lnSpc>
            </a:pPr>
            <a:r>
              <a:rPr lang="en-US" altLang="zh-CN" sz="2000" dirty="0">
                <a:latin typeface="Times New Roman" panose="02020603050405020304" pitchFamily="18" charset="0"/>
                <a:cs typeface="Times New Roman" panose="02020603050405020304" pitchFamily="18" charset="0"/>
              </a:rPr>
              <a:t>PMTs are placed at both ends of the container. Before photons reach them, their wave lengths are shifted in PEN and this ensures a high quantum efficiency.</a:t>
            </a:r>
          </a:p>
          <a:p>
            <a:pPr>
              <a:lnSpc>
                <a:spcPct val="110000"/>
              </a:lnSpc>
            </a:pPr>
            <a:r>
              <a:rPr lang="en-US" altLang="zh-CN" sz="2000" dirty="0">
                <a:latin typeface="Times New Roman" panose="02020603050405020304" pitchFamily="18" charset="0"/>
                <a:cs typeface="Times New Roman" panose="02020603050405020304" pitchFamily="18" charset="0"/>
              </a:rPr>
              <a:t>Detectors are placed in the groove. Each tip of the hexagon is 3 strings of </a:t>
            </a:r>
            <a:r>
              <a:rPr lang="en-US" altLang="zh-CN" sz="2000" dirty="0" err="1">
                <a:latin typeface="Times New Roman" panose="02020603050405020304" pitchFamily="18" charset="0"/>
                <a:cs typeface="Times New Roman" panose="02020603050405020304" pitchFamily="18" charset="0"/>
              </a:rPr>
              <a:t>SiPM</a:t>
            </a:r>
            <a:r>
              <a:rPr lang="en-US" altLang="zh-CN" sz="2000" dirty="0">
                <a:latin typeface="Times New Roman" panose="02020603050405020304" pitchFamily="18" charset="0"/>
                <a:cs typeface="Times New Roman" panose="02020603050405020304" pitchFamily="18" charset="0"/>
              </a:rPr>
              <a:t> array wires. Simple geometry makes it easy to handle.</a:t>
            </a:r>
          </a:p>
          <a:p>
            <a:pPr>
              <a:lnSpc>
                <a:spcPct val="110000"/>
              </a:lnSpc>
            </a:pPr>
            <a:r>
              <a:rPr lang="en-US" altLang="zh-CN" sz="2000" dirty="0">
                <a:latin typeface="Times New Roman" panose="02020603050405020304" pitchFamily="18" charset="0"/>
                <a:cs typeface="Times New Roman" panose="02020603050405020304" pitchFamily="18" charset="0"/>
              </a:rPr>
              <a:t>Thin layer of PEN around the detectors won’t get a good efficiency for gammas. But with ~50 cm of argon for each detector, we can now get a good detecting efficiency.</a:t>
            </a:r>
            <a:endParaRPr lang="en-US" altLang="zh-CN" sz="2000" b="1" dirty="0">
              <a:latin typeface="Times New Roman" panose="02020603050405020304" pitchFamily="18" charset="0"/>
              <a:cs typeface="Times New Roman" panose="02020603050405020304" pitchFamily="18" charset="0"/>
            </a:endParaRPr>
          </a:p>
          <a:p>
            <a:pPr>
              <a:lnSpc>
                <a:spcPct val="110000"/>
              </a:lnSpc>
            </a:pPr>
            <a:endParaRPr lang="en-US" altLang="zh-CN" sz="2000" dirty="0">
              <a:latin typeface="Times New Roman" panose="02020603050405020304" pitchFamily="18" charset="0"/>
              <a:cs typeface="Times New Roman" panose="02020603050405020304" pitchFamily="18" charset="0"/>
            </a:endParaRPr>
          </a:p>
          <a:p>
            <a:pPr>
              <a:lnSpc>
                <a:spcPct val="110000"/>
              </a:lnSpc>
            </a:pPr>
            <a:endParaRPr lang="en-US" altLang="zh-CN" sz="2000"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F365965-5C8B-4B3B-9D32-20F1B1E28C4F}"/>
              </a:ext>
            </a:extLst>
          </p:cNvPr>
          <p:cNvPicPr>
            <a:picLocks noChangeAspect="1"/>
          </p:cNvPicPr>
          <p:nvPr/>
        </p:nvPicPr>
        <p:blipFill>
          <a:blip r:embed="rId3"/>
          <a:stretch>
            <a:fillRect/>
          </a:stretch>
        </p:blipFill>
        <p:spPr>
          <a:xfrm>
            <a:off x="7616192" y="711200"/>
            <a:ext cx="2867025" cy="6010275"/>
          </a:xfrm>
          <a:prstGeom prst="rect">
            <a:avLst/>
          </a:prstGeom>
        </p:spPr>
      </p:pic>
      <p:pic>
        <p:nvPicPr>
          <p:cNvPr id="11" name="图片 10">
            <a:extLst>
              <a:ext uri="{FF2B5EF4-FFF2-40B4-BE49-F238E27FC236}">
                <a16:creationId xmlns:a16="http://schemas.microsoft.com/office/drawing/2014/main" id="{A3D89A24-25D0-4F44-8023-325726FAB219}"/>
              </a:ext>
            </a:extLst>
          </p:cNvPr>
          <p:cNvPicPr>
            <a:picLocks noChangeAspect="1"/>
          </p:cNvPicPr>
          <p:nvPr/>
        </p:nvPicPr>
        <p:blipFill>
          <a:blip r:embed="rId4"/>
          <a:stretch>
            <a:fillRect/>
          </a:stretch>
        </p:blipFill>
        <p:spPr>
          <a:xfrm>
            <a:off x="6877900" y="1690688"/>
            <a:ext cx="4761967" cy="2931211"/>
          </a:xfrm>
          <a:prstGeom prst="rect">
            <a:avLst/>
          </a:prstGeom>
        </p:spPr>
      </p:pic>
      <p:pic>
        <p:nvPicPr>
          <p:cNvPr id="9" name="图片 8">
            <a:extLst>
              <a:ext uri="{FF2B5EF4-FFF2-40B4-BE49-F238E27FC236}">
                <a16:creationId xmlns:a16="http://schemas.microsoft.com/office/drawing/2014/main" id="{72D478C6-5605-41B9-80DB-0F508315EA35}"/>
              </a:ext>
            </a:extLst>
          </p:cNvPr>
          <p:cNvPicPr>
            <a:picLocks noChangeAspect="1"/>
          </p:cNvPicPr>
          <p:nvPr/>
        </p:nvPicPr>
        <p:blipFill>
          <a:blip r:embed="rId5"/>
          <a:stretch>
            <a:fillRect/>
          </a:stretch>
        </p:blipFill>
        <p:spPr>
          <a:xfrm flipH="1">
            <a:off x="8053870" y="1232611"/>
            <a:ext cx="1991670" cy="4392778"/>
          </a:xfrm>
          <a:prstGeom prst="rect">
            <a:avLst/>
          </a:prstGeom>
        </p:spPr>
      </p:pic>
    </p:spTree>
    <p:extLst>
      <p:ext uri="{BB962C8B-B14F-4D97-AF65-F5344CB8AC3E}">
        <p14:creationId xmlns:p14="http://schemas.microsoft.com/office/powerpoint/2010/main" val="2277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
                                        <p:tgtEl>
                                          <p:spTgt spid="9"/>
                                        </p:tgtEl>
                                      </p:cBhvr>
                                    </p:animEffect>
                                    <p:set>
                                      <p:cBhvr>
                                        <p:cTn id="7" dur="1" fill="hold">
                                          <p:stCondLst>
                                            <p:cond delay="299"/>
                                          </p:stCondLst>
                                        </p:cTn>
                                        <p:tgtEl>
                                          <p:spTgt spid="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3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300"/>
                                        <p:tgtEl>
                                          <p:spTgt spid="11"/>
                                        </p:tgtEl>
                                      </p:cBhvr>
                                    </p:animEffect>
                                    <p:set>
                                      <p:cBhvr>
                                        <p:cTn id="15" dur="1" fill="hold">
                                          <p:stCondLst>
                                            <p:cond delay="299"/>
                                          </p:stCondLst>
                                        </p:cTn>
                                        <p:tgtEl>
                                          <p:spTgt spid="11"/>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Modularized Ge-PEN-</a:t>
            </a:r>
            <a:r>
              <a:rPr lang="en-US" altLang="zh-CN" dirty="0" err="1">
                <a:latin typeface="Times New Roman" panose="02020603050405020304" pitchFamily="18" charset="0"/>
                <a:cs typeface="Times New Roman" panose="02020603050405020304" pitchFamily="18" charset="0"/>
              </a:rPr>
              <a:t>sAr</a:t>
            </a:r>
            <a:r>
              <a:rPr lang="en-US" altLang="zh-CN" dirty="0">
                <a:latin typeface="Times New Roman" panose="02020603050405020304" pitchFamily="18" charset="0"/>
                <a:cs typeface="Times New Roman" panose="02020603050405020304" pitchFamily="18" charset="0"/>
              </a:rPr>
              <a:t> System</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11</a:t>
            </a:fld>
            <a:endParaRPr lang="zh-CN" altLang="en-US" dirty="0"/>
          </a:p>
        </p:txBody>
      </p:sp>
      <p:sp>
        <p:nvSpPr>
          <p:cNvPr id="18" name="内容占位符 2">
            <a:extLst>
              <a:ext uri="{FF2B5EF4-FFF2-40B4-BE49-F238E27FC236}">
                <a16:creationId xmlns:a16="http://schemas.microsoft.com/office/drawing/2014/main" id="{B546E847-35B8-4C90-8B2F-D5201829C3BC}"/>
              </a:ext>
            </a:extLst>
          </p:cNvPr>
          <p:cNvSpPr>
            <a:spLocks noGrp="1"/>
          </p:cNvSpPr>
          <p:nvPr>
            <p:ph idx="1"/>
          </p:nvPr>
        </p:nvSpPr>
        <p:spPr>
          <a:xfrm>
            <a:off x="838200" y="1690688"/>
            <a:ext cx="5572760" cy="4665661"/>
          </a:xfrm>
        </p:spPr>
        <p:txBody>
          <a:bodyPr>
            <a:normAutofit/>
          </a:bodyPr>
          <a:lstStyle/>
          <a:p>
            <a:pPr>
              <a:lnSpc>
                <a:spcPct val="110000"/>
              </a:lnSpc>
            </a:pPr>
            <a:r>
              <a:rPr lang="en-US" altLang="zh-CN" sz="2000" dirty="0">
                <a:latin typeface="Times New Roman" panose="02020603050405020304" pitchFamily="18" charset="0"/>
                <a:cs typeface="Times New Roman" panose="02020603050405020304" pitchFamily="18" charset="0"/>
              </a:rPr>
              <a:t>Modular design: The whole system is fully modularized. Each part has its own functionality and can be commissioned separately.</a:t>
            </a:r>
          </a:p>
          <a:p>
            <a:pPr>
              <a:lnSpc>
                <a:spcPct val="110000"/>
              </a:lnSpc>
            </a:pPr>
            <a:r>
              <a:rPr lang="en-US" altLang="zh-CN" sz="2000" dirty="0">
                <a:latin typeface="Times New Roman" panose="02020603050405020304" pitchFamily="18" charset="0"/>
                <a:cs typeface="Times New Roman" panose="02020603050405020304" pitchFamily="18" charset="0"/>
              </a:rPr>
              <a:t>Expandability: The design works for arrays of every size. No extra design is needed for larger scale. All we need to do is piling everything up!</a:t>
            </a:r>
          </a:p>
          <a:p>
            <a:pPr>
              <a:lnSpc>
                <a:spcPct val="110000"/>
              </a:lnSpc>
            </a:pPr>
            <a:r>
              <a:rPr lang="en-US" altLang="zh-CN" sz="2000" dirty="0">
                <a:latin typeface="Times New Roman" panose="02020603050405020304" pitchFamily="18" charset="0"/>
                <a:cs typeface="Times New Roman" panose="02020603050405020304" pitchFamily="18" charset="0"/>
              </a:rPr>
              <a:t>Low background: Previous simulations have shown that with proper light readout the self-veto system can be as high as nearly 100%. It is safe </a:t>
            </a:r>
            <a:r>
              <a:rPr lang="en-US" altLang="zh-CN" sz="2000" dirty="0" err="1">
                <a:latin typeface="Times New Roman" panose="02020603050405020304" pitchFamily="18" charset="0"/>
                <a:cs typeface="Times New Roman" panose="02020603050405020304" pitchFamily="18" charset="0"/>
              </a:rPr>
              <a:t>tp</a:t>
            </a:r>
            <a:r>
              <a:rPr lang="en-US" altLang="zh-CN" sz="2000" dirty="0">
                <a:latin typeface="Times New Roman" panose="02020603050405020304" pitchFamily="18" charset="0"/>
                <a:cs typeface="Times New Roman" panose="02020603050405020304" pitchFamily="18" charset="0"/>
              </a:rPr>
              <a:t> say can get extra background cut by active veto at a cost of little budget.</a:t>
            </a:r>
          </a:p>
          <a:p>
            <a:pPr>
              <a:lnSpc>
                <a:spcPct val="110000"/>
              </a:lnSpc>
            </a:pPr>
            <a:endParaRPr lang="en-US" altLang="zh-CN" sz="2000"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B85D2DB0-6172-43A5-B8A3-E6BD7165C196}"/>
              </a:ext>
            </a:extLst>
          </p:cNvPr>
          <p:cNvPicPr>
            <a:picLocks noChangeAspect="1"/>
          </p:cNvPicPr>
          <p:nvPr/>
        </p:nvPicPr>
        <p:blipFill>
          <a:blip r:embed="rId3"/>
          <a:stretch>
            <a:fillRect/>
          </a:stretch>
        </p:blipFill>
        <p:spPr>
          <a:xfrm>
            <a:off x="9305371" y="1455083"/>
            <a:ext cx="2657320" cy="3206114"/>
          </a:xfrm>
          <a:prstGeom prst="rect">
            <a:avLst/>
          </a:prstGeom>
        </p:spPr>
      </p:pic>
      <p:pic>
        <p:nvPicPr>
          <p:cNvPr id="8" name="图片 7">
            <a:extLst>
              <a:ext uri="{FF2B5EF4-FFF2-40B4-BE49-F238E27FC236}">
                <a16:creationId xmlns:a16="http://schemas.microsoft.com/office/drawing/2014/main" id="{750128AD-3ACD-4517-AD59-11236ECB257A}"/>
              </a:ext>
            </a:extLst>
          </p:cNvPr>
          <p:cNvPicPr>
            <a:picLocks noChangeAspect="1"/>
          </p:cNvPicPr>
          <p:nvPr/>
        </p:nvPicPr>
        <p:blipFill>
          <a:blip r:embed="rId4"/>
          <a:stretch>
            <a:fillRect/>
          </a:stretch>
        </p:blipFill>
        <p:spPr>
          <a:xfrm>
            <a:off x="7019851" y="1455083"/>
            <a:ext cx="2314604" cy="3206114"/>
          </a:xfrm>
          <a:prstGeom prst="rect">
            <a:avLst/>
          </a:prstGeom>
        </p:spPr>
      </p:pic>
      <p:pic>
        <p:nvPicPr>
          <p:cNvPr id="9" name="图片 8">
            <a:extLst>
              <a:ext uri="{FF2B5EF4-FFF2-40B4-BE49-F238E27FC236}">
                <a16:creationId xmlns:a16="http://schemas.microsoft.com/office/drawing/2014/main" id="{195E6507-B48D-4CB2-8C3B-27E935391094}"/>
              </a:ext>
            </a:extLst>
          </p:cNvPr>
          <p:cNvPicPr>
            <a:picLocks noChangeAspect="1"/>
          </p:cNvPicPr>
          <p:nvPr/>
        </p:nvPicPr>
        <p:blipFill>
          <a:blip r:embed="rId5"/>
          <a:stretch>
            <a:fillRect/>
          </a:stretch>
        </p:blipFill>
        <p:spPr>
          <a:xfrm>
            <a:off x="7713310" y="3170333"/>
            <a:ext cx="3488921" cy="3322542"/>
          </a:xfrm>
          <a:prstGeom prst="rect">
            <a:avLst/>
          </a:prstGeom>
        </p:spPr>
      </p:pic>
    </p:spTree>
    <p:extLst>
      <p:ext uri="{BB962C8B-B14F-4D97-AF65-F5344CB8AC3E}">
        <p14:creationId xmlns:p14="http://schemas.microsoft.com/office/powerpoint/2010/main" val="41227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Next…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12</a:t>
            </a:fld>
            <a:endParaRPr lang="zh-CN" altLang="en-US" dirty="0"/>
          </a:p>
        </p:txBody>
      </p:sp>
      <p:sp>
        <p:nvSpPr>
          <p:cNvPr id="18" name="内容占位符 2">
            <a:extLst>
              <a:ext uri="{FF2B5EF4-FFF2-40B4-BE49-F238E27FC236}">
                <a16:creationId xmlns:a16="http://schemas.microsoft.com/office/drawing/2014/main" id="{B546E847-35B8-4C90-8B2F-D5201829C3BC}"/>
              </a:ext>
            </a:extLst>
          </p:cNvPr>
          <p:cNvSpPr>
            <a:spLocks noGrp="1"/>
          </p:cNvSpPr>
          <p:nvPr>
            <p:ph idx="1"/>
          </p:nvPr>
        </p:nvSpPr>
        <p:spPr>
          <a:xfrm>
            <a:off x="838200" y="1690688"/>
            <a:ext cx="10515600" cy="4665661"/>
          </a:xfrm>
        </p:spPr>
        <p:txBody>
          <a:bodyPr>
            <a:normAutofit/>
          </a:bodyPr>
          <a:lstStyle/>
          <a:p>
            <a:pPr>
              <a:lnSpc>
                <a:spcPct val="110000"/>
              </a:lnSpc>
            </a:pPr>
            <a:r>
              <a:rPr lang="en-US" altLang="zh-CN" sz="2000" dirty="0">
                <a:latin typeface="Times New Roman" panose="02020603050405020304" pitchFamily="18" charset="0"/>
                <a:cs typeface="Times New Roman" panose="02020603050405020304" pitchFamily="18" charset="0"/>
              </a:rPr>
              <a:t>Simulations: Various of preliminary simulations have been done </a:t>
            </a:r>
            <a:r>
              <a:rPr lang="en-US" altLang="zh-CN" sz="2000">
                <a:latin typeface="Times New Roman" panose="02020603050405020304" pitchFamily="18" charset="0"/>
                <a:cs typeface="Times New Roman" panose="02020603050405020304" pitchFamily="18" charset="0"/>
              </a:rPr>
              <a:t>with Geant4 and </a:t>
            </a:r>
            <a:r>
              <a:rPr lang="en-US" altLang="zh-CN" sz="2000" dirty="0">
                <a:latin typeface="Times New Roman" panose="02020603050405020304" pitchFamily="18" charset="0"/>
                <a:cs typeface="Times New Roman" panose="02020603050405020304" pitchFamily="18" charset="0"/>
              </a:rPr>
              <a:t>we have got some useful results. Simulations on this exact setup is on the way. Soon we will get our first results.</a:t>
            </a:r>
          </a:p>
          <a:p>
            <a:pPr>
              <a:lnSpc>
                <a:spcPct val="110000"/>
              </a:lnSpc>
            </a:pPr>
            <a:r>
              <a:rPr lang="en-US" altLang="zh-CN" sz="2000" dirty="0">
                <a:latin typeface="Times New Roman" panose="02020603050405020304" pitchFamily="18" charset="0"/>
                <a:cs typeface="Times New Roman" panose="02020603050405020304" pitchFamily="18" charset="0"/>
              </a:rPr>
              <a:t>PEN: We have sighed a contract with the factory which produced scintillators for </a:t>
            </a:r>
            <a:r>
              <a:rPr lang="en-US" altLang="zh-CN" sz="2000" dirty="0" err="1">
                <a:latin typeface="Times New Roman" panose="02020603050405020304" pitchFamily="18" charset="0"/>
                <a:cs typeface="Times New Roman" panose="02020603050405020304" pitchFamily="18" charset="0"/>
              </a:rPr>
              <a:t>Daya</a:t>
            </a:r>
            <a:r>
              <a:rPr lang="en-US" altLang="zh-CN" sz="2000" dirty="0">
                <a:latin typeface="Times New Roman" panose="02020603050405020304" pitchFamily="18" charset="0"/>
                <a:cs typeface="Times New Roman" panose="02020603050405020304" pitchFamily="18" charset="0"/>
              </a:rPr>
              <a:t> Bay experiment. They have received raw PEN material and started testing. We should have first batch of our own PEN parts by the end of December.</a:t>
            </a:r>
          </a:p>
          <a:p>
            <a:pPr>
              <a:lnSpc>
                <a:spcPct val="110000"/>
              </a:lnSpc>
            </a:pPr>
            <a:r>
              <a:rPr lang="en-US" altLang="zh-CN" sz="2000" dirty="0">
                <a:latin typeface="Times New Roman" panose="02020603050405020304" pitchFamily="18" charset="0"/>
                <a:cs typeface="Times New Roman" panose="02020603050405020304" pitchFamily="18" charset="0"/>
              </a:rPr>
              <a:t>Solid Argon: Solid argon fabrication is being developed in Sichuan University. And we have already got large, transparent argon crystal. After PEN production procedure is stabilized, we will try to build the </a:t>
            </a:r>
            <a:r>
              <a:rPr lang="en-US" altLang="zh-CN" sz="2000" dirty="0" err="1">
                <a:latin typeface="Times New Roman" panose="02020603050405020304" pitchFamily="18" charset="0"/>
                <a:cs typeface="Times New Roman" panose="02020603050405020304" pitchFamily="18" charset="0"/>
              </a:rPr>
              <a:t>sAr</a:t>
            </a:r>
            <a:r>
              <a:rPr lang="en-US" altLang="zh-CN" sz="2000" dirty="0">
                <a:latin typeface="Times New Roman" panose="02020603050405020304" pitchFamily="18" charset="0"/>
                <a:cs typeface="Times New Roman" panose="02020603050405020304" pitchFamily="18" charset="0"/>
              </a:rPr>
              <a:t> unit.</a:t>
            </a:r>
          </a:p>
          <a:p>
            <a:pPr>
              <a:lnSpc>
                <a:spcPct val="110000"/>
              </a:lnSpc>
            </a:pPr>
            <a:endParaRPr lang="en-US" altLang="zh-CN" sz="2000" dirty="0">
              <a:latin typeface="Times New Roman" panose="02020603050405020304" pitchFamily="18" charset="0"/>
              <a:cs typeface="Times New Roman" panose="02020603050405020304" pitchFamily="18" charset="0"/>
            </a:endParaRPr>
          </a:p>
          <a:p>
            <a:pPr>
              <a:lnSpc>
                <a:spcPct val="110000"/>
              </a:lnSpc>
            </a:pPr>
            <a:endParaRPr lang="en-US" altLang="zh-CN" sz="2000"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47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Motivations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7BECCFE-DAF8-4389-BCFB-FA1178DF2BCB}"/>
              </a:ext>
            </a:extLst>
          </p:cNvPr>
          <p:cNvSpPr>
            <a:spLocks noGrp="1"/>
          </p:cNvSpPr>
          <p:nvPr>
            <p:ph idx="1"/>
          </p:nvPr>
        </p:nvSpPr>
        <p:spPr>
          <a:xfrm>
            <a:off x="838200" y="1825625"/>
            <a:ext cx="5572760" cy="4351338"/>
          </a:xfrm>
        </p:spPr>
        <p:txBody>
          <a:bodyPr>
            <a:normAutofit/>
          </a:bodyPr>
          <a:lstStyle/>
          <a:p>
            <a:pPr>
              <a:lnSpc>
                <a:spcPct val="110000"/>
              </a:lnSpc>
            </a:pPr>
            <a:r>
              <a:rPr lang="en-US" altLang="zh-CN" sz="2000" dirty="0">
                <a:latin typeface="Times New Roman" panose="02020603050405020304" pitchFamily="18" charset="0"/>
                <a:cs typeface="Times New Roman" panose="02020603050405020304" pitchFamily="18" charset="0"/>
              </a:rPr>
              <a:t>LN</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that provide low temperature environment in CJPL is clean, cheap but lacks the ability of active veto either.</a:t>
            </a:r>
          </a:p>
          <a:p>
            <a:pPr>
              <a:lnSpc>
                <a:spcPct val="110000"/>
              </a:lnSpc>
            </a:pPr>
            <a:r>
              <a:rPr lang="en-US" altLang="zh-CN" sz="2000" dirty="0">
                <a:latin typeface="Times New Roman" panose="02020603050405020304" pitchFamily="18" charset="0"/>
                <a:cs typeface="Times New Roman" panose="02020603050405020304" pitchFamily="18" charset="0"/>
              </a:rPr>
              <a:t>Structural materials we use now cannot be used for active veto.</a:t>
            </a:r>
          </a:p>
          <a:p>
            <a:pPr>
              <a:lnSpc>
                <a:spcPct val="110000"/>
              </a:lnSpc>
            </a:pPr>
            <a:r>
              <a:rPr lang="en-US" altLang="zh-CN" sz="2000" dirty="0">
                <a:latin typeface="Times New Roman" panose="02020603050405020304" pitchFamily="18" charset="0"/>
                <a:cs typeface="Times New Roman" panose="02020603050405020304" pitchFamily="18" charset="0"/>
              </a:rPr>
              <a:t>We are looking for a system that can support the array as well as provide active veto ability. And PEN material with solid argon seems like a very promising solution.</a:t>
            </a:r>
          </a:p>
          <a:p>
            <a:pPr>
              <a:lnSpc>
                <a:spcPct val="110000"/>
              </a:lnSpc>
            </a:pPr>
            <a:r>
              <a:rPr lang="en-US" altLang="zh-CN" sz="2000" dirty="0">
                <a:latin typeface="Times New Roman" panose="02020603050405020304" pitchFamily="18" charset="0"/>
                <a:cs typeface="Times New Roman" panose="02020603050405020304" pitchFamily="18" charset="0"/>
              </a:rPr>
              <a:t>PEN and </a:t>
            </a:r>
            <a:r>
              <a:rPr lang="en-US" altLang="zh-CN" sz="2000" dirty="0" err="1">
                <a:latin typeface="Times New Roman" panose="02020603050405020304" pitchFamily="18" charset="0"/>
                <a:cs typeface="Times New Roman" panose="02020603050405020304" pitchFamily="18" charset="0"/>
              </a:rPr>
              <a:t>sAr</a:t>
            </a:r>
            <a:r>
              <a:rPr lang="en-US" altLang="zh-CN" sz="2000" dirty="0">
                <a:latin typeface="Times New Roman" panose="02020603050405020304" pitchFamily="18" charset="0"/>
                <a:cs typeface="Times New Roman" panose="02020603050405020304" pitchFamily="18" charset="0"/>
              </a:rPr>
              <a:t> provide veto ability with scintillation and PEN also works as structural material. </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2</a:t>
            </a:fld>
            <a:endParaRPr lang="zh-CN" altLang="en-US" dirty="0"/>
          </a:p>
        </p:txBody>
      </p:sp>
      <p:pic>
        <p:nvPicPr>
          <p:cNvPr id="6" name="Picture 4">
            <a:extLst>
              <a:ext uri="{FF2B5EF4-FFF2-40B4-BE49-F238E27FC236}">
                <a16:creationId xmlns:a16="http://schemas.microsoft.com/office/drawing/2014/main" id="{999B1ECE-85B2-4AAB-AF39-636992C8A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418" y="1825625"/>
            <a:ext cx="2791782" cy="199612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375D722-5FAB-4DD0-929F-298D20852D43}"/>
              </a:ext>
            </a:extLst>
          </p:cNvPr>
          <p:cNvSpPr txBox="1"/>
          <p:nvPr/>
        </p:nvSpPr>
        <p:spPr>
          <a:xfrm>
            <a:off x="7190418" y="3956686"/>
            <a:ext cx="4676462" cy="1477328"/>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Polyethylene </a:t>
            </a:r>
            <a:r>
              <a:rPr lang="en-US" altLang="zh-CN" sz="1800" dirty="0" err="1">
                <a:latin typeface="Times New Roman" panose="02020603050405020304" pitchFamily="18" charset="0"/>
                <a:cs typeface="Times New Roman" panose="02020603050405020304" pitchFamily="18" charset="0"/>
              </a:rPr>
              <a:t>naphthalate</a:t>
            </a:r>
            <a:r>
              <a:rPr lang="en-US" altLang="zh-CN" dirty="0">
                <a:latin typeface="Times New Roman" panose="02020603050405020304" pitchFamily="18" charset="0"/>
                <a:cs typeface="Times New Roman" panose="02020603050405020304" pitchFamily="18" charset="0"/>
              </a:rPr>
              <a:t>(PEN):</a:t>
            </a:r>
          </a:p>
          <a:p>
            <a:r>
              <a:rPr lang="en-US" altLang="zh-CN" dirty="0">
                <a:latin typeface="Times New Roman" panose="02020603050405020304" pitchFamily="18" charset="0"/>
                <a:cs typeface="Times New Roman" panose="02020603050405020304" pitchFamily="18" charset="0"/>
              </a:rPr>
              <a:t>A common plastic that has a high scintillation performance as well as enough strength to be a structural material. </a:t>
            </a:r>
          </a:p>
          <a:p>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21568780-7C3D-491E-855F-4F0674808DC6}"/>
              </a:ext>
            </a:extLst>
          </p:cNvPr>
          <p:cNvPicPr>
            <a:picLocks noChangeAspect="1"/>
          </p:cNvPicPr>
          <p:nvPr/>
        </p:nvPicPr>
        <p:blipFill>
          <a:blip r:embed="rId3"/>
          <a:stretch>
            <a:fillRect/>
          </a:stretch>
        </p:blipFill>
        <p:spPr>
          <a:xfrm>
            <a:off x="9982200" y="1825625"/>
            <a:ext cx="1809570" cy="1996124"/>
          </a:xfrm>
          <a:prstGeom prst="rect">
            <a:avLst/>
          </a:prstGeom>
        </p:spPr>
      </p:pic>
    </p:spTree>
    <p:extLst>
      <p:ext uri="{BB962C8B-B14F-4D97-AF65-F5344CB8AC3E}">
        <p14:creationId xmlns:p14="http://schemas.microsoft.com/office/powerpoint/2010/main" val="416023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a:xfrm>
            <a:off x="935990" y="344802"/>
            <a:ext cx="10320020" cy="1325563"/>
          </a:xfrm>
        </p:spPr>
        <p:txBody>
          <a:bodyPr>
            <a:normAutofit/>
          </a:bodyPr>
          <a:lstStyle/>
          <a:p>
            <a:pPr algn="ctr"/>
            <a:r>
              <a:rPr lang="en-US" altLang="zh-CN" sz="4000" dirty="0">
                <a:latin typeface="Times New Roman" panose="02020603050405020304" pitchFamily="18" charset="0"/>
                <a:cs typeface="Times New Roman" panose="02020603050405020304" pitchFamily="18" charset="0"/>
              </a:rPr>
              <a:t>Modularized </a:t>
            </a:r>
            <a:r>
              <a:rPr lang="en-US" altLang="zh-CN" sz="4000" dirty="0" err="1">
                <a:latin typeface="Times New Roman" panose="02020603050405020304" pitchFamily="18" charset="0"/>
                <a:cs typeface="Times New Roman" panose="02020603050405020304" pitchFamily="18" charset="0"/>
              </a:rPr>
              <a:t>HPGe</a:t>
            </a:r>
            <a:r>
              <a:rPr lang="en-US" altLang="zh-CN" sz="4000" dirty="0">
                <a:latin typeface="Times New Roman" panose="02020603050405020304" pitchFamily="18" charset="0"/>
                <a:cs typeface="Times New Roman" panose="02020603050405020304" pitchFamily="18" charset="0"/>
              </a:rPr>
              <a:t>-PEN-</a:t>
            </a:r>
            <a:r>
              <a:rPr lang="en-US" altLang="zh-CN" sz="4000" dirty="0" err="1">
                <a:latin typeface="Times New Roman" panose="02020603050405020304" pitchFamily="18" charset="0"/>
                <a:cs typeface="Times New Roman" panose="02020603050405020304" pitchFamily="18" charset="0"/>
              </a:rPr>
              <a:t>sAr</a:t>
            </a:r>
            <a:r>
              <a:rPr lang="en-US" altLang="zh-CN" sz="4000" dirty="0">
                <a:latin typeface="Times New Roman" panose="02020603050405020304" pitchFamily="18" charset="0"/>
                <a:cs typeface="Times New Roman" panose="02020603050405020304" pitchFamily="18" charset="0"/>
              </a:rPr>
              <a:t> Composite System</a:t>
            </a:r>
            <a:endParaRPr lang="zh-CN" altLang="en-US" sz="4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3</a:t>
            </a:fld>
            <a:endParaRPr lang="zh-CN" altLang="en-US" dirty="0"/>
          </a:p>
        </p:txBody>
      </p:sp>
      <p:pic>
        <p:nvPicPr>
          <p:cNvPr id="15" name="图片 14">
            <a:extLst>
              <a:ext uri="{FF2B5EF4-FFF2-40B4-BE49-F238E27FC236}">
                <a16:creationId xmlns:a16="http://schemas.microsoft.com/office/drawing/2014/main" id="{FD869F94-909C-4C23-8DFF-22C435B22FF6}"/>
              </a:ext>
            </a:extLst>
          </p:cNvPr>
          <p:cNvPicPr>
            <a:picLocks noChangeAspect="1"/>
          </p:cNvPicPr>
          <p:nvPr/>
        </p:nvPicPr>
        <p:blipFill>
          <a:blip r:embed="rId3"/>
          <a:stretch>
            <a:fillRect/>
          </a:stretch>
        </p:blipFill>
        <p:spPr>
          <a:xfrm>
            <a:off x="1015420" y="1670368"/>
            <a:ext cx="2773747" cy="2251392"/>
          </a:xfrm>
          <a:prstGeom prst="rect">
            <a:avLst/>
          </a:prstGeom>
        </p:spPr>
      </p:pic>
      <p:pic>
        <p:nvPicPr>
          <p:cNvPr id="17" name="图片 16">
            <a:extLst>
              <a:ext uri="{FF2B5EF4-FFF2-40B4-BE49-F238E27FC236}">
                <a16:creationId xmlns:a16="http://schemas.microsoft.com/office/drawing/2014/main" id="{BA1BDD20-5D6A-4D22-A368-F8D8701D0840}"/>
              </a:ext>
            </a:extLst>
          </p:cNvPr>
          <p:cNvPicPr>
            <a:picLocks noChangeAspect="1"/>
          </p:cNvPicPr>
          <p:nvPr/>
        </p:nvPicPr>
        <p:blipFill>
          <a:blip r:embed="rId4"/>
          <a:stretch>
            <a:fillRect/>
          </a:stretch>
        </p:blipFill>
        <p:spPr>
          <a:xfrm>
            <a:off x="3673879" y="1670367"/>
            <a:ext cx="4844242" cy="4613231"/>
          </a:xfrm>
          <a:prstGeom prst="rect">
            <a:avLst/>
          </a:prstGeom>
        </p:spPr>
      </p:pic>
      <p:pic>
        <p:nvPicPr>
          <p:cNvPr id="19" name="图片 18">
            <a:extLst>
              <a:ext uri="{FF2B5EF4-FFF2-40B4-BE49-F238E27FC236}">
                <a16:creationId xmlns:a16="http://schemas.microsoft.com/office/drawing/2014/main" id="{5EE1D65F-851F-48B6-8297-30263FDAEB85}"/>
              </a:ext>
            </a:extLst>
          </p:cNvPr>
          <p:cNvPicPr>
            <a:picLocks noChangeAspect="1"/>
          </p:cNvPicPr>
          <p:nvPr/>
        </p:nvPicPr>
        <p:blipFill>
          <a:blip r:embed="rId5"/>
          <a:stretch>
            <a:fillRect/>
          </a:stretch>
        </p:blipFill>
        <p:spPr>
          <a:xfrm>
            <a:off x="8556195" y="1670366"/>
            <a:ext cx="2524811" cy="3046239"/>
          </a:xfrm>
          <a:prstGeom prst="rect">
            <a:avLst/>
          </a:prstGeom>
        </p:spPr>
      </p:pic>
      <p:pic>
        <p:nvPicPr>
          <p:cNvPr id="21" name="图片 20">
            <a:extLst>
              <a:ext uri="{FF2B5EF4-FFF2-40B4-BE49-F238E27FC236}">
                <a16:creationId xmlns:a16="http://schemas.microsoft.com/office/drawing/2014/main" id="{767C574F-6655-4195-8762-C0C9F336CAFD}"/>
              </a:ext>
            </a:extLst>
          </p:cNvPr>
          <p:cNvPicPr>
            <a:picLocks noChangeAspect="1"/>
          </p:cNvPicPr>
          <p:nvPr/>
        </p:nvPicPr>
        <p:blipFill rotWithShape="1">
          <a:blip r:embed="rId6"/>
          <a:srcRect l="15555" t="9578" b="21847"/>
          <a:stretch/>
        </p:blipFill>
        <p:spPr>
          <a:xfrm>
            <a:off x="1015420" y="3921760"/>
            <a:ext cx="1736499" cy="2361838"/>
          </a:xfrm>
          <a:prstGeom prst="rect">
            <a:avLst/>
          </a:prstGeom>
        </p:spPr>
      </p:pic>
      <p:pic>
        <p:nvPicPr>
          <p:cNvPr id="23" name="图片 22">
            <a:extLst>
              <a:ext uri="{FF2B5EF4-FFF2-40B4-BE49-F238E27FC236}">
                <a16:creationId xmlns:a16="http://schemas.microsoft.com/office/drawing/2014/main" id="{937128A5-0E82-420C-8FCE-D30075B94F71}"/>
              </a:ext>
            </a:extLst>
          </p:cNvPr>
          <p:cNvPicPr>
            <a:picLocks noChangeAspect="1"/>
          </p:cNvPicPr>
          <p:nvPr/>
        </p:nvPicPr>
        <p:blipFill>
          <a:blip r:embed="rId7"/>
          <a:stretch>
            <a:fillRect/>
          </a:stretch>
        </p:blipFill>
        <p:spPr>
          <a:xfrm flipH="1">
            <a:off x="2603030" y="3921760"/>
            <a:ext cx="1070849" cy="2361838"/>
          </a:xfrm>
          <a:prstGeom prst="rect">
            <a:avLst/>
          </a:prstGeom>
        </p:spPr>
      </p:pic>
      <p:pic>
        <p:nvPicPr>
          <p:cNvPr id="25" name="图片 24">
            <a:extLst>
              <a:ext uri="{FF2B5EF4-FFF2-40B4-BE49-F238E27FC236}">
                <a16:creationId xmlns:a16="http://schemas.microsoft.com/office/drawing/2014/main" id="{647A66A0-CF10-427A-80DA-817702A10C2D}"/>
              </a:ext>
            </a:extLst>
          </p:cNvPr>
          <p:cNvPicPr>
            <a:picLocks noChangeAspect="1"/>
          </p:cNvPicPr>
          <p:nvPr/>
        </p:nvPicPr>
        <p:blipFill rotWithShape="1">
          <a:blip r:embed="rId8"/>
          <a:srcRect l="2599" r="2098"/>
          <a:stretch/>
        </p:blipFill>
        <p:spPr>
          <a:xfrm>
            <a:off x="8518121" y="4716605"/>
            <a:ext cx="2600960" cy="1566993"/>
          </a:xfrm>
          <a:prstGeom prst="rect">
            <a:avLst/>
          </a:prstGeom>
        </p:spPr>
      </p:pic>
    </p:spTree>
    <p:extLst>
      <p:ext uri="{BB962C8B-B14F-4D97-AF65-F5344CB8AC3E}">
        <p14:creationId xmlns:p14="http://schemas.microsoft.com/office/powerpoint/2010/main" val="357117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HPGe</a:t>
            </a:r>
            <a:r>
              <a:rPr lang="en-US" altLang="zh-CN" dirty="0">
                <a:latin typeface="Times New Roman" panose="02020603050405020304" pitchFamily="18" charset="0"/>
                <a:cs typeface="Times New Roman" panose="02020603050405020304" pitchFamily="18" charset="0"/>
              </a:rPr>
              <a:t>-PEN Unit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4</a:t>
            </a:fld>
            <a:endParaRPr lang="zh-CN" altLang="en-US" dirty="0"/>
          </a:p>
        </p:txBody>
      </p:sp>
      <p:pic>
        <p:nvPicPr>
          <p:cNvPr id="9" name="图片 8">
            <a:extLst>
              <a:ext uri="{FF2B5EF4-FFF2-40B4-BE49-F238E27FC236}">
                <a16:creationId xmlns:a16="http://schemas.microsoft.com/office/drawing/2014/main" id="{0BD22DA9-17B5-4E7A-BAC1-253C290F949E}"/>
              </a:ext>
            </a:extLst>
          </p:cNvPr>
          <p:cNvPicPr>
            <a:picLocks noChangeAspect="1"/>
          </p:cNvPicPr>
          <p:nvPr/>
        </p:nvPicPr>
        <p:blipFill>
          <a:blip r:embed="rId3"/>
          <a:stretch>
            <a:fillRect/>
          </a:stretch>
        </p:blipFill>
        <p:spPr>
          <a:xfrm>
            <a:off x="511911" y="2025319"/>
            <a:ext cx="4262120" cy="3459474"/>
          </a:xfrm>
          <a:prstGeom prst="rect">
            <a:avLst/>
          </a:prstGeom>
        </p:spPr>
      </p:pic>
      <p:pic>
        <p:nvPicPr>
          <p:cNvPr id="17" name="图片 16">
            <a:extLst>
              <a:ext uri="{FF2B5EF4-FFF2-40B4-BE49-F238E27FC236}">
                <a16:creationId xmlns:a16="http://schemas.microsoft.com/office/drawing/2014/main" id="{FFB7081C-1FBA-4A74-9578-0D537AD75D08}"/>
              </a:ext>
            </a:extLst>
          </p:cNvPr>
          <p:cNvPicPr>
            <a:picLocks noChangeAspect="1"/>
          </p:cNvPicPr>
          <p:nvPr/>
        </p:nvPicPr>
        <p:blipFill>
          <a:blip r:embed="rId4"/>
          <a:stretch>
            <a:fillRect/>
          </a:stretch>
        </p:blipFill>
        <p:spPr>
          <a:xfrm>
            <a:off x="5168623" y="77833"/>
            <a:ext cx="1929161" cy="1857534"/>
          </a:xfrm>
          <a:prstGeom prst="rect">
            <a:avLst/>
          </a:prstGeom>
        </p:spPr>
      </p:pic>
      <p:pic>
        <p:nvPicPr>
          <p:cNvPr id="19" name="图片 18">
            <a:extLst>
              <a:ext uri="{FF2B5EF4-FFF2-40B4-BE49-F238E27FC236}">
                <a16:creationId xmlns:a16="http://schemas.microsoft.com/office/drawing/2014/main" id="{FCE01D5B-93E4-482E-A49A-C00833D7E8FA}"/>
              </a:ext>
            </a:extLst>
          </p:cNvPr>
          <p:cNvPicPr>
            <a:picLocks noChangeAspect="1"/>
          </p:cNvPicPr>
          <p:nvPr/>
        </p:nvPicPr>
        <p:blipFill>
          <a:blip r:embed="rId5"/>
          <a:stretch>
            <a:fillRect/>
          </a:stretch>
        </p:blipFill>
        <p:spPr>
          <a:xfrm>
            <a:off x="7172962" y="541383"/>
            <a:ext cx="1818562" cy="1867935"/>
          </a:xfrm>
          <a:prstGeom prst="rect">
            <a:avLst/>
          </a:prstGeom>
        </p:spPr>
      </p:pic>
      <p:pic>
        <p:nvPicPr>
          <p:cNvPr id="21" name="图片 20">
            <a:extLst>
              <a:ext uri="{FF2B5EF4-FFF2-40B4-BE49-F238E27FC236}">
                <a16:creationId xmlns:a16="http://schemas.microsoft.com/office/drawing/2014/main" id="{5C00E51E-30DE-4036-8B61-41F12CDFC9C8}"/>
              </a:ext>
            </a:extLst>
          </p:cNvPr>
          <p:cNvPicPr>
            <a:picLocks noChangeAspect="1"/>
          </p:cNvPicPr>
          <p:nvPr/>
        </p:nvPicPr>
        <p:blipFill>
          <a:blip r:embed="rId6"/>
          <a:stretch>
            <a:fillRect/>
          </a:stretch>
        </p:blipFill>
        <p:spPr>
          <a:xfrm>
            <a:off x="9210699" y="2416062"/>
            <a:ext cx="2699353" cy="1934690"/>
          </a:xfrm>
          <a:prstGeom prst="rect">
            <a:avLst/>
          </a:prstGeom>
        </p:spPr>
      </p:pic>
      <p:pic>
        <p:nvPicPr>
          <p:cNvPr id="23" name="图片 22">
            <a:extLst>
              <a:ext uri="{FF2B5EF4-FFF2-40B4-BE49-F238E27FC236}">
                <a16:creationId xmlns:a16="http://schemas.microsoft.com/office/drawing/2014/main" id="{E7CA8162-0252-4200-981E-005C86AC8A38}"/>
              </a:ext>
            </a:extLst>
          </p:cNvPr>
          <p:cNvPicPr>
            <a:picLocks noChangeAspect="1"/>
          </p:cNvPicPr>
          <p:nvPr/>
        </p:nvPicPr>
        <p:blipFill rotWithShape="1">
          <a:blip r:embed="rId7"/>
          <a:srcRect l="25510" t="14618" r="20222" b="15811"/>
          <a:stretch/>
        </p:blipFill>
        <p:spPr>
          <a:xfrm>
            <a:off x="5249319" y="4802035"/>
            <a:ext cx="1693361" cy="1934690"/>
          </a:xfrm>
          <a:prstGeom prst="rect">
            <a:avLst/>
          </a:prstGeom>
        </p:spPr>
      </p:pic>
      <p:pic>
        <p:nvPicPr>
          <p:cNvPr id="25" name="图片 24">
            <a:extLst>
              <a:ext uri="{FF2B5EF4-FFF2-40B4-BE49-F238E27FC236}">
                <a16:creationId xmlns:a16="http://schemas.microsoft.com/office/drawing/2014/main" id="{94DF498F-9770-4867-A9D2-CBA5B37A22AA}"/>
              </a:ext>
            </a:extLst>
          </p:cNvPr>
          <p:cNvPicPr>
            <a:picLocks noChangeAspect="1"/>
          </p:cNvPicPr>
          <p:nvPr/>
        </p:nvPicPr>
        <p:blipFill>
          <a:blip r:embed="rId8"/>
          <a:stretch>
            <a:fillRect/>
          </a:stretch>
        </p:blipFill>
        <p:spPr>
          <a:xfrm>
            <a:off x="6908415" y="4291614"/>
            <a:ext cx="2958822" cy="1585929"/>
          </a:xfrm>
          <a:prstGeom prst="rect">
            <a:avLst/>
          </a:prstGeom>
        </p:spPr>
      </p:pic>
      <p:sp>
        <p:nvSpPr>
          <p:cNvPr id="26" name="文本框 25">
            <a:extLst>
              <a:ext uri="{FF2B5EF4-FFF2-40B4-BE49-F238E27FC236}">
                <a16:creationId xmlns:a16="http://schemas.microsoft.com/office/drawing/2014/main" id="{70C6EE1A-1245-446F-B47E-914E033C6BE9}"/>
              </a:ext>
            </a:extLst>
          </p:cNvPr>
          <p:cNvSpPr txBox="1"/>
          <p:nvPr/>
        </p:nvSpPr>
        <p:spPr>
          <a:xfrm>
            <a:off x="5357991" y="2071804"/>
            <a:ext cx="1550424"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HPGe</a:t>
            </a:r>
            <a:r>
              <a:rPr lang="en-US" altLang="zh-CN" dirty="0">
                <a:latin typeface="Times New Roman" panose="02020603050405020304" pitchFamily="18" charset="0"/>
                <a:cs typeface="Times New Roman" panose="02020603050405020304" pitchFamily="18" charset="0"/>
              </a:rPr>
              <a:t> detector</a:t>
            </a: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2C32102D-6F33-47CC-B9B1-B380AF08634D}"/>
              </a:ext>
            </a:extLst>
          </p:cNvPr>
          <p:cNvSpPr txBox="1"/>
          <p:nvPr/>
        </p:nvSpPr>
        <p:spPr>
          <a:xfrm>
            <a:off x="7210607" y="2474205"/>
            <a:ext cx="169790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Inner PEN shell</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56813239-E385-433A-A5B6-92B0F76B7705}"/>
              </a:ext>
            </a:extLst>
          </p:cNvPr>
          <p:cNvSpPr txBox="1"/>
          <p:nvPr/>
        </p:nvSpPr>
        <p:spPr>
          <a:xfrm>
            <a:off x="7659248" y="3143145"/>
            <a:ext cx="169790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Outer PEN shell</a:t>
            </a:r>
            <a:endParaRPr lang="zh-CN" altLang="en-US"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A744B139-3487-42C4-BCE8-4BA6A6B532D3}"/>
              </a:ext>
            </a:extLst>
          </p:cNvPr>
          <p:cNvSpPr txBox="1"/>
          <p:nvPr/>
        </p:nvSpPr>
        <p:spPr>
          <a:xfrm>
            <a:off x="7097784" y="3888868"/>
            <a:ext cx="203773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Detector electronics</a:t>
            </a:r>
            <a:endParaRPr lang="zh-CN" altLang="en-US"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05910F7A-45F4-45C4-841A-609181C08E84}"/>
              </a:ext>
            </a:extLst>
          </p:cNvPr>
          <p:cNvSpPr txBox="1"/>
          <p:nvPr/>
        </p:nvSpPr>
        <p:spPr>
          <a:xfrm>
            <a:off x="5387836" y="4183432"/>
            <a:ext cx="1490733" cy="646331"/>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SiPM</a:t>
            </a:r>
            <a:r>
              <a:rPr lang="en-US" altLang="zh-CN" dirty="0">
                <a:latin typeface="Times New Roman" panose="02020603050405020304" pitchFamily="18" charset="0"/>
                <a:cs typeface="Times New Roman" panose="02020603050405020304" pitchFamily="18" charset="0"/>
              </a:rPr>
              <a:t> Readout array</a:t>
            </a:r>
            <a:endParaRPr lang="zh-CN" altLang="en-US" dirty="0">
              <a:latin typeface="Times New Roman" panose="02020603050405020304" pitchFamily="18" charset="0"/>
              <a:cs typeface="Times New Roman" panose="02020603050405020304" pitchFamily="18" charset="0"/>
            </a:endParaRPr>
          </a:p>
        </p:txBody>
      </p:sp>
      <p:sp>
        <p:nvSpPr>
          <p:cNvPr id="35" name="箭头: 丁字 34">
            <a:extLst>
              <a:ext uri="{FF2B5EF4-FFF2-40B4-BE49-F238E27FC236}">
                <a16:creationId xmlns:a16="http://schemas.microsoft.com/office/drawing/2014/main" id="{CE36D72E-6126-42BE-895B-71A101F1FAA9}"/>
              </a:ext>
            </a:extLst>
          </p:cNvPr>
          <p:cNvSpPr/>
          <p:nvPr/>
        </p:nvSpPr>
        <p:spPr>
          <a:xfrm rot="5400000">
            <a:off x="5172643" y="2969421"/>
            <a:ext cx="1216152" cy="850392"/>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4A369B4-9D96-4C92-ADF2-067F05FA7340}"/>
              </a:ext>
            </a:extLst>
          </p:cNvPr>
          <p:cNvSpPr/>
          <p:nvPr/>
        </p:nvSpPr>
        <p:spPr>
          <a:xfrm>
            <a:off x="5168623" y="3294754"/>
            <a:ext cx="850392" cy="2177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198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Inner PEN Shell</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5</a:t>
            </a:fld>
            <a:endParaRPr lang="zh-CN" altLang="en-US" dirty="0"/>
          </a:p>
        </p:txBody>
      </p:sp>
      <p:pic>
        <p:nvPicPr>
          <p:cNvPr id="19" name="图片 18">
            <a:extLst>
              <a:ext uri="{FF2B5EF4-FFF2-40B4-BE49-F238E27FC236}">
                <a16:creationId xmlns:a16="http://schemas.microsoft.com/office/drawing/2014/main" id="{FCE01D5B-93E4-482E-A49A-C00833D7E8FA}"/>
              </a:ext>
            </a:extLst>
          </p:cNvPr>
          <p:cNvPicPr>
            <a:picLocks noChangeAspect="1"/>
          </p:cNvPicPr>
          <p:nvPr/>
        </p:nvPicPr>
        <p:blipFill>
          <a:blip r:embed="rId3"/>
          <a:stretch>
            <a:fillRect/>
          </a:stretch>
        </p:blipFill>
        <p:spPr>
          <a:xfrm>
            <a:off x="7498120" y="1825625"/>
            <a:ext cx="3510834" cy="3606152"/>
          </a:xfrm>
          <a:prstGeom prst="rect">
            <a:avLst/>
          </a:prstGeom>
        </p:spPr>
      </p:pic>
      <p:sp>
        <p:nvSpPr>
          <p:cNvPr id="18" name="内容占位符 2">
            <a:extLst>
              <a:ext uri="{FF2B5EF4-FFF2-40B4-BE49-F238E27FC236}">
                <a16:creationId xmlns:a16="http://schemas.microsoft.com/office/drawing/2014/main" id="{B546E847-35B8-4C90-8B2F-D5201829C3BC}"/>
              </a:ext>
            </a:extLst>
          </p:cNvPr>
          <p:cNvSpPr>
            <a:spLocks noGrp="1"/>
          </p:cNvSpPr>
          <p:nvPr>
            <p:ph idx="1"/>
          </p:nvPr>
        </p:nvSpPr>
        <p:spPr>
          <a:xfrm>
            <a:off x="838200" y="1825624"/>
            <a:ext cx="5572760" cy="4530725"/>
          </a:xfrm>
        </p:spPr>
        <p:txBody>
          <a:bodyPr>
            <a:normAutofit/>
          </a:bodyPr>
          <a:lstStyle/>
          <a:p>
            <a:pPr>
              <a:lnSpc>
                <a:spcPct val="110000"/>
              </a:lnSpc>
            </a:pPr>
            <a:r>
              <a:rPr lang="en-US" altLang="zh-CN" sz="2000" dirty="0">
                <a:latin typeface="Times New Roman" panose="02020603050405020304" pitchFamily="18" charset="0"/>
                <a:cs typeface="Times New Roman" panose="02020603050405020304" pitchFamily="18" charset="0"/>
              </a:rPr>
              <a:t>A 1-cm-thick cylinder shell that contains a </a:t>
            </a:r>
            <a:r>
              <a:rPr lang="en-US" altLang="zh-CN" sz="2000" dirty="0" err="1">
                <a:latin typeface="Times New Roman" panose="02020603050405020304" pitchFamily="18" charset="0"/>
                <a:cs typeface="Times New Roman" panose="02020603050405020304" pitchFamily="18" charset="0"/>
              </a:rPr>
              <a:t>BEGe</a:t>
            </a:r>
            <a:r>
              <a:rPr lang="en-US" altLang="zh-CN" sz="2000" dirty="0">
                <a:latin typeface="Times New Roman" panose="02020603050405020304" pitchFamily="18" charset="0"/>
                <a:cs typeface="Times New Roman" panose="02020603050405020304" pitchFamily="18" charset="0"/>
              </a:rPr>
              <a:t> detector.</a:t>
            </a:r>
          </a:p>
          <a:p>
            <a:pPr>
              <a:lnSpc>
                <a:spcPct val="110000"/>
              </a:lnSpc>
            </a:pPr>
            <a:r>
              <a:rPr lang="en-US" altLang="zh-CN" sz="2000" dirty="0">
                <a:latin typeface="Times New Roman" panose="02020603050405020304" pitchFamily="18" charset="0"/>
                <a:cs typeface="Times New Roman" panose="02020603050405020304" pitchFamily="18" charset="0"/>
              </a:rPr>
              <a:t>The structure is preferred to be sealed from outside if the connection between two pins and PEN is good to reduce leakage current. If not, it can also be a open structure with liquid or gas of N</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flows through it.</a:t>
            </a:r>
          </a:p>
          <a:p>
            <a:pPr>
              <a:lnSpc>
                <a:spcPct val="110000"/>
              </a:lnSpc>
            </a:pPr>
            <a:r>
              <a:rPr lang="en-US" altLang="zh-CN" sz="2000" dirty="0">
                <a:latin typeface="Times New Roman" panose="02020603050405020304" pitchFamily="18" charset="0"/>
                <a:cs typeface="Times New Roman" panose="02020603050405020304" pitchFamily="18" charset="0"/>
              </a:rPr>
              <a:t>Electronics are preinstalled to the structure by clipping or </a:t>
            </a:r>
            <a:r>
              <a:rPr lang="en-US" altLang="zh-CN" sz="2000" dirty="0" err="1">
                <a:latin typeface="Times New Roman" panose="02020603050405020304" pitchFamily="18" charset="0"/>
                <a:cs typeface="Times New Roman" panose="02020603050405020304" pitchFamily="18" charset="0"/>
              </a:rPr>
              <a:t>moulding</a:t>
            </a:r>
            <a:r>
              <a:rPr lang="en-US" altLang="zh-CN" sz="2000" dirty="0">
                <a:latin typeface="Times New Roman" panose="02020603050405020304" pitchFamily="18" charset="0"/>
                <a:cs typeface="Times New Roman" panose="02020603050405020304" pitchFamily="18" charset="0"/>
              </a:rPr>
              <a:t>. No further installation with extra nails or bolts is needed.</a:t>
            </a:r>
          </a:p>
          <a:p>
            <a:pPr>
              <a:lnSpc>
                <a:spcPct val="110000"/>
              </a:lnSpc>
            </a:pPr>
            <a:r>
              <a:rPr lang="en-US" altLang="zh-CN" sz="2000" dirty="0">
                <a:latin typeface="Times New Roman" panose="02020603050405020304" pitchFamily="18" charset="0"/>
                <a:cs typeface="Times New Roman" panose="02020603050405020304" pitchFamily="18" charset="0"/>
              </a:rPr>
              <a:t>The thickness can be cut down if strength is confirmed in further experiments.</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24EB885-D47C-4F30-A2D6-EB03C7892DF6}"/>
              </a:ext>
            </a:extLst>
          </p:cNvPr>
          <p:cNvPicPr>
            <a:picLocks noChangeAspect="1"/>
          </p:cNvPicPr>
          <p:nvPr/>
        </p:nvPicPr>
        <p:blipFill>
          <a:blip r:embed="rId4"/>
          <a:stretch>
            <a:fillRect/>
          </a:stretch>
        </p:blipFill>
        <p:spPr>
          <a:xfrm>
            <a:off x="7498120" y="1833958"/>
            <a:ext cx="3484204" cy="4060105"/>
          </a:xfrm>
          <a:prstGeom prst="rect">
            <a:avLst/>
          </a:prstGeom>
        </p:spPr>
      </p:pic>
    </p:spTree>
    <p:extLst>
      <p:ext uri="{BB962C8B-B14F-4D97-AF65-F5344CB8AC3E}">
        <p14:creationId xmlns:p14="http://schemas.microsoft.com/office/powerpoint/2010/main" val="291683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50"/>
                                        <p:tgtEl>
                                          <p:spTgt spid="19"/>
                                        </p:tgtEl>
                                      </p:cBhvr>
                                    </p:animEffect>
                                    <p:set>
                                      <p:cBhvr>
                                        <p:cTn id="7" dur="1" fill="hold">
                                          <p:stCondLst>
                                            <p:cond delay="249"/>
                                          </p:stCondLst>
                                        </p:cTn>
                                        <p:tgtEl>
                                          <p:spTgt spid="1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Outer PEN Shell</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6</a:t>
            </a:fld>
            <a:endParaRPr lang="zh-CN" altLang="en-US" dirty="0"/>
          </a:p>
        </p:txBody>
      </p:sp>
      <p:sp>
        <p:nvSpPr>
          <p:cNvPr id="18" name="内容占位符 2">
            <a:extLst>
              <a:ext uri="{FF2B5EF4-FFF2-40B4-BE49-F238E27FC236}">
                <a16:creationId xmlns:a16="http://schemas.microsoft.com/office/drawing/2014/main" id="{B546E847-35B8-4C90-8B2F-D5201829C3BC}"/>
              </a:ext>
            </a:extLst>
          </p:cNvPr>
          <p:cNvSpPr>
            <a:spLocks noGrp="1"/>
          </p:cNvSpPr>
          <p:nvPr>
            <p:ph idx="1"/>
          </p:nvPr>
        </p:nvSpPr>
        <p:spPr>
          <a:xfrm>
            <a:off x="838200" y="1825624"/>
            <a:ext cx="5572760" cy="4530725"/>
          </a:xfrm>
        </p:spPr>
        <p:txBody>
          <a:bodyPr>
            <a:normAutofit/>
          </a:bodyPr>
          <a:lstStyle/>
          <a:p>
            <a:pPr>
              <a:lnSpc>
                <a:spcPct val="110000"/>
              </a:lnSpc>
            </a:pPr>
            <a:r>
              <a:rPr lang="en-US" altLang="zh-CN" sz="2000" dirty="0">
                <a:latin typeface="Times New Roman" panose="02020603050405020304" pitchFamily="18" charset="0"/>
                <a:cs typeface="Times New Roman" panose="02020603050405020304" pitchFamily="18" charset="0"/>
              </a:rPr>
              <a:t>A 4-mm-thick, 33-cm-long hollow structure with 2 functionalities:</a:t>
            </a:r>
          </a:p>
          <a:p>
            <a:pPr marL="0" indent="0">
              <a:lnSpc>
                <a:spcPct val="110000"/>
              </a:lnSpc>
              <a:buNone/>
            </a:pPr>
            <a:r>
              <a:rPr lang="en-US" altLang="zh-CN" sz="2000" dirty="0">
                <a:latin typeface="Times New Roman" panose="02020603050405020304" pitchFamily="18" charset="0"/>
                <a:cs typeface="Times New Roman" panose="02020603050405020304" pitchFamily="18" charset="0"/>
              </a:rPr>
              <a:t>1- Surrounds the electronics tightly with inner PEN shell. This way it can catch more secondaries (β</a:t>
            </a:r>
            <a:r>
              <a:rPr lang="en-US" altLang="zh-CN" sz="2000" baseline="30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 from </a:t>
            </a:r>
            <a:r>
              <a:rPr lang="en-US" altLang="zh-CN" sz="2000" dirty="0" err="1">
                <a:latin typeface="Times New Roman" panose="02020603050405020304" pitchFamily="18" charset="0"/>
                <a:cs typeface="Times New Roman" panose="02020603050405020304" pitchFamily="18" charset="0"/>
              </a:rPr>
              <a:t>bkg</a:t>
            </a:r>
            <a:r>
              <a:rPr lang="en-US" altLang="zh-CN" sz="2000" dirty="0">
                <a:latin typeface="Times New Roman" panose="02020603050405020304" pitchFamily="18" charset="0"/>
                <a:cs typeface="Times New Roman" panose="02020603050405020304" pitchFamily="18" charset="0"/>
              </a:rPr>
              <a:t> events in electronic parts, scintillate and veto. Provides a cut on background induced by electronics.</a:t>
            </a:r>
          </a:p>
          <a:p>
            <a:pPr marL="0" indent="0">
              <a:lnSpc>
                <a:spcPct val="110000"/>
              </a:lnSpc>
              <a:buNone/>
            </a:pPr>
            <a:r>
              <a:rPr lang="en-US" altLang="zh-CN" sz="2000" dirty="0">
                <a:latin typeface="Times New Roman" panose="02020603050405020304" pitchFamily="18" charset="0"/>
                <a:cs typeface="Times New Roman" panose="02020603050405020304" pitchFamily="18" charset="0"/>
              </a:rPr>
              <a:t>2- Works as a light guide by reflection. Photons will bounce between the walls and be concentrated to a smaller area. This increases photon detection efficiency and, naturally, the veto efficiency.</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4691A01-F93F-4A52-8742-E9063B3075A0}"/>
              </a:ext>
            </a:extLst>
          </p:cNvPr>
          <p:cNvPicPr>
            <a:picLocks noChangeAspect="1"/>
          </p:cNvPicPr>
          <p:nvPr/>
        </p:nvPicPr>
        <p:blipFill>
          <a:blip r:embed="rId3"/>
          <a:stretch>
            <a:fillRect/>
          </a:stretch>
        </p:blipFill>
        <p:spPr>
          <a:xfrm>
            <a:off x="7287439" y="1082623"/>
            <a:ext cx="3270431" cy="2343995"/>
          </a:xfrm>
          <a:prstGeom prst="rect">
            <a:avLst/>
          </a:prstGeom>
        </p:spPr>
      </p:pic>
      <p:pic>
        <p:nvPicPr>
          <p:cNvPr id="8" name="图片 7">
            <a:extLst>
              <a:ext uri="{FF2B5EF4-FFF2-40B4-BE49-F238E27FC236}">
                <a16:creationId xmlns:a16="http://schemas.microsoft.com/office/drawing/2014/main" id="{13BB0B40-AEDD-4DC1-9AA4-860187664892}"/>
              </a:ext>
            </a:extLst>
          </p:cNvPr>
          <p:cNvPicPr>
            <a:picLocks noChangeAspect="1"/>
          </p:cNvPicPr>
          <p:nvPr/>
        </p:nvPicPr>
        <p:blipFill rotWithShape="1">
          <a:blip r:embed="rId4">
            <a:extLst>
              <a:ext uri="{28A0092B-C50C-407E-A947-70E740481C1C}">
                <a14:useLocalDpi xmlns:a14="http://schemas.microsoft.com/office/drawing/2010/main" val="0"/>
              </a:ext>
            </a:extLst>
          </a:blip>
          <a:srcRect l="14285" t="21070" r="4798" b="15434"/>
          <a:stretch/>
        </p:blipFill>
        <p:spPr>
          <a:xfrm>
            <a:off x="7287440" y="3431382"/>
            <a:ext cx="3270431" cy="2566352"/>
          </a:xfrm>
          <a:prstGeom prst="rect">
            <a:avLst/>
          </a:prstGeom>
        </p:spPr>
      </p:pic>
      <p:pic>
        <p:nvPicPr>
          <p:cNvPr id="9" name="图片 8">
            <a:extLst>
              <a:ext uri="{FF2B5EF4-FFF2-40B4-BE49-F238E27FC236}">
                <a16:creationId xmlns:a16="http://schemas.microsoft.com/office/drawing/2014/main" id="{9B9F7494-3374-45A3-A95E-7B924EFD7F95}"/>
              </a:ext>
            </a:extLst>
          </p:cNvPr>
          <p:cNvPicPr>
            <a:picLocks noChangeAspect="1"/>
          </p:cNvPicPr>
          <p:nvPr/>
        </p:nvPicPr>
        <p:blipFill>
          <a:blip r:embed="rId5"/>
          <a:stretch>
            <a:fillRect/>
          </a:stretch>
        </p:blipFill>
        <p:spPr>
          <a:xfrm rot="16200000">
            <a:off x="6380480" y="2599550"/>
            <a:ext cx="5454094" cy="2059504"/>
          </a:xfrm>
          <a:prstGeom prst="rect">
            <a:avLst/>
          </a:prstGeom>
        </p:spPr>
      </p:pic>
    </p:spTree>
    <p:extLst>
      <p:ext uri="{BB962C8B-B14F-4D97-AF65-F5344CB8AC3E}">
        <p14:creationId xmlns:p14="http://schemas.microsoft.com/office/powerpoint/2010/main" val="218557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SiPM</a:t>
            </a:r>
            <a:r>
              <a:rPr lang="en-US" altLang="zh-CN" dirty="0">
                <a:latin typeface="Times New Roman" panose="02020603050405020304" pitchFamily="18" charset="0"/>
                <a:cs typeface="Times New Roman" panose="02020603050405020304" pitchFamily="18" charset="0"/>
              </a:rPr>
              <a:t> Readout Array</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7</a:t>
            </a:fld>
            <a:endParaRPr lang="zh-CN" altLang="en-US" dirty="0"/>
          </a:p>
        </p:txBody>
      </p:sp>
      <p:sp>
        <p:nvSpPr>
          <p:cNvPr id="18" name="内容占位符 2">
            <a:extLst>
              <a:ext uri="{FF2B5EF4-FFF2-40B4-BE49-F238E27FC236}">
                <a16:creationId xmlns:a16="http://schemas.microsoft.com/office/drawing/2014/main" id="{B546E847-35B8-4C90-8B2F-D5201829C3BC}"/>
              </a:ext>
            </a:extLst>
          </p:cNvPr>
          <p:cNvSpPr>
            <a:spLocks noGrp="1"/>
          </p:cNvSpPr>
          <p:nvPr>
            <p:ph idx="1"/>
          </p:nvPr>
        </p:nvSpPr>
        <p:spPr>
          <a:xfrm>
            <a:off x="838200" y="1825624"/>
            <a:ext cx="5572760" cy="4530725"/>
          </a:xfrm>
        </p:spPr>
        <p:txBody>
          <a:bodyPr>
            <a:normAutofit/>
          </a:bodyPr>
          <a:lstStyle/>
          <a:p>
            <a:pPr>
              <a:lnSpc>
                <a:spcPct val="110000"/>
              </a:lnSpc>
            </a:pPr>
            <a:r>
              <a:rPr lang="en-US" altLang="zh-CN" sz="2000" dirty="0">
                <a:latin typeface="Times New Roman" panose="02020603050405020304" pitchFamily="18" charset="0"/>
                <a:cs typeface="Times New Roman" panose="02020603050405020304" pitchFamily="18" charset="0"/>
              </a:rPr>
              <a:t>2 arrays of several </a:t>
            </a:r>
            <a:r>
              <a:rPr lang="en-US" altLang="zh-CN" sz="2000" dirty="0" err="1">
                <a:latin typeface="Times New Roman" panose="02020603050405020304" pitchFamily="18" charset="0"/>
                <a:cs typeface="Times New Roman" panose="02020603050405020304" pitchFamily="18" charset="0"/>
              </a:rPr>
              <a:t>SiPMs</a:t>
            </a:r>
            <a:r>
              <a:rPr lang="en-US" altLang="zh-CN" sz="2000" dirty="0">
                <a:latin typeface="Times New Roman" panose="02020603050405020304" pitchFamily="18" charset="0"/>
                <a:cs typeface="Times New Roman" panose="02020603050405020304" pitchFamily="18" charset="0"/>
              </a:rPr>
              <a:t> are placed at both ends of the outer PEN shell. </a:t>
            </a:r>
          </a:p>
          <a:p>
            <a:pPr>
              <a:lnSpc>
                <a:spcPct val="110000"/>
              </a:lnSpc>
            </a:pPr>
            <a:r>
              <a:rPr lang="en-US" altLang="zh-CN" sz="2000" dirty="0">
                <a:latin typeface="Times New Roman" panose="02020603050405020304" pitchFamily="18" charset="0"/>
                <a:cs typeface="Times New Roman" panose="02020603050405020304" pitchFamily="18" charset="0"/>
              </a:rPr>
              <a:t>Only take an event when more than 1 </a:t>
            </a:r>
            <a:r>
              <a:rPr lang="en-US" altLang="zh-CN" sz="2000" dirty="0" err="1">
                <a:latin typeface="Times New Roman" panose="02020603050405020304" pitchFamily="18" charset="0"/>
                <a:cs typeface="Times New Roman" panose="02020603050405020304" pitchFamily="18" charset="0"/>
              </a:rPr>
              <a:t>SiPMs</a:t>
            </a:r>
            <a:r>
              <a:rPr lang="en-US" altLang="zh-CN" sz="2000" dirty="0">
                <a:latin typeface="Times New Roman" panose="02020603050405020304" pitchFamily="18" charset="0"/>
                <a:cs typeface="Times New Roman" panose="02020603050405020304" pitchFamily="18" charset="0"/>
              </a:rPr>
              <a:t> get a signal to reject dark signal.</a:t>
            </a:r>
          </a:p>
          <a:p>
            <a:pPr>
              <a:lnSpc>
                <a:spcPct val="110000"/>
              </a:lnSpc>
            </a:pPr>
            <a:r>
              <a:rPr lang="en-US" altLang="zh-CN" sz="2000" dirty="0" err="1">
                <a:latin typeface="Times New Roman" panose="02020603050405020304" pitchFamily="18" charset="0"/>
                <a:cs typeface="Times New Roman" panose="02020603050405020304" pitchFamily="18" charset="0"/>
              </a:rPr>
              <a:t>SiPMs</a:t>
            </a:r>
            <a:r>
              <a:rPr lang="en-US" altLang="zh-CN" sz="2000" dirty="0">
                <a:latin typeface="Times New Roman" panose="02020603050405020304" pitchFamily="18" charset="0"/>
                <a:cs typeface="Times New Roman" panose="02020603050405020304" pitchFamily="18" charset="0"/>
              </a:rPr>
              <a:t> and wires only have little mass and they are relatively far away from the detector, so the background induced by them won’t be much. Besides, PEN around them can also provide active veto.</a:t>
            </a:r>
          </a:p>
          <a:p>
            <a:pPr>
              <a:lnSpc>
                <a:spcPct val="110000"/>
              </a:lnSpc>
            </a:pPr>
            <a:endParaRPr lang="en-US" altLang="zh-CN" sz="20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FFC2C24-3E9F-4CC9-A82B-5055A373DFDD}"/>
              </a:ext>
            </a:extLst>
          </p:cNvPr>
          <p:cNvPicPr>
            <a:picLocks noChangeAspect="1"/>
          </p:cNvPicPr>
          <p:nvPr/>
        </p:nvPicPr>
        <p:blipFill rotWithShape="1">
          <a:blip r:embed="rId3"/>
          <a:srcRect l="7677" t="2915" b="16967"/>
          <a:stretch/>
        </p:blipFill>
        <p:spPr>
          <a:xfrm>
            <a:off x="7569200" y="1393031"/>
            <a:ext cx="3117167" cy="4530725"/>
          </a:xfrm>
          <a:prstGeom prst="rect">
            <a:avLst/>
          </a:prstGeom>
        </p:spPr>
      </p:pic>
    </p:spTree>
    <p:extLst>
      <p:ext uri="{BB962C8B-B14F-4D97-AF65-F5344CB8AC3E}">
        <p14:creationId xmlns:p14="http://schemas.microsoft.com/office/powerpoint/2010/main" val="168083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Unit and String</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8</a:t>
            </a:fld>
            <a:endParaRPr lang="zh-CN" altLang="en-US" dirty="0"/>
          </a:p>
        </p:txBody>
      </p:sp>
      <p:pic>
        <p:nvPicPr>
          <p:cNvPr id="12" name="图片 11">
            <a:extLst>
              <a:ext uri="{FF2B5EF4-FFF2-40B4-BE49-F238E27FC236}">
                <a16:creationId xmlns:a16="http://schemas.microsoft.com/office/drawing/2014/main" id="{C7CD45FA-5601-46FE-874F-63DFFCA17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057" y="1690688"/>
            <a:ext cx="4648835" cy="4648835"/>
          </a:xfrm>
          <a:prstGeom prst="rect">
            <a:avLst/>
          </a:prstGeom>
        </p:spPr>
      </p:pic>
      <p:pic>
        <p:nvPicPr>
          <p:cNvPr id="10" name="图片 9">
            <a:extLst>
              <a:ext uri="{FF2B5EF4-FFF2-40B4-BE49-F238E27FC236}">
                <a16:creationId xmlns:a16="http://schemas.microsoft.com/office/drawing/2014/main" id="{0AD0811A-B220-4738-804D-09020AD61507}"/>
              </a:ext>
            </a:extLst>
          </p:cNvPr>
          <p:cNvPicPr>
            <a:picLocks noChangeAspect="1"/>
          </p:cNvPicPr>
          <p:nvPr/>
        </p:nvPicPr>
        <p:blipFill>
          <a:blip r:embed="rId4"/>
          <a:stretch>
            <a:fillRect/>
          </a:stretch>
        </p:blipFill>
        <p:spPr>
          <a:xfrm>
            <a:off x="7007115" y="1690688"/>
            <a:ext cx="2831541" cy="4484370"/>
          </a:xfrm>
          <a:prstGeom prst="rect">
            <a:avLst/>
          </a:prstGeom>
        </p:spPr>
      </p:pic>
    </p:spTree>
    <p:extLst>
      <p:ext uri="{BB962C8B-B14F-4D97-AF65-F5344CB8AC3E}">
        <p14:creationId xmlns:p14="http://schemas.microsoft.com/office/powerpoint/2010/main" val="72345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1310D-5F11-4DA3-BE8D-6497E29BF5DF}"/>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SAr</a:t>
            </a:r>
            <a:r>
              <a:rPr lang="en-US" altLang="zh-CN" dirty="0">
                <a:latin typeface="Times New Roman" panose="02020603050405020304" pitchFamily="18" charset="0"/>
                <a:cs typeface="Times New Roman" panose="02020603050405020304" pitchFamily="18" charset="0"/>
              </a:rPr>
              <a:t> Unit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AA302F1-48D8-4422-9B97-481D14F9EF0A}"/>
              </a:ext>
            </a:extLst>
          </p:cNvPr>
          <p:cNvSpPr>
            <a:spLocks noGrp="1"/>
          </p:cNvSpPr>
          <p:nvPr>
            <p:ph type="sldNum" sz="quarter" idx="12"/>
          </p:nvPr>
        </p:nvSpPr>
        <p:spPr/>
        <p:txBody>
          <a:bodyPr/>
          <a:lstStyle/>
          <a:p>
            <a:fld id="{ED96098D-318A-43BF-AD96-9A1C6133493E}" type="slidenum">
              <a:rPr lang="zh-CN" altLang="en-US" smtClean="0"/>
              <a:t>9</a:t>
            </a:fld>
            <a:endParaRPr lang="zh-CN" altLang="en-US" dirty="0"/>
          </a:p>
        </p:txBody>
      </p:sp>
      <p:sp>
        <p:nvSpPr>
          <p:cNvPr id="18" name="内容占位符 2">
            <a:extLst>
              <a:ext uri="{FF2B5EF4-FFF2-40B4-BE49-F238E27FC236}">
                <a16:creationId xmlns:a16="http://schemas.microsoft.com/office/drawing/2014/main" id="{B546E847-35B8-4C90-8B2F-D5201829C3BC}"/>
              </a:ext>
            </a:extLst>
          </p:cNvPr>
          <p:cNvSpPr>
            <a:spLocks noGrp="1"/>
          </p:cNvSpPr>
          <p:nvPr>
            <p:ph idx="1"/>
          </p:nvPr>
        </p:nvSpPr>
        <p:spPr>
          <a:xfrm>
            <a:off x="838200" y="1690688"/>
            <a:ext cx="5572760" cy="4665661"/>
          </a:xfrm>
        </p:spPr>
        <p:txBody>
          <a:bodyPr>
            <a:normAutofit/>
          </a:bodyPr>
          <a:lstStyle/>
          <a:p>
            <a:pPr>
              <a:lnSpc>
                <a:spcPct val="110000"/>
              </a:lnSpc>
            </a:pPr>
            <a:r>
              <a:rPr lang="en-US" altLang="zh-CN" sz="2000" dirty="0">
                <a:latin typeface="Times New Roman" panose="02020603050405020304" pitchFamily="18" charset="0"/>
                <a:cs typeface="Times New Roman" panose="02020603050405020304" pitchFamily="18" charset="0"/>
              </a:rPr>
              <a:t>A PEN made container with solid argon inside.</a:t>
            </a:r>
          </a:p>
          <a:p>
            <a:pPr>
              <a:lnSpc>
                <a:spcPct val="110000"/>
              </a:lnSpc>
            </a:pPr>
            <a:r>
              <a:rPr lang="en-US" altLang="zh-CN" sz="2000" dirty="0">
                <a:latin typeface="Times New Roman" panose="02020603050405020304" pitchFamily="18" charset="0"/>
                <a:cs typeface="Times New Roman" panose="02020603050405020304" pitchFamily="18" charset="0"/>
              </a:rPr>
              <a:t>No underground argon is needed in this design. The nucleus in </a:t>
            </a:r>
            <a:r>
              <a:rPr lang="en-US" altLang="zh-CN" sz="2000" dirty="0" err="1">
                <a:latin typeface="Times New Roman" panose="02020603050405020304" pitchFamily="18" charset="0"/>
                <a:cs typeface="Times New Roman" panose="02020603050405020304" pitchFamily="18" charset="0"/>
              </a:rPr>
              <a:t>sAr</a:t>
            </a:r>
            <a:r>
              <a:rPr lang="en-US" altLang="zh-CN" sz="2000" dirty="0">
                <a:latin typeface="Times New Roman" panose="02020603050405020304" pitchFamily="18" charset="0"/>
                <a:cs typeface="Times New Roman" panose="02020603050405020304" pitchFamily="18" charset="0"/>
              </a:rPr>
              <a:t> are fixed so they won’t go near the detectors. As time goes by, background sources will die off in the container.</a:t>
            </a:r>
          </a:p>
          <a:p>
            <a:pPr>
              <a:lnSpc>
                <a:spcPct val="110000"/>
              </a:lnSpc>
            </a:pPr>
            <a:r>
              <a:rPr lang="en-US" altLang="zh-CN" sz="2000" dirty="0">
                <a:latin typeface="Times New Roman" panose="02020603050405020304" pitchFamily="18" charset="0"/>
                <a:cs typeface="Times New Roman" panose="02020603050405020304" pitchFamily="18" charset="0"/>
              </a:rPr>
              <a:t>Even if there are background sources, they can be easily cut off by active veto. A major background source in </a:t>
            </a:r>
            <a:r>
              <a:rPr lang="en-US" altLang="zh-CN" sz="2000" dirty="0" err="1">
                <a:latin typeface="Times New Roman" panose="02020603050405020304" pitchFamily="18" charset="0"/>
                <a:cs typeface="Times New Roman" panose="02020603050405020304" pitchFamily="18" charset="0"/>
              </a:rPr>
              <a:t>sAr</a:t>
            </a:r>
            <a:r>
              <a:rPr lang="en-US" altLang="zh-CN" sz="2000" dirty="0">
                <a:latin typeface="Times New Roman" panose="02020603050405020304" pitchFamily="18" charset="0"/>
                <a:cs typeface="Times New Roman" panose="02020603050405020304" pitchFamily="18" charset="0"/>
              </a:rPr>
              <a:t> is K42 that can contribute to ROI. K42 emits a electron first, which can easily cause scintillation in </a:t>
            </a:r>
            <a:r>
              <a:rPr lang="en-US" altLang="zh-CN" sz="2000" dirty="0" err="1">
                <a:latin typeface="Times New Roman" panose="02020603050405020304" pitchFamily="18" charset="0"/>
                <a:cs typeface="Times New Roman" panose="02020603050405020304" pitchFamily="18" charset="0"/>
              </a:rPr>
              <a:t>Ar</a:t>
            </a:r>
            <a:r>
              <a:rPr lang="en-US" altLang="zh-CN" sz="2000" dirty="0">
                <a:latin typeface="Times New Roman" panose="02020603050405020304" pitchFamily="18" charset="0"/>
                <a:cs typeface="Times New Roman" panose="02020603050405020304" pitchFamily="18" charset="0"/>
              </a:rPr>
              <a:t> for veto.</a:t>
            </a:r>
          </a:p>
          <a:p>
            <a:pPr>
              <a:lnSpc>
                <a:spcPct val="110000"/>
              </a:lnSpc>
            </a:pPr>
            <a:endParaRPr lang="en-US" altLang="zh-CN" sz="2000"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014F8CD-664F-4F9E-955D-188934F651FB}"/>
              </a:ext>
            </a:extLst>
          </p:cNvPr>
          <p:cNvPicPr>
            <a:picLocks noChangeAspect="1"/>
          </p:cNvPicPr>
          <p:nvPr/>
        </p:nvPicPr>
        <p:blipFill>
          <a:blip r:embed="rId3"/>
          <a:stretch>
            <a:fillRect/>
          </a:stretch>
        </p:blipFill>
        <p:spPr>
          <a:xfrm flipH="1">
            <a:off x="7921790" y="1578928"/>
            <a:ext cx="2060410" cy="4544389"/>
          </a:xfrm>
          <a:prstGeom prst="rect">
            <a:avLst/>
          </a:prstGeom>
        </p:spPr>
      </p:pic>
    </p:spTree>
    <p:extLst>
      <p:ext uri="{BB962C8B-B14F-4D97-AF65-F5344CB8AC3E}">
        <p14:creationId xmlns:p14="http://schemas.microsoft.com/office/powerpoint/2010/main" val="15805969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851</Words>
  <Application>Microsoft Office PowerPoint</Application>
  <PresentationFormat>宽屏</PresentationFormat>
  <Paragraphs>71</Paragraphs>
  <Slides>12</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Times New Roman</vt:lpstr>
      <vt:lpstr>Office 主题​​</vt:lpstr>
      <vt:lpstr>Design and Simulation of a Novel HPGe-PEN-sAr System for Future Rare Event Experiments</vt:lpstr>
      <vt:lpstr>Motivations</vt:lpstr>
      <vt:lpstr>Modularized HPGe-PEN-sAr Composite System</vt:lpstr>
      <vt:lpstr>HPGe-PEN Unit</vt:lpstr>
      <vt:lpstr>Inner PEN Shell</vt:lpstr>
      <vt:lpstr>Outer PEN Shell</vt:lpstr>
      <vt:lpstr>SiPM Readout Array</vt:lpstr>
      <vt:lpstr>Unit and String</vt:lpstr>
      <vt:lpstr>SAr Unit</vt:lpstr>
      <vt:lpstr>SAr Unit</vt:lpstr>
      <vt:lpstr>Modularized Ge-PEN-sAr System</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Simulation of a Novel Ge-PEN-sAr System for Future Rare Event Detection</dc:title>
  <dc:creator>z ZY</dc:creator>
  <cp:lastModifiedBy>z ZY</cp:lastModifiedBy>
  <cp:revision>34</cp:revision>
  <dcterms:created xsi:type="dcterms:W3CDTF">2020-11-04T03:34:02Z</dcterms:created>
  <dcterms:modified xsi:type="dcterms:W3CDTF">2020-11-04T13:54:29Z</dcterms:modified>
</cp:coreProperties>
</file>