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612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775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0917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131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792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443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50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8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9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2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4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9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1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23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FB9F0A3A-F3F3-4340-B46C-17410BECF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367" r="-2" b="52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F60354-7AC9-4339-915A-0A0EC3D16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Sales Transaction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97BBC-D474-4FA2-8914-EF0F99E7C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Data Analysis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70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ADAF-C220-4088-A62B-979C8E04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Countries With Most Quantities Sold.</a:t>
            </a:r>
          </a:p>
        </p:txBody>
      </p:sp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6503CE58-3256-4B0E-9D58-F3740C0D4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68" y="1996106"/>
            <a:ext cx="11203785" cy="373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0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CF5361-0BA8-4806-B9B6-260A72C6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54" y="101774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From The Previous Graph we conclude that</a:t>
            </a:r>
          </a:p>
          <a:p>
            <a:r>
              <a:rPr lang="en-US"/>
              <a:t>1. Most of our product's quantity are sold in Netherlands on an Average.</a:t>
            </a:r>
            <a:endParaRPr lang="en-US" dirty="0"/>
          </a:p>
          <a:p>
            <a:r>
              <a:rPr lang="en-US"/>
              <a:t>2. While Quantity Wise USA is at the Bottom.</a:t>
            </a:r>
            <a:endParaRPr lang="en-US" dirty="0"/>
          </a:p>
          <a:p>
            <a:r>
              <a:rPr lang="en-US"/>
              <a:t>3. Top 3 Countries are:</a:t>
            </a:r>
            <a:endParaRPr lang="en-US" dirty="0"/>
          </a:p>
          <a:p>
            <a:pPr lvl="1"/>
            <a:r>
              <a:rPr lang="en-US"/>
              <a:t>I. NetherLands</a:t>
            </a:r>
          </a:p>
          <a:p>
            <a:pPr lvl="1"/>
            <a:r>
              <a:rPr lang="en-US"/>
              <a:t>II. Japan</a:t>
            </a:r>
          </a:p>
          <a:p>
            <a:pPr lvl="1"/>
            <a:r>
              <a:rPr lang="en-US"/>
              <a:t>III. Sweden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7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F657-9355-4ECB-9A9C-E5C9B44B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 Countries With Highest Revenue Generated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DA8AF5-BFAC-4B05-A0EB-BAF669526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261114"/>
            <a:ext cx="8947150" cy="17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7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BE9F-CC0F-4185-B48D-5AE5C82C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 Most of our Revenue is generated by Netherlands.</a:t>
            </a:r>
          </a:p>
          <a:p>
            <a:r>
              <a:rPr lang="en-US"/>
              <a:t>2. Least Revenue by USA.</a:t>
            </a:r>
          </a:p>
          <a:p>
            <a:r>
              <a:rPr lang="en-US"/>
              <a:t>3. Top 3 Revenue Generating Countries are:-</a:t>
            </a:r>
          </a:p>
          <a:p>
            <a:r>
              <a:rPr lang="en-US"/>
              <a:t>I. Netherlands</a:t>
            </a:r>
          </a:p>
          <a:p>
            <a:r>
              <a:rPr lang="en-US"/>
              <a:t>II. Australia</a:t>
            </a:r>
          </a:p>
          <a:p>
            <a:r>
              <a:rPr lang="en-US"/>
              <a:t>III. Japan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0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2AE5-854F-49E5-AF71-AD44610C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EBEBEB"/>
                </a:solidFill>
              </a:rPr>
              <a:t>4.</a:t>
            </a:r>
            <a:br>
              <a:rPr lang="en-US" sz="3400" dirty="0">
                <a:solidFill>
                  <a:srgbClr val="EBEBEB"/>
                </a:solidFill>
              </a:rPr>
            </a:br>
            <a:r>
              <a:rPr lang="en-US" sz="3400">
                <a:solidFill>
                  <a:srgbClr val="EBEBEB"/>
                </a:solidFill>
              </a:rPr>
              <a:t>Products</a:t>
            </a: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That Generated Most Revenue Across The Globe</a:t>
            </a: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3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3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CE8D06-E029-4985-A7C3-83B7CF657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948115"/>
            <a:ext cx="6270662" cy="49613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4656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72D64-75AB-4CD6-A29E-E7892A6E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EBEBEB"/>
                </a:solidFill>
              </a:rPr>
              <a:t>4.</a:t>
            </a:r>
            <a:br>
              <a:rPr lang="en-US" sz="3400" dirty="0">
                <a:solidFill>
                  <a:srgbClr val="EBEBEB"/>
                </a:solidFill>
              </a:rPr>
            </a:b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Products That Generated Most Revenue Across The Globe</a:t>
            </a:r>
          </a:p>
          <a:p>
            <a:pPr>
              <a:lnSpc>
                <a:spcPct val="90000"/>
              </a:lnSpc>
            </a:pPr>
            <a:endParaRPr lang="en-US" sz="3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8F8C8A-F5CC-4398-9983-2DDBF15BF7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43854" y="813006"/>
            <a:ext cx="6270662" cy="52315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946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086F5-6A3A-4F07-932E-A7100F94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771578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5. Products Being Sold The Most Across The Globe</a:t>
            </a:r>
          </a:p>
          <a:p>
            <a:pPr>
              <a:lnSpc>
                <a:spcPct val="90000"/>
              </a:lnSpc>
            </a:pP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C85066-A953-4497-B75A-A70AA5F937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43854" y="1137111"/>
            <a:ext cx="6270662" cy="45833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41779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A0C21-1159-4D0F-A1D9-5ACEA71D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567" y="2461691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5. Products Being Sold The Most Across The Globe</a:t>
            </a:r>
          </a:p>
          <a:p>
            <a:pPr>
              <a:lnSpc>
                <a:spcPct val="90000"/>
              </a:lnSpc>
            </a:pP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B8AE15-118E-4613-9966-759794D31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134240"/>
            <a:ext cx="6270662" cy="4589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877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641F-7A05-4EE9-8422-3D43D177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6.Stock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4791-BD70-41B2-8A96-6B6F68CD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Based on the data above we can do the following:-</a:t>
            </a:r>
            <a:endParaRPr lang="en-US" dirty="0"/>
          </a:p>
          <a:p>
            <a:r>
              <a:rPr lang="en-US"/>
              <a:t>1. We can have stock of products that are being sold the most categorized per country</a:t>
            </a:r>
          </a:p>
          <a:p>
            <a:r>
              <a:rPr lang="en-US"/>
              <a:t>2. </a:t>
            </a:r>
            <a:r>
              <a:rPr lang="en-US">
                <a:ea typeface="+mj-lt"/>
                <a:cs typeface="+mj-lt"/>
              </a:rPr>
              <a:t>We can have stock of products that generates the most revenue for the organisation categorized per country.</a:t>
            </a:r>
          </a:p>
          <a:p>
            <a:r>
              <a:rPr lang="en-US">
                <a:ea typeface="+mj-lt"/>
                <a:cs typeface="+mj-lt"/>
              </a:rPr>
              <a:t>3. Having stocks of product that are not being sold much will not do good to the organisation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20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C48E5-8BE9-42F2-B481-0CA08E13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7. Customer Relations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A339E8-C3D7-476D-AC8A-9B101D1A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FEEFC9-EC8E-4C92-BDD1-C169367CF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89211" y="647698"/>
            <a:ext cx="2021362" cy="5562139"/>
          </a:xfrm>
          <a:prstGeom prst="rect">
            <a:avLst/>
          </a:prstGeom>
          <a:effectLst/>
        </p:spPr>
      </p:pic>
      <p:sp>
        <p:nvSpPr>
          <p:cNvPr id="25" name="Freeform 31">
            <a:extLst>
              <a:ext uri="{FF2B5EF4-FFF2-40B4-BE49-F238E27FC236}">
                <a16:creationId xmlns:a16="http://schemas.microsoft.com/office/drawing/2014/main" id="{066DF7B3-9ED5-41D5-A5B2-B2C5775B1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DE0276-2B12-4D65-92E7-DAD5F1213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6510" y="819348"/>
            <a:ext cx="4805773" cy="5218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878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E5AC-06B1-4477-97A0-52876E79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2EAF-E347-4F07-A2BB-45CCFC13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following observation have been made based on the data provided in Sales.csv</a:t>
            </a:r>
          </a:p>
          <a:p>
            <a:r>
              <a:rPr lang="en-US" dirty="0"/>
              <a:t>The file consists of Sales data and transaction timestamp for each and every transaction.</a:t>
            </a:r>
          </a:p>
          <a:p>
            <a:r>
              <a:rPr lang="en-US" dirty="0"/>
              <a:t>It also had Country of transaction along with the Product id , product description , Unit price and the quantity sold.</a:t>
            </a:r>
          </a:p>
          <a:p>
            <a:r>
              <a:rPr lang="en-US" dirty="0"/>
              <a:t>The data was presented based on customer id.</a:t>
            </a:r>
          </a:p>
          <a:p>
            <a:r>
              <a:rPr lang="en-US" dirty="0"/>
              <a:t>For our ease we have calculated Total Amount and  Day of Transaction and added to the current data.</a:t>
            </a:r>
          </a:p>
        </p:txBody>
      </p:sp>
    </p:spTree>
    <p:extLst>
      <p:ext uri="{BB962C8B-B14F-4D97-AF65-F5344CB8AC3E}">
        <p14:creationId xmlns:p14="http://schemas.microsoft.com/office/powerpoint/2010/main" val="178350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FD162-C030-4F55-A463-746732CB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718" y="1490932"/>
            <a:ext cx="3520581" cy="3053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ea typeface="+mj-lt"/>
                <a:cs typeface="+mj-lt"/>
              </a:rPr>
              <a:t>7. Customer Relations</a:t>
            </a:r>
          </a:p>
          <a:p>
            <a:endParaRPr lang="en-US" sz="54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A339E8-C3D7-476D-AC8A-9B101D1A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2683C1-F1BF-4C3A-BC02-3FD8E8E6B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55024" y="1489149"/>
            <a:ext cx="3037360" cy="3879236"/>
          </a:xfrm>
          <a:prstGeom prst="rect">
            <a:avLst/>
          </a:prstGeom>
          <a:effectLst/>
        </p:spPr>
      </p:pic>
      <p:sp>
        <p:nvSpPr>
          <p:cNvPr id="25" name="Freeform 31">
            <a:extLst>
              <a:ext uri="{FF2B5EF4-FFF2-40B4-BE49-F238E27FC236}">
                <a16:creationId xmlns:a16="http://schemas.microsoft.com/office/drawing/2014/main" id="{066DF7B3-9ED5-41D5-A5B2-B2C5775B1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00AD192-8BB7-4C80-A0C3-C1248AB514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8508" y="1582362"/>
            <a:ext cx="4245058" cy="39947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661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9650-C497-43BD-BD18-2CD7D3AE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7. Customer Relations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98A8-5031-4B2F-8FE1-7232856C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last 2 graphs are about unique customers with unique customer id who have shopped with us categorized per month and per days.</a:t>
            </a:r>
          </a:p>
          <a:p>
            <a:r>
              <a:rPr lang="en-US" dirty="0"/>
              <a:t>We see an increasing trend in customer acquisition but after November a decline in number of customers.</a:t>
            </a:r>
          </a:p>
          <a:p>
            <a:r>
              <a:rPr lang="en-US" dirty="0"/>
              <a:t>We may include offers on Sunday to get our sales up as Sunday is Holiday and on Sunday we see a Major Dip in our sales as well as customer acquisition</a:t>
            </a:r>
          </a:p>
        </p:txBody>
      </p:sp>
    </p:spTree>
    <p:extLst>
      <p:ext uri="{BB962C8B-B14F-4D97-AF65-F5344CB8AC3E}">
        <p14:creationId xmlns:p14="http://schemas.microsoft.com/office/powerpoint/2010/main" val="426738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stationary&#10;&#10;Description generated with very high confidence">
            <a:extLst>
              <a:ext uri="{FF2B5EF4-FFF2-40B4-BE49-F238E27FC236}">
                <a16:creationId xmlns:a16="http://schemas.microsoft.com/office/drawing/2014/main" id="{89D90E94-F653-4BAA-9A31-C0936D9E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837" y="1123527"/>
            <a:ext cx="6139733" cy="4604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007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22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0AD09-160D-4D3A-AC35-114B59C9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Company's Performance</a:t>
            </a:r>
          </a:p>
        </p:txBody>
      </p:sp>
    </p:spTree>
    <p:extLst>
      <p:ext uri="{BB962C8B-B14F-4D97-AF65-F5344CB8AC3E}">
        <p14:creationId xmlns:p14="http://schemas.microsoft.com/office/powerpoint/2010/main" val="231693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91CF-C7DC-4B4A-A563-DB1E4EEB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>
                <a:solidFill>
                  <a:srgbClr val="FFFFFF"/>
                </a:solidFill>
              </a:rPr>
              <a:t>Performance </a:t>
            </a:r>
            <a:br>
              <a:rPr lang="en-US" sz="3900">
                <a:solidFill>
                  <a:srgbClr val="FFFFFF"/>
                </a:solidFill>
              </a:rPr>
            </a:br>
            <a:r>
              <a:rPr lang="en-US" sz="3900">
                <a:solidFill>
                  <a:srgbClr val="FFFFFF"/>
                </a:solidFill>
              </a:rPr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E75F-CD9D-4AB5-9DA8-BE0C3ED6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Performance of the company based on the provided data has been classified into two parts:</a:t>
            </a:r>
          </a:p>
          <a:p>
            <a:endParaRPr lang="en-US" dirty="0"/>
          </a:p>
          <a:p>
            <a:r>
              <a:rPr lang="en-US" dirty="0"/>
              <a:t>1. Based on the "Quantity Sold".</a:t>
            </a:r>
          </a:p>
          <a:p>
            <a:endParaRPr lang="en-US" dirty="0"/>
          </a:p>
          <a:p>
            <a:r>
              <a:rPr lang="en-US" dirty="0"/>
              <a:t>2. Based on the Revenue Generated.</a:t>
            </a:r>
          </a:p>
        </p:txBody>
      </p:sp>
    </p:spTree>
    <p:extLst>
      <p:ext uri="{BB962C8B-B14F-4D97-AF65-F5344CB8AC3E}">
        <p14:creationId xmlns:p14="http://schemas.microsoft.com/office/powerpoint/2010/main" val="3252272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C6178-430F-4BB7-BEEB-2B4B96C4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Performance Based on Quantity Sold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0AA912-8BE6-4EBE-8B81-CE15E741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616910"/>
            <a:ext cx="5449889" cy="3624176"/>
          </a:xfrm>
          <a:prstGeom prst="rect">
            <a:avLst/>
          </a:prstGeom>
          <a:effectLst/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6E6D-D73E-4E5F-8E90-1FBC0559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graph shows the performance of the company over the period of months.</a:t>
            </a:r>
          </a:p>
          <a:p>
            <a:r>
              <a:rPr lang="en-US">
                <a:solidFill>
                  <a:srgbClr val="EBEBEB"/>
                </a:solidFill>
              </a:rPr>
              <a:t>The graph shows that the number of quantity sold were on the rise but later after November saw a decline.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29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99BFC-FAD9-4AC3-A50A-A57D1B11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EBEBEB"/>
                </a:solidFill>
                <a:ea typeface="+mj-lt"/>
                <a:cs typeface="+mj-lt"/>
              </a:rPr>
              <a:t>Performance Based on Revenue Generated</a:t>
            </a:r>
            <a:br>
              <a:rPr lang="en-US" sz="2600">
                <a:solidFill>
                  <a:srgbClr val="EBEBEB"/>
                </a:solidFill>
                <a:ea typeface="+mj-lt"/>
                <a:cs typeface="+mj-lt"/>
              </a:rPr>
            </a:br>
            <a:endParaRPr lang="en-US" sz="2600">
              <a:solidFill>
                <a:srgbClr val="EBEBEB"/>
              </a:solidFill>
            </a:endParaRPr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C2ADA93-B9A4-4276-B42F-F199D21E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643690"/>
            <a:ext cx="5449889" cy="3570617"/>
          </a:xfrm>
          <a:prstGeom prst="rect">
            <a:avLst/>
          </a:prstGeom>
          <a:effectLst/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5BB4-CB0D-484D-8A10-CC8271B6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graph depicts the performance based on company's performance in terms of Revenue Generation over the period of Months.</a:t>
            </a:r>
          </a:p>
          <a:p>
            <a:r>
              <a:rPr lang="en-US">
                <a:solidFill>
                  <a:srgbClr val="EBEBEB"/>
                </a:solidFill>
              </a:rPr>
              <a:t>The trend is same the company's performance increased but seeing a decline since November.</a:t>
            </a:r>
          </a:p>
        </p:txBody>
      </p:sp>
    </p:spTree>
    <p:extLst>
      <p:ext uri="{BB962C8B-B14F-4D97-AF65-F5344CB8AC3E}">
        <p14:creationId xmlns:p14="http://schemas.microsoft.com/office/powerpoint/2010/main" val="2699010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E9E08-40FB-4EEF-8DCD-9E48497094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F1F519-AA5D-423A-8FED-4BC93E89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Trends From the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6765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0604-E71B-46E9-B82E-A5CAC3A4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sz="3200"/>
              <a:t>1. Shopping Day?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5CC7D68-0475-40F1-AC15-A76AAC4B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On Thursday we see max sale across all the countries.</a:t>
            </a:r>
          </a:p>
          <a:p>
            <a:pPr marL="0" indent="0">
              <a:buNone/>
            </a:pPr>
            <a:r>
              <a:rPr lang="en-US" sz="1600" dirty="0"/>
              <a:t>While on Sunday's people don’t prefer to go out that much hence the least sale. </a:t>
            </a:r>
          </a:p>
        </p:txBody>
      </p:sp>
      <p:pic>
        <p:nvPicPr>
          <p:cNvPr id="9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F70224-5A33-4D15-A665-2A8E9702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42" y="1304423"/>
            <a:ext cx="3306172" cy="4484942"/>
          </a:xfrm>
          <a:prstGeom prst="rect">
            <a:avLst/>
          </a:prstGeom>
          <a:effectLst/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6C284B8-74B9-4904-B38C-3F2BB7743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091" y="2053349"/>
            <a:ext cx="3694361" cy="3418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074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CBE2E-B962-4B3C-9AEB-52F1C5B4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Shopping Day?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81EEF1F-9192-4FE2-8C4E-E0BF7A66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739406"/>
            <a:ext cx="5449889" cy="3379185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DA4E98-CD05-4258-91D6-54099D535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 Total Revenue generated over the week.</a:t>
            </a:r>
            <a:endParaRPr lang="en-US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Maximum on Thursday.</a:t>
            </a:r>
          </a:p>
          <a:p>
            <a:r>
              <a:rPr lang="en-US" dirty="0">
                <a:solidFill>
                  <a:srgbClr val="EBEBEB"/>
                </a:solidFill>
              </a:rPr>
              <a:t>Minimum on Sunday.</a:t>
            </a:r>
          </a:p>
        </p:txBody>
      </p:sp>
    </p:spTree>
    <p:extLst>
      <p:ext uri="{BB962C8B-B14F-4D97-AF65-F5344CB8AC3E}">
        <p14:creationId xmlns:p14="http://schemas.microsoft.com/office/powerpoint/2010/main" val="42986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</vt:lpstr>
      <vt:lpstr>Sales Transaction </vt:lpstr>
      <vt:lpstr>Data Overview</vt:lpstr>
      <vt:lpstr>Company's Performance</vt:lpstr>
      <vt:lpstr>Performance  Criteria</vt:lpstr>
      <vt:lpstr>Performance Based on Quantity Sold</vt:lpstr>
      <vt:lpstr>Performance Based on Revenue Generated </vt:lpstr>
      <vt:lpstr>Trends From the Data</vt:lpstr>
      <vt:lpstr>1. Shopping Day?</vt:lpstr>
      <vt:lpstr>Shopping Day?</vt:lpstr>
      <vt:lpstr>2. Countries With Most Quantities Sold.</vt:lpstr>
      <vt:lpstr>PowerPoint Presentation</vt:lpstr>
      <vt:lpstr>3. Countries With Highest Revenue Generated</vt:lpstr>
      <vt:lpstr>PowerPoint Presentation</vt:lpstr>
      <vt:lpstr>4. Products That Generated Most Revenue Across The Globe</vt:lpstr>
      <vt:lpstr>4. Products That Generated Most Revenue Across The Globe </vt:lpstr>
      <vt:lpstr>5. Products Being Sold The Most Across The Globe </vt:lpstr>
      <vt:lpstr>5. Products Being Sold The Most Across The Globe  </vt:lpstr>
      <vt:lpstr>6.Stock Options</vt:lpstr>
      <vt:lpstr>7. Customer Relations</vt:lpstr>
      <vt:lpstr>7. Customer Relations </vt:lpstr>
      <vt:lpstr>7. Customer Relations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514</cp:revision>
  <dcterms:created xsi:type="dcterms:W3CDTF">2013-07-15T20:26:40Z</dcterms:created>
  <dcterms:modified xsi:type="dcterms:W3CDTF">2019-08-06T19:36:19Z</dcterms:modified>
</cp:coreProperties>
</file>