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0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0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03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4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0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8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6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7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0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3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A95E7D-AD1B-4906-9FD1-9010078B710F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BBFED-B23D-4576-A8DF-0C23D9083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F39E-2DDD-4C6A-8B47-38E6A569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357" y="812801"/>
            <a:ext cx="9329665" cy="2616199"/>
          </a:xfrm>
        </p:spPr>
        <p:txBody>
          <a:bodyPr>
            <a:normAutofit/>
          </a:bodyPr>
          <a:lstStyle/>
          <a:p>
            <a:r>
              <a:rPr lang="en-IN" sz="4800" b="1" i="1" u="sng" dirty="0"/>
              <a:t>Singapore Residents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0D2FC-EFEC-498F-9DFD-70A3057C0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Aditya Shukla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2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EFFA3-E47C-4F4D-BF83-F0B1BF7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132521"/>
            <a:ext cx="9104244" cy="1371600"/>
          </a:xfrm>
        </p:spPr>
        <p:txBody>
          <a:bodyPr>
            <a:normAutofit/>
          </a:bodyPr>
          <a:lstStyle/>
          <a:p>
            <a:r>
              <a:rPr lang="en-US" sz="2800" dirty="0"/>
              <a:t>Analysis Based on Male Gender(WRT Male Total Population)	</a:t>
            </a:r>
            <a:endParaRPr lang="en-IN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73CE5B-D4D2-4266-91E2-AFE55BF60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5" y="4293704"/>
            <a:ext cx="9104244" cy="202758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8287EA-4F39-4696-B85A-E2EFD42B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6765" y="1808921"/>
            <a:ext cx="9104244" cy="1828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Majority-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Chinese Male 76%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Total Male Population with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 Growth Rate 1.97%.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Minority-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Other Ethnic Group – 2.13%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total Male Population with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 Growth Rate 2.13%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Growth Rate- Other Ethnic Group 2.13%.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Growth Rate – Indian Male – 1.49%.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CD4-FA67-455F-9A5A-4AADA1DE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97" y="149923"/>
            <a:ext cx="4598504" cy="1371600"/>
          </a:xfrm>
        </p:spPr>
        <p:txBody>
          <a:bodyPr/>
          <a:lstStyle/>
          <a:p>
            <a:r>
              <a:rPr lang="en-US" dirty="0"/>
              <a:t>Average Growth Rate and % Change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7EAF-639B-4176-8597-B169EF4E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6660" y="4422077"/>
            <a:ext cx="3549121" cy="1828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Above Graph Average Growth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Left Graph - % change of the male Population over the Years.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7BF252-47C9-4FBE-A64A-6926D432C8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46649" y="-266700"/>
            <a:ext cx="427215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FA3E44-089B-4674-8E79-1FE3C8DB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50" y="1628775"/>
            <a:ext cx="589597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900-EDBE-4166-8B74-E8740483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5804385" cy="1371600"/>
          </a:xfrm>
        </p:spPr>
        <p:txBody>
          <a:bodyPr>
            <a:normAutofit/>
          </a:bodyPr>
          <a:lstStyle/>
          <a:p>
            <a:r>
              <a:rPr lang="en-US" sz="2800" dirty="0"/>
              <a:t>Analysis Based on Gender WRT Total Population</a:t>
            </a: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AC40B-0539-4BA5-913A-2BD8C33A5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7841" y="3533361"/>
            <a:ext cx="4394159" cy="311923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3 (Majority):-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Chinese Females- 40.4%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Chinese Males- 36.3%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Malays- 6.3%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Bottom 3 (Minority):-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Other Ethnic Group Male- 1.3%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Other Ethnic Group Female- 1.5%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Female Indian- 4.1%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0F84AF0-C41E-4EAC-8065-A9DB2ACE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85804" y="-606998"/>
            <a:ext cx="3305589" cy="45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0128779-F4E9-4131-810B-1AF9C58E4F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4" y="1524000"/>
            <a:ext cx="6688357" cy="547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C4AB-BE15-4703-AD7F-7F9BBB9B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29" y="2382078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1D5C-31FB-412C-A1C8-A8227EAB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About The Data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98A3-CD26-4E73-9112-D2467F25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Population(Values) by </a:t>
            </a:r>
            <a:r>
              <a:rPr lang="en-US" dirty="0">
                <a:highlight>
                  <a:srgbClr val="FFFF00"/>
                </a:highlight>
              </a:rPr>
              <a:t>ethnicity, age and gender </a:t>
            </a:r>
            <a:r>
              <a:rPr lang="en-US" dirty="0"/>
              <a:t>for the country of Singapore from the </a:t>
            </a:r>
            <a:r>
              <a:rPr lang="en-IN" dirty="0">
                <a:highlight>
                  <a:srgbClr val="FFFF00"/>
                </a:highlight>
              </a:rPr>
              <a:t>year 1957 to 2018</a:t>
            </a:r>
            <a:r>
              <a:rPr lang="en-IN" dirty="0"/>
              <a:t>.</a:t>
            </a:r>
          </a:p>
          <a:p>
            <a:r>
              <a:rPr lang="en-IN" dirty="0"/>
              <a:t>The Task was to Analyse this data and to showcase the Result.</a:t>
            </a:r>
          </a:p>
        </p:txBody>
      </p:sp>
    </p:spTree>
    <p:extLst>
      <p:ext uri="{BB962C8B-B14F-4D97-AF65-F5344CB8AC3E}">
        <p14:creationId xmlns:p14="http://schemas.microsoft.com/office/powerpoint/2010/main" val="35017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168B-E739-46C2-BEAB-B6D69985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120" y="261730"/>
            <a:ext cx="5168280" cy="1371600"/>
          </a:xfrm>
        </p:spPr>
        <p:txBody>
          <a:bodyPr>
            <a:normAutofit/>
          </a:bodyPr>
          <a:lstStyle/>
          <a:p>
            <a:r>
              <a:rPr lang="en-IN" sz="2800" u="sng" dirty="0"/>
              <a:t>Analysis Based on Ethnic groups in Singapore.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39DB71-EBF5-4A53-86FB-C7EDB0AF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" y="4051854"/>
            <a:ext cx="11870078" cy="192487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F1542-B0A0-4E36-8D84-23795DC3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7739" y="2030895"/>
            <a:ext cx="8878957" cy="1828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Currently </a:t>
            </a:r>
            <a:r>
              <a:rPr lang="en-US" b="1" dirty="0">
                <a:highlight>
                  <a:srgbClr val="FFFF00"/>
                </a:highlight>
              </a:rPr>
              <a:t>Chinese is largest Ethnic group </a:t>
            </a:r>
            <a:r>
              <a:rPr lang="en-US" b="1" dirty="0"/>
              <a:t>in Singapore having an </a:t>
            </a:r>
            <a:r>
              <a:rPr lang="en-US" b="1" dirty="0">
                <a:highlight>
                  <a:srgbClr val="FFFF00"/>
                </a:highlight>
              </a:rPr>
              <a:t>Average Growth rate of 2.07%.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Chinese constitutes a </a:t>
            </a:r>
            <a:r>
              <a:rPr lang="en-US" b="1" dirty="0">
                <a:highlight>
                  <a:srgbClr val="FFFF00"/>
                </a:highlight>
              </a:rPr>
              <a:t>total of 76.7% of the total population </a:t>
            </a:r>
            <a:r>
              <a:rPr lang="en-US" b="1" dirty="0"/>
              <a:t>in Singapore in 2018.</a:t>
            </a:r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While “</a:t>
            </a:r>
            <a:r>
              <a:rPr lang="en-IN" b="1" dirty="0">
                <a:highlight>
                  <a:srgbClr val="FFFF00"/>
                </a:highlight>
              </a:rPr>
              <a:t>Other Ethnic Groups</a:t>
            </a:r>
            <a:r>
              <a:rPr lang="en-IN" b="1" dirty="0"/>
              <a:t>” have a shown a </a:t>
            </a:r>
            <a:r>
              <a:rPr lang="en-IN" b="1" dirty="0">
                <a:highlight>
                  <a:srgbClr val="FFFF00"/>
                </a:highlight>
              </a:rPr>
              <a:t>remarkable Average growth rate of 2.3%</a:t>
            </a:r>
            <a:r>
              <a:rPr lang="en-IN" b="1" dirty="0"/>
              <a:t> but they only constitute </a:t>
            </a:r>
            <a:r>
              <a:rPr lang="en-IN" b="1" dirty="0">
                <a:highlight>
                  <a:srgbClr val="FFFF00"/>
                </a:highlight>
              </a:rPr>
              <a:t>2.8% of the total population</a:t>
            </a:r>
            <a:r>
              <a:rPr lang="en-IN" b="1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Malays</a:t>
            </a:r>
            <a:r>
              <a:rPr lang="en-US" b="1" dirty="0"/>
              <a:t> have shown the </a:t>
            </a:r>
            <a:r>
              <a:rPr lang="en-US" b="1" dirty="0">
                <a:highlight>
                  <a:srgbClr val="FFFF00"/>
                </a:highlight>
              </a:rPr>
              <a:t>least Average Growth Rate but constitute 12.3%  </a:t>
            </a:r>
            <a:r>
              <a:rPr lang="en-US" b="1" dirty="0"/>
              <a:t>of the Total Population.</a:t>
            </a:r>
          </a:p>
        </p:txBody>
      </p:sp>
    </p:spTree>
    <p:extLst>
      <p:ext uri="{BB962C8B-B14F-4D97-AF65-F5344CB8AC3E}">
        <p14:creationId xmlns:p14="http://schemas.microsoft.com/office/powerpoint/2010/main" val="15859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B0D0-888F-4CDE-B9E8-A930EDBF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36" y="237050"/>
            <a:ext cx="3549121" cy="1371600"/>
          </a:xfrm>
        </p:spPr>
        <p:txBody>
          <a:bodyPr/>
          <a:lstStyle/>
          <a:p>
            <a:r>
              <a:rPr lang="en-US" dirty="0"/>
              <a:t>Average Growth Rate and %Change over the Years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FD125-2449-47F0-B7A6-9FD2064B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4738" y="4159526"/>
            <a:ext cx="4941426" cy="182358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The Graph above shows the Average Population Growth of different Ethnic Groups.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The Graph on the left showcase their journey over the years from 1957-2018.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AA684-CC8B-46A2-BC63-D1A422A60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78" y="237050"/>
            <a:ext cx="4941426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C467F8-F483-43C0-B52B-44D7D139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25"/>
            <a:ext cx="58959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8AAD-4FA3-4A0A-B5FA-B5F85AE7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/>
              <a:t>Analysis based on Age groups in Singapore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29D39-9C6B-4C0B-AC34-5F68D4A32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629233"/>
              </p:ext>
            </p:extLst>
          </p:nvPr>
        </p:nvGraphicFramePr>
        <p:xfrm>
          <a:off x="2312606" y="1855026"/>
          <a:ext cx="8362122" cy="45725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7374">
                  <a:extLst>
                    <a:ext uri="{9D8B030D-6E8A-4147-A177-3AD203B41FA5}">
                      <a16:colId xmlns:a16="http://schemas.microsoft.com/office/drawing/2014/main" val="2064001279"/>
                    </a:ext>
                  </a:extLst>
                </a:gridCol>
                <a:gridCol w="2787374">
                  <a:extLst>
                    <a:ext uri="{9D8B030D-6E8A-4147-A177-3AD203B41FA5}">
                      <a16:colId xmlns:a16="http://schemas.microsoft.com/office/drawing/2014/main" val="2464299821"/>
                    </a:ext>
                  </a:extLst>
                </a:gridCol>
                <a:gridCol w="2787374">
                  <a:extLst>
                    <a:ext uri="{9D8B030D-6E8A-4147-A177-3AD203B41FA5}">
                      <a16:colId xmlns:a16="http://schemas.microsoft.com/office/drawing/2014/main" val="1606451769"/>
                    </a:ext>
                  </a:extLst>
                </a:gridCol>
              </a:tblGrid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Growth Rate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23975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0 - 4 Years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-0.581081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495970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10 - 14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0.683859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862688"/>
                  </a:ext>
                </a:extLst>
              </a:tr>
              <a:tr h="12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15 - 19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0.843772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0591874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20 - 24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1.256897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0343970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25 - 29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1.585287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566401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30 - 34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1.887745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552774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35 - 39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2.155321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156333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40 - 44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2.291866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80444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45 - 49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2.538452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174042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5 - 9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-0.149566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6843565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50 - 54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2.971074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9090567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55 - 59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3.494326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7642482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60 - 64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4.038713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643654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65 - 69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4.393379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253137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Years &amp; Over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4.817452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859546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70 - 74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4.589957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126026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Years &amp; Over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5.153202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606725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75 - 79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5.204847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450407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 Years &amp; Over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5.679302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744598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80 - 84 Years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5.844546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635796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Years &amp; Over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6.239814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487585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 Years &amp; Over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6.845092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325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7B48-CF62-4FE8-AF3C-F3A6EB1A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002" y="0"/>
            <a:ext cx="3549121" cy="1371600"/>
          </a:xfrm>
        </p:spPr>
        <p:txBody>
          <a:bodyPr/>
          <a:lstStyle/>
          <a:p>
            <a:r>
              <a:rPr lang="en-US" dirty="0"/>
              <a:t>Average Growth Rate and %Change over the Years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8ED6-154D-44F1-999F-3FAF6868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5530" y="1915364"/>
            <a:ext cx="4310179" cy="43661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Largest Age Group-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65 Years &amp; Over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constituting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10.6% of the Total Population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 Growth Rate of 4.81%.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Smallest Age Group-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85 Years &amp; Over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constituting only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1% of the total population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 Growth Rate of 6.84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Highest Average Growth Rate-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85 Years &amp; over-6.84%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Lowest Average Growth Rate-</a:t>
            </a:r>
          </a:p>
          <a:p>
            <a:pPr algn="l"/>
            <a:r>
              <a:rPr lang="en-I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0 - 4 Years –( -0.58%)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D7940B-C74E-4660-9F66-A01560703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" y="1769590"/>
            <a:ext cx="7464195" cy="47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BB1A-A515-4AA0-95EA-47D6F083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27" y="367748"/>
            <a:ext cx="7977946" cy="639417"/>
          </a:xfrm>
        </p:spPr>
        <p:txBody>
          <a:bodyPr>
            <a:normAutofit/>
          </a:bodyPr>
          <a:lstStyle/>
          <a:p>
            <a:r>
              <a:rPr lang="en-US" sz="2800" dirty="0"/>
              <a:t>% Change for Age Groups over the Years</a:t>
            </a:r>
            <a:endParaRPr lang="en-IN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431AC1-2BFF-4C19-A3B3-FB69354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40" y="1007165"/>
            <a:ext cx="8823641" cy="566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6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EEF4-60DB-4BBD-B780-31212AEE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6" y="235226"/>
            <a:ext cx="8706677" cy="1371600"/>
          </a:xfrm>
        </p:spPr>
        <p:txBody>
          <a:bodyPr>
            <a:normAutofit/>
          </a:bodyPr>
          <a:lstStyle/>
          <a:p>
            <a:r>
              <a:rPr lang="en-US" sz="2800" dirty="0"/>
              <a:t>Analysis Based on Female Gender(WRT Female Total Population)	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EA615-E6FB-4F3E-9B73-5811E5F33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69" y="4002157"/>
            <a:ext cx="11343861" cy="249803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BB886-5246-4619-9C5F-4B27257F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1236" y="1606826"/>
            <a:ext cx="9647582" cy="1828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Chinese Female Majority- 77.3% of the total female population with an Average Growth Rate of 2.17%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Other Ethnic Groups Minority- 2.8% of the total female population with an Average Growth Rate of 2.47%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Highest Growth Rate- Indian Female- 2.8%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Lowest Growth Rate Malay Females – 2%</a:t>
            </a:r>
          </a:p>
        </p:txBody>
      </p:sp>
    </p:spTree>
    <p:extLst>
      <p:ext uri="{BB962C8B-B14F-4D97-AF65-F5344CB8AC3E}">
        <p14:creationId xmlns:p14="http://schemas.microsoft.com/office/powerpoint/2010/main" val="21679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A984-97C2-42D4-968A-D32444F5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879" y="0"/>
            <a:ext cx="3549121" cy="1371600"/>
          </a:xfrm>
        </p:spPr>
        <p:txBody>
          <a:bodyPr/>
          <a:lstStyle/>
          <a:p>
            <a:r>
              <a:rPr lang="en-US" dirty="0"/>
              <a:t>Average Growth Rate and %change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3F39-281E-4C6D-AADC-EFA75AA05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9271" y="4550465"/>
            <a:ext cx="3920250" cy="1828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Above Graph- Average growth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Left Graph Percentage Change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DD050C-BD56-4EF9-9F26-B6BE7E7F23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08907" y="-228600"/>
            <a:ext cx="414813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8B1AA3-CDDF-4007-A3D5-FBA8F6DC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0" y="1661492"/>
            <a:ext cx="583882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3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</TotalTime>
  <Words>610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Singapore Residents Data Analysis</vt:lpstr>
      <vt:lpstr>About The Data</vt:lpstr>
      <vt:lpstr>Analysis Based on Ethnic groups in Singapore.</vt:lpstr>
      <vt:lpstr>Average Growth Rate and %Change over the Years</vt:lpstr>
      <vt:lpstr>Analysis based on Age groups in Singapore</vt:lpstr>
      <vt:lpstr>Average Growth Rate and %Change over the Years</vt:lpstr>
      <vt:lpstr>% Change for Age Groups over the Years</vt:lpstr>
      <vt:lpstr>Analysis Based on Female Gender(WRT Female Total Population) </vt:lpstr>
      <vt:lpstr>Average Growth Rate and %change</vt:lpstr>
      <vt:lpstr>Analysis Based on Male Gender(WRT Male Total Population) </vt:lpstr>
      <vt:lpstr>Average Growth Rate and % Change</vt:lpstr>
      <vt:lpstr>Analysis Based on Gender WRT Total Population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Residents Data</dc:title>
  <dc:creator>Aditya Shukla</dc:creator>
  <cp:lastModifiedBy>Aditya Shukla</cp:lastModifiedBy>
  <cp:revision>9</cp:revision>
  <dcterms:created xsi:type="dcterms:W3CDTF">2019-09-04T10:58:24Z</dcterms:created>
  <dcterms:modified xsi:type="dcterms:W3CDTF">2019-09-04T12:44:39Z</dcterms:modified>
</cp:coreProperties>
</file>