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3" r:id="rId3"/>
    <p:sldId id="305" r:id="rId4"/>
    <p:sldId id="302" r:id="rId5"/>
    <p:sldId id="340" r:id="rId6"/>
    <p:sldId id="346" r:id="rId7"/>
    <p:sldId id="306" r:id="rId8"/>
    <p:sldId id="304" r:id="rId9"/>
    <p:sldId id="307" r:id="rId10"/>
    <p:sldId id="308" r:id="rId11"/>
    <p:sldId id="309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33" r:id="rId20"/>
    <p:sldId id="318" r:id="rId21"/>
    <p:sldId id="319" r:id="rId22"/>
    <p:sldId id="320" r:id="rId23"/>
    <p:sldId id="321" r:id="rId24"/>
    <p:sldId id="325" r:id="rId25"/>
    <p:sldId id="322" r:id="rId26"/>
    <p:sldId id="331" r:id="rId27"/>
    <p:sldId id="326" r:id="rId28"/>
    <p:sldId id="327" r:id="rId29"/>
    <p:sldId id="328" r:id="rId30"/>
    <p:sldId id="329" r:id="rId31"/>
    <p:sldId id="330" r:id="rId32"/>
    <p:sldId id="347" r:id="rId33"/>
    <p:sldId id="349" r:id="rId34"/>
    <p:sldId id="348" r:id="rId35"/>
    <p:sldId id="334" r:id="rId36"/>
    <p:sldId id="335" r:id="rId37"/>
    <p:sldId id="341" r:id="rId38"/>
    <p:sldId id="336" r:id="rId39"/>
    <p:sldId id="337" r:id="rId40"/>
    <p:sldId id="338" r:id="rId41"/>
    <p:sldId id="350" r:id="rId42"/>
    <p:sldId id="351" r:id="rId43"/>
    <p:sldId id="339" r:id="rId44"/>
    <p:sldId id="342" r:id="rId45"/>
    <p:sldId id="344" r:id="rId46"/>
    <p:sldId id="345" r:id="rId47"/>
    <p:sldId id="294" r:id="rId48"/>
    <p:sldId id="26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456"/>
    <a:srgbClr val="0091B3"/>
    <a:srgbClr val="FF99FF"/>
    <a:srgbClr val="E6FFED"/>
    <a:srgbClr val="FFEEF0"/>
    <a:srgbClr val="73B85B"/>
    <a:srgbClr val="FAFAFA"/>
    <a:srgbClr val="FF0066"/>
    <a:srgbClr val="FF99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E9A008-8F7A-4C18-8BA3-51A3AE40FEF7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0216" y="1871008"/>
            <a:ext cx="6711568" cy="1856936"/>
          </a:xfrm>
        </p:spPr>
        <p:txBody>
          <a:bodyPr anchor="b"/>
          <a:lstStyle>
            <a:lvl1pPr algn="ctr">
              <a:defRPr sz="6000">
                <a:ln>
                  <a:noFill/>
                </a:ln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27" y="4221305"/>
            <a:ext cx="4100945" cy="1054088"/>
          </a:xfrm>
        </p:spPr>
        <p:txBody>
          <a:bodyPr/>
          <a:lstStyle>
            <a:lvl1pPr marL="0" indent="0" algn="ctr">
              <a:buNone/>
              <a:defRPr sz="2400">
                <a:ln>
                  <a:noFill/>
                </a:ln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1" y="5564397"/>
            <a:ext cx="2730992" cy="821054"/>
          </a:xfrm>
          <a:prstGeom prst="rect">
            <a:avLst/>
          </a:prstGeom>
        </p:spPr>
      </p:pic>
      <p:pic>
        <p:nvPicPr>
          <p:cNvPr id="1026" name="Picture 2" descr="https://static1.squarespace.com/static/505b5bbde4b0cc7a6a483468/t/560aaf59e4b0f7fb5afd5cd1/1443540828312/">
            <a:extLst>
              <a:ext uri="{FF2B5EF4-FFF2-40B4-BE49-F238E27FC236}">
                <a16:creationId xmlns:a16="http://schemas.microsoft.com/office/drawing/2014/main" id="{B37E2622-763A-41C4-B5C8-1A040E1A0C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462" y="5793527"/>
            <a:ext cx="2386792" cy="59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28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7A5945-A645-4F8B-94CA-5A0BA1D2C947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1496" y="1625886"/>
            <a:ext cx="4100945" cy="1054088"/>
          </a:xfrm>
        </p:spPr>
        <p:txBody>
          <a:bodyPr/>
          <a:lstStyle>
            <a:lvl1pPr marL="0" indent="0" algn="ctr">
              <a:buNone/>
              <a:defRPr sz="2400">
                <a:ln>
                  <a:noFill/>
                </a:ln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9" y="401355"/>
            <a:ext cx="2179577" cy="655274"/>
          </a:xfrm>
          <a:prstGeom prst="rect">
            <a:avLst/>
          </a:prstGeom>
        </p:spPr>
      </p:pic>
      <p:pic>
        <p:nvPicPr>
          <p:cNvPr id="6" name="Picture 2" descr="https://static1.squarespace.com/static/505b5bbde4b0cc7a6a483468/t/560aaf59e4b0f7fb5afd5cd1/1443540828312/">
            <a:extLst>
              <a:ext uri="{FF2B5EF4-FFF2-40B4-BE49-F238E27FC236}">
                <a16:creationId xmlns:a16="http://schemas.microsoft.com/office/drawing/2014/main" id="{3A514CDB-11F9-4E55-818B-AD6FF1200C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462" y="5793527"/>
            <a:ext cx="2386792" cy="59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65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bin" panose="00000500000000000000" pitchFamily="2" charset="0"/>
              </a:defRPr>
            </a:lvl1pPr>
          </a:lstStyle>
          <a:p>
            <a:fld id="{CD2039D6-CDC7-4A73-BAB4-B0B14BBD1B4E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bin" panose="00000500000000000000" pitchFamily="2" charset="0"/>
              </a:defRPr>
            </a:lvl1pPr>
          </a:lstStyle>
          <a:p>
            <a:fld id="{F394D7D8-0A61-4730-8CE1-B0A6818F413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BD1E4F-9F1D-4AFF-97A9-65539700A8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325" y="223765"/>
            <a:ext cx="1301750" cy="390525"/>
          </a:xfrm>
          <a:prstGeom prst="rect">
            <a:avLst/>
          </a:prstGeom>
        </p:spPr>
      </p:pic>
      <p:pic>
        <p:nvPicPr>
          <p:cNvPr id="10" name="Picture 4" descr="https://static1.squarespace.com/static/505b5bbde4b0cc7a6a483468/t/560aaf59e4b0f7fb5afd5cd1/1443540828312/">
            <a:extLst>
              <a:ext uri="{FF2B5EF4-FFF2-40B4-BE49-F238E27FC236}">
                <a16:creationId xmlns:a16="http://schemas.microsoft.com/office/drawing/2014/main" id="{8BFA5484-7268-4DB3-AA78-FC03BF1EF9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455" y="283458"/>
            <a:ext cx="1334000" cy="3308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319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20108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39D6-CDC7-4A73-BAB4-B0B14BBD1B4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D7D8-0A61-4730-8CE1-B0A6818F413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291" y="525680"/>
            <a:ext cx="1710509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8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39D6-CDC7-4A73-BAB4-B0B14BBD1B4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D7D8-0A61-4730-8CE1-B0A6818F413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6F36DA-13FF-4A48-9C84-AECFC4BC70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325" y="223765"/>
            <a:ext cx="1301750" cy="390525"/>
          </a:xfrm>
          <a:prstGeom prst="rect">
            <a:avLst/>
          </a:prstGeom>
        </p:spPr>
      </p:pic>
      <p:pic>
        <p:nvPicPr>
          <p:cNvPr id="12" name="Picture 4" descr="https://static1.squarespace.com/static/505b5bbde4b0cc7a6a483468/t/560aaf59e4b0f7fb5afd5cd1/1443540828312/">
            <a:extLst>
              <a:ext uri="{FF2B5EF4-FFF2-40B4-BE49-F238E27FC236}">
                <a16:creationId xmlns:a16="http://schemas.microsoft.com/office/drawing/2014/main" id="{CB97A87F-1911-45E6-A905-A1F25C6C07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455" y="283458"/>
            <a:ext cx="1334000" cy="3308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593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39D6-CDC7-4A73-BAB4-B0B14BBD1B4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D7D8-0A61-4730-8CE1-B0A6818F413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419028"/>
            <a:ext cx="8319868" cy="7578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DC0AF6-5F59-48CB-933D-B2B02C81CF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325" y="223765"/>
            <a:ext cx="1301750" cy="390525"/>
          </a:xfrm>
          <a:prstGeom prst="rect">
            <a:avLst/>
          </a:prstGeom>
        </p:spPr>
      </p:pic>
      <p:pic>
        <p:nvPicPr>
          <p:cNvPr id="12" name="Picture 4" descr="https://static1.squarespace.com/static/505b5bbde4b0cc7a6a483468/t/560aaf59e4b0f7fb5afd5cd1/1443540828312/">
            <a:extLst>
              <a:ext uri="{FF2B5EF4-FFF2-40B4-BE49-F238E27FC236}">
                <a16:creationId xmlns:a16="http://schemas.microsoft.com/office/drawing/2014/main" id="{606A7FFD-7D9A-430F-8751-128F0D4AE9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455" y="283458"/>
            <a:ext cx="1334000" cy="3308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489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39D6-CDC7-4A73-BAB4-B0B14BBD1B4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D7D8-0A61-4730-8CE1-B0A6818F41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291" y="525680"/>
            <a:ext cx="1710509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9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39D6-CDC7-4A73-BAB4-B0B14BBD1B4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52668" y="638223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D7D8-0A61-4730-8CE1-B0A6818F413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8AC45-24A4-4483-9C24-B65F2C9EC1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325" y="223765"/>
            <a:ext cx="1301750" cy="390525"/>
          </a:xfrm>
          <a:prstGeom prst="rect">
            <a:avLst/>
          </a:prstGeom>
        </p:spPr>
      </p:pic>
      <p:pic>
        <p:nvPicPr>
          <p:cNvPr id="8" name="Picture 4" descr="https://static1.squarespace.com/static/505b5bbde4b0cc7a6a483468/t/560aaf59e4b0f7fb5afd5cd1/1443540828312/">
            <a:extLst>
              <a:ext uri="{FF2B5EF4-FFF2-40B4-BE49-F238E27FC236}">
                <a16:creationId xmlns:a16="http://schemas.microsoft.com/office/drawing/2014/main" id="{FB53B91F-DE32-498E-ABCE-A018A1A8C3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455" y="283458"/>
            <a:ext cx="1334000" cy="3308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154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7554"/>
            <a:ext cx="6172200" cy="43034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39D6-CDC7-4A73-BAB4-B0B14BBD1B4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D7D8-0A61-4730-8CE1-B0A6818F41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291" y="525680"/>
            <a:ext cx="1710509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3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39D6-CDC7-4A73-BAB4-B0B14BBD1B4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u="none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D7D8-0A61-4730-8CE1-B0A6818F41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291" y="525680"/>
            <a:ext cx="1710509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9028"/>
            <a:ext cx="8319868" cy="757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8972"/>
            <a:ext cx="10515600" cy="472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CD2039D6-CDC7-4A73-BAB4-B0B14BBD1B4E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F394D7D8-0A61-4730-8CE1-B0A6818F41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8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91B3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91B3"/>
        </a:buClr>
        <a:buFont typeface="Wingdings 3" panose="05040102010807070707" pitchFamily="18" charset="2"/>
        <a:buChar char=""/>
        <a:defRPr sz="28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1B3"/>
        </a:buClr>
        <a:buFont typeface="Wingdings 3" panose="05040102010807070707" pitchFamily="18" charset="2"/>
        <a:buChar char=""/>
        <a:defRPr sz="2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1B3"/>
        </a:buClr>
        <a:buFont typeface="Wingdings 3" panose="05040102010807070707" pitchFamily="18" charset="2"/>
        <a:buChar char=""/>
        <a:defRPr sz="20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1B3"/>
        </a:buClr>
        <a:buFont typeface="Wingdings 3" panose="05040102010807070707" pitchFamily="18" charset="2"/>
        <a:buChar char=""/>
        <a:defRPr sz="18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1B3"/>
        </a:buClr>
        <a:buFont typeface="Wingdings 3" panose="05040102010807070707" pitchFamily="18" charset="2"/>
        <a:buChar char=""/>
        <a:defRPr sz="18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@comae.i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pmorganchase/quoru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mbebenita.github.io/WasmExplorer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abhiroop.github.io/Exceptions-and-Transactions" TargetMode="External"/><Relationship Id="rId13" Type="http://schemas.openxmlformats.org/officeDocument/2006/relationships/hyperlink" Target="https://github.com/LeastAuthority/ethereum-analyses/blob/master/GasEcon.md#callstack-depth-limit-errors" TargetMode="External"/><Relationship Id="rId3" Type="http://schemas.openxmlformats.org/officeDocument/2006/relationships/hyperlink" Target="https://github.com/androlo/solidity-workshop" TargetMode="External"/><Relationship Id="rId7" Type="http://schemas.openxmlformats.org/officeDocument/2006/relationships/hyperlink" Target="https://eprint.iacr.org/2016/1007.pdf" TargetMode="External"/><Relationship Id="rId12" Type="http://schemas.openxmlformats.org/officeDocument/2006/relationships/hyperlink" Target="https://blog.ethereum.org/2016/06/19/thinking-smart-contract-security" TargetMode="External"/><Relationship Id="rId2" Type="http://schemas.openxmlformats.org/officeDocument/2006/relationships/hyperlink" Target="https://github.com/ethereum/yellow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.nus.edu.sg/~hobor/Publications/2016/Making%20Smart%20Contracts%20Smarter.pdf" TargetMode="External"/><Relationship Id="rId11" Type="http://schemas.openxmlformats.org/officeDocument/2006/relationships/hyperlink" Target="http://martin.swende.se/blog/Breaking_the_house.html" TargetMode="External"/><Relationship Id="rId5" Type="http://schemas.openxmlformats.org/officeDocument/2006/relationships/hyperlink" Target="https://eprint.iacr.org/2017/230.pdf" TargetMode="External"/><Relationship Id="rId15" Type="http://schemas.openxmlformats.org/officeDocument/2006/relationships/hyperlink" Target="https://github.com/jpmorganchase/quorum" TargetMode="External"/><Relationship Id="rId10" Type="http://schemas.openxmlformats.org/officeDocument/2006/relationships/hyperlink" Target="https://github.com/melonproject/oyente" TargetMode="External"/><Relationship Id="rId4" Type="http://schemas.openxmlformats.org/officeDocument/2006/relationships/hyperlink" Target="https://github.com/androlo/standard-contracts" TargetMode="External"/><Relationship Id="rId9" Type="http://schemas.openxmlformats.org/officeDocument/2006/relationships/hyperlink" Target="http://www.coindesk.com/understanding-dao-hack-journalists" TargetMode="External"/><Relationship Id="rId14" Type="http://schemas.openxmlformats.org/officeDocument/2006/relationships/hyperlink" Target="http://u.solidity.cc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rity.io/security-alert-high-2/" TargetMode="External"/><Relationship Id="rId2" Type="http://schemas.openxmlformats.org/officeDocument/2006/relationships/hyperlink" Target="http://www.coindesk.com/coindash-ico-hacker-nets-additional-ether-theft-tops-10-mill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ritytech/parity/pull/6103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435" y="1889481"/>
            <a:ext cx="9790546" cy="1856936"/>
          </a:xfrm>
        </p:spPr>
        <p:txBody>
          <a:bodyPr>
            <a:normAutofit/>
          </a:bodyPr>
          <a:lstStyle/>
          <a:p>
            <a:r>
              <a:rPr lang="en-US" dirty="0"/>
              <a:t>Porosity</a:t>
            </a:r>
            <a:b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i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Decompiling </a:t>
            </a:r>
            <a:r>
              <a:rPr lang="en-US" sz="4000" i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Ethereum</a:t>
            </a:r>
            <a:r>
              <a:rPr lang="en-US" sz="4000" i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Smart-Contracts</a:t>
            </a:r>
            <a:endParaRPr lang="es-AR" i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73236" y="4110754"/>
            <a:ext cx="4100945" cy="10540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Matt Suiche (@msuiche)</a:t>
            </a:r>
            <a:br>
              <a:rPr lang="en-US" sz="2000" dirty="0"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</a:br>
            <a:r>
              <a:rPr lang="en-US" sz="2000" dirty="0">
                <a:ea typeface="Roboto" panose="02000000000000000000" pitchFamily="2" charset="0"/>
              </a:rPr>
              <a:t>Founder, Comae Technologies</a:t>
            </a:r>
            <a:br>
              <a:rPr lang="en-US" sz="2000" dirty="0">
                <a:ea typeface="Roboto" panose="02000000000000000000" pitchFamily="2" charset="0"/>
              </a:rPr>
            </a:br>
            <a:r>
              <a:rPr lang="en-US" sz="2000" dirty="0">
                <a:ea typeface="Roboto" panose="02000000000000000000" pitchFamily="2" charset="0"/>
                <a:hlinkClick r:id="rId2"/>
              </a:rPr>
              <a:t>m@comae.io</a:t>
            </a:r>
            <a:r>
              <a:rPr lang="en-US" sz="2000" dirty="0">
                <a:ea typeface="Roboto" panose="02000000000000000000" pitchFamily="2" charset="0"/>
              </a:rPr>
              <a:t>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55013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6CA5-3F81-4376-98D7-378E0E9D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BC93-B17E-4411-83B4-9F1BD97E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start with the </a:t>
            </a:r>
            <a:r>
              <a:rPr lang="en-US" b="1" dirty="0">
                <a:solidFill>
                  <a:srgbClr val="0070C0"/>
                </a:solidFill>
              </a:rPr>
              <a:t>JUMPDEST</a:t>
            </a:r>
            <a:r>
              <a:rPr lang="en-US" dirty="0"/>
              <a:t> instruction – except few cases.</a:t>
            </a:r>
          </a:p>
          <a:p>
            <a:r>
              <a:rPr lang="en-US" b="1" dirty="0">
                <a:solidFill>
                  <a:srgbClr val="0070C0"/>
                </a:solidFill>
              </a:rPr>
              <a:t>JUMP</a:t>
            </a:r>
            <a:r>
              <a:rPr lang="en-US" dirty="0"/>
              <a:t>* instruction jump to the address contained in the 1</a:t>
            </a:r>
            <a:r>
              <a:rPr lang="en-US" baseline="30000" dirty="0"/>
              <a:t>st</a:t>
            </a:r>
            <a:r>
              <a:rPr lang="en-US" dirty="0"/>
              <a:t> element of the stack.</a:t>
            </a:r>
          </a:p>
          <a:p>
            <a:r>
              <a:rPr lang="en-US" b="1" dirty="0">
                <a:solidFill>
                  <a:srgbClr val="0070C0"/>
                </a:solidFill>
              </a:rPr>
              <a:t>JUMP</a:t>
            </a:r>
            <a:r>
              <a:rPr lang="en-US" dirty="0"/>
              <a:t>* instruction are (almost always) preceded by </a:t>
            </a:r>
            <a:r>
              <a:rPr lang="en-US" b="1" dirty="0">
                <a:solidFill>
                  <a:srgbClr val="0070C0"/>
                </a:solidFill>
              </a:rPr>
              <a:t>PUSH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This allows to push the destination address in the stack, instead of hardcoding the destination offset.</a:t>
            </a:r>
          </a:p>
          <a:p>
            <a:r>
              <a:rPr lang="en-US" b="1" dirty="0">
                <a:solidFill>
                  <a:srgbClr val="0070C0"/>
                </a:solidFill>
              </a:rPr>
              <a:t>SWAP</a:t>
            </a:r>
            <a:r>
              <a:rPr lang="en-US" dirty="0"/>
              <a:t>/</a:t>
            </a:r>
            <a:r>
              <a:rPr lang="en-US" b="1" dirty="0">
                <a:solidFill>
                  <a:srgbClr val="0070C0"/>
                </a:solidFill>
              </a:rPr>
              <a:t>DUP</a:t>
            </a:r>
            <a:r>
              <a:rPr lang="en-US" dirty="0"/>
              <a:t>/</a:t>
            </a:r>
            <a:r>
              <a:rPr lang="en-US" dirty="0">
                <a:solidFill>
                  <a:srgbClr val="0070C0"/>
                </a:solidFill>
              </a:rPr>
              <a:t>POP</a:t>
            </a:r>
            <a:r>
              <a:rPr lang="en-US" dirty="0"/>
              <a:t> stack manipulation instructions can make jump destination address harder to retrieve</a:t>
            </a:r>
          </a:p>
          <a:p>
            <a:pPr lvl="1"/>
            <a:r>
              <a:rPr lang="en-US" dirty="0"/>
              <a:t>This requires dynamic analysis to rebuild the relationship between each basic block.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9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20FF-AF91-456C-8DAF-A975D721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EVM functions/instructions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05E-DD11-4B6A-8161-FF4B34713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EVM instructions are more like functions, such as:</a:t>
            </a:r>
          </a:p>
          <a:p>
            <a:r>
              <a:rPr lang="en-US" sz="3600" dirty="0"/>
              <a:t>Arithmetic, Comparison &amp; Bitwise Logic Operations</a:t>
            </a:r>
          </a:p>
          <a:p>
            <a:r>
              <a:rPr lang="en-US" sz="3600" dirty="0"/>
              <a:t>SHA3</a:t>
            </a:r>
          </a:p>
          <a:p>
            <a:r>
              <a:rPr lang="en-US" sz="3600" dirty="0"/>
              <a:t>Environmental &amp; Block Information</a:t>
            </a:r>
          </a:p>
          <a:p>
            <a:r>
              <a:rPr lang="en-US" sz="3600" dirty="0"/>
              <a:t>Stack, Memory, Storage and Flow Operations</a:t>
            </a:r>
          </a:p>
          <a:p>
            <a:r>
              <a:rPr lang="en-US" sz="3600" dirty="0"/>
              <a:t>Logging &amp; System Operations</a:t>
            </a:r>
          </a:p>
        </p:txBody>
      </p:sp>
    </p:spTree>
    <p:extLst>
      <p:ext uri="{BB962C8B-B14F-4D97-AF65-F5344CB8AC3E}">
        <p14:creationId xmlns:p14="http://schemas.microsoft.com/office/powerpoint/2010/main" val="329996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FD58-3DFD-4F0D-85AF-855DC1AC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call -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352D-0DE3-461A-917D-51CB6023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3164"/>
            <a:ext cx="10515600" cy="2223799"/>
          </a:xfrm>
        </p:spPr>
        <p:txBody>
          <a:bodyPr>
            <a:normAutofit/>
          </a:bodyPr>
          <a:lstStyle/>
          <a:p>
            <a:r>
              <a:rPr lang="en-US" sz="3200" dirty="0"/>
              <a:t>The above translates at the EVM-pseudo code:</a:t>
            </a:r>
          </a:p>
          <a:p>
            <a:pPr lvl="1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add(0x2, 0x1)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7BE0B97-F96F-418F-9D63-73514D0DD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063861"/>
              </p:ext>
            </p:extLst>
          </p:nvPr>
        </p:nvGraphicFramePr>
        <p:xfrm>
          <a:off x="1570182" y="1524130"/>
          <a:ext cx="9051636" cy="2072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62909">
                  <a:extLst>
                    <a:ext uri="{9D8B030D-6E8A-4147-A177-3AD203B41FA5}">
                      <a16:colId xmlns:a16="http://schemas.microsoft.com/office/drawing/2014/main" val="1232575953"/>
                    </a:ext>
                  </a:extLst>
                </a:gridCol>
                <a:gridCol w="2262909">
                  <a:extLst>
                    <a:ext uri="{9D8B030D-6E8A-4147-A177-3AD203B41FA5}">
                      <a16:colId xmlns:a16="http://schemas.microsoft.com/office/drawing/2014/main" val="3103614438"/>
                    </a:ext>
                  </a:extLst>
                </a:gridCol>
                <a:gridCol w="2262909">
                  <a:extLst>
                    <a:ext uri="{9D8B030D-6E8A-4147-A177-3AD203B41FA5}">
                      <a16:colId xmlns:a16="http://schemas.microsoft.com/office/drawing/2014/main" val="3424248985"/>
                    </a:ext>
                  </a:extLst>
                </a:gridCol>
                <a:gridCol w="2262909">
                  <a:extLst>
                    <a:ext uri="{9D8B030D-6E8A-4147-A177-3AD203B41FA5}">
                      <a16:colId xmlns:a16="http://schemas.microsoft.com/office/drawing/2014/main" val="3758851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Stack[0]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Stack[2]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3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PUSH1 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91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PUSH1 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14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87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11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FD49-959F-40F1-9A5E-E6FB13BD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EVM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A217-517A-4286-88C4-2B28518E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Can be identified by the CALL instruction.</a:t>
            </a:r>
          </a:p>
          <a:p>
            <a:pPr lvl="1"/>
            <a:r>
              <a:rPr lang="en-US" sz="2800" dirty="0"/>
              <a:t>Call external accounts/contracts pointed by the second parameter</a:t>
            </a:r>
          </a:p>
          <a:p>
            <a:pPr lvl="1"/>
            <a:r>
              <a:rPr lang="en-US" sz="2800" dirty="0"/>
              <a:t>The second parameter contains the actual 160 address of the external contract</a:t>
            </a:r>
          </a:p>
          <a:p>
            <a:r>
              <a:rPr lang="en-US" sz="3200" dirty="0"/>
              <a:t>With the exception of 4 hardcoded contracts:</a:t>
            </a:r>
          </a:p>
          <a:p>
            <a:pPr lvl="1"/>
            <a:r>
              <a:rPr lang="en-US" sz="2800" dirty="0"/>
              <a:t>1 – elliptic curve public key recovery function</a:t>
            </a:r>
          </a:p>
          <a:p>
            <a:pPr lvl="1"/>
            <a:r>
              <a:rPr lang="en-US" sz="2800" dirty="0"/>
              <a:t>2- SHA2 function</a:t>
            </a:r>
          </a:p>
          <a:p>
            <a:pPr lvl="1"/>
            <a:r>
              <a:rPr lang="en-US" sz="2800" dirty="0"/>
              <a:t>3- RIPEMD160 function</a:t>
            </a:r>
          </a:p>
          <a:p>
            <a:pPr lvl="1"/>
            <a:r>
              <a:rPr lang="en-US" sz="2800" dirty="0"/>
              <a:t>4- Identity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3D6FE-A42B-4EF4-BF0A-0AF7191EFC8B}"/>
              </a:ext>
            </a:extLst>
          </p:cNvPr>
          <p:cNvSpPr txBox="1"/>
          <p:nvPr/>
        </p:nvSpPr>
        <p:spPr>
          <a:xfrm>
            <a:off x="9051348" y="3443721"/>
            <a:ext cx="2576945" cy="286232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call(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gasLimit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to,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value,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inputOffset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inputSize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outputOffset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outputSize</a:t>
            </a:r>
            <a:endParaRPr lang="en-US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623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8377-99EA-4845-860B-67E08A98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(Solidity)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A95B-C2E3-4715-BCD4-B88F4997F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CALLDATALOAD</a:t>
            </a:r>
            <a:r>
              <a:rPr lang="en-US" dirty="0"/>
              <a:t> instruction is used to read the Environmental Information Block (EIB) such as parameters.</a:t>
            </a:r>
          </a:p>
          <a:p>
            <a:r>
              <a:rPr lang="en-US" dirty="0"/>
              <a:t>First 4 bytes of the EIB contains the 32-bits hash of the called function.</a:t>
            </a:r>
          </a:p>
          <a:p>
            <a:r>
              <a:rPr lang="en-US" dirty="0"/>
              <a:t>Followed by the parameters based on their respective types. </a:t>
            </a:r>
          </a:p>
          <a:p>
            <a:pPr lvl="1"/>
            <a:r>
              <a:rPr lang="en-US" dirty="0"/>
              <a:t>e.g.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would be a 256 bits word.</a:t>
            </a:r>
          </a:p>
          <a:p>
            <a:pPr lvl="1"/>
            <a:endParaRPr lang="en-US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calldataload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(0x4)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calldataload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(0x24)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calldataload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(0x4),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calldataload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(0x24)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96F69-D1BE-42F2-BFBC-A70EED947F27}"/>
              </a:ext>
            </a:extLst>
          </p:cNvPr>
          <p:cNvSpPr txBox="1"/>
          <p:nvPr/>
        </p:nvSpPr>
        <p:spPr>
          <a:xfrm>
            <a:off x="7371697" y="4075049"/>
            <a:ext cx="3753503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foo(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b) {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return a + b;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306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CFBA-41FA-4CD1-BACB-EE1FA19C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Discovery -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39EB-3989-4944-A446-876AB80DC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example, addresses are 160-bit words</a:t>
            </a:r>
          </a:p>
          <a:p>
            <a:r>
              <a:rPr lang="en-US" dirty="0"/>
              <a:t>Since stack registers are 256-bit words, they can easily be identified through </a:t>
            </a:r>
            <a:r>
              <a:rPr lang="en-US" b="1" dirty="0">
                <a:solidFill>
                  <a:srgbClr val="0070C0"/>
                </a:solidFill>
              </a:rPr>
              <a:t>AND</a:t>
            </a:r>
            <a:r>
              <a:rPr lang="en-US" dirty="0"/>
              <a:t> operations using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0xffffffffffffffffffffffffffffffffffffffff</a:t>
            </a:r>
            <a:r>
              <a:rPr lang="en-US" dirty="0"/>
              <a:t> mask.</a:t>
            </a:r>
          </a:p>
          <a:p>
            <a:r>
              <a:rPr lang="en-US" dirty="0"/>
              <a:t>Mask can be static or computed dynamically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83E4BC-5CCC-4F44-A395-080331E13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266336"/>
              </p:ext>
            </p:extLst>
          </p:nvPr>
        </p:nvGraphicFramePr>
        <p:xfrm>
          <a:off x="1714500" y="3672840"/>
          <a:ext cx="9439275" cy="3108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42509">
                  <a:extLst>
                    <a:ext uri="{9D8B030D-6E8A-4147-A177-3AD203B41FA5}">
                      <a16:colId xmlns:a16="http://schemas.microsoft.com/office/drawing/2014/main" val="951519676"/>
                    </a:ext>
                  </a:extLst>
                </a:gridCol>
                <a:gridCol w="6596766">
                  <a:extLst>
                    <a:ext uri="{9D8B030D-6E8A-4147-A177-3AD203B41FA5}">
                      <a16:colId xmlns:a16="http://schemas.microsoft.com/office/drawing/2014/main" val="1338410359"/>
                    </a:ext>
                  </a:extLst>
                </a:gridCol>
              </a:tblGrid>
              <a:tr h="2949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Ethereum</a:t>
                      </a:r>
                      <a:r>
                        <a:rPr lang="en-US" sz="2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Translation (</a:t>
                      </a:r>
                      <a:r>
                        <a:rPr lang="en-US" sz="2400" dirty="0" err="1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msg.sender</a:t>
                      </a:r>
                      <a:r>
                        <a:rPr lang="en-US" sz="2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79111"/>
                  </a:ext>
                </a:extLst>
              </a:tr>
              <a:tr h="908685">
                <a:tc rowSpan="3">
                  <a:txBody>
                    <a:bodyPr/>
                    <a:lstStyle/>
                    <a:p>
                      <a:r>
                        <a:rPr lang="en-US" sz="2400" u="none" strike="noStrike" kern="1200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CALLER</a:t>
                      </a:r>
                    </a:p>
                    <a:p>
                      <a:r>
                        <a:rPr lang="en-US" sz="2400" u="none" strike="noStrike" kern="1200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PUSH1 0x01</a:t>
                      </a:r>
                    </a:p>
                    <a:p>
                      <a:r>
                        <a:rPr lang="en-US" sz="2400" u="none" strike="noStrike" kern="1200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PUSH 0xA0</a:t>
                      </a:r>
                    </a:p>
                    <a:p>
                      <a:r>
                        <a:rPr lang="en-US" sz="2400" u="none" strike="noStrike" kern="1200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PUSH1 0x02</a:t>
                      </a:r>
                    </a:p>
                    <a:p>
                      <a:r>
                        <a:rPr lang="en-US" sz="2400" u="none" strike="noStrike" kern="1200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EXP</a:t>
                      </a:r>
                    </a:p>
                    <a:p>
                      <a:r>
                        <a:rPr lang="en-US" sz="2400" u="none" strike="noStrike" kern="1200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SUB</a:t>
                      </a:r>
                    </a:p>
                    <a:p>
                      <a:r>
                        <a:rPr lang="en-US" sz="2400" u="none" strike="noStrike" kern="1200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AND</a:t>
                      </a:r>
                      <a:endParaRPr lang="en-US" sz="24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and(reg256, sub(</a:t>
                      </a:r>
                      <a:r>
                        <a:rPr lang="en-US" sz="2000" u="none" strike="noStrike" kern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</a:t>
                      </a:r>
                      <a:r>
                        <a:rPr lang="en-US" sz="20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0xa0), 1)) </a:t>
                      </a:r>
                      <a:r>
                        <a:rPr lang="en-US" sz="2000" b="0" i="1" u="none" strike="noStrike" kern="12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(EVM)</a:t>
                      </a:r>
                      <a:endParaRPr lang="en-US" sz="2000" b="0" i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08029"/>
                  </a:ext>
                </a:extLst>
              </a:tr>
              <a:tr h="857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reg256 &amp; (2 ** 0xA0) - 1) </a:t>
                      </a:r>
                      <a:r>
                        <a:rPr lang="it-IT" sz="2000" i="1" u="none" strike="noStrike" kern="12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(Intermediate)</a:t>
                      </a:r>
                      <a:endParaRPr lang="en-US" sz="2000" i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763125"/>
                  </a:ext>
                </a:extLst>
              </a:tr>
              <a:tr h="7120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 </a:t>
                      </a:r>
                      <a:r>
                        <a:rPr lang="en-US" sz="2000" i="1" u="none" strike="noStrike" kern="12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(Solidity)</a:t>
                      </a:r>
                      <a:endParaRPr lang="en-US" sz="2000" i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320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4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1BA6-905A-40ED-B419-E07C0284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AC87-238E-4748-8911-319A146C9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bytecode is divided in two categories:</a:t>
            </a:r>
          </a:p>
          <a:p>
            <a:pPr lvl="1"/>
            <a:r>
              <a:rPr lang="en-US" sz="3200" dirty="0"/>
              <a:t>Pre-loader code</a:t>
            </a:r>
          </a:p>
          <a:p>
            <a:pPr lvl="2"/>
            <a:r>
              <a:rPr lang="en-US" sz="2800" dirty="0"/>
              <a:t>Found at the beginning that contains the routine to bootstrap the contract</a:t>
            </a:r>
          </a:p>
          <a:p>
            <a:pPr lvl="1"/>
            <a:r>
              <a:rPr lang="en-US" sz="3200" dirty="0"/>
              <a:t>Runtime code of the contract</a:t>
            </a:r>
          </a:p>
          <a:p>
            <a:pPr lvl="2"/>
            <a:r>
              <a:rPr lang="en-US" sz="2800" dirty="0"/>
              <a:t>The core code written by the user that got compiled by Solidity</a:t>
            </a:r>
          </a:p>
          <a:p>
            <a:pPr lvl="2"/>
            <a:r>
              <a:rPr lang="en-US" sz="2800" dirty="0"/>
              <a:t>Each contract contain a dispatch function that redirects the call to the corresponding function based on the provided hash function.</a:t>
            </a:r>
          </a:p>
        </p:txBody>
      </p:sp>
    </p:spTree>
    <p:extLst>
      <p:ext uri="{BB962C8B-B14F-4D97-AF65-F5344CB8AC3E}">
        <p14:creationId xmlns:p14="http://schemas.microsoft.com/office/powerpoint/2010/main" val="799605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93B8-7EDF-428F-A3A0-829D663D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Bytecode – Pre-loader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72C7-69F9-4860-AC0D-51DC26E47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72799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CODECOPY</a:t>
            </a:r>
            <a:r>
              <a:rPr lang="en-US" dirty="0"/>
              <a:t> copies the runtime part of the contract into the EVM memory – which gets executed at base address 0x0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9AE50-9F5C-435E-A6AE-BAF0D5A1B5B6}"/>
              </a:ext>
            </a:extLst>
          </p:cNvPr>
          <p:cNvSpPr txBox="1"/>
          <p:nvPr/>
        </p:nvSpPr>
        <p:spPr>
          <a:xfrm>
            <a:off x="1754911" y="2477990"/>
            <a:ext cx="2365768" cy="39703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00000000 6060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00000002 6040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00000004 52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00000005 6000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00000007 6001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00000009 6000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0000000b 610001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0000000e 0a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0000000f 81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00000010 54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00000011 81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00000012 60ff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00000014 02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00000015 19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AAC0F-288F-4394-809A-2B63BDE83A98}"/>
              </a:ext>
            </a:extLst>
          </p:cNvPr>
          <p:cNvSpPr txBox="1"/>
          <p:nvPr/>
        </p:nvSpPr>
        <p:spPr>
          <a:xfrm>
            <a:off x="6566094" y="2282004"/>
            <a:ext cx="2252540" cy="424731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00000016 16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00000017 90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00000018 83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00000019 02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0000001a 17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0000001b 90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0000001c 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0000001d 50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0000001e 61bb01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00000021 80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00000022 612b00</a:t>
            </a:r>
          </a:p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00000025 6000</a:t>
            </a:r>
          </a:p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00000027 39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00000028 6000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0000002a f3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A2901-60FB-433A-B0B9-3EED39029713}"/>
              </a:ext>
            </a:extLst>
          </p:cNvPr>
          <p:cNvSpPr txBox="1"/>
          <p:nvPr/>
        </p:nvSpPr>
        <p:spPr>
          <a:xfrm>
            <a:off x="4120679" y="2477990"/>
            <a:ext cx="1635341" cy="39703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PUSH1 60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PUSH1 40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MSTORE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PUSH1 00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PUSH1 01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PUSH1 00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PUSH2 0001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DUP2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SLOAD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DUP2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PUSH1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44461-AB4F-4FB8-BE01-26E2D2282227}"/>
              </a:ext>
            </a:extLst>
          </p:cNvPr>
          <p:cNvSpPr txBox="1"/>
          <p:nvPr/>
        </p:nvSpPr>
        <p:spPr>
          <a:xfrm>
            <a:off x="8807087" y="2282004"/>
            <a:ext cx="1563248" cy="424731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SWAP1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DUP4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SWAP1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SSTORE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PUSH2 bb01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DUP1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PUSH2 2b00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PUSH1 00</a:t>
            </a:r>
            <a:b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CODECOPY</a:t>
            </a:r>
            <a:br>
              <a:rPr lang="en-US" b="1" dirty="0">
                <a:solidFill>
                  <a:srgbClr val="FAFAF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PUSH1 00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68045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42B8-F8C4-4B32-9142-62A99154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114228"/>
            <a:ext cx="8319868" cy="757815"/>
          </a:xfrm>
        </p:spPr>
        <p:txBody>
          <a:bodyPr/>
          <a:lstStyle/>
          <a:p>
            <a:r>
              <a:rPr lang="en-US" dirty="0"/>
              <a:t>Bytecode – Dispatcher </a:t>
            </a:r>
            <a:r>
              <a:rPr lang="en-US" sz="3200" i="1" dirty="0">
                <a:latin typeface="Consolas" panose="020B0609020204030204" pitchFamily="49" charset="0"/>
                <a:cs typeface="Courier New" panose="02070309020205020404" pitchFamily="49" charset="0"/>
              </a:rPr>
              <a:t>(--list)</a:t>
            </a:r>
            <a:endParaRPr lang="en-US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DCF9C-2B61-441A-B5E6-77D79AC01F7F}"/>
              </a:ext>
            </a:extLst>
          </p:cNvPr>
          <p:cNvSpPr txBox="1"/>
          <p:nvPr/>
        </p:nvSpPr>
        <p:spPr>
          <a:xfrm>
            <a:off x="78966" y="872043"/>
            <a:ext cx="6199133" cy="59093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loc_00000000: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0x00000000 60 60                      PUSH1 60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0x00000002 60 40                      PUSH1 40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0x00000004 52                         MSTORE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0x00000005 60 e0                      PUSH1 e0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0x00000007 60 02                      PUSH1 02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0x00000009 0a                         EXP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0x0000000a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0x0000000c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0x0000000d 04                         DIV </a:t>
            </a:r>
          </a:p>
          <a:p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0x0000000e 63 06  72  e9  </a:t>
            </a:r>
            <a:r>
              <a:rPr lang="en-US" sz="1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PUSH4 06 72 e9 </a:t>
            </a:r>
            <a:r>
              <a:rPr lang="en-US" sz="1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0x00000013 81                         DUP2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0x00000014 14                         EQ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0x00000015 60 24                      PUSH1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0x00000017 57                         JUMPI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loc_00000018: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0x00000018 80                         DUP1 </a:t>
            </a:r>
          </a:p>
          <a:p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0x00000019 63 9d  04  0a  f4          PUSH4 9d 04 0a f4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0x0000001e 14                         EQ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0x0000001f 60 35                      PUSH1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0x00000021 57                         JUMPI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loc_00000022: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0x00000022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0x00000023 00                         STOP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8FB53-9975-4E13-92B1-A6638C61DCC7}"/>
              </a:ext>
            </a:extLst>
          </p:cNvPr>
          <p:cNvSpPr txBox="1"/>
          <p:nvPr/>
        </p:nvSpPr>
        <p:spPr>
          <a:xfrm>
            <a:off x="6278099" y="713749"/>
            <a:ext cx="5855187" cy="61247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double(uint256):</a:t>
            </a:r>
          </a:p>
          <a:p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0x00000024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0x00000025 60 45                      PUSH1 45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0x00000027 60 04                      PUSH1 04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0x00000029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0x0000002a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0x0000002c 60 4f                      PUSH1 4f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0x0000002e 82                         DUP3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0x0000002f 60 02                      PUSH1 02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loc_00000031: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0x00000031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0x00000032 02                         MUL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0x00000033 90                         SWAP1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0x00000034 56                         JUMP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triple(uint256):</a:t>
            </a:r>
          </a:p>
          <a:p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0x00000035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0x00000036 60 45                      PUSH1 45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0x00000038 60 04                      PUSH1 04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0x0000003a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0x0000003b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0x0000003d 60 4f                      PUSH1 4f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0x0000003f 82                         DUP3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0x00000040 60 03                      PUSH1 03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0x00000042 60 31                      PUSH1 31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0x00000044 56                         JUMP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2460B31-DEE4-4F15-BCD3-5AD9526011DF}"/>
              </a:ext>
            </a:extLst>
          </p:cNvPr>
          <p:cNvCxnSpPr>
            <a:cxnSpLocks/>
          </p:cNvCxnSpPr>
          <p:nvPr/>
        </p:nvCxnSpPr>
        <p:spPr>
          <a:xfrm flipV="1">
            <a:off x="5591175" y="4438650"/>
            <a:ext cx="715499" cy="295276"/>
          </a:xfrm>
          <a:prstGeom prst="bentConnector3">
            <a:avLst>
              <a:gd name="adj1" fmla="val -1918"/>
            </a:avLst>
          </a:prstGeom>
          <a:ln w="38100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1E2C1F6-55A6-4ECF-B723-50A2CC0D6A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75688" y="1659864"/>
            <a:ext cx="1941665" cy="720309"/>
          </a:xfrm>
          <a:prstGeom prst="bentConnector3">
            <a:avLst>
              <a:gd name="adj1" fmla="val 100037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DCC8D38-EDF0-476A-AF6D-FF0228FA35BB}"/>
              </a:ext>
            </a:extLst>
          </p:cNvPr>
          <p:cNvSpPr txBox="1"/>
          <p:nvPr/>
        </p:nvSpPr>
        <p:spPr>
          <a:xfrm>
            <a:off x="1519448" y="829686"/>
            <a:ext cx="3999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calldataload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(0x0) / </a:t>
            </a:r>
            <a:r>
              <a:rPr lang="en-US" sz="16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exp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(0x2, 0xe0)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7796C3-D59A-41E9-89C3-7962158665DC}"/>
              </a:ext>
            </a:extLst>
          </p:cNvPr>
          <p:cNvSpPr/>
          <p:nvPr/>
        </p:nvSpPr>
        <p:spPr>
          <a:xfrm>
            <a:off x="3958113" y="1790700"/>
            <a:ext cx="1561148" cy="12382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79D113F-A393-4D1F-9B52-6F355587BE95}"/>
              </a:ext>
            </a:extLst>
          </p:cNvPr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117941" y="1569654"/>
            <a:ext cx="1241586" cy="438758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17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99F1-A362-4E37-B498-69898C20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0BB7-252A-44E0-B55B-179805E15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4 bytes of the </a:t>
            </a:r>
            <a:r>
              <a:rPr lang="en-US" b="1" dirty="0">
                <a:solidFill>
                  <a:srgbClr val="0070C0"/>
                </a:solidFill>
              </a:rPr>
              <a:t>sha3</a:t>
            </a:r>
            <a:r>
              <a:rPr lang="en-US" dirty="0"/>
              <a:t> (keccak256) value for the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(param1Type, param2Type,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E78D3-1213-4A04-A90C-728B37115EF4}"/>
              </a:ext>
            </a:extLst>
          </p:cNvPr>
          <p:cNvSpPr txBox="1"/>
          <p:nvPr/>
        </p:nvSpPr>
        <p:spPr>
          <a:xfrm>
            <a:off x="2488280" y="2303743"/>
            <a:ext cx="7215437" cy="258532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constant":false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"inputs":[{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"type":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"uint256"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"double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"outputs":[{ "name":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"type":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"uint256"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type":"function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B686D-0542-41D1-9581-6D17A06C37DC}"/>
              </a:ext>
            </a:extLst>
          </p:cNvPr>
          <p:cNvSpPr txBox="1"/>
          <p:nvPr/>
        </p:nvSpPr>
        <p:spPr>
          <a:xfrm>
            <a:off x="1887956" y="5014698"/>
            <a:ext cx="8416086" cy="14773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eccak256("double(uint256)") =&gt;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eee97206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6698d890c32fec0edb38a360c32b71d0a29ffc75b6ab6d2774ec9901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double(uint256) -&gt;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0xeee97206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triple(uint256) -&gt; 0xf40a049d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A1A791C-97F9-4019-A67C-7C89E6DCDA38}"/>
              </a:ext>
            </a:extLst>
          </p:cNvPr>
          <p:cNvCxnSpPr>
            <a:stCxn id="5" idx="1"/>
            <a:endCxn id="4" idx="1"/>
          </p:cNvCxnSpPr>
          <p:nvPr/>
        </p:nvCxnSpPr>
        <p:spPr>
          <a:xfrm rot="10800000" flipV="1">
            <a:off x="1887956" y="3596404"/>
            <a:ext cx="600324" cy="2156957"/>
          </a:xfrm>
          <a:prstGeom prst="bentConnector3">
            <a:avLst>
              <a:gd name="adj1" fmla="val 138079"/>
            </a:avLst>
          </a:prstGeom>
          <a:ln w="38100">
            <a:solidFill>
              <a:srgbClr val="0124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91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8EBB-1E43-46D6-8100-1BA96F0E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10B3C-6D3D-48B5-A3FA-F12E1B98F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727991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@msuiche</a:t>
            </a:r>
          </a:p>
          <a:p>
            <a:r>
              <a:rPr lang="en-US" dirty="0"/>
              <a:t>Comae Technologies </a:t>
            </a:r>
          </a:p>
          <a:p>
            <a:r>
              <a:rPr lang="en-US" dirty="0"/>
              <a:t>OPCDE - </a:t>
            </a:r>
            <a:r>
              <a:rPr lang="en-US" dirty="0">
                <a:solidFill>
                  <a:srgbClr val="0091B3"/>
                </a:solidFill>
              </a:rPr>
              <a:t>www.opcde.com </a:t>
            </a:r>
          </a:p>
          <a:p>
            <a:r>
              <a:rPr lang="en-US" dirty="0" err="1"/>
              <a:t>Picanha</a:t>
            </a:r>
            <a:endParaRPr lang="en-US" dirty="0"/>
          </a:p>
          <a:p>
            <a:r>
              <a:rPr lang="en-US" dirty="0"/>
              <a:t>Mainly Windows-related stuff</a:t>
            </a:r>
          </a:p>
          <a:p>
            <a:pPr lvl="1"/>
            <a:r>
              <a:rPr lang="en-US" dirty="0" err="1"/>
              <a:t>CloudVolumes</a:t>
            </a:r>
            <a:r>
              <a:rPr lang="en-US" dirty="0"/>
              <a:t> (VMware App Volumes)</a:t>
            </a:r>
          </a:p>
          <a:p>
            <a:pPr lvl="1"/>
            <a:r>
              <a:rPr lang="en-US" dirty="0"/>
              <a:t>Memory Forensics for DFIR (Hibr2Bin, </a:t>
            </a:r>
            <a:r>
              <a:rPr lang="en-US" dirty="0" err="1"/>
              <a:t>DumpIt</a:t>
            </a:r>
            <a:r>
              <a:rPr lang="en-US" dirty="0"/>
              <a:t>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“looks like such fun guy”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TheShadowBrokers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Didn’t know much about blockchain before this project</a:t>
            </a:r>
          </a:p>
        </p:txBody>
      </p:sp>
      <p:pic>
        <p:nvPicPr>
          <p:cNvPr id="4098" name="Picture 2" descr="https://image.flaticon.com/icons/png/512/8/8800.png">
            <a:extLst>
              <a:ext uri="{FF2B5EF4-FFF2-40B4-BE49-F238E27FC236}">
                <a16:creationId xmlns:a16="http://schemas.microsoft.com/office/drawing/2014/main" id="{ABB1AA69-BA1D-4BFD-B90D-00BA79341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815" y="1476681"/>
            <a:ext cx="369455" cy="36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mage.flaticon.com/icons/png/512/25/25231.png">
            <a:extLst>
              <a:ext uri="{FF2B5EF4-FFF2-40B4-BE49-F238E27FC236}">
                <a16:creationId xmlns:a16="http://schemas.microsoft.com/office/drawing/2014/main" id="{DEA37C6D-21E3-4BA7-9C82-C50D85BF0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63" y="1504389"/>
            <a:ext cx="314037" cy="31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407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38DE-E000-4962-ACAA-45C0D03E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function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9638-833D-424F-AE45-1601EA17D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727991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calldataload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(0x0) 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(0x2, 0xe0)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(0x12345678xxxx / 0x00000001xxxx) = 0x12345678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jumpi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calldataload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(0x0) /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(0x2, 0xe0), 0xeee97206))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B0586-4C71-4F96-ACA5-7F0BD38C406E}"/>
              </a:ext>
            </a:extLst>
          </p:cNvPr>
          <p:cNvSpPr txBox="1"/>
          <p:nvPr/>
        </p:nvSpPr>
        <p:spPr>
          <a:xfrm>
            <a:off x="1571364" y="2460713"/>
            <a:ext cx="9049272" cy="2585323"/>
          </a:xfrm>
          <a:prstGeom prst="rect">
            <a:avLst/>
          </a:prstGeom>
          <a:solidFill>
            <a:srgbClr val="01245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PS C:\Program Files\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Geth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&gt; .\evm.exe \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--code 60e060020a60003504 \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--debug \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--input 12345678aaaaaaaabbbbbbbbccccccccdddddddd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PC 00000009: STOP GAS: 9999999923 COST: 0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STACK = 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0000: 0000000000000000000000000000000000000000000000000000000012345678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MEM = 0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STORAGE 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FCD6F-AE13-4CC2-BC59-623EEF408CC2}"/>
              </a:ext>
            </a:extLst>
          </p:cNvPr>
          <p:cNvSpPr txBox="1"/>
          <p:nvPr/>
        </p:nvSpPr>
        <p:spPr>
          <a:xfrm>
            <a:off x="5044975" y="5057501"/>
            <a:ext cx="210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Ethereum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Emulator</a:t>
            </a:r>
          </a:p>
        </p:txBody>
      </p:sp>
    </p:spTree>
    <p:extLst>
      <p:ext uri="{BB962C8B-B14F-4D97-AF65-F5344CB8AC3E}">
        <p14:creationId xmlns:p14="http://schemas.microsoft.com/office/powerpoint/2010/main" val="2916657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04A136-A39D-4A59-9944-B385A3C74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3638" y="1457325"/>
            <a:ext cx="5157787" cy="457200"/>
          </a:xfrm>
        </p:spPr>
        <p:txBody>
          <a:bodyPr/>
          <a:lstStyle/>
          <a:p>
            <a:pPr algn="ctr"/>
            <a:r>
              <a:rPr lang="en-US" b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Static CFG </a:t>
            </a:r>
            <a:r>
              <a:rPr lang="en-US" sz="1600" b="0" i="1" dirty="0">
                <a:latin typeface="Consolas" panose="020B0609020204030204" pitchFamily="49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(--</a:t>
            </a:r>
            <a:r>
              <a:rPr lang="en-US" sz="1600" b="0" i="1" dirty="0" err="1">
                <a:latin typeface="Consolas" panose="020B0609020204030204" pitchFamily="49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cfg</a:t>
            </a:r>
            <a:r>
              <a:rPr lang="en-US" sz="1600" b="0" i="1" dirty="0">
                <a:latin typeface="Consolas" panose="020B0609020204030204" pitchFamily="49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  <a:endParaRPr lang="en-US" b="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C3DA3AD-75EA-4B33-81E1-952A99A7F8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19" y="1918168"/>
            <a:ext cx="5664823" cy="445835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B64BDF-DC5F-4ACD-B123-756787364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6050" y="1457325"/>
            <a:ext cx="5183188" cy="457200"/>
          </a:xfrm>
        </p:spPr>
        <p:txBody>
          <a:bodyPr/>
          <a:lstStyle/>
          <a:p>
            <a:pPr algn="ctr"/>
            <a:r>
              <a:rPr lang="en-US" b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Emulated CFG </a:t>
            </a:r>
            <a:r>
              <a:rPr lang="en-US" sz="1600" b="0" i="1" dirty="0">
                <a:latin typeface="Consolas" panose="020B0609020204030204" pitchFamily="49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(--</a:t>
            </a:r>
            <a:r>
              <a:rPr lang="en-US" sz="1600" b="0" i="1" dirty="0" err="1">
                <a:latin typeface="Consolas" panose="020B0609020204030204" pitchFamily="49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cfg</a:t>
            </a:r>
            <a:r>
              <a:rPr lang="en-US" sz="1600" b="0" i="1" dirty="0">
                <a:latin typeface="Consolas" panose="020B0609020204030204" pitchFamily="49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-full)</a:t>
            </a:r>
            <a:endParaRPr lang="en-US" b="0" i="1" dirty="0">
              <a:latin typeface="Consolas" panose="020B0609020204030204" pitchFamily="49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59275F1-F320-4655-B202-6961A39340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224" y="1918168"/>
            <a:ext cx="3396840" cy="445835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DB793-5A19-4FDA-A45E-858C081A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</a:t>
            </a:r>
          </a:p>
        </p:txBody>
      </p:sp>
    </p:spTree>
    <p:extLst>
      <p:ext uri="{BB962C8B-B14F-4D97-AF65-F5344CB8AC3E}">
        <p14:creationId xmlns:p14="http://schemas.microsoft.com/office/powerpoint/2010/main" val="2936006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96E12A-6434-46C8-9AD3-01E8E95A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 – pseudo code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97E647-8746-490A-A3D0-AD55F9216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17BA-8D77-4C47-8D5B-B66A650A3942}"/>
              </a:ext>
            </a:extLst>
          </p:cNvPr>
          <p:cNvSpPr txBox="1"/>
          <p:nvPr/>
        </p:nvSpPr>
        <p:spPr>
          <a:xfrm>
            <a:off x="838200" y="1448972"/>
            <a:ext cx="5962650" cy="39703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hash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calldataload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(0x0) /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(0x2, 0xe0);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switch (hash)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 0xeee97206: // double(uint256)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memory[0x60]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calldataload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(0x4) * 2;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return memory[0x60];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 0xf40a049d: // triple(uint256)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memory[0x60]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calldataload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(0x4) * 3;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return memory[0x60];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default: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STOP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1171F-5AE5-4529-A2D5-1E8864965B05}"/>
              </a:ext>
            </a:extLst>
          </p:cNvPr>
          <p:cNvSpPr txBox="1"/>
          <p:nvPr/>
        </p:nvSpPr>
        <p:spPr>
          <a:xfrm>
            <a:off x="7038755" y="2141469"/>
            <a:ext cx="4238625" cy="258532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contract C {</a:t>
            </a:r>
          </a:p>
          <a:p>
            <a:r>
              <a:rPr lang="fr-FR" dirty="0">
                <a:latin typeface="Consolas" panose="020B0609020204030204" pitchFamily="49" charset="0"/>
              </a:rPr>
              <a:t>    </a:t>
            </a:r>
            <a:r>
              <a:rPr lang="fr-FR" dirty="0" err="1">
                <a:latin typeface="Consolas" panose="020B0609020204030204" pitchFamily="49" charset="0"/>
              </a:rPr>
              <a:t>function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FFFF00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arg_4)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return arg_4 * 2;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function </a:t>
            </a:r>
            <a:r>
              <a:rPr lang="en-US" b="1" dirty="0">
                <a:solidFill>
                  <a:srgbClr val="FF99FF"/>
                </a:solidFill>
                <a:latin typeface="Consolas" panose="020B0609020204030204" pitchFamily="49" charset="0"/>
              </a:rPr>
              <a:t>triple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arg_4)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return arg_4 * 3;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047BB5-055B-4123-BEA5-DBB19B384C6E}"/>
              </a:ext>
            </a:extLst>
          </p:cNvPr>
          <p:cNvSpPr txBox="1"/>
          <p:nvPr/>
        </p:nvSpPr>
        <p:spPr>
          <a:xfrm>
            <a:off x="3039504" y="5506753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Pseudo-Code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2D2534-6D7C-4849-B89B-434A95D9EDD3}"/>
              </a:ext>
            </a:extLst>
          </p:cNvPr>
          <p:cNvSpPr txBox="1"/>
          <p:nvPr/>
        </p:nvSpPr>
        <p:spPr>
          <a:xfrm>
            <a:off x="8378046" y="4760361"/>
            <a:ext cx="181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Translated Code</a:t>
            </a:r>
          </a:p>
        </p:txBody>
      </p:sp>
    </p:spTree>
    <p:extLst>
      <p:ext uri="{BB962C8B-B14F-4D97-AF65-F5344CB8AC3E}">
        <p14:creationId xmlns:p14="http://schemas.microsoft.com/office/powerpoint/2010/main" val="130610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42B8-F8C4-4B32-9142-62A99154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114228"/>
            <a:ext cx="8319868" cy="757815"/>
          </a:xfrm>
        </p:spPr>
        <p:txBody>
          <a:bodyPr/>
          <a:lstStyle/>
          <a:p>
            <a:r>
              <a:rPr lang="en-US" dirty="0"/>
              <a:t>Bytecode – Dispatcher </a:t>
            </a:r>
            <a:r>
              <a:rPr lang="en-US" sz="3200" i="1" dirty="0">
                <a:latin typeface="Consolas" panose="020B0609020204030204" pitchFamily="49" charset="0"/>
                <a:cs typeface="Courier New" panose="02070309020205020404" pitchFamily="49" charset="0"/>
              </a:rPr>
              <a:t>(--list)</a:t>
            </a:r>
            <a:endParaRPr lang="en-US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DCF9C-2B61-441A-B5E6-77D79AC01F7F}"/>
              </a:ext>
            </a:extLst>
          </p:cNvPr>
          <p:cNvSpPr txBox="1"/>
          <p:nvPr/>
        </p:nvSpPr>
        <p:spPr>
          <a:xfrm>
            <a:off x="78966" y="872043"/>
            <a:ext cx="6199133" cy="59093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loc_00000000: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0x00000000 60 60                      PUSH1 60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0x00000002 60 40                      PUSH1 40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0x00000004 52                         MSTORE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0x00000005 60 e0                      PUSH1 e0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0x00000007 60 02                      PUSH1 02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0x00000009 0a                         EXP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0x0000000a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0x0000000c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0x0000000d 04                         DIV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0x0000000e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63 06  72  e9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PUSH4 06 72 e9 </a:t>
            </a:r>
            <a:r>
              <a:rPr lang="en-US" sz="1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0x00000013 81                         DUP2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0x00000014 14                         EQ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0x00000015 60 24            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0x00000017 57               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loc_00000018: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0x00000018 80                         DUP1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0x00000019 63 9d  04  0a  f4          PUSH4 9d 04 0a f4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0x0000001e 14                         EQ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0x0000001f 60 35                      PUSH1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0x00000021 57                         JUMPI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loc_00000022: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0x00000022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0x00000023 00                         STOP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8FB53-9975-4E13-92B1-A6638C61DCC7}"/>
              </a:ext>
            </a:extLst>
          </p:cNvPr>
          <p:cNvSpPr txBox="1"/>
          <p:nvPr/>
        </p:nvSpPr>
        <p:spPr>
          <a:xfrm>
            <a:off x="6278099" y="713749"/>
            <a:ext cx="5855187" cy="61247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double(uint256):</a:t>
            </a:r>
          </a:p>
          <a:p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0x00000024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0x00000025 60 45                      PUSH1 45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0x00000027 60 04                      PUSH1 04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0x00000029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0x0000002a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0x0000002c 60 4f                      PUSH1 4f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0x0000002e 82                         DUP3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0x0000002f 60 02                      PUSH1 02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loc_00000031: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0x00000031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0x00000032 02                         MUL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0x00000033 90                         SWAP1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0x00000034 56                         JUMP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triple(uint256):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0x00000035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0x00000036 60 45                      PUSH1 45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0x00000038 60 04                      PUSH1 04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0x0000003a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0x0000003b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0x0000003d 60 4f                      PUSH1 4f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0x0000003f 82                         DUP3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0x00000040 60 03                      PUSH1 03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0x00000042 60 31                      PUSH1 31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0x00000044 56                         JUMP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1E2C1F6-55A6-4ECF-B723-50A2CC0D6A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75688" y="1659864"/>
            <a:ext cx="1941665" cy="720309"/>
          </a:xfrm>
          <a:prstGeom prst="bentConnector3">
            <a:avLst>
              <a:gd name="adj1" fmla="val 100037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725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42B8-F8C4-4B32-9142-62A99154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114228"/>
            <a:ext cx="8319868" cy="757815"/>
          </a:xfrm>
        </p:spPr>
        <p:txBody>
          <a:bodyPr/>
          <a:lstStyle/>
          <a:p>
            <a:r>
              <a:rPr lang="en-US" dirty="0"/>
              <a:t>Bytecode – Dispatcher </a:t>
            </a:r>
            <a:r>
              <a:rPr lang="en-US" sz="3200" i="1" dirty="0">
                <a:latin typeface="Consolas" panose="020B0609020204030204" pitchFamily="49" charset="0"/>
                <a:cs typeface="Courier New" panose="02070309020205020404" pitchFamily="49" charset="0"/>
              </a:rPr>
              <a:t>(--list)</a:t>
            </a:r>
            <a:endParaRPr lang="en-US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DCF9C-2B61-441A-B5E6-77D79AC01F7F}"/>
              </a:ext>
            </a:extLst>
          </p:cNvPr>
          <p:cNvSpPr txBox="1"/>
          <p:nvPr/>
        </p:nvSpPr>
        <p:spPr>
          <a:xfrm>
            <a:off x="78966" y="872043"/>
            <a:ext cx="6199133" cy="59093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loc_00000000: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0x00000000 60 60                      PUSH1 60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0x00000002 60 40                      PUSH1 40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0x00000004 52                         MSTORE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0x00000005 60 e0                      PUSH1 e0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0x00000007 60 02                      PUSH1 02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0x00000009 0a                         EXP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0x0000000a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0x0000000c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0x0000000d 04                         DIV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0x0000000e 63 06  72  e9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PUSH4 06 72 e9 </a:t>
            </a:r>
            <a:r>
              <a:rPr lang="en-US" sz="1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0x00000013 81                         DUP2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0x00000014 14                         EQ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0x00000015 60 24            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0x00000017 57               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loc_00000018: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0x00000018 80                         DUP1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0x00000019 63 9d  04  0a  f4          PUSH4 9d 04 0a f4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0x0000001e 14                         EQ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0x0000001f 60 35                      PUSH1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0x00000021 57                         JUMPI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loc_00000022: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0x00000022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0x00000023 00                         STOP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8FB53-9975-4E13-92B1-A6638C61DCC7}"/>
              </a:ext>
            </a:extLst>
          </p:cNvPr>
          <p:cNvSpPr txBox="1"/>
          <p:nvPr/>
        </p:nvSpPr>
        <p:spPr>
          <a:xfrm>
            <a:off x="6278099" y="713749"/>
            <a:ext cx="5855187" cy="61247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double(uint256):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0x00000024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5b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0x00000025 60 45                      PUSH1 45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0x00000027 60 04                      PUSH1 04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0x00000029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0x0000002a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0x0000002c 60 4f                      PUSH1 4f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0x0000002e 82                         DUP3 </a:t>
            </a:r>
          </a:p>
          <a:p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0x0000002f </a:t>
            </a:r>
            <a:r>
              <a:rPr lang="en-US" sz="1400" dirty="0">
                <a:solidFill>
                  <a:srgbClr val="FAFA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60 02            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PUSH1 02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loc_00000031: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0x00000031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0x00000032 02                         MUL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0x00000033 90                         SWAP1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0x00000034 56                         JUMP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triple(uint256):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0x00000035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0x00000036 60 45                      PUSH1 45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0x00000038 60 04                      PUSH1 04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0x0000003a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0x0000003b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0x0000003d 60 4f                      PUSH1 4f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0x0000003f 82                         DUP3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0x00000040 60 03                      PUSH1 03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0x00000042 60 31                      PUSH1 31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0x00000044 56                         JUMP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1E2C1F6-55A6-4ECF-B723-50A2CC0D6A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75688" y="1659864"/>
            <a:ext cx="1941665" cy="720309"/>
          </a:xfrm>
          <a:prstGeom prst="bentConnector3">
            <a:avLst>
              <a:gd name="adj1" fmla="val 100037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94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42B8-F8C4-4B32-9142-62A99154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114228"/>
            <a:ext cx="8319868" cy="757815"/>
          </a:xfrm>
        </p:spPr>
        <p:txBody>
          <a:bodyPr/>
          <a:lstStyle/>
          <a:p>
            <a:r>
              <a:rPr lang="en-US" dirty="0"/>
              <a:t>Bytecode – Dispatcher </a:t>
            </a:r>
            <a:r>
              <a:rPr lang="en-US" sz="3200" i="1" dirty="0">
                <a:latin typeface="Consolas" panose="020B0609020204030204" pitchFamily="49" charset="0"/>
                <a:cs typeface="Courier New" panose="02070309020205020404" pitchFamily="49" charset="0"/>
              </a:rPr>
              <a:t>(--list)</a:t>
            </a:r>
            <a:endParaRPr lang="en-US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DCF9C-2B61-441A-B5E6-77D79AC01F7F}"/>
              </a:ext>
            </a:extLst>
          </p:cNvPr>
          <p:cNvSpPr txBox="1"/>
          <p:nvPr/>
        </p:nvSpPr>
        <p:spPr>
          <a:xfrm>
            <a:off x="78966" y="872043"/>
            <a:ext cx="6199133" cy="59093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loc_00000000: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0x00000000 60 60                      PUSH1 60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0x00000002 60 40                      PUSH1 40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0x00000004 52                         MSTORE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0x00000005 60 e0                      PUSH1 e0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0x00000007 60 02                      PUSH1 02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0x00000009 0a                         EXP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0x0000000a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0x0000000c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0x0000000d 04                         DIV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0x0000000e 63 06  72  e9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PUSH4 06 72 e9 </a:t>
            </a:r>
            <a:r>
              <a:rPr lang="en-US" sz="1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0x00000013 81                         DUP2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0x00000014 14                         EQ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0x00000015 60 24            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0x00000017 57               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loc_00000018: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0x00000018 80                         DUP1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0x00000019 63 9d  04  0a  f4          PUSH4 9d 04 0a f4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0x0000001e 14                         EQ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0x0000001f 60 35                      PUSH1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0x00000021 57                         JUMPI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loc_00000022: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0x00000022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0x00000023 00                         STOP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8FB53-9975-4E13-92B1-A6638C61DCC7}"/>
              </a:ext>
            </a:extLst>
          </p:cNvPr>
          <p:cNvSpPr txBox="1"/>
          <p:nvPr/>
        </p:nvSpPr>
        <p:spPr>
          <a:xfrm>
            <a:off x="6278099" y="713749"/>
            <a:ext cx="5855187" cy="61247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double(uint256):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0x00000024 5b               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0x00000025 60 45                      PUSH1 45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0x00000027 60 04                      PUSH1 04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0x00000029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0x0000002a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0x0000002c 60 4f                      PUSH1 4f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0x0000002e 82                         DUP3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0x0000002f 60 02            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PUSH1 02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loc_00000031:</a:t>
            </a:r>
          </a:p>
          <a:p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0x00000031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5b               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JUMPDEST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0x00000032 02                         MUL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0x00000033 90                         SWAP1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0x00000034 56                         JUMP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triple(uint256):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0x00000035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0x00000036 60 45                      PUSH1 45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0x00000038 60 04                      PUSH1 04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0x0000003a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0x0000003b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0x0000003d 60 4f                      PUSH1 4f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0x0000003f 82                         DUP3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0x00000040 60 03                      PUSH1 03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0x00000042 60 31                      PUSH1 31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0x00000044 56                         JUMP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1E2C1F6-55A6-4ECF-B723-50A2CC0D6A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75688" y="1659864"/>
            <a:ext cx="1941665" cy="720309"/>
          </a:xfrm>
          <a:prstGeom prst="bentConnector3">
            <a:avLst>
              <a:gd name="adj1" fmla="val 100037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8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42B8-F8C4-4B32-9142-62A99154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114228"/>
            <a:ext cx="8319868" cy="757815"/>
          </a:xfrm>
        </p:spPr>
        <p:txBody>
          <a:bodyPr/>
          <a:lstStyle/>
          <a:p>
            <a:r>
              <a:rPr lang="en-US" dirty="0"/>
              <a:t>Bytecode – Dispatcher </a:t>
            </a:r>
            <a:r>
              <a:rPr lang="en-US" sz="3200" i="1" dirty="0">
                <a:latin typeface="Consolas" panose="020B0609020204030204" pitchFamily="49" charset="0"/>
                <a:cs typeface="Courier New" panose="02070309020205020404" pitchFamily="49" charset="0"/>
              </a:rPr>
              <a:t>(--list)</a:t>
            </a:r>
            <a:endParaRPr lang="en-US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DCF9C-2B61-441A-B5E6-77D79AC01F7F}"/>
              </a:ext>
            </a:extLst>
          </p:cNvPr>
          <p:cNvSpPr txBox="1"/>
          <p:nvPr/>
        </p:nvSpPr>
        <p:spPr>
          <a:xfrm>
            <a:off x="78966" y="872043"/>
            <a:ext cx="6199133" cy="59093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loc_00000000: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0x00000000 60 60                      PUSH1 60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0x00000002 60 40                      PUSH1 40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0x00000004 52                         MSTORE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0x00000005 60 e0                      PUSH1 e0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0x00000007 60 02                      PUSH1 02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0x00000009 0a                         EXP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0x0000000a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0x0000000c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0x0000000d 04                         DIV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0x0000000e 63 06  72  e9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PUSH4 06 72 e9 </a:t>
            </a:r>
            <a:r>
              <a:rPr lang="en-US" sz="1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0x00000013 81                         DUP2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0x00000014 14                         EQ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0x00000015 60 24            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0x00000017 57               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loc_00000018: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0x00000018 80                         DUP1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0x00000019 63 9d  04  0a  f4          PUSH4 9d 04 0a f4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0x0000001e 14                         EQ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0x0000001f 60 35                      PUSH1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0x00000021 57                         JUMPI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loc_00000022: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0x00000022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0x00000023 00                         STOP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8FB53-9975-4E13-92B1-A6638C61DCC7}"/>
              </a:ext>
            </a:extLst>
          </p:cNvPr>
          <p:cNvSpPr txBox="1"/>
          <p:nvPr/>
        </p:nvSpPr>
        <p:spPr>
          <a:xfrm>
            <a:off x="6278099" y="713749"/>
            <a:ext cx="5855187" cy="61247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double(uint256):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0x00000024 5b               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0x00000025 60 45                      PUSH1 45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0x00000027 60 04                      PUSH1 04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0x00000029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0x0000002a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0x0000002c 60 4f                      PUSH1 4f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0x0000002e 82                         DUP3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0x0000002f 60 02            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PUSH1 02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loc_00000031: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0x00000031 5b               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JUMPDEST </a:t>
            </a:r>
          </a:p>
          <a:p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0x00000032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02               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0x00000033 90                         SWAP1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0x00000034 56                         JUMP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triple(uint256):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0x00000035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0x00000036 60 45                      PUSH1 45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0x00000038 60 04                      PUSH1 04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0x0000003a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0x0000003b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0x0000003d 60 4f                      PUSH1 4f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0x0000003f 82                         DUP3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0x00000040 60 03                      PUSH1 03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0x00000042 60 31                      PUSH1 31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0x00000044 56                         JUMP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1E2C1F6-55A6-4ECF-B723-50A2CC0D6A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75688" y="1659864"/>
            <a:ext cx="1941665" cy="720309"/>
          </a:xfrm>
          <a:prstGeom prst="bentConnector3">
            <a:avLst>
              <a:gd name="adj1" fmla="val 100037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853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42B8-F8C4-4B32-9142-62A99154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114228"/>
            <a:ext cx="8319868" cy="757815"/>
          </a:xfrm>
        </p:spPr>
        <p:txBody>
          <a:bodyPr/>
          <a:lstStyle/>
          <a:p>
            <a:r>
              <a:rPr lang="en-US" dirty="0"/>
              <a:t>Bytecode – Dispatcher </a:t>
            </a:r>
            <a:r>
              <a:rPr lang="en-US" sz="3200" i="1" dirty="0">
                <a:latin typeface="Consolas" panose="020B0609020204030204" pitchFamily="49" charset="0"/>
                <a:cs typeface="Courier New" panose="02070309020205020404" pitchFamily="49" charset="0"/>
              </a:rPr>
              <a:t>(--list)</a:t>
            </a:r>
            <a:endParaRPr lang="en-US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DCF9C-2B61-441A-B5E6-77D79AC01F7F}"/>
              </a:ext>
            </a:extLst>
          </p:cNvPr>
          <p:cNvSpPr txBox="1"/>
          <p:nvPr/>
        </p:nvSpPr>
        <p:spPr>
          <a:xfrm>
            <a:off x="78966" y="872043"/>
            <a:ext cx="6199133" cy="59093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loc_00000000: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0x00000000 60 60                      PUSH1 60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0x00000002 60 40                      PUSH1 40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0x00000004 52                         MSTORE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0x00000005 60 e0                      PUSH1 e0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0x00000007 60 02                      PUSH1 02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0x00000009 0a                         EXP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0x0000000a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0x0000000c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0x0000000d 04                         DIV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0x0000000e 63 06  72  e9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PUSH4 06 72 e9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0x00000013 81                         DUP2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0x00000014 14                         EQ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0x00000015 60 24                      PUSH1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0x00000017 57                         JUMPI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loc_00000018: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0x00000018 80                         DUP1 </a:t>
            </a:r>
          </a:p>
          <a:p>
            <a:r>
              <a:rPr lang="en-US" sz="1400" dirty="0">
                <a:solidFill>
                  <a:srgbClr val="FAFA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0x00000019 63 9d  04  0a  f4         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PUSH4 9d 04 0a f4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0x0000001e 14                         EQ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0x0000001f 60 35                     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0x00000021 57                         JUMPI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loc_00000022: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0x00000022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0x00000023 00                         STOP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8FB53-9975-4E13-92B1-A6638C61DCC7}"/>
              </a:ext>
            </a:extLst>
          </p:cNvPr>
          <p:cNvSpPr txBox="1"/>
          <p:nvPr/>
        </p:nvSpPr>
        <p:spPr>
          <a:xfrm>
            <a:off x="6278099" y="713749"/>
            <a:ext cx="5855187" cy="61247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double(uint256):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0x00000024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0x00000025 60 45                      PUSH1 45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0x00000027 60 04                      PUSH1 04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0x00000029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0x0000002a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0x0000002c 60 4f                      PUSH1 4f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0x0000002e 82                         DUP3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0x0000002f 60 02                      PUSH1 02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loc_00000031: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0x00000031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0x00000032 02                         MUL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0x00000033 90                         SWAP1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0x00000034 56                         JUMP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triple(uint256):</a:t>
            </a:r>
          </a:p>
          <a:p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0x00000035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0x00000036 60 45                      PUSH1 45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0x00000038 60 04                      PUSH1 04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0x0000003a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0x0000003b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0x0000003d 60 4f                      PUSH1 4f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0x0000003f 82                         DUP3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0x00000040 60 03                      PUSH1 03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0x00000042 60 31                      PUSH1 31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0x00000044 56                         JUMP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2460B31-DEE4-4F15-BCD3-5AD9526011DF}"/>
              </a:ext>
            </a:extLst>
          </p:cNvPr>
          <p:cNvCxnSpPr>
            <a:cxnSpLocks/>
          </p:cNvCxnSpPr>
          <p:nvPr/>
        </p:nvCxnSpPr>
        <p:spPr>
          <a:xfrm flipV="1">
            <a:off x="5591175" y="4438650"/>
            <a:ext cx="715499" cy="295276"/>
          </a:xfrm>
          <a:prstGeom prst="bentConnector3">
            <a:avLst>
              <a:gd name="adj1" fmla="val -1918"/>
            </a:avLst>
          </a:prstGeom>
          <a:ln w="38100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90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42B8-F8C4-4B32-9142-62A99154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114228"/>
            <a:ext cx="8319868" cy="757815"/>
          </a:xfrm>
        </p:spPr>
        <p:txBody>
          <a:bodyPr/>
          <a:lstStyle/>
          <a:p>
            <a:r>
              <a:rPr lang="en-US" dirty="0"/>
              <a:t>Bytecode – Dispatcher </a:t>
            </a:r>
            <a:r>
              <a:rPr lang="en-US" sz="3200" i="1" dirty="0">
                <a:latin typeface="Consolas" panose="020B0609020204030204" pitchFamily="49" charset="0"/>
                <a:cs typeface="Courier New" panose="02070309020205020404" pitchFamily="49" charset="0"/>
              </a:rPr>
              <a:t>(--list)</a:t>
            </a:r>
            <a:endParaRPr lang="en-US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DCF9C-2B61-441A-B5E6-77D79AC01F7F}"/>
              </a:ext>
            </a:extLst>
          </p:cNvPr>
          <p:cNvSpPr txBox="1"/>
          <p:nvPr/>
        </p:nvSpPr>
        <p:spPr>
          <a:xfrm>
            <a:off x="78966" y="872043"/>
            <a:ext cx="6199133" cy="59093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loc_00000000: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0x00000000 60 60                      PUSH1 60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0x00000002 60 40                      PUSH1 40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0x00000004 52                         MSTORE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0x00000005 60 e0                      PUSH1 e0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0x00000007 60 02                      PUSH1 02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0x00000009 0a                         EXP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0x0000000a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0x0000000c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0x0000000d 04                         DIV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0x0000000e 63 06  72  e9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PUSH4 06 72 e9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0x00000013 81                         DUP2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0x00000014 14                         EQ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0x00000015 60 24                      PUSH1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0x00000017 57                         JUMPI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loc_00000018: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0x00000018 80                         DUP1 </a:t>
            </a:r>
          </a:p>
          <a:p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0x00000019 63 9d  04  0a  f4          PUSH4 9d 04 0a f4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0x0000001e 14                         EQ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0x0000001f 60 35                     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0x00000021 57                         JUMPI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loc_00000022: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0x00000022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0x00000023 00                         STOP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8FB53-9975-4E13-92B1-A6638C61DCC7}"/>
              </a:ext>
            </a:extLst>
          </p:cNvPr>
          <p:cNvSpPr txBox="1"/>
          <p:nvPr/>
        </p:nvSpPr>
        <p:spPr>
          <a:xfrm>
            <a:off x="6278099" y="713749"/>
            <a:ext cx="5855187" cy="61247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double(uint256):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0x00000024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0x00000025 60 45                      PUSH1 45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0x00000027 60 04                      PUSH1 04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0x00000029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0x0000002a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0x0000002c 60 4f                      PUSH1 4f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0x0000002e 82                         DUP3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0x0000002f 60 02                      PUSH1 02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loc_00000031: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0x00000031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0x00000032 02                         MUL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0x00000033 90                         SWAP1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0x00000034 56                         JUMP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triple(uint256):</a:t>
            </a:r>
          </a:p>
          <a:p>
            <a:r>
              <a:rPr lang="en-US" sz="1400" dirty="0">
                <a:solidFill>
                  <a:srgbClr val="FAFA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0x00000035 5b                        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0x00000036 60 45                      PUSH1 45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0x00000038 60 04                      PUSH1 04 </a:t>
            </a:r>
          </a:p>
          <a:p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0x0000003a 35                         CALLDATALOAD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0x0000003b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0x0000003d 60 4f                      PUSH1 4f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0x0000003f 82                         DUP3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0x00000040 60 03                      PUSH1 03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0x00000042 60 31                      PUSH1 31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0x00000044 56                         JUMP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2460B31-DEE4-4F15-BCD3-5AD9526011DF}"/>
              </a:ext>
            </a:extLst>
          </p:cNvPr>
          <p:cNvCxnSpPr>
            <a:cxnSpLocks/>
          </p:cNvCxnSpPr>
          <p:nvPr/>
        </p:nvCxnSpPr>
        <p:spPr>
          <a:xfrm flipV="1">
            <a:off x="5591175" y="4438650"/>
            <a:ext cx="715499" cy="295276"/>
          </a:xfrm>
          <a:prstGeom prst="bentConnector3">
            <a:avLst>
              <a:gd name="adj1" fmla="val -1918"/>
            </a:avLst>
          </a:prstGeom>
          <a:ln w="38100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147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42B8-F8C4-4B32-9142-62A99154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114228"/>
            <a:ext cx="8319868" cy="757815"/>
          </a:xfrm>
        </p:spPr>
        <p:txBody>
          <a:bodyPr/>
          <a:lstStyle/>
          <a:p>
            <a:r>
              <a:rPr lang="en-US" dirty="0"/>
              <a:t>Bytecode – Dispatcher </a:t>
            </a:r>
            <a:r>
              <a:rPr lang="en-US" sz="3200" i="1" dirty="0">
                <a:latin typeface="Consolas" panose="020B0609020204030204" pitchFamily="49" charset="0"/>
                <a:cs typeface="Courier New" panose="02070309020205020404" pitchFamily="49" charset="0"/>
              </a:rPr>
              <a:t>(--list)</a:t>
            </a:r>
            <a:endParaRPr lang="en-US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DCF9C-2B61-441A-B5E6-77D79AC01F7F}"/>
              </a:ext>
            </a:extLst>
          </p:cNvPr>
          <p:cNvSpPr txBox="1"/>
          <p:nvPr/>
        </p:nvSpPr>
        <p:spPr>
          <a:xfrm>
            <a:off x="78966" y="862518"/>
            <a:ext cx="6199133" cy="59093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loc_00000000: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0x00000000 60 60                      PUSH1 60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0x00000002 60 40                      PUSH1 40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0x00000004 52                         MSTORE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0x00000005 60 e0                      PUSH1 e0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0x00000007 60 02                      PUSH1 02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0x00000009 0a                         EXP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0x0000000a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0x0000000c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0x0000000d 04                         DIV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0x0000000e 63 06  72  e9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PUSH4 06 72 e9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0x00000013 81                         DUP2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0x00000014 14                         EQ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0x00000015 60 24                      PUSH1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0x00000017 57                         JUMPI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loc_00000018: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0x00000018 80                         DUP1 </a:t>
            </a:r>
          </a:p>
          <a:p>
            <a:r>
              <a:rPr lang="en-US" sz="1400" dirty="0">
                <a:solidFill>
                  <a:srgbClr val="FAFA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0x00000019 63 9d  04  0a  f4         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PUSH4 9d 04 0a f4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0x0000001e 14                         EQ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0x0000001f 60 35                     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0x00000021 57                         JUMPI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loc_00000022: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0x00000022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0x00000023 00                         STOP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8FB53-9975-4E13-92B1-A6638C61DCC7}"/>
              </a:ext>
            </a:extLst>
          </p:cNvPr>
          <p:cNvSpPr txBox="1"/>
          <p:nvPr/>
        </p:nvSpPr>
        <p:spPr>
          <a:xfrm>
            <a:off x="6278099" y="713749"/>
            <a:ext cx="5855187" cy="61247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double(uint256):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0x00000024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0x00000025 60 45                      PUSH1 45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0x00000027 60 04                      PUSH1 04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0x00000029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0x0000002a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0x0000002c 60 4f                      PUSH1 4f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0x0000002e 82                         DUP3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0x0000002f 60 02                      PUSH1 02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loc_00000031: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0x00000031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0x00000032 02                         MUL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0x00000033 90                         SWAP1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0x00000034 56                         JUMP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triple(uint256):</a:t>
            </a:r>
          </a:p>
          <a:p>
            <a:r>
              <a:rPr lang="en-US" sz="1400" dirty="0">
                <a:solidFill>
                  <a:srgbClr val="FAFA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0x00000035 5b                        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0x00000036 60 45                      PUSH1 45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0x00000038 60 04                      PUSH1 04 </a:t>
            </a:r>
          </a:p>
          <a:p>
            <a:r>
              <a:rPr lang="en-US" sz="1400" dirty="0">
                <a:solidFill>
                  <a:srgbClr val="FAFA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0x0000003a 35                        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CALLDATALOAD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0x0000003b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0x0000003d 60 4f                      PUSH1 4f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0x0000003f 82                         DUP3 </a:t>
            </a:r>
          </a:p>
          <a:p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0x00000040 </a:t>
            </a:r>
            <a:r>
              <a:rPr lang="en-US" sz="1400" dirty="0">
                <a:solidFill>
                  <a:srgbClr val="FAFA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60 03                     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PUSH1 03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0x00000042 60 31                      PUSH1 31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0x00000044 56                         JUMP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2460B31-DEE4-4F15-BCD3-5AD9526011DF}"/>
              </a:ext>
            </a:extLst>
          </p:cNvPr>
          <p:cNvCxnSpPr>
            <a:cxnSpLocks/>
          </p:cNvCxnSpPr>
          <p:nvPr/>
        </p:nvCxnSpPr>
        <p:spPr>
          <a:xfrm flipV="1">
            <a:off x="5591175" y="4438650"/>
            <a:ext cx="715499" cy="295276"/>
          </a:xfrm>
          <a:prstGeom prst="bentConnector3">
            <a:avLst>
              <a:gd name="adj1" fmla="val -1918"/>
            </a:avLst>
          </a:prstGeom>
          <a:ln w="38100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31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802E-2F85-4F2E-A1B7-F133A2E7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so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7A00-4E2E-43DB-861C-9F14E5BC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won’t talk about POW/POS stuff</a:t>
            </a:r>
          </a:p>
          <a:p>
            <a:r>
              <a:rPr lang="en-US" dirty="0"/>
              <a:t>We won’t talk about Merkle Trees</a:t>
            </a:r>
          </a:p>
          <a:p>
            <a:r>
              <a:rPr lang="en-US" dirty="0"/>
              <a:t>We won’t talk about how to becoming a crypto-currency millionaire</a:t>
            </a:r>
          </a:p>
          <a:p>
            <a:endParaRPr lang="en-US" dirty="0"/>
          </a:p>
          <a:p>
            <a:r>
              <a:rPr lang="en-US" dirty="0"/>
              <a:t>We will talk about the </a:t>
            </a:r>
            <a:r>
              <a:rPr lang="en-US" dirty="0" err="1"/>
              <a:t>Ethereum</a:t>
            </a:r>
            <a:r>
              <a:rPr lang="en-US" dirty="0"/>
              <a:t> EVM</a:t>
            </a:r>
          </a:p>
          <a:p>
            <a:r>
              <a:rPr lang="en-US" dirty="0"/>
              <a:t>We will talk about Solidity</a:t>
            </a:r>
          </a:p>
          <a:p>
            <a:r>
              <a:rPr lang="en-US" dirty="0"/>
              <a:t>We will talk about smart-contract bytecodes</a:t>
            </a:r>
          </a:p>
          <a:p>
            <a:endParaRPr lang="en-US" dirty="0"/>
          </a:p>
          <a:p>
            <a:r>
              <a:rPr lang="en-US" dirty="0"/>
              <a:t>And yes, the tool isn’t perfect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8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42B8-F8C4-4B32-9142-62A99154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114228"/>
            <a:ext cx="8319868" cy="757815"/>
          </a:xfrm>
        </p:spPr>
        <p:txBody>
          <a:bodyPr/>
          <a:lstStyle/>
          <a:p>
            <a:r>
              <a:rPr lang="en-US" dirty="0"/>
              <a:t>Bytecode – Dispatcher </a:t>
            </a:r>
            <a:r>
              <a:rPr lang="en-US" sz="3200" i="1" dirty="0">
                <a:latin typeface="Consolas" panose="020B0609020204030204" pitchFamily="49" charset="0"/>
                <a:cs typeface="Courier New" panose="02070309020205020404" pitchFamily="49" charset="0"/>
              </a:rPr>
              <a:t>(--list)</a:t>
            </a:r>
            <a:endParaRPr lang="en-US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DCF9C-2B61-441A-B5E6-77D79AC01F7F}"/>
              </a:ext>
            </a:extLst>
          </p:cNvPr>
          <p:cNvSpPr txBox="1"/>
          <p:nvPr/>
        </p:nvSpPr>
        <p:spPr>
          <a:xfrm>
            <a:off x="78966" y="872043"/>
            <a:ext cx="6199133" cy="59093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loc_00000000: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0x00000000 60 60                      PUSH1 60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0x00000002 60 40                      PUSH1 40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0x00000004 52                         MSTORE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0x00000005 60 e0                      PUSH1 e0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0x00000007 60 02                      PUSH1 02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0x00000009 0a                         EXP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0x0000000a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0x0000000c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0x0000000d 04                         DIV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0x0000000e 63 06  72  e9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PUSH4 06 72 e9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0x00000013 81                         DUP2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0x00000014 14                         EQ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0x00000015 60 24                      PUSH1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0x00000017 57                         JUMPI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loc_00000018: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0x00000018 80                         DUP1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0x00000019 63 9d  04  0a  f4         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PUSH4 9d 04 0a f4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0x0000001e 14                         EQ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0x0000001f 60 35                      PUSH1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0x00000021 57                         JUMPI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loc_00000022: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0x00000022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0x00000023 00                         STOP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8FB53-9975-4E13-92B1-A6638C61DCC7}"/>
              </a:ext>
            </a:extLst>
          </p:cNvPr>
          <p:cNvSpPr txBox="1"/>
          <p:nvPr/>
        </p:nvSpPr>
        <p:spPr>
          <a:xfrm>
            <a:off x="6278099" y="713749"/>
            <a:ext cx="5855187" cy="61247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double(uint256):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0x00000024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0x00000025 60 45                      PUSH1 45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0x00000027 60 04                      PUSH1 04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0x00000029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0x0000002a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0x0000002c 60 4f                      PUSH1 4f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0x0000002e 82                         DUP3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0x0000002f 60 02                      PUSH1 02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loc_00000031: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0x00000031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0x00000032 02                         MUL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0x00000033 90                         SWAP1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0x00000034 56                         JUMP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triple(uint256):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0x00000035 5b                        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0x00000036 60 45                      PUSH1 45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0x00000038 60 04                      PUSH1 04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0x0000003a 35                        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CALLDATALOAD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0x0000003b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0x0000003d 60 4f                      PUSH1 4f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0x0000003f 82                         DUP3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0x00000040 60 03                     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PUSH1 03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0x00000042 60 31                     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PUSH1 31 </a:t>
            </a:r>
          </a:p>
          <a:p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0x00000044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JUMP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B48FE0-BA38-4EFF-9F7B-24A252B11546}"/>
              </a:ext>
            </a:extLst>
          </p:cNvPr>
          <p:cNvSpPr/>
          <p:nvPr/>
        </p:nvSpPr>
        <p:spPr>
          <a:xfrm>
            <a:off x="6306674" y="2867024"/>
            <a:ext cx="1589551" cy="238125"/>
          </a:xfrm>
          <a:prstGeom prst="rect">
            <a:avLst/>
          </a:prstGeom>
          <a:noFill/>
          <a:ln w="3810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0D1B8-414E-46B8-B7A1-B87A56B1DA88}"/>
              </a:ext>
            </a:extLst>
          </p:cNvPr>
          <p:cNvSpPr/>
          <p:nvPr/>
        </p:nvSpPr>
        <p:spPr>
          <a:xfrm>
            <a:off x="10334624" y="6095999"/>
            <a:ext cx="1047751" cy="438151"/>
          </a:xfrm>
          <a:prstGeom prst="rect">
            <a:avLst/>
          </a:prstGeom>
          <a:noFill/>
          <a:ln w="3810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895E02F-0F20-457A-9AED-B026863D8D69}"/>
              </a:ext>
            </a:extLst>
          </p:cNvPr>
          <p:cNvCxnSpPr>
            <a:stCxn id="7" idx="1"/>
            <a:endCxn id="3" idx="1"/>
          </p:cNvCxnSpPr>
          <p:nvPr/>
        </p:nvCxnSpPr>
        <p:spPr>
          <a:xfrm rot="10800000">
            <a:off x="6306674" y="2986087"/>
            <a:ext cx="4027950" cy="3328988"/>
          </a:xfrm>
          <a:prstGeom prst="bentConnector3">
            <a:avLst>
              <a:gd name="adj1" fmla="val 105675"/>
            </a:avLst>
          </a:prstGeom>
          <a:ln w="38100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425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42B8-F8C4-4B32-9142-62A99154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114228"/>
            <a:ext cx="8319868" cy="757815"/>
          </a:xfrm>
        </p:spPr>
        <p:txBody>
          <a:bodyPr/>
          <a:lstStyle/>
          <a:p>
            <a:r>
              <a:rPr lang="en-US" dirty="0"/>
              <a:t>Bytecode – Dispatcher </a:t>
            </a:r>
            <a:r>
              <a:rPr lang="en-US" sz="3200" i="1" dirty="0">
                <a:latin typeface="Consolas" panose="020B0609020204030204" pitchFamily="49" charset="0"/>
                <a:cs typeface="Courier New" panose="02070309020205020404" pitchFamily="49" charset="0"/>
              </a:rPr>
              <a:t>(--list)</a:t>
            </a:r>
            <a:endParaRPr lang="en-US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DCF9C-2B61-441A-B5E6-77D79AC01F7F}"/>
              </a:ext>
            </a:extLst>
          </p:cNvPr>
          <p:cNvSpPr txBox="1"/>
          <p:nvPr/>
        </p:nvSpPr>
        <p:spPr>
          <a:xfrm>
            <a:off x="78966" y="872043"/>
            <a:ext cx="6199133" cy="59093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loc_00000000: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0x00000000 60 60                      PUSH1 60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0x00000002 60 40                      PUSH1 40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0x00000004 52                         MSTORE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0x00000005 60 e0                      PUSH1 e0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0x00000007 60 02                      PUSH1 02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0x00000009 0a                         EXP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0x0000000a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0x0000000c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0x0000000d 04                         DIV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0x0000000e 63 06  72  e9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PUSH4 06 72 e9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0x00000013 81                         DUP2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0x00000014 14                         EQ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0x00000015 60 24                      PUSH1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0x00000017 57                         JUMPI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loc_00000018: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0x00000018 80                         DUP1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0x00000019 63 9d  04  0a  f4         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PUSH4 9d 04 0a f4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0x0000001e 14                         EQ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0x0000001f 60 35                     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0x00000021 57                         JUMPI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loc_00000022: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0x00000022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0x00000023 00                         STOP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8FB53-9975-4E13-92B1-A6638C61DCC7}"/>
              </a:ext>
            </a:extLst>
          </p:cNvPr>
          <p:cNvSpPr txBox="1"/>
          <p:nvPr/>
        </p:nvSpPr>
        <p:spPr>
          <a:xfrm>
            <a:off x="6278099" y="713749"/>
            <a:ext cx="5855187" cy="61247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double(uint256):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0x00000024 5b                         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0x00000025 60 45                      PUSH1 45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0x00000027 60 04                      PUSH1 04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0x00000029 35                         CALLDATALOAD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0x0000002a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0x0000002c 60 4f                      PUSH1 4f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0x0000002e 82                         DUP3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0x0000002f 60 02                      PUSH1 02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loc_00000031: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0x00000031 5b                         JUMPDEST </a:t>
            </a:r>
          </a:p>
          <a:p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0x00000032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02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0x00000033 90                         SWAP1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0x00000034 56                         JUMP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triple(uint256):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0x00000035 5b                        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JUMPDEST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0x00000036 60 45                      PUSH1 45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0x00000038 60 04                      PUSH1 04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0x0000003a 35                        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CALLDATALOAD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0x0000003b 60 00                      PUSH1 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0x0000003d 60 4f                      PUSH1 4f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0x0000003f 82                         DUP3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0x00000040 60 03                     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PUSH1 03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0x00000042 60 31                     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PUSH1 31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0x00000044 56                         </a:t>
            </a:r>
            <a:r>
              <a:rPr lang="en-US" sz="1400" b="1" dirty="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B48FE0-BA38-4EFF-9F7B-24A252B11546}"/>
              </a:ext>
            </a:extLst>
          </p:cNvPr>
          <p:cNvSpPr/>
          <p:nvPr/>
        </p:nvSpPr>
        <p:spPr>
          <a:xfrm>
            <a:off x="6306674" y="2867024"/>
            <a:ext cx="1589551" cy="238125"/>
          </a:xfrm>
          <a:prstGeom prst="rect">
            <a:avLst/>
          </a:prstGeom>
          <a:noFill/>
          <a:ln w="3810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0D1B8-414E-46B8-B7A1-B87A56B1DA88}"/>
              </a:ext>
            </a:extLst>
          </p:cNvPr>
          <p:cNvSpPr/>
          <p:nvPr/>
        </p:nvSpPr>
        <p:spPr>
          <a:xfrm>
            <a:off x="10334624" y="6095999"/>
            <a:ext cx="1047751" cy="438151"/>
          </a:xfrm>
          <a:prstGeom prst="rect">
            <a:avLst/>
          </a:prstGeom>
          <a:noFill/>
          <a:ln w="3810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895E02F-0F20-457A-9AED-B026863D8D69}"/>
              </a:ext>
            </a:extLst>
          </p:cNvPr>
          <p:cNvCxnSpPr>
            <a:stCxn id="7" idx="1"/>
            <a:endCxn id="3" idx="1"/>
          </p:cNvCxnSpPr>
          <p:nvPr/>
        </p:nvCxnSpPr>
        <p:spPr>
          <a:xfrm rot="10800000">
            <a:off x="6306674" y="2986087"/>
            <a:ext cx="4027950" cy="3328988"/>
          </a:xfrm>
          <a:prstGeom prst="bentConnector3">
            <a:avLst>
              <a:gd name="adj1" fmla="val 105675"/>
            </a:avLst>
          </a:prstGeom>
          <a:ln w="38100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102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8534-EBDB-4D80-81DA-F7DA41AF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DELEGATECALL &amp; $30M Parity Bug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C4DA3-0316-4732-8264-8AE7E75C43B5}"/>
              </a:ext>
            </a:extLst>
          </p:cNvPr>
          <p:cNvSpPr txBox="1"/>
          <p:nvPr/>
        </p:nvSpPr>
        <p:spPr>
          <a:xfrm>
            <a:off x="838200" y="1829159"/>
            <a:ext cx="1072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Wallet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address 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walletLibrary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address owner;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>
                <a:solidFill>
                  <a:srgbClr val="0124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i="1" dirty="0" err="1">
                <a:solidFill>
                  <a:srgbClr val="0124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initWallet</a:t>
            </a:r>
            <a:r>
              <a:rPr lang="en-US" sz="1600" i="1" dirty="0">
                <a:solidFill>
                  <a:srgbClr val="0124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is only invoked by the constructor. </a:t>
            </a:r>
            <a:r>
              <a:rPr lang="en-US" sz="1600" i="1" dirty="0" err="1">
                <a:solidFill>
                  <a:srgbClr val="0124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WalletLibrary</a:t>
            </a:r>
            <a:r>
              <a:rPr lang="en-US" sz="1600" i="1" dirty="0">
                <a:solidFill>
                  <a:srgbClr val="0124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hardcoded.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124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Wallet(address _owner)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walletLibrary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0xa657491c1e7f16adb39b9b60e87bbb8d93988bc3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walletLibrary.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delegatecall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73B8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bytes4(sha3("</a:t>
            </a:r>
            <a:r>
              <a:rPr lang="en-US" sz="1600" b="1" dirty="0" err="1">
                <a:solidFill>
                  <a:srgbClr val="73B8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initWallet</a:t>
            </a:r>
            <a:r>
              <a:rPr lang="en-US" sz="1600" b="1" dirty="0">
                <a:solidFill>
                  <a:srgbClr val="73B8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(address)")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_owner);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124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>
                <a:solidFill>
                  <a:srgbClr val="0124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fallback function behaves like a “generic forward” (WTF?)</a:t>
            </a:r>
          </a:p>
          <a:p>
            <a:r>
              <a:rPr lang="en-US" sz="1600" i="1" dirty="0">
                <a:solidFill>
                  <a:srgbClr val="0124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600" i="1" dirty="0" err="1">
                <a:solidFill>
                  <a:srgbClr val="0124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Wallet.initWallet</a:t>
            </a:r>
            <a:r>
              <a:rPr lang="en-US" sz="1600" i="1" dirty="0">
                <a:solidFill>
                  <a:srgbClr val="0124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(attacker) becomes </a:t>
            </a:r>
            <a:r>
              <a:rPr lang="en-US" sz="1600" i="1" dirty="0" err="1">
                <a:solidFill>
                  <a:srgbClr val="0124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walletLibrary.initWallet</a:t>
            </a:r>
            <a:r>
              <a:rPr lang="en-US" sz="1600" i="1" dirty="0">
                <a:solidFill>
                  <a:srgbClr val="0124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(attacker)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124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() payable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walletLibrary.delegatecall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msg.data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0A78B-46CA-4A9A-9313-C9DAE0B26E97}"/>
              </a:ext>
            </a:extLst>
          </p:cNvPr>
          <p:cNvSpPr txBox="1"/>
          <p:nvPr/>
        </p:nvSpPr>
        <p:spPr>
          <a:xfrm>
            <a:off x="838200" y="1305939"/>
            <a:ext cx="6998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Abusing the dispatcher to reinitialize a wallet?</a:t>
            </a:r>
          </a:p>
        </p:txBody>
      </p:sp>
    </p:spTree>
    <p:extLst>
      <p:ext uri="{BB962C8B-B14F-4D97-AF65-F5344CB8AC3E}">
        <p14:creationId xmlns:p14="http://schemas.microsoft.com/office/powerpoint/2010/main" val="798861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4E26-5E2D-4061-9B38-1DFBF025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Generic-Forward &amp; Fall back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2ADA-437C-4C1A-BBEA-0D90ED4B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issue introduce by the lack of upgradeability of smart-contract</a:t>
            </a:r>
          </a:p>
          <a:p>
            <a:r>
              <a:rPr lang="en-US" dirty="0"/>
              <a:t>Software engineering is hard enough, but smart-contracts need to be:</a:t>
            </a:r>
          </a:p>
          <a:p>
            <a:pPr lvl="1"/>
            <a:r>
              <a:rPr lang="en-US" dirty="0"/>
              <a:t>Backward-Compatible</a:t>
            </a:r>
          </a:p>
          <a:p>
            <a:pPr lvl="1"/>
            <a:r>
              <a:rPr lang="en-US" dirty="0"/>
              <a:t>Forward-Compatible</a:t>
            </a:r>
          </a:p>
          <a:p>
            <a:r>
              <a:rPr lang="en-US" dirty="0"/>
              <a:t>Does not help to make the language verifiable.</a:t>
            </a:r>
          </a:p>
          <a:p>
            <a:r>
              <a:rPr lang="en-US" dirty="0"/>
              <a:t>Fall back functions are undefined behaviors.</a:t>
            </a:r>
          </a:p>
          <a:p>
            <a:r>
              <a:rPr lang="en-US" dirty="0"/>
              <a:t>Imagine if your kernel would behave like that.</a:t>
            </a:r>
          </a:p>
          <a:p>
            <a:pPr lvl="1"/>
            <a:r>
              <a:rPr lang="en-US" dirty="0"/>
              <a:t>Scary, right ? Now, imagine if that’s your bank…</a:t>
            </a:r>
          </a:p>
        </p:txBody>
      </p:sp>
    </p:spTree>
    <p:extLst>
      <p:ext uri="{BB962C8B-B14F-4D97-AF65-F5344CB8AC3E}">
        <p14:creationId xmlns:p14="http://schemas.microsoft.com/office/powerpoint/2010/main" val="672653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576E-770F-48DB-8FC4-E8E77961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initialization bug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1437A-06F3-4F81-B7C4-4B45335EE965}"/>
              </a:ext>
            </a:extLst>
          </p:cNvPr>
          <p:cNvSpPr/>
          <p:nvPr/>
        </p:nvSpPr>
        <p:spPr>
          <a:xfrm>
            <a:off x="838199" y="2508310"/>
            <a:ext cx="10218491" cy="360726"/>
          </a:xfrm>
          <a:prstGeom prst="rect">
            <a:avLst/>
          </a:prstGeom>
          <a:solidFill>
            <a:srgbClr val="FF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5C7F94-0BE4-49C9-9AC3-880D7FCD2EF1}"/>
              </a:ext>
            </a:extLst>
          </p:cNvPr>
          <p:cNvSpPr/>
          <p:nvPr/>
        </p:nvSpPr>
        <p:spPr>
          <a:xfrm>
            <a:off x="838200" y="2869036"/>
            <a:ext cx="10218490" cy="360726"/>
          </a:xfrm>
          <a:prstGeom prst="rect">
            <a:avLst/>
          </a:prstGeom>
          <a:solidFill>
            <a:srgbClr val="E6F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DC19BD-4A50-4E08-9014-84B9DE03F6C9}"/>
              </a:ext>
            </a:extLst>
          </p:cNvPr>
          <p:cNvSpPr/>
          <p:nvPr/>
        </p:nvSpPr>
        <p:spPr>
          <a:xfrm>
            <a:off x="838200" y="3676410"/>
            <a:ext cx="10218490" cy="360726"/>
          </a:xfrm>
          <a:prstGeom prst="rect">
            <a:avLst/>
          </a:prstGeom>
          <a:solidFill>
            <a:srgbClr val="E6F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A87170-816F-423B-A98C-82E2DF69D36F}"/>
              </a:ext>
            </a:extLst>
          </p:cNvPr>
          <p:cNvSpPr/>
          <p:nvPr/>
        </p:nvSpPr>
        <p:spPr>
          <a:xfrm>
            <a:off x="838200" y="3368180"/>
            <a:ext cx="10218490" cy="360726"/>
          </a:xfrm>
          <a:prstGeom prst="rect">
            <a:avLst/>
          </a:prstGeom>
          <a:solidFill>
            <a:srgbClr val="FF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EA7270-9906-4F3D-9DC0-460CCB2327EE}"/>
              </a:ext>
            </a:extLst>
          </p:cNvPr>
          <p:cNvSpPr/>
          <p:nvPr/>
        </p:nvSpPr>
        <p:spPr>
          <a:xfrm>
            <a:off x="838200" y="4824302"/>
            <a:ext cx="10218490" cy="502707"/>
          </a:xfrm>
          <a:prstGeom prst="rect">
            <a:avLst/>
          </a:prstGeom>
          <a:solidFill>
            <a:srgbClr val="E6F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829F8F-89FC-435B-85ED-1861ABED6EEA}"/>
              </a:ext>
            </a:extLst>
          </p:cNvPr>
          <p:cNvSpPr/>
          <p:nvPr/>
        </p:nvSpPr>
        <p:spPr>
          <a:xfrm>
            <a:off x="838200" y="4135641"/>
            <a:ext cx="10218490" cy="360726"/>
          </a:xfrm>
          <a:prstGeom prst="rect">
            <a:avLst/>
          </a:prstGeom>
          <a:solidFill>
            <a:srgbClr val="E6F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3ABB12-3226-4503-82AF-840CE2BA5EB9}"/>
              </a:ext>
            </a:extLst>
          </p:cNvPr>
          <p:cNvSpPr/>
          <p:nvPr/>
        </p:nvSpPr>
        <p:spPr>
          <a:xfrm>
            <a:off x="838200" y="4463577"/>
            <a:ext cx="10218490" cy="360726"/>
          </a:xfrm>
          <a:prstGeom prst="rect">
            <a:avLst/>
          </a:prstGeom>
          <a:solidFill>
            <a:srgbClr val="FF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A4715-B24B-4E40-BE65-B6BB43B10497}"/>
              </a:ext>
            </a:extLst>
          </p:cNvPr>
          <p:cNvSpPr txBox="1"/>
          <p:nvPr/>
        </p:nvSpPr>
        <p:spPr>
          <a:xfrm>
            <a:off x="846588" y="2546062"/>
            <a:ext cx="104282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b="1" dirty="0">
                <a:solidFill>
                  <a:srgbClr val="0124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initMultiowned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(address[] _owners,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_required)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solidFill>
                  <a:srgbClr val="0124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initMultiowned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(address[] _owners,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_required)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b="1" dirty="0">
                <a:solidFill>
                  <a:srgbClr val="0124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initDaylimit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_limit)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solidFill>
                  <a:srgbClr val="0124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initDaylimit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_limit)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solidFill>
                  <a:srgbClr val="0124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only_uninitialized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m_numOwners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throw; _; 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b="1" dirty="0">
                <a:solidFill>
                  <a:srgbClr val="0124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initWallet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(address[] _owners,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_required,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solidFill>
                  <a:srgbClr val="0124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initWallet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(address[] _owners,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_required,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only_uninitialized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293730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A996-6DA9-403B-826D-1E3193AB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Analysis – Vulnerable Contract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9244A-1112-44F6-A49C-2755B4E4066B}"/>
              </a:ext>
            </a:extLst>
          </p:cNvPr>
          <p:cNvSpPr txBox="1"/>
          <p:nvPr/>
        </p:nvSpPr>
        <p:spPr>
          <a:xfrm>
            <a:off x="1962150" y="1305936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SendBalance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userBalances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withdrawn = false 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getBalance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u) constant returns (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userBalances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[u];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addToBalance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userBalances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withdrawBalance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(!(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msg.sender.call.value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userBalances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])())) {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}</a:t>
            </a:r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  userBalances [msg.sender] = 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7088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A996-6DA9-403B-826D-1E3193AB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Analysis – Vulnerable Contract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9244A-1112-44F6-A49C-2755B4E4066B}"/>
              </a:ext>
            </a:extLst>
          </p:cNvPr>
          <p:cNvSpPr txBox="1"/>
          <p:nvPr/>
        </p:nvSpPr>
        <p:spPr>
          <a:xfrm>
            <a:off x="1962150" y="1305936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SendBalance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userBalances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withdrawn = false 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getBalance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u) constant returns (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userBalances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[u];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addToBalance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userBalances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withdrawBalance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(!(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msg.sender.call.value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userBalances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])())) {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}</a:t>
            </a:r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  userBalances [msg.sender] = 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55E5B0-6659-4DE7-B174-0229F8FF8A39}"/>
              </a:ext>
            </a:extLst>
          </p:cNvPr>
          <p:cNvSpPr/>
          <p:nvPr/>
        </p:nvSpPr>
        <p:spPr>
          <a:xfrm>
            <a:off x="2800350" y="5467350"/>
            <a:ext cx="4229100" cy="276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EF7B3-0658-46A3-9BBF-57AC51067860}"/>
              </a:ext>
            </a:extLst>
          </p:cNvPr>
          <p:cNvSpPr txBox="1"/>
          <p:nvPr/>
        </p:nvSpPr>
        <p:spPr>
          <a:xfrm>
            <a:off x="7858126" y="3108870"/>
            <a:ext cx="398145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Caller contract can recall this function using its fallback function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1555340-A958-478C-B2F4-EC6B0ADB8065}"/>
              </a:ext>
            </a:extLst>
          </p:cNvPr>
          <p:cNvCxnSpPr>
            <a:cxnSpLocks/>
            <a:stCxn id="8" idx="2"/>
            <a:endCxn id="3" idx="3"/>
          </p:cNvCxnSpPr>
          <p:nvPr/>
        </p:nvCxnSpPr>
        <p:spPr>
          <a:xfrm rot="5400000">
            <a:off x="7514020" y="3270632"/>
            <a:ext cx="1850262" cy="281940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579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1113-C0DD-47E8-A366-002726EF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C093-5A64-4D78-BB66-CFCBBF87B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the case of reentrant vulnerability, since we can record the EVM state at each instruction using porosity.</a:t>
            </a:r>
          </a:p>
          <a:p>
            <a:r>
              <a:rPr lang="en-US" sz="3600" dirty="0"/>
              <a:t>We can track in which basic block </a:t>
            </a:r>
            <a:r>
              <a:rPr lang="en-US" sz="3600" b="1" dirty="0">
                <a:solidFill>
                  <a:srgbClr val="0070C0"/>
                </a:solidFill>
              </a:rPr>
              <a:t>SSTORE</a:t>
            </a:r>
            <a:r>
              <a:rPr lang="en-US" sz="3600" dirty="0"/>
              <a:t> instructions are called.</a:t>
            </a:r>
          </a:p>
          <a:p>
            <a:pPr lvl="1"/>
            <a:r>
              <a:rPr lang="da-DK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userBalances [msg.sender] = 0;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/>
              <a:t>And track states for each basic block.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82795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A474-1415-406E-9D83-5C638635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.\demo.ps1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2DB5A-8484-4B5E-BEAC-1FADB758384C}"/>
              </a:ext>
            </a:extLst>
          </p:cNvPr>
          <p:cNvSpPr txBox="1"/>
          <p:nvPr/>
        </p:nvSpPr>
        <p:spPr>
          <a:xfrm>
            <a:off x="704849" y="1295400"/>
            <a:ext cx="10525126" cy="5262979"/>
          </a:xfrm>
          <a:prstGeom prst="rect">
            <a:avLst/>
          </a:prstGeom>
          <a:solidFill>
            <a:srgbClr val="012456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$porosity = 'E:\projects\porosity\Debug\porosity.exe'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'[{\"constant\":false,\"inputs\":[],\"name\":\"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withdrawBalance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\",\"outputs\":[],\"type\":\"function\"},{\"constant\":false,\"inputs\":[],\"name\":\"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addToBalance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\",\"outputs\":[],\"type\":\"function\"},{\"constant\":true,\"inputs\":[{\"name\":\"u\",\"type\":\"address\"}],\"name\":\"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getBalance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\",\"outputs\":[{\"name\":\"\",\"type\":\"uint256\"}],\"type\":\"function\"}]'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$code = '60606040526000357c0100000000000000000000000000000000000000000000000000000000900480635fd8c7101461004f578063c0e317fb1461005e578063f8b2cb4f1461006d5761004d565b005b61005c6004805050610099565b005b61006b600480505061013e565b005b610083600480803590602001909190505061017d565b6040518082815260200191505060405180910390f35b3373ffffffffffffffffffffffffffffffffffffffff16611111600060005060003373ffffffffffffffffffffffffffffffffffffffff16815260200190815260200160002060005054604051809050600060405180830381858888f19350505050151561010657610002565b6000600060005060003373ffffffffffffffffffffffffffffffffffffffff168152602001908152602001600020600050819055505b565b34600060005060003373ffffffffffffffffffffffffffffffffffffffff1681526020019081526020016000206000828282505401925050819055505b565b6000600060005060008373ffffffffffffffffffffffffffffffffffffffff1681526020019081526020016000206000505490506101b6565b91905056’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$porosity --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--runtime-code $code --decompile --verbose 0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66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7FD8-8DBE-4FF0-A614-5307C760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B2FD-56C3-4CDE-A0C3-8D982AF1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097F7-2865-46A8-BDF7-A2E62F744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797935"/>
            <a:ext cx="78009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1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5C59-F60D-4056-B2FE-14DE6E50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8A479-D71E-42C2-B8F0-59845F14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Ethereum</a:t>
            </a:r>
            <a:r>
              <a:rPr lang="en-US" dirty="0"/>
              <a:t> Virtual Machine (EVM)</a:t>
            </a:r>
          </a:p>
          <a:p>
            <a:r>
              <a:rPr lang="en-US" dirty="0"/>
              <a:t>Memory Management</a:t>
            </a:r>
          </a:p>
          <a:p>
            <a:r>
              <a:rPr lang="en-US" dirty="0"/>
              <a:t>Addresses</a:t>
            </a:r>
          </a:p>
          <a:p>
            <a:r>
              <a:rPr lang="en-US" dirty="0"/>
              <a:t>Call Types</a:t>
            </a:r>
          </a:p>
          <a:p>
            <a:r>
              <a:rPr lang="en-US" dirty="0"/>
              <a:t>Type Discovery</a:t>
            </a:r>
          </a:p>
          <a:p>
            <a:r>
              <a:rPr lang="en-US" dirty="0"/>
              <a:t>Smart-Contract</a:t>
            </a:r>
          </a:p>
          <a:p>
            <a:r>
              <a:rPr lang="en-US" dirty="0"/>
              <a:t>Code Analysis</a:t>
            </a:r>
          </a:p>
          <a:p>
            <a:r>
              <a:rPr lang="en-US" dirty="0"/>
              <a:t>Known Bugs</a:t>
            </a:r>
          </a:p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3022567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FBE0-8D74-4CFC-8B4A-A2F64B5A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class of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A2E56-1B47-4FBC-8C21-E57BDB66B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Reentrant Vulnerabilities / Race Condition</a:t>
            </a:r>
          </a:p>
          <a:p>
            <a:pPr lvl="1"/>
            <a:r>
              <a:rPr lang="en-US" dirty="0"/>
              <a:t>Famously known because of the $50M USD DAO hack (2016) </a:t>
            </a:r>
            <a:r>
              <a:rPr lang="en-US" i="1" dirty="0"/>
              <a:t>[8]</a:t>
            </a:r>
          </a:p>
          <a:p>
            <a:r>
              <a:rPr lang="en-US" dirty="0"/>
              <a:t>Call Stack Vulnerabilities</a:t>
            </a:r>
          </a:p>
          <a:p>
            <a:pPr lvl="1"/>
            <a:r>
              <a:rPr lang="en-US" dirty="0"/>
              <a:t>Got 1024 frames but a bug </a:t>
            </a:r>
            <a:r>
              <a:rPr lang="en-US" dirty="0" err="1"/>
              <a:t>ain’t</a:t>
            </a:r>
            <a:r>
              <a:rPr lang="en-US" dirty="0"/>
              <a:t> one – </a:t>
            </a:r>
            <a:r>
              <a:rPr lang="en-US" i="1" dirty="0"/>
              <a:t>c.f. Least Authority [12]</a:t>
            </a:r>
          </a:p>
          <a:p>
            <a:r>
              <a:rPr lang="en-US" dirty="0"/>
              <a:t>Time Dependency Vulnerabilities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mhswende</a:t>
            </a:r>
            <a:r>
              <a:rPr lang="en-US" dirty="0"/>
              <a:t> blogposts are generally awesome, particularly the roulette one [10]</a:t>
            </a:r>
          </a:p>
          <a:p>
            <a:r>
              <a:rPr lang="en-US" dirty="0"/>
              <a:t>Unconditional DELEGATECALL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94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8F63-2BDA-4A85-9868-29108C9F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Porosity + Quorum = &lt;3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69EF-EBD2-42EC-817B-784828374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Quorum: Ethereum code fork created by J.P. Morgan</a:t>
            </a:r>
          </a:p>
          <a:p>
            <a:pPr lvl="1"/>
            <a:r>
              <a:rPr lang="en-US" dirty="0"/>
              <a:t>aimed at enterprises that want to use a permissioned blockchain that adds private smart contract execution &amp; configurable consensus.</a:t>
            </a:r>
          </a:p>
          <a:p>
            <a:r>
              <a:rPr lang="en-US" dirty="0"/>
              <a:t>Quorum now includes Porosity integrated directly into </a:t>
            </a:r>
            <a:r>
              <a:rPr lang="en-US" dirty="0" err="1"/>
              <a:t>geth</a:t>
            </a:r>
            <a:r>
              <a:rPr lang="en-US" dirty="0"/>
              <a:t> out of the box:</a:t>
            </a:r>
          </a:p>
          <a:p>
            <a:pPr lvl="1"/>
            <a:r>
              <a:rPr lang="en-US" dirty="0"/>
              <a:t>Scan private contracts sent to your node from other network participants</a:t>
            </a:r>
          </a:p>
          <a:p>
            <a:pPr lvl="1"/>
            <a:r>
              <a:rPr lang="en-US" dirty="0"/>
              <a:t>Incorporate into security &amp; patching processes for private networks with formalized governance models</a:t>
            </a:r>
          </a:p>
          <a:p>
            <a:pPr lvl="1"/>
            <a:r>
              <a:rPr lang="en-US" dirty="0"/>
              <a:t>Automate scanning and analyze risk across semi-public Quorum networks</a:t>
            </a:r>
          </a:p>
          <a:p>
            <a:r>
              <a:rPr lang="en-US" dirty="0">
                <a:hlinkClick r:id="rId2"/>
              </a:rPr>
              <a:t>https://github.com/jpmorganchase/quorum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80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9607-4F86-44BD-9368-BA0FE0F2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854AFB-CD73-4281-A7E4-B36A72709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28863"/>
            <a:ext cx="7519950" cy="41290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99FA11-3C8E-4DAF-AEBE-4216218ED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23" y="3034423"/>
            <a:ext cx="6411920" cy="3650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28D167-99C4-49CE-903F-411EBD4C5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4390372"/>
            <a:ext cx="4606923" cy="229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81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DA04-0CD8-4528-ABBD-8078632C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2409-5FCC-49C6-888B-065C1BFA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Ethereum</a:t>
            </a:r>
            <a:r>
              <a:rPr lang="en-US" dirty="0"/>
              <a:t> </a:t>
            </a:r>
            <a:r>
              <a:rPr lang="en-US" dirty="0" err="1"/>
              <a:t>DApps</a:t>
            </a:r>
            <a:r>
              <a:rPr lang="en-US" dirty="0"/>
              <a:t> created a new segment for </a:t>
            </a:r>
            <a:r>
              <a:rPr lang="en-US" dirty="0" err="1"/>
              <a:t>softwares</a:t>
            </a:r>
            <a:r>
              <a:rPr lang="en-US" dirty="0"/>
              <a:t>.</a:t>
            </a:r>
          </a:p>
          <a:p>
            <a:r>
              <a:rPr lang="en-US" dirty="0"/>
              <a:t>Porosity</a:t>
            </a:r>
          </a:p>
          <a:p>
            <a:pPr lvl="1"/>
            <a:r>
              <a:rPr lang="en-US" dirty="0"/>
              <a:t>Improving support for conditional and loop statements</a:t>
            </a:r>
          </a:p>
          <a:p>
            <a:r>
              <a:rPr lang="en-US" dirty="0" err="1"/>
              <a:t>Ethereum</a:t>
            </a:r>
            <a:r>
              <a:rPr lang="en-US" dirty="0"/>
              <a:t> / Solidity &amp; Security</a:t>
            </a:r>
          </a:p>
          <a:p>
            <a:pPr lvl="1"/>
            <a:r>
              <a:rPr lang="en-US" dirty="0"/>
              <a:t>Fast growing community and more tools such as OYENTE or Porosity</a:t>
            </a:r>
          </a:p>
          <a:p>
            <a:pPr lvl="1"/>
            <a:r>
              <a:rPr lang="en-US" dirty="0"/>
              <a:t>Personally, looking forward seeing the Underhanded Solidity Coding Contest [10</a:t>
            </a:r>
            <a:r>
              <a:rPr lang="en-US"/>
              <a:t>] results</a:t>
            </a:r>
          </a:p>
          <a:p>
            <a:pPr lvl="1"/>
            <a:r>
              <a:rPr lang="en-US"/>
              <a:t>EVM </a:t>
            </a:r>
            <a:r>
              <a:rPr lang="en-US" dirty="0"/>
              <a:t>vulnerabilities triggered by malicious bytecode? </a:t>
            </a:r>
            <a:r>
              <a:rPr lang="en-US" i="1" dirty="0"/>
              <a:t>CLOUDBURST on the blockchain</a:t>
            </a:r>
          </a:p>
          <a:p>
            <a:r>
              <a:rPr lang="en-US" dirty="0"/>
              <a:t>More Blockchain VMs ?</a:t>
            </a:r>
          </a:p>
          <a:p>
            <a:pPr lvl="1"/>
            <a:r>
              <a:rPr lang="en-US" dirty="0"/>
              <a:t>Swapping the EVM for Web Assembly (WASM) for 2018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8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43E7-7020-41D8-BC94-A9F0F93D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- </a:t>
            </a:r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822D-099F-4FEF-ABF8-C38832B0D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</a:t>
            </a:r>
            <a:r>
              <a:rPr lang="en-US" dirty="0" err="1"/>
              <a:t>Ethereum</a:t>
            </a:r>
            <a:r>
              <a:rPr lang="en-US" dirty="0"/>
              <a:t> Roadmap (March 2017) mentions making the EVM obsolete and replacing it with </a:t>
            </a:r>
            <a:r>
              <a:rPr lang="en-US" dirty="0" err="1"/>
              <a:t>WebAssembly</a:t>
            </a:r>
            <a:r>
              <a:rPr lang="en-US" dirty="0"/>
              <a:t> for 2018.</a:t>
            </a:r>
          </a:p>
          <a:p>
            <a:r>
              <a:rPr lang="en-US" i="1" dirty="0"/>
              <a:t>“</a:t>
            </a:r>
            <a:r>
              <a:rPr lang="en-US" i="1" dirty="0" err="1"/>
              <a:t>WebAssembly</a:t>
            </a:r>
            <a:r>
              <a:rPr lang="en-US" i="1" dirty="0"/>
              <a:t> (or WASM) is a new, portable, size- and load-time-efficient format.”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is currently being designed as an open standard by a W3C Community Group.</a:t>
            </a:r>
          </a:p>
          <a:p>
            <a:pPr lvl="1"/>
            <a:r>
              <a:rPr lang="en-US" dirty="0" err="1"/>
              <a:t>WebAssembly</a:t>
            </a:r>
            <a:r>
              <a:rPr lang="en-US" dirty="0"/>
              <a:t> defines an instruction set, intermediate source format (WAST) and a binary encoded format (WASM).</a:t>
            </a:r>
          </a:p>
          <a:p>
            <a:pPr lvl="1"/>
            <a:r>
              <a:rPr lang="en-US" dirty="0"/>
              <a:t>Major browser JavaScript engines will notably have native support for </a:t>
            </a:r>
            <a:r>
              <a:rPr lang="en-US" dirty="0" err="1"/>
              <a:t>WebAssembly</a:t>
            </a:r>
            <a:r>
              <a:rPr lang="en-US" dirty="0"/>
              <a:t> – including V8, Chakra and </a:t>
            </a:r>
            <a:r>
              <a:rPr lang="en-US" dirty="0" err="1"/>
              <a:t>Spidermonkey</a:t>
            </a:r>
            <a:r>
              <a:rPr lang="en-US" dirty="0"/>
              <a:t>.</a:t>
            </a:r>
          </a:p>
          <a:p>
            <a:r>
              <a:rPr lang="en-US" dirty="0"/>
              <a:t>https://github.com/ewasm/design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41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6176-AC22-4612-B8AB-0DBF36F1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WASM + </a:t>
            </a:r>
            <a:r>
              <a:rPr lang="en-US" dirty="0" err="1"/>
              <a:t>DApps</a:t>
            </a:r>
            <a:r>
              <a:rPr lang="en-US" dirty="0"/>
              <a:t> +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2563-3F88-41F2-A4E0-EF75967B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-&gt; WASM is already a thing</a:t>
            </a:r>
          </a:p>
          <a:p>
            <a:pPr lvl="1"/>
            <a:r>
              <a:rPr lang="en-US" dirty="0">
                <a:hlinkClick r:id="rId2"/>
              </a:rPr>
              <a:t>https://mbebenita.github.io/WasmExplorer/</a:t>
            </a:r>
            <a:endParaRPr lang="en-US" dirty="0"/>
          </a:p>
          <a:p>
            <a:pPr lvl="1"/>
            <a:r>
              <a:rPr lang="en-US" dirty="0"/>
              <a:t>And a similar thing is planned for </a:t>
            </a:r>
            <a:r>
              <a:rPr lang="en-US" dirty="0" err="1"/>
              <a:t>eWASM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F50CB0-C110-46A4-95B8-58A9A235F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2712079"/>
            <a:ext cx="69532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3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32DC-49AD-4F1D-9F8A-54067292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D96C-D1FD-4181-98F7-E40F9017C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Mohamed </a:t>
            </a:r>
            <a:r>
              <a:rPr lang="en-US" dirty="0" err="1"/>
              <a:t>Saher</a:t>
            </a:r>
            <a:endParaRPr lang="en-US" dirty="0"/>
          </a:p>
          <a:p>
            <a:r>
              <a:rPr lang="en-US" dirty="0" err="1"/>
              <a:t>Halvar</a:t>
            </a:r>
            <a:r>
              <a:rPr lang="en-US" dirty="0"/>
              <a:t> Flake</a:t>
            </a:r>
          </a:p>
          <a:p>
            <a:r>
              <a:rPr lang="en-US" dirty="0"/>
              <a:t>DEFCON Review Board Team</a:t>
            </a:r>
          </a:p>
          <a:p>
            <a:r>
              <a:rPr lang="en-US" dirty="0"/>
              <a:t>Max </a:t>
            </a:r>
            <a:r>
              <a:rPr lang="en-US" dirty="0" err="1"/>
              <a:t>Vorobjov</a:t>
            </a:r>
            <a:r>
              <a:rPr lang="en-US" dirty="0"/>
              <a:t> &amp; Andrey </a:t>
            </a:r>
            <a:r>
              <a:rPr lang="en-US" dirty="0" err="1"/>
              <a:t>Bazhan</a:t>
            </a:r>
            <a:endParaRPr lang="en-US" dirty="0"/>
          </a:p>
          <a:p>
            <a:r>
              <a:rPr lang="en-US" dirty="0"/>
              <a:t>Martin H. </a:t>
            </a:r>
            <a:r>
              <a:rPr lang="en-US" dirty="0" err="1"/>
              <a:t>Swende</a:t>
            </a:r>
            <a:endParaRPr lang="en-US" dirty="0"/>
          </a:p>
          <a:p>
            <a:r>
              <a:rPr lang="en-US" dirty="0"/>
              <a:t>Gavin Wood</a:t>
            </a:r>
          </a:p>
          <a:p>
            <a:r>
              <a:rPr lang="en-US" dirty="0"/>
              <a:t>Andreas </a:t>
            </a:r>
            <a:r>
              <a:rPr lang="en-US" dirty="0" err="1"/>
              <a:t>Olofsson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39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19028"/>
            <a:ext cx="8319868" cy="75781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176843"/>
            <a:ext cx="11667836" cy="4727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[1] Woods, Gavin. "</a:t>
            </a:r>
            <a:r>
              <a:rPr lang="en-US" sz="1500" dirty="0" err="1"/>
              <a:t>Ethereum</a:t>
            </a:r>
            <a:r>
              <a:rPr lang="en-US" sz="1500" dirty="0"/>
              <a:t>: A Secure </a:t>
            </a:r>
            <a:r>
              <a:rPr lang="en-US" sz="1500" dirty="0" err="1"/>
              <a:t>Decentralised</a:t>
            </a:r>
            <a:r>
              <a:rPr lang="en-US" sz="1500" dirty="0"/>
              <a:t> </a:t>
            </a:r>
            <a:r>
              <a:rPr lang="en-US" sz="1500" dirty="0" err="1"/>
              <a:t>Generalised</a:t>
            </a:r>
            <a:r>
              <a:rPr lang="en-US" sz="1500" dirty="0"/>
              <a:t> Transaction Ledger." Web. </a:t>
            </a:r>
            <a:r>
              <a:rPr lang="en-US" sz="1500" dirty="0">
                <a:hlinkClick r:id="rId2"/>
              </a:rPr>
              <a:t>https://github.com/ethereum/yellowpaper.pdf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[2] </a:t>
            </a:r>
            <a:r>
              <a:rPr lang="en-US" sz="1500" dirty="0" err="1"/>
              <a:t>Olofsson</a:t>
            </a:r>
            <a:r>
              <a:rPr lang="en-US" sz="1500" dirty="0"/>
              <a:t>, Andreas. "Solidity Workshop." Web. </a:t>
            </a:r>
            <a:r>
              <a:rPr lang="en-US" sz="1500" dirty="0">
                <a:hlinkClick r:id="rId3"/>
              </a:rPr>
              <a:t>https://github.com/androlo/solidity-workshop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[3] </a:t>
            </a:r>
            <a:r>
              <a:rPr lang="en-US" sz="1500" dirty="0" err="1"/>
              <a:t>Olofsson</a:t>
            </a:r>
            <a:r>
              <a:rPr lang="en-US" sz="1500" dirty="0"/>
              <a:t>, Andreas. "Solidity Contracts." Web. </a:t>
            </a:r>
            <a:r>
              <a:rPr lang="en-US" sz="1500" dirty="0">
                <a:hlinkClick r:id="rId4"/>
              </a:rPr>
              <a:t>https://github.com/androlo/standard-contracts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[4] </a:t>
            </a:r>
            <a:r>
              <a:rPr lang="en-US" sz="1500" dirty="0" err="1"/>
              <a:t>Velner</a:t>
            </a:r>
            <a:r>
              <a:rPr lang="en-US" sz="1500" dirty="0"/>
              <a:t>, Yarn, Jason </a:t>
            </a:r>
            <a:r>
              <a:rPr lang="en-US" sz="1500" dirty="0" err="1"/>
              <a:t>Teutsch</a:t>
            </a:r>
            <a:r>
              <a:rPr lang="en-US" sz="1500" dirty="0"/>
              <a:t>, and </a:t>
            </a:r>
            <a:r>
              <a:rPr lang="en-US" sz="1500" dirty="0" err="1"/>
              <a:t>Loi</a:t>
            </a:r>
            <a:r>
              <a:rPr lang="en-US" sz="1500" dirty="0"/>
              <a:t> </a:t>
            </a:r>
            <a:r>
              <a:rPr lang="en-US" sz="1500" dirty="0" err="1"/>
              <a:t>Luu</a:t>
            </a:r>
            <a:r>
              <a:rPr lang="en-US" sz="1500" dirty="0"/>
              <a:t>. "Smart Contracts Make Bitcoin Mining Pools Vulnerable." Web. </a:t>
            </a:r>
            <a:r>
              <a:rPr lang="en-US" sz="1500" dirty="0">
                <a:hlinkClick r:id="rId5"/>
              </a:rPr>
              <a:t>https://eprint.iacr.org/2017/230.pdf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[5] </a:t>
            </a:r>
            <a:r>
              <a:rPr lang="en-US" sz="1500" dirty="0" err="1"/>
              <a:t>Luu</a:t>
            </a:r>
            <a:r>
              <a:rPr lang="en-US" sz="1500" dirty="0"/>
              <a:t>, </a:t>
            </a:r>
            <a:r>
              <a:rPr lang="en-US" sz="1500" dirty="0" err="1"/>
              <a:t>Loi</a:t>
            </a:r>
            <a:r>
              <a:rPr lang="en-US" sz="1500" dirty="0"/>
              <a:t>, Duc-</a:t>
            </a:r>
            <a:r>
              <a:rPr lang="en-US" sz="1500" dirty="0" err="1"/>
              <a:t>Hiep</a:t>
            </a:r>
            <a:r>
              <a:rPr lang="en-US" sz="1500" dirty="0"/>
              <a:t> Chu, </a:t>
            </a:r>
            <a:r>
              <a:rPr lang="en-US" sz="1500" dirty="0" err="1"/>
              <a:t>Hrishi</a:t>
            </a:r>
            <a:r>
              <a:rPr lang="en-US" sz="1500" dirty="0"/>
              <a:t> </a:t>
            </a:r>
            <a:r>
              <a:rPr lang="en-US" sz="1500" dirty="0" err="1"/>
              <a:t>Olickel</a:t>
            </a:r>
            <a:r>
              <a:rPr lang="en-US" sz="1500" dirty="0"/>
              <a:t>, Aquinas </a:t>
            </a:r>
            <a:r>
              <a:rPr lang="en-US" sz="1500" dirty="0" err="1"/>
              <a:t>Hobor</a:t>
            </a:r>
            <a:r>
              <a:rPr lang="en-US" sz="1500" dirty="0"/>
              <a:t>. "Making Smart Contracts Smarter." Web. </a:t>
            </a:r>
            <a:r>
              <a:rPr lang="en-US" sz="1500" dirty="0">
                <a:hlinkClick r:id="rId6"/>
              </a:rPr>
              <a:t>https://www.comp.nus.edu.sg/%7Ehobor/Publications/2016/Making%20Smart%20Contracts%20Smarter.pdf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it-IT" sz="1500" dirty="0"/>
              <a:t>[6] Atzei, Nicola, Massimo Bartoletti, and Tiziana Cimoli. " A Sur</a:t>
            </a:r>
            <a:r>
              <a:rPr lang="en-US" sz="1500" dirty="0"/>
              <a:t>vey of Attacks on </a:t>
            </a:r>
            <a:r>
              <a:rPr lang="en-US" sz="1500" dirty="0" err="1"/>
              <a:t>Ethereum</a:t>
            </a:r>
            <a:r>
              <a:rPr lang="en-US" sz="1500" dirty="0"/>
              <a:t> Smart Contracts." Web. </a:t>
            </a:r>
            <a:r>
              <a:rPr lang="en-US" sz="1500" dirty="0">
                <a:hlinkClick r:id="rId7"/>
              </a:rPr>
              <a:t>https://eprint.iacr.org/2016/1007.pdf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[7] Sarkar, </a:t>
            </a:r>
            <a:r>
              <a:rPr lang="en-US" sz="1500" dirty="0" err="1"/>
              <a:t>Abhiroop</a:t>
            </a:r>
            <a:r>
              <a:rPr lang="en-US" sz="1500" dirty="0"/>
              <a:t>. "Understanding the Transactional Nature of Smart-Contracts." Web. </a:t>
            </a:r>
            <a:r>
              <a:rPr lang="en-US" sz="1500" dirty="0">
                <a:hlinkClick r:id="rId8"/>
              </a:rPr>
              <a:t>https://abhiroop.github.io/Exceptions-and-Transactions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[8] Siegel, David. "Understanding The DAO Attack." Web. </a:t>
            </a:r>
            <a:r>
              <a:rPr lang="en-US" sz="1500" dirty="0">
                <a:hlinkClick r:id="rId9"/>
              </a:rPr>
              <a:t>http://www.coindesk.com/understanding-dao-hack-journalists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[9] Blockchain software for asset management. "OYENTE: An Analysis Tool for Smart Contracts." Web. </a:t>
            </a:r>
            <a:r>
              <a:rPr lang="en-US" sz="1500" dirty="0">
                <a:hlinkClick r:id="rId10"/>
              </a:rPr>
              <a:t>https://github.com/melonproject/oyente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[10] Holst </a:t>
            </a:r>
            <a:r>
              <a:rPr lang="en-US" sz="1500" dirty="0" err="1"/>
              <a:t>Swende</a:t>
            </a:r>
            <a:r>
              <a:rPr lang="en-US" sz="1500" dirty="0"/>
              <a:t>, Martin. “Breaking the house.“ Web. </a:t>
            </a:r>
            <a:r>
              <a:rPr lang="en-US" sz="1500" dirty="0">
                <a:hlinkClick r:id="rId11"/>
              </a:rPr>
              <a:t>http://martin.swende.se/blog/Breaking_the_house.html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[11] </a:t>
            </a:r>
            <a:r>
              <a:rPr lang="en-US" sz="1500" dirty="0" err="1"/>
              <a:t>Buterin</a:t>
            </a:r>
            <a:r>
              <a:rPr lang="en-US" sz="1500" dirty="0"/>
              <a:t>, </a:t>
            </a:r>
            <a:r>
              <a:rPr lang="en-US" sz="1500" dirty="0" err="1"/>
              <a:t>Vitalik</a:t>
            </a:r>
            <a:r>
              <a:rPr lang="en-US" sz="1500" dirty="0"/>
              <a:t>. "Thinking About Smart Contract </a:t>
            </a:r>
            <a:r>
              <a:rPr lang="en-US" sz="1500" dirty="0" err="1"/>
              <a:t>Security.“Web</a:t>
            </a:r>
            <a:r>
              <a:rPr lang="en-US" sz="1500" dirty="0"/>
              <a:t>. </a:t>
            </a:r>
            <a:r>
              <a:rPr lang="en-US" sz="1500" dirty="0">
                <a:hlinkClick r:id="rId12"/>
              </a:rPr>
              <a:t>https://blog.ethereum.org/2016/06/19/thinking-smart-contract-security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[12] Least Authority. "Gas Economics: Call Stack Depth Limit Errors." Web. </a:t>
            </a:r>
            <a:r>
              <a:rPr lang="en-US" sz="1500" dirty="0">
                <a:hlinkClick r:id="rId13"/>
              </a:rPr>
              <a:t>https://github.com/LeastAuthority/ethereum-analyses/blob/master/GasEcon.md#callstack-depth-limit-errors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[13] Underhanded Solidity Coding Contest, Web. </a:t>
            </a:r>
            <a:r>
              <a:rPr lang="en-US" sz="1500" dirty="0">
                <a:hlinkClick r:id="rId14"/>
              </a:rPr>
              <a:t>http://u.solidity.cc/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[14] Quorum. "A permissioned implementation of </a:t>
            </a:r>
            <a:r>
              <a:rPr lang="en-US" sz="1500" dirty="0" err="1"/>
              <a:t>Ethereum</a:t>
            </a:r>
            <a:r>
              <a:rPr lang="en-US" sz="1500" dirty="0"/>
              <a:t> supporting data </a:t>
            </a:r>
            <a:r>
              <a:rPr lang="nb-NO" sz="1500" dirty="0"/>
              <a:t>privacy." </a:t>
            </a:r>
            <a:r>
              <a:rPr lang="nb-NO" sz="1500" dirty="0">
                <a:hlinkClick r:id="rId15"/>
              </a:rPr>
              <a:t>https://github.com/jpmorganchase/quorum</a:t>
            </a:r>
            <a:r>
              <a:rPr lang="nb-NO" sz="1500" dirty="0"/>
              <a:t>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380616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>
          <a:xfrm>
            <a:off x="2493818" y="2872793"/>
            <a:ext cx="7232073" cy="1394406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m@comae.io / @msuiche </a:t>
            </a:r>
          </a:p>
          <a:p>
            <a:r>
              <a:rPr lang="en-US" sz="3200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https://github.com/comaeio/porosity </a:t>
            </a:r>
          </a:p>
        </p:txBody>
      </p:sp>
    </p:spTree>
    <p:extLst>
      <p:ext uri="{BB962C8B-B14F-4D97-AF65-F5344CB8AC3E}">
        <p14:creationId xmlns:p14="http://schemas.microsoft.com/office/powerpoint/2010/main" val="180042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1B73-8163-4B10-B657-3E2DC775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FB93-1356-4978-A6D0-964C8B844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Solidity</a:t>
            </a:r>
            <a:r>
              <a:rPr lang="en-US" sz="3200" i="1" dirty="0"/>
              <a:t> </a:t>
            </a:r>
            <a:r>
              <a:rPr lang="en-US" sz="3200" dirty="0"/>
              <a:t>the quality or state of being firm or strong in structure.</a:t>
            </a:r>
          </a:p>
          <a:p>
            <a:pPr lvl="1"/>
            <a:r>
              <a:rPr lang="en-US" sz="2800" i="1" dirty="0"/>
              <a:t>But also the name of </a:t>
            </a:r>
            <a:r>
              <a:rPr lang="en-US" sz="2800" i="1" dirty="0" err="1"/>
              <a:t>Ethereum’s</a:t>
            </a:r>
            <a:r>
              <a:rPr lang="en-US" sz="2800" i="1" dirty="0"/>
              <a:t> smart-contracts compiler</a:t>
            </a:r>
          </a:p>
          <a:p>
            <a:pPr lvl="1"/>
            <a:endParaRPr lang="en-US" sz="2800" i="1" dirty="0"/>
          </a:p>
          <a:p>
            <a:r>
              <a:rPr lang="en-US" sz="3200" b="1" dirty="0"/>
              <a:t>Porosity </a:t>
            </a:r>
            <a:r>
              <a:rPr lang="en-US" sz="3200" dirty="0"/>
              <a:t>is the quality of being porous, or full of tiny holes. Liquids go right through things that have porosity. </a:t>
            </a:r>
          </a:p>
          <a:p>
            <a:pPr lvl="1"/>
            <a:r>
              <a:rPr lang="en-US" sz="2800" i="1" dirty="0"/>
              <a:t>But also the name of </a:t>
            </a:r>
            <a:r>
              <a:rPr lang="en-US" sz="2800" i="1" dirty="0" err="1"/>
              <a:t>Comae’s</a:t>
            </a:r>
            <a:r>
              <a:rPr lang="en-US" sz="2800" i="1" dirty="0"/>
              <a:t> smart-contract </a:t>
            </a:r>
            <a:r>
              <a:rPr lang="en-US" sz="2800" i="1" dirty="0" err="1"/>
              <a:t>decompiler</a:t>
            </a:r>
            <a:r>
              <a:rPr lang="en-US" sz="2800" i="1" dirty="0"/>
              <a:t>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3218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A5A7-5145-481F-BF02-77EA9430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0D8A4-8C5F-4A08-8545-D7184FF2D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/>
              <a:t>Normal Accounts: 3,488,419 (July 15)</a:t>
            </a:r>
          </a:p>
          <a:p>
            <a:r>
              <a:rPr lang="en-US" sz="4000" dirty="0"/>
              <a:t>Contract Accounts: 930,889 (July 15)</a:t>
            </a:r>
          </a:p>
          <a:p>
            <a:r>
              <a:rPr lang="en-US" sz="4000" dirty="0"/>
              <a:t>Verified Contract Accounts: 2285 (July 15)</a:t>
            </a:r>
          </a:p>
          <a:p>
            <a:pPr lvl="1"/>
            <a:r>
              <a:rPr lang="en-US" sz="3600" dirty="0"/>
              <a:t>Source code is provided.</a:t>
            </a:r>
          </a:p>
          <a:p>
            <a:pPr lvl="1"/>
            <a:endParaRPr lang="en-US" sz="3600" dirty="0"/>
          </a:p>
          <a:p>
            <a:r>
              <a:rPr lang="en-US" sz="4000" dirty="0"/>
              <a:t>40M$ lost in July </a:t>
            </a:r>
          </a:p>
          <a:p>
            <a:pPr lvl="1"/>
            <a:r>
              <a:rPr lang="en-US" sz="3600" dirty="0"/>
              <a:t>10M$ in </a:t>
            </a:r>
            <a:r>
              <a:rPr lang="en-US" sz="3600" dirty="0" err="1"/>
              <a:t>CoinDash’s</a:t>
            </a:r>
            <a:r>
              <a:rPr lang="en-US" sz="3600" dirty="0"/>
              <a:t> ICO</a:t>
            </a:r>
          </a:p>
          <a:p>
            <a:pPr lvl="2"/>
            <a:r>
              <a:rPr lang="en-US" sz="3200" dirty="0">
                <a:hlinkClick r:id="rId2"/>
              </a:rPr>
              <a:t>http://www.coindesk.com/coindash-ico-hacker-nets-additional-ether-theft-tops-10-million/</a:t>
            </a:r>
            <a:endParaRPr lang="en-US" sz="3200" dirty="0"/>
          </a:p>
          <a:p>
            <a:pPr lvl="1"/>
            <a:r>
              <a:rPr lang="en-US" sz="3600" dirty="0"/>
              <a:t>30M$ due to Parity’s </a:t>
            </a:r>
            <a:r>
              <a:rPr lang="en-US" sz="3600" dirty="0" err="1"/>
              <a:t>wallet.sol</a:t>
            </a:r>
            <a:r>
              <a:rPr lang="en-US" sz="3600" dirty="0"/>
              <a:t> vulnerability</a:t>
            </a:r>
          </a:p>
          <a:p>
            <a:pPr lvl="2"/>
            <a:r>
              <a:rPr lang="en-US" sz="3200" dirty="0">
                <a:hlinkClick r:id="rId3"/>
              </a:rPr>
              <a:t>https://blog.parity.io/security-alert-high-2/</a:t>
            </a:r>
            <a:r>
              <a:rPr lang="en-US" sz="3200" dirty="0"/>
              <a:t> </a:t>
            </a:r>
          </a:p>
          <a:p>
            <a:pPr lvl="2"/>
            <a:r>
              <a:rPr lang="en-US" sz="3200" dirty="0">
                <a:hlinkClick r:id="rId4"/>
              </a:rPr>
              <a:t>https://github.com/paritytech/parity/pull/6103</a:t>
            </a:r>
            <a:r>
              <a:rPr lang="en-US" sz="3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3939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7DF3-1B64-406E-8E0A-017DE7DE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Ethereum</a:t>
            </a:r>
            <a:r>
              <a:rPr lang="en-US" dirty="0"/>
              <a:t> Virtual Machine (EVM)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8FF81-311F-4E84-94A2-87737EF52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Account/Contract/Blockchain</a:t>
            </a:r>
          </a:p>
          <a:p>
            <a:r>
              <a:rPr lang="en-US" dirty="0"/>
              <a:t>A Smart-Contract is made of bytecode stored in the blockchain.</a:t>
            </a:r>
          </a:p>
          <a:p>
            <a:r>
              <a:rPr lang="en-US" dirty="0"/>
              <a:t>An address is a 160-bits value &amp; corresponds to an “account”</a:t>
            </a:r>
          </a:p>
          <a:p>
            <a:r>
              <a:rPr lang="en-US" dirty="0"/>
              <a:t>Operates 256-bits pseudo-registers</a:t>
            </a:r>
          </a:p>
          <a:p>
            <a:pPr lvl="1"/>
            <a:r>
              <a:rPr lang="en-US" dirty="0"/>
              <a:t>EVM does not really have registers, but uses a virtual stack to replace them.</a:t>
            </a:r>
          </a:p>
        </p:txBody>
      </p:sp>
    </p:spTree>
    <p:extLst>
      <p:ext uri="{BB962C8B-B14F-4D97-AF65-F5344CB8AC3E}">
        <p14:creationId xmlns:p14="http://schemas.microsoft.com/office/powerpoint/2010/main" val="181883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D981-2E80-4316-9AF8-F5D15068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Solidity &amp; “Smart Contracts”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DA6A-F4F0-4994-82FE-BD9C8DA93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472"/>
            <a:ext cx="10515600" cy="4727991"/>
          </a:xfrm>
        </p:spPr>
        <p:txBody>
          <a:bodyPr/>
          <a:lstStyle/>
          <a:p>
            <a:r>
              <a:rPr lang="en-US" dirty="0"/>
              <a:t>Solidity compiles JavaScript-like code into </a:t>
            </a:r>
            <a:r>
              <a:rPr lang="en-US" dirty="0" err="1"/>
              <a:t>Ethereum</a:t>
            </a:r>
            <a:r>
              <a:rPr lang="en-US" dirty="0"/>
              <a:t> bytecode.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90E7F-347B-4CED-B76A-8F4D86A02D6E}"/>
              </a:ext>
            </a:extLst>
          </p:cNvPr>
          <p:cNvSpPr txBox="1"/>
          <p:nvPr/>
        </p:nvSpPr>
        <p:spPr>
          <a:xfrm>
            <a:off x="535710" y="1595021"/>
            <a:ext cx="56745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contract</a:t>
            </a:r>
            <a:r>
              <a:rPr lang="en-US" sz="1200" dirty="0">
                <a:latin typeface="Consolas" panose="020B0609020204030204" pitchFamily="49" charset="0"/>
              </a:rPr>
              <a:t> Coin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// The keyword "public" makes those variables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// readable from outside.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latin typeface="Consolas" panose="020B0609020204030204" pitchFamily="49" charset="0"/>
              </a:rPr>
              <a:t> public minter;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mapping</a:t>
            </a:r>
            <a:r>
              <a:rPr lang="en-US" sz="1200" dirty="0">
                <a:latin typeface="Consolas" panose="020B0609020204030204" pitchFamily="49" charset="0"/>
              </a:rPr>
              <a:t> (address =&gt; </a:t>
            </a:r>
            <a:r>
              <a:rPr lang="en-US" sz="1200" dirty="0" err="1">
                <a:latin typeface="Consolas" panose="020B0609020204030204" pitchFamily="49" charset="0"/>
              </a:rPr>
              <a:t>uint</a:t>
            </a:r>
            <a:r>
              <a:rPr lang="en-US" sz="1200" dirty="0">
                <a:latin typeface="Consolas" panose="020B0609020204030204" pitchFamily="49" charset="0"/>
              </a:rPr>
              <a:t>) public balances;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// Events allow light clients to react 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// changes efficiently.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latin typeface="Consolas" panose="020B0609020204030204" pitchFamily="49" charset="0"/>
              </a:rPr>
              <a:t> Sent(address from, address to, </a:t>
            </a:r>
            <a:r>
              <a:rPr lang="en-US" sz="1200" dirty="0" err="1">
                <a:latin typeface="Consolas" panose="020B0609020204030204" pitchFamily="49" charset="0"/>
              </a:rPr>
              <a:t>uint</a:t>
            </a:r>
            <a:r>
              <a:rPr lang="en-US" sz="1200" dirty="0">
                <a:latin typeface="Consolas" panose="020B0609020204030204" pitchFamily="49" charset="0"/>
              </a:rPr>
              <a:t> amount);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// This is the constructor whose code is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// run only when the contract is created.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latin typeface="Consolas" panose="020B0609020204030204" pitchFamily="49" charset="0"/>
              </a:rPr>
              <a:t> Coin()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minter = </a:t>
            </a:r>
            <a:r>
              <a:rPr lang="en-US" sz="1200" dirty="0" err="1">
                <a:latin typeface="Consolas" panose="020B0609020204030204" pitchFamily="49" charset="0"/>
              </a:rPr>
              <a:t>msg.sender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latin typeface="Consolas" panose="020B0609020204030204" pitchFamily="49" charset="0"/>
              </a:rPr>
              <a:t> mint(address receiver, </a:t>
            </a:r>
            <a:r>
              <a:rPr lang="en-US" sz="1200" dirty="0" err="1">
                <a:latin typeface="Consolas" panose="020B0609020204030204" pitchFamily="49" charset="0"/>
              </a:rPr>
              <a:t>uint</a:t>
            </a:r>
            <a:r>
              <a:rPr lang="en-US" sz="1200" dirty="0">
                <a:latin typeface="Consolas" panose="020B0609020204030204" pitchFamily="49" charset="0"/>
              </a:rPr>
              <a:t> amount)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if (</a:t>
            </a:r>
            <a:r>
              <a:rPr lang="en-US" sz="1200" dirty="0" err="1">
                <a:latin typeface="Consolas" panose="020B0609020204030204" pitchFamily="49" charset="0"/>
              </a:rPr>
              <a:t>msg.sender</a:t>
            </a:r>
            <a:r>
              <a:rPr lang="en-US" sz="1200" dirty="0">
                <a:latin typeface="Consolas" panose="020B0609020204030204" pitchFamily="49" charset="0"/>
              </a:rPr>
              <a:t> != minter) return;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balances[receiver] += amount;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latin typeface="Consolas" panose="020B0609020204030204" pitchFamily="49" charset="0"/>
              </a:rPr>
              <a:t> send(address receiver, </a:t>
            </a:r>
            <a:r>
              <a:rPr lang="en-US" sz="1200" dirty="0" err="1">
                <a:latin typeface="Consolas" panose="020B0609020204030204" pitchFamily="49" charset="0"/>
              </a:rPr>
              <a:t>uint</a:t>
            </a:r>
            <a:r>
              <a:rPr lang="en-US" sz="1200" dirty="0">
                <a:latin typeface="Consolas" panose="020B0609020204030204" pitchFamily="49" charset="0"/>
              </a:rPr>
              <a:t> amount)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if (balances[</a:t>
            </a:r>
            <a:r>
              <a:rPr lang="en-US" sz="1200" dirty="0" err="1">
                <a:latin typeface="Consolas" panose="020B0609020204030204" pitchFamily="49" charset="0"/>
              </a:rPr>
              <a:t>msg.sender</a:t>
            </a:r>
            <a:r>
              <a:rPr lang="en-US" sz="1200" dirty="0">
                <a:latin typeface="Consolas" panose="020B0609020204030204" pitchFamily="49" charset="0"/>
              </a:rPr>
              <a:t>] &lt; amount) return;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balances[</a:t>
            </a:r>
            <a:r>
              <a:rPr lang="en-US" sz="1200" dirty="0" err="1">
                <a:latin typeface="Consolas" panose="020B0609020204030204" pitchFamily="49" charset="0"/>
              </a:rPr>
              <a:t>msg.sender</a:t>
            </a:r>
            <a:r>
              <a:rPr lang="en-US" sz="1200" dirty="0">
                <a:latin typeface="Consolas" panose="020B0609020204030204" pitchFamily="49" charset="0"/>
              </a:rPr>
              <a:t>] -= amount;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balances[receiver] += amount;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Sent(</a:t>
            </a:r>
            <a:r>
              <a:rPr lang="en-US" sz="1200" dirty="0" err="1">
                <a:latin typeface="Consolas" panose="020B0609020204030204" pitchFamily="49" charset="0"/>
              </a:rPr>
              <a:t>msg.sender</a:t>
            </a:r>
            <a:r>
              <a:rPr lang="en-US" sz="1200" dirty="0">
                <a:latin typeface="Consolas" panose="020B0609020204030204" pitchFamily="49" charset="0"/>
              </a:rPr>
              <a:t>, receiver, amount);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4C8AFB-44D8-4F96-871B-3CAA06FA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81" y="1786936"/>
            <a:ext cx="4802909" cy="487914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7823C74-A646-4F45-8392-BF5803C8728A}"/>
              </a:ext>
            </a:extLst>
          </p:cNvPr>
          <p:cNvSpPr/>
          <p:nvPr/>
        </p:nvSpPr>
        <p:spPr>
          <a:xfrm>
            <a:off x="4206009" y="3815491"/>
            <a:ext cx="2496127" cy="82203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7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73EB-F3C0-4AB0-8284-72EF50B0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61FC-0F3F-49E4-BB89-756E9F07B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Virtual stack is being used for operations to pass parameters to opcodes.</a:t>
            </a:r>
          </a:p>
          <a:p>
            <a:pPr lvl="1"/>
            <a:r>
              <a:rPr lang="en-US" dirty="0"/>
              <a:t>256-bit values/entries</a:t>
            </a:r>
          </a:p>
          <a:p>
            <a:pPr lvl="1"/>
            <a:r>
              <a:rPr lang="en-US" dirty="0"/>
              <a:t>Maximum size of 1024 elements</a:t>
            </a:r>
          </a:p>
          <a:p>
            <a:r>
              <a:rPr lang="en-US" dirty="0"/>
              <a:t>Storage (Persistent)</a:t>
            </a:r>
          </a:p>
          <a:p>
            <a:pPr lvl="1"/>
            <a:r>
              <a:rPr lang="en-US" dirty="0"/>
              <a:t>Key-value storage mapping (256-to-256-bit integers)</a:t>
            </a:r>
          </a:p>
          <a:p>
            <a:pPr lvl="1"/>
            <a:r>
              <a:rPr lang="en-US" dirty="0"/>
              <a:t>Can’t be enumerated.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SSTORE</a:t>
            </a:r>
            <a:r>
              <a:rPr lang="en-US" dirty="0"/>
              <a:t>/</a:t>
            </a:r>
            <a:r>
              <a:rPr lang="en-US" b="1" dirty="0">
                <a:solidFill>
                  <a:srgbClr val="0070C0"/>
                </a:solidFill>
              </a:rPr>
              <a:t>SLOAD</a:t>
            </a:r>
          </a:p>
          <a:p>
            <a:r>
              <a:rPr lang="en-US" dirty="0"/>
              <a:t>Memory (Volatile)</a:t>
            </a:r>
          </a:p>
          <a:p>
            <a:pPr lvl="1"/>
            <a:r>
              <a:rPr lang="en-US" dirty="0"/>
              <a:t>256-bit values (lots of AND operations, useful for type discovery)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MSTORE</a:t>
            </a:r>
            <a:r>
              <a:rPr lang="en-US" dirty="0"/>
              <a:t>/</a:t>
            </a:r>
            <a:r>
              <a:rPr lang="en-US" dirty="0">
                <a:solidFill>
                  <a:srgbClr val="0070C0"/>
                </a:solidFill>
              </a:rPr>
              <a:t>MLOAD</a:t>
            </a:r>
          </a:p>
        </p:txBody>
      </p:sp>
    </p:spTree>
    <p:extLst>
      <p:ext uri="{BB962C8B-B14F-4D97-AF65-F5344CB8AC3E}">
        <p14:creationId xmlns:p14="http://schemas.microsoft.com/office/powerpoint/2010/main" val="38958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6BC048"/>
      </a:accent1>
      <a:accent2>
        <a:srgbClr val="00A885"/>
      </a:accent2>
      <a:accent3>
        <a:srgbClr val="33D5AD"/>
      </a:accent3>
      <a:accent4>
        <a:srgbClr val="0092B3"/>
      </a:accent4>
      <a:accent5>
        <a:srgbClr val="26C2D6"/>
      </a:accent5>
      <a:accent6>
        <a:srgbClr val="0092B3"/>
      </a:accent6>
      <a:hlink>
        <a:srgbClr val="0070C0"/>
      </a:hlink>
      <a:folHlink>
        <a:srgbClr val="0092B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ae - Dubai Future Accelerators.potx" id="{2E028997-DF44-4DB1-8C2B-E942A4121A9C}" vid="{0AF3590C-090C-44FD-BC1E-012450090B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32602</TotalTime>
  <Words>4883</Words>
  <Application>Microsoft Office PowerPoint</Application>
  <PresentationFormat>Widescreen</PresentationFormat>
  <Paragraphs>957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Cabin</vt:lpstr>
      <vt:lpstr>Roboto</vt:lpstr>
      <vt:lpstr>Arial</vt:lpstr>
      <vt:lpstr>Calibri</vt:lpstr>
      <vt:lpstr>Consolas</vt:lpstr>
      <vt:lpstr>Courier New</vt:lpstr>
      <vt:lpstr>Segoe UI Historic</vt:lpstr>
      <vt:lpstr>Segoe UI Light</vt:lpstr>
      <vt:lpstr>Segoe UI Semibold</vt:lpstr>
      <vt:lpstr>Wingdings</vt:lpstr>
      <vt:lpstr>Wingdings 3</vt:lpstr>
      <vt:lpstr>Office Theme</vt:lpstr>
      <vt:lpstr>Porosity Decompiling Ethereum Smart-Contracts</vt:lpstr>
      <vt:lpstr>Whoami</vt:lpstr>
      <vt:lpstr>Just so you know…</vt:lpstr>
      <vt:lpstr>Agenda</vt:lpstr>
      <vt:lpstr>Solidity</vt:lpstr>
      <vt:lpstr>Accounts</vt:lpstr>
      <vt:lpstr>Ethereum Virtual Machine (EVM)</vt:lpstr>
      <vt:lpstr>Solidity &amp; “Smart Contracts”</vt:lpstr>
      <vt:lpstr>Memory Management</vt:lpstr>
      <vt:lpstr>Basic Blocks</vt:lpstr>
      <vt:lpstr>EVM functions/instructions </vt:lpstr>
      <vt:lpstr>Instruction call - Addition</vt:lpstr>
      <vt:lpstr>EVM Call</vt:lpstr>
      <vt:lpstr>User-Defined functions (Solidity)</vt:lpstr>
      <vt:lpstr>Type Discovery - Addresses</vt:lpstr>
      <vt:lpstr>Bytecode</vt:lpstr>
      <vt:lpstr>Bytecode – Pre-loader</vt:lpstr>
      <vt:lpstr>Bytecode – Dispatcher (--list)</vt:lpstr>
      <vt:lpstr>Function Hashes</vt:lpstr>
      <vt:lpstr>Extracting function hash</vt:lpstr>
      <vt:lpstr>Control Flow Graph</vt:lpstr>
      <vt:lpstr>Dispatcher – pseudo code</vt:lpstr>
      <vt:lpstr>Bytecode – Dispatcher (--list)</vt:lpstr>
      <vt:lpstr>Bytecode – Dispatcher (--list)</vt:lpstr>
      <vt:lpstr>Bytecode – Dispatcher (--list)</vt:lpstr>
      <vt:lpstr>Bytecode – Dispatcher (--list)</vt:lpstr>
      <vt:lpstr>Bytecode – Dispatcher (--list)</vt:lpstr>
      <vt:lpstr>Bytecode – Dispatcher (--list)</vt:lpstr>
      <vt:lpstr>Bytecode – Dispatcher (--list)</vt:lpstr>
      <vt:lpstr>Bytecode – Dispatcher (--list)</vt:lpstr>
      <vt:lpstr>Bytecode – Dispatcher (--list)</vt:lpstr>
      <vt:lpstr>DELEGATECALL &amp; $30M Parity Bug</vt:lpstr>
      <vt:lpstr>Generic-Forward &amp; Fall back functions</vt:lpstr>
      <vt:lpstr>Fixing the initialization bug</vt:lpstr>
      <vt:lpstr>Code Analysis – Vulnerable Contract</vt:lpstr>
      <vt:lpstr>Code Analysis – Vulnerable Contract</vt:lpstr>
      <vt:lpstr>Understanding the control flow</vt:lpstr>
      <vt:lpstr>.\demo.ps1</vt:lpstr>
      <vt:lpstr>PowerPoint Presentation</vt:lpstr>
      <vt:lpstr>Known class of bugs</vt:lpstr>
      <vt:lpstr>Porosity + Quorum = &lt;3</vt:lpstr>
      <vt:lpstr>PowerPoint Presentation</vt:lpstr>
      <vt:lpstr>Future</vt:lpstr>
      <vt:lpstr>Future - WebAssembly</vt:lpstr>
      <vt:lpstr>WASM + DApps + Blockchain</vt:lpstr>
      <vt:lpstr>Acknowledgements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msuiche</dc:creator>
  <cp:lastModifiedBy>Matthieu Suiche</cp:lastModifiedBy>
  <cp:revision>322</cp:revision>
  <dcterms:created xsi:type="dcterms:W3CDTF">2016-07-31T09:05:52Z</dcterms:created>
  <dcterms:modified xsi:type="dcterms:W3CDTF">2017-10-12T15:52:38Z</dcterms:modified>
</cp:coreProperties>
</file>