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46" r:id="rId1"/>
  </p:sldMasterIdLst>
  <p:notesMasterIdLst>
    <p:notesMasterId r:id="rId47"/>
  </p:notesMasterIdLst>
  <p:handoutMasterIdLst>
    <p:handoutMasterId r:id="rId48"/>
  </p:handoutMasterIdLst>
  <p:sldIdLst>
    <p:sldId id="509" r:id="rId2"/>
    <p:sldId id="653" r:id="rId3"/>
    <p:sldId id="797" r:id="rId4"/>
    <p:sldId id="799" r:id="rId5"/>
    <p:sldId id="801" r:id="rId6"/>
    <p:sldId id="789" r:id="rId7"/>
    <p:sldId id="802" r:id="rId8"/>
    <p:sldId id="805" r:id="rId9"/>
    <p:sldId id="764" r:id="rId10"/>
    <p:sldId id="765" r:id="rId11"/>
    <p:sldId id="767" r:id="rId12"/>
    <p:sldId id="768" r:id="rId13"/>
    <p:sldId id="807" r:id="rId14"/>
    <p:sldId id="808" r:id="rId15"/>
    <p:sldId id="773" r:id="rId16"/>
    <p:sldId id="774" r:id="rId17"/>
    <p:sldId id="778" r:id="rId18"/>
    <p:sldId id="823" r:id="rId19"/>
    <p:sldId id="783" r:id="rId20"/>
    <p:sldId id="786" r:id="rId21"/>
    <p:sldId id="798" r:id="rId22"/>
    <p:sldId id="816" r:id="rId23"/>
    <p:sldId id="694" r:id="rId24"/>
    <p:sldId id="696" r:id="rId25"/>
    <p:sldId id="815" r:id="rId26"/>
    <p:sldId id="697" r:id="rId27"/>
    <p:sldId id="706" r:id="rId28"/>
    <p:sldId id="707" r:id="rId29"/>
    <p:sldId id="817" r:id="rId30"/>
    <p:sldId id="733" r:id="rId31"/>
    <p:sldId id="743" r:id="rId32"/>
    <p:sldId id="745" r:id="rId33"/>
    <p:sldId id="824" r:id="rId34"/>
    <p:sldId id="818" r:id="rId35"/>
    <p:sldId id="810" r:id="rId36"/>
    <p:sldId id="811" r:id="rId37"/>
    <p:sldId id="819" r:id="rId38"/>
    <p:sldId id="820" r:id="rId39"/>
    <p:sldId id="812" r:id="rId40"/>
    <p:sldId id="813" r:id="rId41"/>
    <p:sldId id="821" r:id="rId42"/>
    <p:sldId id="822" r:id="rId43"/>
    <p:sldId id="732" r:id="rId44"/>
    <p:sldId id="825" r:id="rId45"/>
    <p:sldId id="826" r:id="rId46"/>
  </p:sldIdLst>
  <p:sldSz cx="9144000" cy="6858000" type="screen4x3"/>
  <p:notesSz cx="9269413" cy="7019925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gueron" initials="s" lastIdx="12" clrIdx="0"/>
  <p:cmAuthor id="1" name="Mckeen, Frank" initials="fxm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00"/>
    <a:srgbClr val="CC0000"/>
    <a:srgbClr val="990033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85155" autoAdjust="0"/>
  </p:normalViewPr>
  <p:slideViewPr>
    <p:cSldViewPr>
      <p:cViewPr varScale="1">
        <p:scale>
          <a:sx n="99" d="100"/>
          <a:sy n="99" d="100"/>
        </p:scale>
        <p:origin x="20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68"/>
    </p:cViewPr>
  </p:sorterViewPr>
  <p:notesViewPr>
    <p:cSldViewPr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_Dropbox\Dropbox\0__My_Works\0_Lectures_Presentations\ACM_CCS_GCM_SIV_2015\Numbers_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0_Dropbox\Dropbox\0__My_Works\0_Lectures_Presentations\ACM_CCS_GCM_SIV_2015\Numbers_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AES-GCM performance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AES-GCM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>
                  <a:alpha val="13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47C-473C-8B5C-F4D56F7CD0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800" b="1">
                        <a:solidFill>
                          <a:srgbClr val="FF0000"/>
                        </a:solidFill>
                      </a:defRPr>
                    </a:pPr>
                    <a:r>
                      <a:rPr lang="en-US" dirty="0" smtClean="0"/>
                      <a:t>22</a:t>
                    </a:r>
                    <a:endParaRPr lang="en-US" dirty="0"/>
                  </a:p>
                </c:rich>
              </c:tx>
              <c:spPr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47C-473C-8B5C-F4D56F7CD0A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Sheet1!$A$11:$A$16</c:f>
              <c:strCache>
                <c:ptCount val="6"/>
                <c:pt idx="0">
                  <c:v>Pre AES-NI / PACLMULQDQ</c:v>
                </c:pt>
                <c:pt idx="1">
                  <c:v>Westmere (2010)</c:v>
                </c:pt>
                <c:pt idx="2">
                  <c:v>Sandy bridge (2012)</c:v>
                </c:pt>
                <c:pt idx="3">
                  <c:v>Haswell (2013)</c:v>
                </c:pt>
                <c:pt idx="4">
                  <c:v>Broadwell (2014)</c:v>
                </c:pt>
                <c:pt idx="5">
                  <c:v>Skylake (Sept. 2015)</c:v>
                </c:pt>
              </c:strCache>
            </c:strRef>
          </c:cat>
          <c:val>
            <c:numRef>
              <c:f>Sheet1!$B$11:$B$16</c:f>
              <c:numCache>
                <c:formatCode>_(* #,##0.00_);_(* \(#,##0.00\);_(* "-"??_);_(@_)</c:formatCode>
                <c:ptCount val="6"/>
                <c:pt idx="0" formatCode="General">
                  <c:v>23</c:v>
                </c:pt>
                <c:pt idx="1">
                  <c:v>3.08</c:v>
                </c:pt>
                <c:pt idx="2">
                  <c:v>2.75</c:v>
                </c:pt>
                <c:pt idx="3">
                  <c:v>1.02</c:v>
                </c:pt>
                <c:pt idx="4">
                  <c:v>0.76</c:v>
                </c:pt>
                <c:pt idx="5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47C-473C-8B5C-F4D56F7CD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394112"/>
        <c:axId val="360464720"/>
      </c:barChart>
      <c:catAx>
        <c:axId val="269394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360464720"/>
        <c:crosses val="autoZero"/>
        <c:auto val="1"/>
        <c:lblAlgn val="ctr"/>
        <c:lblOffset val="100"/>
        <c:noMultiLvlLbl val="0"/>
      </c:catAx>
      <c:valAx>
        <c:axId val="360464720"/>
        <c:scaling>
          <c:orientation val="minMax"/>
          <c:max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 smtClean="0"/>
                  <a:t>cycles </a:t>
                </a:r>
                <a:r>
                  <a:rPr lang="en-US" sz="1800" dirty="0"/>
                  <a:t>per byte</a:t>
                </a:r>
              </a:p>
            </c:rich>
          </c:tx>
          <c:overlay val="0"/>
        </c:title>
        <c:numFmt formatCode="#,##0.00" sourceLinked="0"/>
        <c:majorTickMark val="out"/>
        <c:minorTickMark val="none"/>
        <c:tickLblPos val="nextTo"/>
        <c:crossAx val="269394112"/>
        <c:crosses val="autoZero"/>
        <c:crossBetween val="between"/>
      </c:valAx>
    </c:plotArea>
    <c:plotVisOnly val="1"/>
    <c:dispBlanksAs val="gap"/>
    <c:showDLblsOverMax val="0"/>
  </c:chart>
  <c:spPr>
    <a:ln>
      <a:prstDash val="sysDot"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Haswell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vert="horz"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Sheet1!$B$3:$E$3</c:f>
              <c:strCache>
                <c:ptCount val="4"/>
                <c:pt idx="0">
                  <c:v>GCM-SIV encrypt (with init)</c:v>
                </c:pt>
                <c:pt idx="1">
                  <c:v>GCM-SIV decrypt (with init)</c:v>
                </c:pt>
                <c:pt idx="3">
                  <c:v>AES-GCM        (without  init)</c:v>
                </c:pt>
              </c:strCache>
            </c:strRef>
          </c:cat>
          <c:val>
            <c:numRef>
              <c:f>Sheet1!$B$4:$E$4</c:f>
              <c:numCache>
                <c:formatCode>_(* #,##0.00_);_(* \(#,##0.00\);_(* "-"??_);_(@_)</c:formatCode>
                <c:ptCount val="4"/>
                <c:pt idx="0">
                  <c:v>1.18</c:v>
                </c:pt>
                <c:pt idx="1">
                  <c:v>1.1000000000000001</c:v>
                </c:pt>
                <c:pt idx="3">
                  <c:v>1.1599999999999999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6A-4ABB-AAAF-6F7CE233DCEE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Broadwell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vert="horz"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Sheet1!$B$3:$E$3</c:f>
              <c:strCache>
                <c:ptCount val="4"/>
                <c:pt idx="0">
                  <c:v>GCM-SIV encrypt (with init)</c:v>
                </c:pt>
                <c:pt idx="1">
                  <c:v>GCM-SIV decrypt (with init)</c:v>
                </c:pt>
                <c:pt idx="3">
                  <c:v>AES-GCM        (without  init)</c:v>
                </c:pt>
              </c:strCache>
            </c:strRef>
          </c:cat>
          <c:val>
            <c:numRef>
              <c:f>Sheet1!$B$5:$E$5</c:f>
              <c:numCache>
                <c:formatCode>_(* #,##0.00_);_(* \(#,##0.00\);_(* "-"??_);_(@_)</c:formatCode>
                <c:ptCount val="4"/>
                <c:pt idx="0">
                  <c:v>0.92</c:v>
                </c:pt>
                <c:pt idx="1">
                  <c:v>0.77</c:v>
                </c:pt>
                <c:pt idx="3">
                  <c:v>0.76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6A-4ABB-AAAF-6F7CE233DCEE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Skylake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vert="horz"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Sheet1!$B$3:$E$3</c:f>
              <c:strCache>
                <c:ptCount val="4"/>
                <c:pt idx="0">
                  <c:v>GCM-SIV encrypt (with init)</c:v>
                </c:pt>
                <c:pt idx="1">
                  <c:v>GCM-SIV decrypt (with init)</c:v>
                </c:pt>
                <c:pt idx="3">
                  <c:v>AES-GCM        (without  init)</c:v>
                </c:pt>
              </c:strCache>
            </c:strRef>
          </c:cat>
          <c:val>
            <c:numRef>
              <c:f>Sheet1!$B$6:$E$6</c:f>
              <c:numCache>
                <c:formatCode>_(* #,##0.00_);_(* \(#,##0.00\);_(* "-"??_);_(@_)</c:formatCode>
                <c:ptCount val="4"/>
                <c:pt idx="0">
                  <c:v>0.94</c:v>
                </c:pt>
                <c:pt idx="1">
                  <c:v>0.65</c:v>
                </c:pt>
                <c:pt idx="3">
                  <c:v>0.65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16A-4ABB-AAAF-6F7CE233DC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0468640"/>
        <c:axId val="360470600"/>
      </c:barChart>
      <c:catAx>
        <c:axId val="360468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60470600"/>
        <c:crosses val="autoZero"/>
        <c:auto val="1"/>
        <c:lblAlgn val="ctr"/>
        <c:lblOffset val="100"/>
        <c:noMultiLvlLbl val="0"/>
      </c:catAx>
      <c:valAx>
        <c:axId val="3604706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/>
                  <a:t>Cycles per byte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360468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9B901D8-1090-4095-B0C4-B1C830D11D15}" type="datetime1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D152A0-504D-47C2-BBFD-01F98EE035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E8A92AF-0726-4DDC-BE98-4AFF86B7D937}" type="datetime1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F5F8773-2C77-45C5-AF75-A934110B0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8F17A-7ED5-4F5C-B473-5267338F1B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F8773-2C77-45C5-AF75-A934110B0AC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5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F8773-2C77-45C5-AF75-A934110B0AC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F8773-2C77-45C5-AF75-A934110B0AC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E9E32-EBD7-4ABC-8E84-3C3E8C508D1C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CC8EF-F3BC-499A-BE8F-CD8C23074DF3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2339-C795-46DE-A97B-FFAE974BF18B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3332C-8E38-405E-8C26-465FD228950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82719-AC03-4116-A24C-EC71EA8BE3E8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C0E8-CF88-49C8-ADDB-BF344C54E9A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CB688-4500-4A83-8E7E-71F8EA18060F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7E5D3-F9FA-47E9-B689-7BC1837A0335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A324D-7DB1-41B7-87F5-2328DE2B49F8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27053-2183-46BE-AC34-D26A5B9D527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C8B84-3CFC-4D9A-A882-4E0C7C8A1C75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E1599-6061-47A9-BEB0-71526FF39B8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34163-E042-41F0-9B93-C4266FEE5AFE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4DFE1-56B9-415C-8A51-97FA4C6AB08C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7A590-87B1-4DF1-B8CA-C64D64EE269A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A6C8B-A368-443E-B687-042D276B3B69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1484F-B50D-424D-B92E-A82F11727104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D20D3-95A0-492B-B392-334A04ED0E6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87C62-1782-41F8-B0A9-E3BE43F22882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DD0D-9101-4471-9E51-1C4C0EC1FB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51E2-1FF3-41F7-B08A-621A2345EC9F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5CCD-31B4-45DD-8E59-431D07DE03A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5909141-CACD-4EAE-96C3-56563088545A}" type="datetime4">
              <a:rPr lang="en-US" smtClean="0"/>
              <a:t>October 20,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3A69DA5-7712-4DA0-BE0A-DC546FE665D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5943600"/>
          </a:xfrm>
        </p:spPr>
        <p:txBody>
          <a:bodyPr/>
          <a:lstStyle/>
          <a:p>
            <a:pPr>
              <a:defRPr/>
            </a:pPr>
            <a:r>
              <a:rPr lang="en-US" sz="4400" b="1" dirty="0" smtClean="0"/>
              <a:t>Hackers 2 Hackers Conference 2017</a:t>
            </a:r>
            <a:br>
              <a:rPr lang="en-US" sz="4400" b="1" dirty="0" smtClean="0"/>
            </a:br>
            <a:r>
              <a:rPr lang="en-US" dirty="0" smtClean="0"/>
              <a:t>October 21-22 - Sao Paulo/Brazil</a:t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Some challenges </a:t>
            </a:r>
            <a:r>
              <a:rPr lang="en-US" sz="3600" b="1" dirty="0">
                <a:solidFill>
                  <a:schemeClr val="tx2"/>
                </a:solidFill>
              </a:rPr>
              <a:t>and trends in </a:t>
            </a:r>
            <a:r>
              <a:rPr lang="en-US" sz="3600" b="1" dirty="0" smtClean="0">
                <a:solidFill>
                  <a:schemeClr val="tx2"/>
                </a:solidFill>
              </a:rPr>
              <a:t>cryptography, and </a:t>
            </a:r>
            <a:r>
              <a:rPr lang="en-US" sz="3600" b="1" dirty="0">
                <a:solidFill>
                  <a:schemeClr val="tx2"/>
                </a:solidFill>
              </a:rPr>
              <a:t>its </a:t>
            </a:r>
            <a:r>
              <a:rPr lang="en-US" sz="3600" b="1" dirty="0" smtClean="0">
                <a:solidFill>
                  <a:schemeClr val="tx2"/>
                </a:solidFill>
              </a:rPr>
              <a:t>implementation</a:t>
            </a:r>
            <a:r>
              <a:rPr lang="en-US" b="1" dirty="0" smtClean="0">
                <a:solidFill>
                  <a:schemeClr val="tx2"/>
                </a:solidFill>
              </a:rPr>
              <a:t/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2800" dirty="0" smtClean="0"/>
              <a:t>Shay Gueron</a:t>
            </a:r>
            <a:br>
              <a:rPr lang="en-US" sz="2800" dirty="0" smtClean="0"/>
            </a:br>
            <a:r>
              <a:rPr lang="en-US" sz="2400" dirty="0" smtClean="0"/>
              <a:t>University of Haifa, Israel</a:t>
            </a:r>
            <a:br>
              <a:rPr lang="en-US" sz="2400" dirty="0" smtClean="0"/>
            </a:br>
            <a:r>
              <a:rPr lang="en-US" sz="2400" dirty="0" smtClean="0"/>
              <a:t>Amazon Web Services (AWS)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S. Gueron * Hackers 2 Hackers  Conference  2017 * Challenges in Crypto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CC8EF-F3BC-499A-BE8F-CD8C23074DF3}" type="slidenum">
              <a:rPr lang="en-US" smtClean="0"/>
              <a:pPr>
                <a:defRPr/>
              </a:pPr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83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2008, a bug in </a:t>
            </a:r>
            <a:r>
              <a:rPr lang="en-US" dirty="0" err="1"/>
              <a:t>Debian</a:t>
            </a:r>
            <a:r>
              <a:rPr lang="en-US" dirty="0"/>
              <a:t> Linux was found</a:t>
            </a:r>
          </a:p>
          <a:p>
            <a:pPr lvl="1"/>
            <a:r>
              <a:rPr lang="en-US" dirty="0"/>
              <a:t>In 2006, code that was crucial for RNG reseeding was commented out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10</a:t>
            </a:fld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47675" y="38862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 smtClean="0"/>
          </a:p>
          <a:p>
            <a:r>
              <a:rPr kumimoji="0" lang="en-US" dirty="0" smtClean="0"/>
              <a:t>PlayStation 3</a:t>
            </a:r>
          </a:p>
          <a:p>
            <a:pPr lvl="1"/>
            <a:r>
              <a:rPr kumimoji="0" lang="en-US" dirty="0" smtClean="0"/>
              <a:t>In 2010, the ECDSA private key used by Sony to sign software for PlayStation 3 was recovered because Sony failed to generate a new random nonce for each signature</a:t>
            </a:r>
          </a:p>
          <a:p>
            <a:endParaRPr kumimoji="0"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25081"/>
            <a:ext cx="1385775" cy="85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Keys – </a:t>
            </a:r>
            <a:r>
              <a:rPr lang="en-US" dirty="0" err="1" smtClean="0"/>
              <a:t>Lenstra</a:t>
            </a:r>
            <a:r>
              <a:rPr lang="en-US" dirty="0" smtClean="0"/>
              <a:t> et al. 2012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Collected 6.4 million RSA </a:t>
                </a:r>
                <a:r>
                  <a:rPr lang="en-US" u="sng" dirty="0" smtClean="0"/>
                  <a:t>public </a:t>
                </a:r>
                <a:r>
                  <a:rPr lang="en-US" dirty="0" smtClean="0"/>
                  <a:t>keys from the web</a:t>
                </a:r>
              </a:p>
              <a:p>
                <a:pPr lvl="1"/>
                <a:r>
                  <a:rPr lang="en-US" dirty="0" smtClean="0"/>
                  <a:t>71,052 occurred more than once</a:t>
                </a:r>
              </a:p>
              <a:p>
                <a:pPr lvl="2"/>
                <a:r>
                  <a:rPr lang="en-US" dirty="0" smtClean="0"/>
                  <a:t>Different owners can decrypt each other’s traffic</a:t>
                </a:r>
              </a:p>
              <a:p>
                <a:pPr lvl="2"/>
                <a:r>
                  <a:rPr lang="en-US" dirty="0" smtClean="0"/>
                  <a:t>Some of the moduli repeated thousands of times (no entropy)</a:t>
                </a:r>
              </a:p>
              <a:p>
                <a:pPr lvl="1"/>
                <a:r>
                  <a:rPr lang="en-US" dirty="0" smtClean="0"/>
                  <a:t>12,934 had a common factor</a:t>
                </a:r>
              </a:p>
              <a:p>
                <a:pPr lvl="2"/>
                <a:r>
                  <a:rPr lang="en-US" dirty="0" smtClean="0"/>
                  <a:t>Computed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𝐺𝐶𝐷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’)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a:rPr lang="en-US" i="1" dirty="0" err="1" smtClean="0">
                        <a:latin typeface="Cambria Math" charset="0"/>
                      </a:rPr>
                      <m:t>𝑝𝑞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’=</m:t>
                    </m:r>
                    <m:r>
                      <a:rPr lang="en-US" i="1" dirty="0" err="1" smtClean="0">
                        <a:latin typeface="Cambria Math" charset="0"/>
                      </a:rPr>
                      <m:t>𝑝</m:t>
                    </m:r>
                    <m:r>
                      <a:rPr lang="en-US" i="1" dirty="0" err="1" smtClean="0">
                        <a:latin typeface="Cambria Math" charset="0"/>
                      </a:rPr>
                      <m:t>’</m:t>
                    </m:r>
                    <m:r>
                      <a:rPr lang="en-US" i="1" dirty="0" err="1" smtClean="0">
                        <a:latin typeface="Cambria Math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Factor both moduli – security is broken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Let’s do a math exercise: how much “entropy” is in the collected keys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Estimation via RSA Keys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Expected number of collisions in q samples from a domain of size N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s-I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≈</m:t>
                    </m:r>
                    <m:f>
                      <m:fPr>
                        <m:type m:val="skw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𝒒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𝟏𝟐</m:t>
                    </m:r>
                    <m:r>
                      <a:rPr lang="en-US" b="1" i="1" smtClean="0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/>
                  <a:t> million    </a:t>
                </a:r>
                <a:r>
                  <a:rPr lang="en-US" dirty="0" smtClean="0"/>
                  <a:t>(#primes = 2x #number of public keys)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Experiment found number of collisions = 12,934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𝟖𝟎𝟎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𝟎𝟎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𝑵</m:t>
                        </m:r>
                      </m:den>
                    </m:f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𝟏𝟐</m:t>
                    </m:r>
                    <m:r>
                      <a:rPr lang="en-US" b="1" i="1" smtClean="0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𝟗𝟑𝟒</m:t>
                    </m:r>
                  </m:oMath>
                </a14:m>
                <a:r>
                  <a:rPr lang="en-US" dirty="0" smtClean="0"/>
                  <a:t> 	giving 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𝑵</m:t>
                    </m:r>
                    <m:r>
                      <a:rPr lang="en-US" b="1" i="1" smtClean="0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𝟓𝟔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Conclusion: an “average” of only 33 bits of entropy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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94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as we were discussing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Böck</a:t>
            </a:r>
            <a:r>
              <a:rPr lang="en-US" dirty="0"/>
              <a:t>, </a:t>
            </a:r>
            <a:r>
              <a:rPr lang="en-US" dirty="0" err="1"/>
              <a:t>Zauner</a:t>
            </a:r>
            <a:r>
              <a:rPr lang="en-US" dirty="0"/>
              <a:t>, Devlin, </a:t>
            </a:r>
            <a:r>
              <a:rPr lang="en-US" dirty="0" err="1"/>
              <a:t>Somorovsky</a:t>
            </a:r>
            <a:r>
              <a:rPr lang="en-US" dirty="0"/>
              <a:t>, </a:t>
            </a:r>
            <a:r>
              <a:rPr lang="en-US" dirty="0" err="1" smtClean="0"/>
              <a:t>Jovanovic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May 2016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sz="2400" b="1" dirty="0" smtClean="0"/>
              <a:t>Nonce-Disrespecting </a:t>
            </a:r>
            <a:r>
              <a:rPr lang="en-US" sz="2400" b="1" dirty="0"/>
              <a:t>Adversaries: Practical Forgery Attacks on GCM in </a:t>
            </a:r>
            <a:r>
              <a:rPr lang="en-US" sz="2400" b="1" dirty="0" smtClean="0"/>
              <a:t>TLS</a:t>
            </a:r>
            <a:endParaRPr lang="en-US" sz="2400" b="1" dirty="0"/>
          </a:p>
          <a:p>
            <a:pPr marL="512763" lvl="1" indent="0">
              <a:buNone/>
            </a:pPr>
            <a:endParaRPr lang="en-US" sz="2000" dirty="0" smtClean="0"/>
          </a:p>
          <a:p>
            <a:pPr marL="855663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47776"/>
            <a:ext cx="7543800" cy="38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62500" y="3733800"/>
            <a:ext cx="3543300" cy="304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1676400" cy="304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5410200"/>
            <a:ext cx="7086600" cy="304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715000"/>
            <a:ext cx="7086600" cy="558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54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andomness </a:t>
            </a:r>
            <a:r>
              <a:rPr lang="en-US" b="1" dirty="0" smtClean="0"/>
              <a:t>can</a:t>
            </a:r>
            <a:r>
              <a:rPr lang="en-US" dirty="0" smtClean="0"/>
              <a:t> </a:t>
            </a:r>
            <a:r>
              <a:rPr lang="en-US" dirty="0"/>
              <a:t>repeat and </a:t>
            </a:r>
            <a:r>
              <a:rPr lang="en-US" b="1" dirty="0"/>
              <a:t>does</a:t>
            </a:r>
            <a:r>
              <a:rPr lang="en-US" dirty="0"/>
              <a:t> repeat, </a:t>
            </a:r>
            <a:r>
              <a:rPr lang="en-US" dirty="0" smtClean="0"/>
              <a:t>What </a:t>
            </a:r>
            <a:r>
              <a:rPr lang="en-US" dirty="0"/>
              <a:t>should we do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058089"/>
            <a:ext cx="7848600" cy="2743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Our </a:t>
            </a:r>
            <a:r>
              <a:rPr lang="en-US" sz="2400" dirty="0" smtClean="0"/>
              <a:t>goal: an Authenticated Encryption scheme that</a:t>
            </a:r>
          </a:p>
          <a:p>
            <a:pPr marL="512763" lvl="1" indent="-223838"/>
            <a:r>
              <a:rPr lang="en-US" sz="2000" dirty="0" smtClean="0"/>
              <a:t>Is nonce-misuse resistant </a:t>
            </a:r>
            <a:r>
              <a:rPr lang="en-US" sz="2000" dirty="0" smtClean="0">
                <a:solidFill>
                  <a:srgbClr val="FF0000"/>
                </a:solidFill>
              </a:rPr>
              <a:t>(security)</a:t>
            </a:r>
            <a:endParaRPr lang="en-US" sz="2000" dirty="0">
              <a:solidFill>
                <a:srgbClr val="FF0000"/>
              </a:solidFill>
            </a:endParaRPr>
          </a:p>
          <a:p>
            <a:pPr marL="512763" lvl="1" indent="-223838"/>
            <a:r>
              <a:rPr lang="en-US" sz="2000" dirty="0" smtClean="0"/>
              <a:t>Enjoys the performance benefits of AES-GCM </a:t>
            </a:r>
            <a:r>
              <a:rPr lang="en-US" sz="2000" dirty="0" smtClean="0">
                <a:solidFill>
                  <a:srgbClr val="FF0000"/>
                </a:solidFill>
              </a:rPr>
              <a:t>(performance)</a:t>
            </a:r>
          </a:p>
          <a:p>
            <a:pPr marL="512763" lvl="1" indent="-223838"/>
            <a:r>
              <a:rPr lang="en-US" sz="2000" dirty="0" smtClean="0"/>
              <a:t>Uses only small changes over existing standard </a:t>
            </a:r>
            <a:r>
              <a:rPr lang="en-US" sz="2000" dirty="0" smtClean="0">
                <a:solidFill>
                  <a:srgbClr val="FF0000"/>
                </a:solidFill>
              </a:rPr>
              <a:t>(easy deployment)</a:t>
            </a:r>
          </a:p>
          <a:p>
            <a:pPr marL="512763" lvl="1" indent="-223838"/>
            <a:r>
              <a:rPr lang="en-US" sz="2000" dirty="0" smtClean="0"/>
              <a:t>Can re-use software (and hardware) components </a:t>
            </a:r>
            <a:r>
              <a:rPr lang="en-US" sz="2000" dirty="0" smtClean="0">
                <a:solidFill>
                  <a:srgbClr val="FF0000"/>
                </a:solidFill>
              </a:rPr>
              <a:t>(efficiency)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495800"/>
            <a:ext cx="7620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800" dirty="0" smtClean="0">
                <a:solidFill>
                  <a:srgbClr val="1F497D"/>
                </a:solidFill>
              </a:rPr>
              <a:t>Can we really have </a:t>
            </a:r>
            <a:r>
              <a:rPr lang="en-US" sz="2800" dirty="0">
                <a:solidFill>
                  <a:srgbClr val="1F497D"/>
                </a:solidFill>
              </a:rPr>
              <a:t>the cake and eat </a:t>
            </a:r>
            <a:r>
              <a:rPr lang="en-US" sz="2800" dirty="0" smtClean="0">
                <a:solidFill>
                  <a:srgbClr val="1F497D"/>
                </a:solidFill>
              </a:rPr>
              <a:t>it? </a:t>
            </a:r>
            <a:endParaRPr lang="en-US" sz="2800" dirty="0">
              <a:solidFill>
                <a:srgbClr val="1F497D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rgbClr val="1F497D"/>
                </a:solidFill>
              </a:rPr>
              <a:t>YES! </a:t>
            </a:r>
          </a:p>
          <a:p>
            <a:pPr algn="ctr">
              <a:spcBef>
                <a:spcPts val="600"/>
              </a:spcBef>
            </a:pPr>
            <a:r>
              <a:rPr lang="en-US" sz="2800" b="1" dirty="0" smtClean="0">
                <a:solidFill>
                  <a:srgbClr val="1F497D"/>
                </a:solidFill>
              </a:rPr>
              <a:t>Let’s make AES-GCM great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97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01627"/>
            <a:ext cx="8737600" cy="1108074"/>
          </a:xfrm>
        </p:spPr>
        <p:txBody>
          <a:bodyPr>
            <a:normAutofit/>
          </a:bodyPr>
          <a:lstStyle/>
          <a:p>
            <a:r>
              <a:rPr lang="en-US" dirty="0" smtClean="0"/>
              <a:t>Nonce Misuse Resistance </a:t>
            </a:r>
            <a:r>
              <a:rPr lang="en-US" sz="2400" dirty="0" smtClean="0"/>
              <a:t>[</a:t>
            </a:r>
            <a:r>
              <a:rPr lang="en-US" sz="2400" dirty="0" err="1" smtClean="0"/>
              <a:t>Rogaway-Shrimpton</a:t>
            </a:r>
            <a:r>
              <a:rPr lang="en-US" sz="2400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Denote nonce by N</a:t>
            </a:r>
          </a:p>
          <a:p>
            <a:r>
              <a:rPr lang="en-US" dirty="0" smtClean="0"/>
              <a:t>Desired security property</a:t>
            </a:r>
          </a:p>
          <a:p>
            <a:pPr lvl="1"/>
            <a:r>
              <a:rPr lang="en-US" dirty="0" smtClean="0"/>
              <a:t>If N is same and message is same – the result is the same ciphertext</a:t>
            </a:r>
          </a:p>
          <a:p>
            <a:pPr lvl="2"/>
            <a:r>
              <a:rPr lang="en-US" dirty="0" smtClean="0"/>
              <a:t>This is inherent</a:t>
            </a:r>
          </a:p>
          <a:p>
            <a:pPr lvl="1"/>
            <a:r>
              <a:rPr lang="en-US" dirty="0" smtClean="0"/>
              <a:t>Otherwise – full security (authenticated encryption):</a:t>
            </a:r>
          </a:p>
          <a:p>
            <a:pPr lvl="2"/>
            <a:r>
              <a:rPr lang="en-US" dirty="0" smtClean="0"/>
              <a:t>Even if N is the same and the message is not</a:t>
            </a:r>
          </a:p>
          <a:p>
            <a:pPr lvl="2"/>
            <a:r>
              <a:rPr lang="en-US" dirty="0" smtClean="0"/>
              <a:t>Even if N is different and the message is the same</a:t>
            </a:r>
          </a:p>
          <a:p>
            <a:pPr lvl="2"/>
            <a:endParaRPr lang="en-US" dirty="0"/>
          </a:p>
          <a:p>
            <a:r>
              <a:rPr lang="en-US" dirty="0" smtClean="0"/>
              <a:t>This cannot be achieved for online encryption</a:t>
            </a:r>
          </a:p>
          <a:p>
            <a:pPr lvl="1"/>
            <a:r>
              <a:rPr lang="en-US" dirty="0" smtClean="0"/>
              <a:t>If two long messages differ only in the last bit, when same N is used, must have same </a:t>
            </a:r>
            <a:r>
              <a:rPr lang="en-US" smtClean="0"/>
              <a:t>prefix when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15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1627"/>
            <a:ext cx="8550442" cy="1108074"/>
          </a:xfrm>
        </p:spPr>
        <p:txBody>
          <a:bodyPr>
            <a:normAutofit/>
          </a:bodyPr>
          <a:lstStyle/>
          <a:p>
            <a:r>
              <a:rPr lang="en-US" dirty="0" smtClean="0"/>
              <a:t>Abstract SIV Encryption </a:t>
            </a:r>
            <a:r>
              <a:rPr lang="en-US" sz="2700" dirty="0" smtClean="0"/>
              <a:t>[</a:t>
            </a:r>
            <a:r>
              <a:rPr lang="en-US" sz="2700" dirty="0" err="1" smtClean="0"/>
              <a:t>Rogaway-Shrimpton</a:t>
            </a:r>
            <a:r>
              <a:rPr lang="en-US" sz="2700" dirty="0" smtClean="0"/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5902"/>
                <a:ext cx="8066171" cy="4483098"/>
              </a:xfrm>
            </p:spPr>
            <p:txBody>
              <a:bodyPr/>
              <a:lstStyle/>
              <a:p>
                <a:r>
                  <a:rPr lang="en-US" dirty="0" smtClean="0"/>
                  <a:t>Use two keys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1 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Input: </a:t>
                </a:r>
                <a:r>
                  <a:rPr lang="en-US" b="0" dirty="0" smtClean="0"/>
                  <a:t>message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and nonce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𝑁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Step 1:</a:t>
                </a:r>
              </a:p>
              <a:p>
                <a:pPr lvl="1"/>
                <a:r>
                  <a:rPr lang="en-US" dirty="0" smtClean="0"/>
                  <a:t>Apply a 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 smtClean="0"/>
                  <a:t> with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𝐾</m:t>
                    </m:r>
                    <m:r>
                      <a:rPr lang="en-US" i="1" dirty="0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𝑀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; denote result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𝑻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Step 2:</a:t>
                </a:r>
              </a:p>
              <a:p>
                <a:pPr lvl="1"/>
                <a:r>
                  <a:rPr lang="en-US" dirty="0" smtClean="0"/>
                  <a:t>Encrypt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with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𝐾</m:t>
                    </m:r>
                    <m:r>
                      <a:rPr lang="en-US" i="1" dirty="0" smtClean="0">
                        <a:latin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using nonce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𝑻</m:t>
                    </m:r>
                  </m:oMath>
                </a14:m>
                <a:r>
                  <a:rPr lang="en-US" dirty="0" smtClean="0"/>
                  <a:t>; denote result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b="0" i="1" dirty="0" smtClean="0">
                        <a:latin typeface="Cambria Math" charset="0"/>
                      </a:rPr>
                      <m:t>𝐶</m:t>
                    </m:r>
                    <m:r>
                      <a:rPr lang="en-US" i="1" dirty="0" smtClean="0">
                        <a:latin typeface="Cambria Math" charset="0"/>
                      </a:rPr>
                      <m:t>,</m:t>
                    </m:r>
                    <m:r>
                      <a:rPr lang="en-US" i="1" dirty="0" smtClean="0">
                        <a:latin typeface="Cambria Math" charset="0"/>
                      </a:rPr>
                      <m:t>𝑇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Decryption: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←</m:t>
                    </m:r>
                    <m:r>
                      <a:rPr lang="en-US" b="0" i="1" smtClean="0">
                        <a:latin typeface="Cambria Math" charset="0"/>
                      </a:rPr>
                      <m:t>𝐷𝑒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b="0" dirty="0" smtClean="0"/>
                  <a:t> with nonce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b="0" dirty="0" smtClean="0"/>
                  <a:t>; check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sz="2400" dirty="0" smtClean="0"/>
                  <a:t>Alas, no efficient Instantiations proposed </a:t>
                </a:r>
                <a:r>
                  <a:rPr lang="en-US" sz="2800" b="1" dirty="0" smtClean="0">
                    <a:sym typeface="Wingdings" panose="05000000000000000000" pitchFamily="2" charset="2"/>
                  </a:rPr>
                  <a:t></a:t>
                </a:r>
                <a:endParaRPr lang="en-US" sz="2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5902"/>
                <a:ext cx="8066171" cy="4483098"/>
              </a:xfrm>
              <a:blipFill rotWithShape="1">
                <a:blip r:embed="rId2"/>
                <a:stretch>
                  <a:fillRect l="-983" t="-680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16</a:t>
            </a:fld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19600" y="2019300"/>
            <a:ext cx="30480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67600" y="1752600"/>
            <a:ext cx="1600200" cy="5334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ynthetic </a:t>
            </a:r>
            <a:r>
              <a:rPr lang="en-US" b="1" dirty="0" smtClean="0">
                <a:solidFill>
                  <a:schemeClr val="tx1"/>
                </a:solidFill>
              </a:rPr>
              <a:t>IV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AES-GCM-SIV Instantiation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2015: S</a:t>
                </a:r>
                <a:r>
                  <a:rPr lang="en-US" dirty="0"/>
                  <a:t>. Gueron and Y. Lindell (Bar-Ilan University, Israel</a:t>
                </a:r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2016</a:t>
                </a:r>
                <a:r>
                  <a:rPr lang="en-US" dirty="0"/>
                  <a:t>: S. </a:t>
                </a:r>
                <a:r>
                  <a:rPr lang="en-US" dirty="0" smtClean="0"/>
                  <a:t>Gueron, A. Langley (Google), Y</a:t>
                </a:r>
                <a:r>
                  <a:rPr lang="en-US" dirty="0"/>
                  <a:t>. </a:t>
                </a:r>
                <a:r>
                  <a:rPr lang="en-US" dirty="0" smtClean="0"/>
                  <a:t>Lindell: improved version submitted to the IETF (CFRG groups) [now, and internet draft]</a:t>
                </a:r>
              </a:p>
              <a:p>
                <a:r>
                  <a:rPr lang="en-US" dirty="0" smtClean="0"/>
                  <a:t>Can be viewed as “</a:t>
                </a:r>
                <a:r>
                  <a:rPr lang="en-US" b="1" dirty="0" smtClean="0"/>
                  <a:t>AES-GCM reversed”</a:t>
                </a:r>
              </a:p>
              <a:p>
                <a:pPr lvl="1"/>
                <a:r>
                  <a:rPr lang="en-US" sz="2000" dirty="0" smtClean="0">
                    <a:solidFill>
                      <a:schemeClr val="tx2"/>
                    </a:solidFill>
                  </a:rPr>
                  <a:t>Apply GHASH over message M</a:t>
                </a:r>
              </a:p>
              <a:p>
                <a:pPr lvl="2"/>
                <a:r>
                  <a:rPr lang="en-US" sz="1800" dirty="0" smtClean="0">
                    <a:solidFill>
                      <a:schemeClr val="tx2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-XOR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universal hash function (for negligible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2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1800" dirty="0" smtClean="0">
                    <a:solidFill>
                      <a:schemeClr val="tx2"/>
                    </a:solidFill>
                  </a:rPr>
                  <a:t>)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𝑀</m:t>
                        </m:r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⊕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sz="18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800" dirty="0">
                    <a:solidFill>
                      <a:schemeClr val="tx2"/>
                    </a:solidFill>
                  </a:rPr>
                  <a:t> happens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w/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2"/>
                        </a:solidFill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for each pair</a:t>
                </a:r>
              </a:p>
              <a:p>
                <a:pPr lvl="1"/>
                <a:r>
                  <a:rPr lang="en-US" sz="2000" dirty="0" smtClean="0">
                    <a:solidFill>
                      <a:schemeClr val="tx2"/>
                    </a:solidFill>
                  </a:rPr>
                  <a:t>Encrypt the hash value </a:t>
                </a:r>
                <a:r>
                  <a:rPr lang="en-US" sz="20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000" i="1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T</a:t>
                </a:r>
                <a:endParaRPr lang="en-US" sz="2000" i="1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000" dirty="0" smtClean="0">
                    <a:solidFill>
                      <a:schemeClr val="tx2"/>
                    </a:solidFill>
                  </a:rPr>
                  <a:t>Use 96-bits of </a:t>
                </a:r>
                <a:r>
                  <a:rPr lang="en-US" sz="2000" i="1" dirty="0" smtClean="0">
                    <a:solidFill>
                      <a:schemeClr val="tx2"/>
                    </a:solidFill>
                  </a:rPr>
                  <a:t>T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as the (randomized synthetic) IV for CTR mode</a:t>
                </a:r>
              </a:p>
              <a:p>
                <a:pPr lvl="1"/>
                <a:r>
                  <a:rPr lang="en-US" sz="2000" dirty="0" smtClean="0">
                    <a:solidFill>
                      <a:schemeClr val="tx2"/>
                    </a:solidFill>
                  </a:rPr>
                  <a:t>Encrypt in AES-CTR</a:t>
                </a:r>
              </a:p>
              <a:p>
                <a:r>
                  <a:rPr lang="en-US" dirty="0" smtClean="0"/>
                  <a:t>Important property</a:t>
                </a:r>
                <a:r>
                  <a:rPr lang="en-US" dirty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underlying are </a:t>
                </a:r>
                <a:r>
                  <a:rPr lang="en-US" dirty="0">
                    <a:solidFill>
                      <a:srgbClr val="FF0000"/>
                    </a:solidFill>
                  </a:rPr>
                  <a:t>identical to the existing AES-GCM</a:t>
                </a:r>
              </a:p>
              <a:p>
                <a:pPr marL="742950" lvl="2" indent="-342900"/>
                <a:r>
                  <a:rPr lang="en-US" sz="1800" dirty="0"/>
                  <a:t>We only change the order of </a:t>
                </a:r>
                <a:r>
                  <a:rPr lang="en-US" sz="1800" dirty="0" smtClean="0"/>
                  <a:t>operations</a:t>
                </a:r>
              </a:p>
              <a:p>
                <a:pPr marL="742950" lvl="2" indent="-342900"/>
                <a:r>
                  <a:rPr lang="en-US" sz="1800" dirty="0" smtClean="0"/>
                  <a:t>Easy deployment (</a:t>
                </a:r>
                <a:r>
                  <a:rPr lang="en-US" sz="1800" dirty="0"/>
                  <a:t>use existing code </a:t>
                </a:r>
                <a:r>
                  <a:rPr lang="en-US" sz="1800" dirty="0" smtClean="0"/>
                  <a:t>and hardware bases</a:t>
                </a:r>
                <a:r>
                  <a:rPr lang="en-US" sz="1800" dirty="0"/>
                  <a:t>)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54315" y="258489"/>
            <a:ext cx="7886700" cy="773793"/>
          </a:xfrm>
        </p:spPr>
        <p:txBody>
          <a:bodyPr>
            <a:normAutofit/>
          </a:bodyPr>
          <a:lstStyle/>
          <a:p>
            <a:r>
              <a:rPr lang="en-US" sz="3000" dirty="0"/>
              <a:t>Derive Key </a:t>
            </a:r>
            <a:r>
              <a:rPr lang="en-US" sz="3000" dirty="0" smtClean="0"/>
              <a:t>Mode to extend the </a:t>
            </a:r>
            <a:r>
              <a:rPr lang="en-US" sz="3000" dirty="0"/>
              <a:t>lifetime of a key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671521" y="1072201"/>
                <a:ext cx="8139112" cy="1275005"/>
              </a:xfrm>
              <a:prstGeom prst="roundRect">
                <a:avLst/>
              </a:prstGeom>
              <a:solidFill>
                <a:srgbClr val="FFFF00">
                  <a:alpha val="1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Prepend </a:t>
                </a:r>
                <a:r>
                  <a:rPr lang="en-US" sz="24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a KDF to derived per-nonce key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before using a (any) nonce based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𝑀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1" y="1072201"/>
                <a:ext cx="8139112" cy="1275005"/>
              </a:xfrm>
              <a:prstGeom prst="roundRect">
                <a:avLst/>
              </a:prstGeom>
              <a:blipFill>
                <a:blip r:embed="rId2"/>
                <a:stretch>
                  <a:fillRect l="-224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7458" y="2653843"/>
                <a:ext cx="10709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 charset="0"/>
                        </a:rPr>
                        <m:t>𝑁</m:t>
                      </m:r>
                      <m:r>
                        <a:rPr lang="en-US" sz="2100" i="1" dirty="0">
                          <a:latin typeface="Cambria Math" charset="0"/>
                        </a:rPr>
                        <m:t>, </m:t>
                      </m:r>
                      <m:r>
                        <a:rPr lang="en-US" sz="2100" i="1" dirty="0">
                          <a:latin typeface="Cambria Math" charset="0"/>
                        </a:rPr>
                        <m:t>𝐴</m:t>
                      </m:r>
                      <m:r>
                        <a:rPr lang="en-US" sz="2100" i="1" dirty="0">
                          <a:latin typeface="Cambria Math" charset="0"/>
                        </a:rPr>
                        <m:t>, </m:t>
                      </m:r>
                      <m:r>
                        <a:rPr lang="en-US" sz="2100" i="1" dirty="0"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58" y="2653843"/>
                <a:ext cx="107093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22" idx="2"/>
          </p:cNvCxnSpPr>
          <p:nvPr/>
        </p:nvCxnSpPr>
        <p:spPr>
          <a:xfrm>
            <a:off x="1424208" y="3046258"/>
            <a:ext cx="1632" cy="909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40" y="4491058"/>
                <a:ext cx="122924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 charset="0"/>
                        </a:rPr>
                        <m:t>𝐾𝐷𝐹</m:t>
                      </m:r>
                      <m:r>
                        <a:rPr lang="en-US" sz="2100" i="1" dirty="0">
                          <a:latin typeface="Cambria Math" charset="0"/>
                        </a:rPr>
                        <m:t>(</m:t>
                      </m:r>
                      <m:r>
                        <a:rPr lang="en-US" sz="2100" i="1" dirty="0">
                          <a:latin typeface="Cambria Math" charset="0"/>
                        </a:rPr>
                        <m:t>𝐾</m:t>
                      </m:r>
                      <m:r>
                        <a:rPr lang="en-US" sz="21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0" y="4491058"/>
                <a:ext cx="1229247" cy="415498"/>
              </a:xfrm>
              <a:prstGeom prst="rect">
                <a:avLst/>
              </a:prstGeom>
              <a:blipFill>
                <a:blip r:embed="rId4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6613" y="3304786"/>
                <a:ext cx="46378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 charset="0"/>
                        </a:rPr>
                        <m:t>𝑁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13" y="3304786"/>
                <a:ext cx="463781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2197365" y="4727254"/>
            <a:ext cx="227681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24312" y="4245637"/>
                <a:ext cx="88389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>
                          <a:latin typeface="Cambria Math" charset="0"/>
                        </a:rPr>
                        <m:t>𝐾</m:t>
                      </m:r>
                      <m:r>
                        <a:rPr lang="en-US" sz="2100" i="1" dirty="0">
                          <a:latin typeface="Cambria Math" charset="0"/>
                        </a:rPr>
                        <m:t>(</m:t>
                      </m:r>
                      <m:r>
                        <a:rPr lang="en-US" sz="2100" i="1" dirty="0">
                          <a:latin typeface="Cambria Math" charset="0"/>
                        </a:rPr>
                        <m:t>𝑁</m:t>
                      </m:r>
                      <m:r>
                        <a:rPr lang="en-US" sz="21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12" y="4245637"/>
                <a:ext cx="883896" cy="415498"/>
              </a:xfrm>
              <a:prstGeom prst="rect">
                <a:avLst/>
              </a:prstGeom>
              <a:blipFill>
                <a:blip r:embed="rId6"/>
                <a:stretch>
                  <a:fillRect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ame 28"/>
          <p:cNvSpPr/>
          <p:nvPr/>
        </p:nvSpPr>
        <p:spPr>
          <a:xfrm>
            <a:off x="4474176" y="3955729"/>
            <a:ext cx="1543050" cy="1543050"/>
          </a:xfrm>
          <a:prstGeom prst="frame">
            <a:avLst>
              <a:gd name="adj1" fmla="val 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61137" y="4491058"/>
                <a:ext cx="147649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100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Π</m:t>
                      </m:r>
                      <m:r>
                        <a:rPr lang="en-US" sz="2100" i="1" dirty="0">
                          <a:latin typeface="Cambria Math" charset="0"/>
                        </a:rPr>
                        <m:t>(</m:t>
                      </m:r>
                      <m:r>
                        <a:rPr lang="en-US" sz="2100" i="1" dirty="0">
                          <a:latin typeface="Cambria Math" charset="0"/>
                        </a:rPr>
                        <m:t>𝑁</m:t>
                      </m:r>
                      <m:r>
                        <a:rPr lang="en-US" sz="2100" i="1" dirty="0">
                          <a:latin typeface="Cambria Math" charset="0"/>
                        </a:rPr>
                        <m:t>, </m:t>
                      </m:r>
                      <m:r>
                        <a:rPr lang="en-US" sz="2100" i="1" dirty="0">
                          <a:latin typeface="Cambria Math" charset="0"/>
                        </a:rPr>
                        <m:t>𝐴</m:t>
                      </m:r>
                      <m:r>
                        <a:rPr lang="en-US" sz="2100" i="1" dirty="0">
                          <a:latin typeface="Cambria Math" charset="0"/>
                        </a:rPr>
                        <m:t>, </m:t>
                      </m:r>
                      <m:r>
                        <a:rPr lang="en-US" sz="2100" i="1" dirty="0">
                          <a:latin typeface="Cambria Math" charset="0"/>
                        </a:rPr>
                        <m:t>𝑀</m:t>
                      </m:r>
                      <m:r>
                        <a:rPr lang="en-US" sz="21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37" y="4491058"/>
                <a:ext cx="1476494" cy="415498"/>
              </a:xfrm>
              <a:prstGeom prst="rect">
                <a:avLst/>
              </a:prstGeom>
              <a:blipFill>
                <a:blip r:embed="rId7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>
            <a:stCxn id="22" idx="3"/>
          </p:cNvCxnSpPr>
          <p:nvPr/>
        </p:nvCxnSpPr>
        <p:spPr>
          <a:xfrm flipV="1">
            <a:off x="1930957" y="2831978"/>
            <a:ext cx="3314744" cy="18073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45701" y="2831978"/>
            <a:ext cx="0" cy="11237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17226" y="4726172"/>
            <a:ext cx="1744027" cy="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761253" y="4529965"/>
                <a:ext cx="108533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𝐶</m:t>
                      </m:r>
                      <m:r>
                        <a:rPr lang="en-US" sz="2100" i="1">
                          <a:latin typeface="Cambria Math" charset="0"/>
                        </a:rPr>
                        <m:t>, </m:t>
                      </m:r>
                      <m:r>
                        <a:rPr lang="en-US" sz="2100" i="1">
                          <a:latin typeface="Cambria Math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53" y="4529965"/>
                <a:ext cx="1085336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ame 36"/>
          <p:cNvSpPr/>
          <p:nvPr/>
        </p:nvSpPr>
        <p:spPr>
          <a:xfrm>
            <a:off x="654315" y="3955729"/>
            <a:ext cx="1543050" cy="1543050"/>
          </a:xfrm>
          <a:prstGeom prst="frame">
            <a:avLst>
              <a:gd name="adj1" fmla="val 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EA5E-EE7F-CC4F-8C26-7D8F4CB6A354}" type="slidenum">
              <a:rPr lang="en-US" smtClean="0"/>
              <a:t>18</a:t>
            </a:fld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86901" y="5733893"/>
            <a:ext cx="8139112" cy="987582"/>
          </a:xfrm>
          <a:prstGeom prst="roundRect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AES-GCM-SIV is a Derive Key mode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a typeface="Cambria Math" charset="0"/>
              </a:rPr>
              <a:t>Can encrypt up to 2</a:t>
            </a:r>
            <a:r>
              <a:rPr lang="en-US" sz="2400" b="1" baseline="30000" dirty="0" smtClean="0">
                <a:solidFill>
                  <a:schemeClr val="tx1"/>
                </a:solidFill>
                <a:ea typeface="Cambria Math" charset="0"/>
              </a:rPr>
              <a:t>64</a:t>
            </a:r>
            <a:r>
              <a:rPr lang="en-US" sz="2400" b="1" dirty="0" smtClean="0">
                <a:solidFill>
                  <a:schemeClr val="tx1"/>
                </a:solidFill>
                <a:ea typeface="Cambria Math" charset="0"/>
              </a:rPr>
              <a:t> (not too long) </a:t>
            </a:r>
            <a:r>
              <a:rPr lang="en-US" sz="2400" b="1" smtClean="0">
                <a:solidFill>
                  <a:schemeClr val="tx1"/>
                </a:solidFill>
                <a:ea typeface="Cambria Math" charset="0"/>
              </a:rPr>
              <a:t>message 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  <a:ea typeface="Cambria Math" charset="0"/>
              </a:rPr>
              <a:t>with </a:t>
            </a:r>
            <a:r>
              <a:rPr lang="en-US" sz="2400" b="1" dirty="0" smtClean="0">
                <a:solidFill>
                  <a:schemeClr val="tx1"/>
                </a:solidFill>
                <a:ea typeface="Cambria Math" charset="0"/>
              </a:rPr>
              <a:t>the same master key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/>
          </p:nvPr>
        </p:nvGraphicFramePr>
        <p:xfrm>
          <a:off x="653146" y="2209800"/>
          <a:ext cx="7424052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53146" y="3167448"/>
            <a:ext cx="7881255" cy="83820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14" y="444501"/>
            <a:ext cx="8229600" cy="720329"/>
          </a:xfrm>
        </p:spPr>
        <p:txBody>
          <a:bodyPr/>
          <a:lstStyle/>
          <a:p>
            <a:r>
              <a:rPr lang="en-US" dirty="0" smtClean="0"/>
              <a:t>AES-GCM-SIV Performance – Highlights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31375" y="57150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>
                <a:latin typeface="+mn-lt"/>
              </a:rPr>
              <a:t>AES-GCM-SIV over 8KB </a:t>
            </a:r>
            <a:r>
              <a:rPr lang="en-US" sz="2400" dirty="0">
                <a:latin typeface="+mn-lt"/>
              </a:rPr>
              <a:t>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19</a:t>
            </a:fld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04801" y="12954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 smtClean="0">
                <a:latin typeface="+mn-lt"/>
              </a:rPr>
              <a:t>Nonce misuse resistant AEAD in less than 1 C/B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Part I:</a:t>
            </a:r>
            <a:r>
              <a:rPr lang="en-US" sz="2400" dirty="0" smtClean="0"/>
              <a:t> Authenticated encryption: </a:t>
            </a:r>
          </a:p>
          <a:p>
            <a:pPr lvl="1"/>
            <a:r>
              <a:rPr lang="en-US" sz="2400" dirty="0" smtClean="0"/>
              <a:t>The rise of AES-GCM </a:t>
            </a:r>
          </a:p>
          <a:p>
            <a:pPr lvl="1"/>
            <a:r>
              <a:rPr lang="en-US" sz="2400" dirty="0" smtClean="0"/>
              <a:t>Brittleness: nonce repetition</a:t>
            </a:r>
          </a:p>
          <a:p>
            <a:pPr lvl="1"/>
            <a:r>
              <a:rPr lang="en-US" sz="2400" dirty="0" smtClean="0"/>
              <a:t>Nonce misuse resistance</a:t>
            </a:r>
          </a:p>
          <a:p>
            <a:pPr lvl="1"/>
            <a:r>
              <a:rPr lang="en-US" sz="2400" dirty="0" smtClean="0"/>
              <a:t>AES-GCM-SIV: and efficient instantiation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Part II:</a:t>
            </a:r>
            <a:r>
              <a:rPr lang="en-US" sz="2400" dirty="0" smtClean="0"/>
              <a:t> Don’t encrypt without authentication</a:t>
            </a:r>
            <a:endParaRPr lang="en-US" sz="2400" dirty="0"/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DRAM really vulnerable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Does encryption save the day? (no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sz="2400" b="1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</a:t>
            </a:fld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62000" y="5654675"/>
            <a:ext cx="7162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>
                <a:solidFill>
                  <a:schemeClr val="tx1"/>
                </a:solidFill>
              </a:rPr>
              <a:t>Agora não </a:t>
            </a:r>
            <a:r>
              <a:rPr lang="pt-BR" sz="3200" b="1" dirty="0" smtClean="0">
                <a:solidFill>
                  <a:schemeClr val="tx1"/>
                </a:solidFill>
              </a:rPr>
              <a:t>falarei muito</a:t>
            </a:r>
            <a:r>
              <a:rPr lang="pt-BR" sz="3200" b="1" dirty="0">
                <a:solidFill>
                  <a:schemeClr val="tx1"/>
                </a:solidFill>
              </a:rPr>
              <a:t>. </a:t>
            </a:r>
            <a:endParaRPr lang="pt-BR" sz="32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Direto </a:t>
            </a:r>
            <a:r>
              <a:rPr lang="pt-BR" sz="3200" b="1" dirty="0">
                <a:solidFill>
                  <a:schemeClr val="tx1"/>
                </a:solidFill>
              </a:rPr>
              <a:t>ao ponto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435102"/>
            <a:ext cx="8337550" cy="448309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b="0" dirty="0" smtClean="0"/>
              <a:t>Full </a:t>
            </a:r>
            <a:r>
              <a:rPr lang="en-US" b="0" dirty="0"/>
              <a:t>nonce misuse-resistant authenticated encryption at an </a:t>
            </a:r>
            <a:r>
              <a:rPr lang="en-US" dirty="0"/>
              <a:t>extremely low </a:t>
            </a:r>
            <a:r>
              <a:rPr lang="en-US" dirty="0" smtClean="0"/>
              <a:t>cost </a:t>
            </a:r>
            <a:r>
              <a:rPr lang="en-US" b="0" dirty="0" smtClean="0"/>
              <a:t>(almost AES-GCM)</a:t>
            </a:r>
            <a:endParaRPr lang="en-US" b="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Full </a:t>
            </a:r>
            <a:r>
              <a:rPr lang="en-US" dirty="0"/>
              <a:t>proof of </a:t>
            </a:r>
            <a:r>
              <a:rPr lang="en-US" dirty="0" smtClean="0"/>
              <a:t>security </a:t>
            </a:r>
            <a:r>
              <a:rPr lang="en-US" b="0" dirty="0"/>
              <a:t>and </a:t>
            </a:r>
            <a:r>
              <a:rPr lang="en-US" dirty="0" smtClean="0"/>
              <a:t>full implementation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Easily </a:t>
            </a:r>
            <a:r>
              <a:rPr lang="en-US" dirty="0" smtClean="0"/>
              <a:t>deployable: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b="0" dirty="0" smtClean="0"/>
              <a:t>Utilizes existing hardware</a:t>
            </a:r>
            <a:endParaRPr lang="en-US" b="0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Utilize existing code and software</a:t>
            </a:r>
            <a:r>
              <a:rPr lang="en-US" b="0" dirty="0" smtClean="0"/>
              <a:t> (AES-GCM implementations)</a:t>
            </a:r>
            <a:endParaRPr lang="en-US" b="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Unpatented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b="0" dirty="0" smtClean="0"/>
              <a:t>Detailed </a:t>
            </a:r>
            <a:r>
              <a:rPr lang="en-US" b="0" dirty="0"/>
              <a:t>specifications, reference code and Open Source optimized </a:t>
            </a:r>
            <a:r>
              <a:rPr lang="en-US" b="0" dirty="0" smtClean="0"/>
              <a:t>code implementation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Soon to be integrated into </a:t>
            </a:r>
            <a:r>
              <a:rPr lang="en-US" dirty="0" err="1" smtClean="0"/>
              <a:t>BoringSSL</a:t>
            </a:r>
            <a:r>
              <a:rPr lang="en-US" dirty="0" smtClean="0"/>
              <a:t> (Google’s version of </a:t>
            </a:r>
            <a:r>
              <a:rPr lang="en-US" dirty="0" err="1" smtClean="0"/>
              <a:t>OpenSSL</a:t>
            </a:r>
            <a:r>
              <a:rPr lang="en-US" dirty="0" smtClean="0"/>
              <a:t>)</a:t>
            </a:r>
            <a:endParaRPr lang="en-US" b="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b="0" dirty="0" smtClean="0"/>
              <a:t>We </a:t>
            </a:r>
            <a:r>
              <a:rPr lang="en-US" b="0" dirty="0"/>
              <a:t>hope to see it </a:t>
            </a:r>
            <a:r>
              <a:rPr lang="en-US" b="0" dirty="0" smtClean="0"/>
              <a:t>adopted, to increas</a:t>
            </a:r>
            <a:r>
              <a:rPr lang="en-US" dirty="0" smtClean="0"/>
              <a:t>e </a:t>
            </a:r>
            <a:r>
              <a:rPr lang="en-US" b="0" dirty="0" smtClean="0"/>
              <a:t>security of implementations</a:t>
            </a:r>
            <a:endParaRPr lang="en-US" b="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5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Part I: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Authenticated encryption: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The rise of AES-GCM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Brittleness: nonce repetition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Nonce misuse resistance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AES-GCM-SIV: Let’s make AES-GCM great again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Part II:</a:t>
            </a:r>
            <a:r>
              <a:rPr lang="en-US" sz="2400" dirty="0" smtClean="0"/>
              <a:t> Don’t encrypt without authentication</a:t>
            </a:r>
            <a:endParaRPr lang="en-US" sz="2400" dirty="0"/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DRAM really vulnerable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Does encryption save the day? (no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21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24544" y="3886200"/>
            <a:ext cx="8229600" cy="21336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417638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Li</a:t>
            </a:r>
            <a:r>
              <a:rPr lang="en-US" sz="3200" b="1" dirty="0" smtClean="0">
                <a:solidFill>
                  <a:schemeClr val="tx1"/>
                </a:solidFill>
              </a:rPr>
              <a:t>ç</a:t>
            </a:r>
            <a:r>
              <a:rPr lang="pt-BR" sz="3200" b="1" dirty="0" smtClean="0">
                <a:solidFill>
                  <a:schemeClr val="tx1"/>
                </a:solidFill>
              </a:rPr>
              <a:t>ão importante</a:t>
            </a:r>
          </a:p>
          <a:p>
            <a:pPr lvl="1" algn="ctr"/>
            <a:endParaRPr lang="pt-BR" sz="32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Não encripte sem autentica</a:t>
            </a:r>
            <a:r>
              <a:rPr lang="en-US" sz="3200" b="1" dirty="0" smtClean="0">
                <a:solidFill>
                  <a:schemeClr val="tx1"/>
                </a:solidFill>
              </a:rPr>
              <a:t>ç</a:t>
            </a:r>
            <a:r>
              <a:rPr lang="pt-BR" sz="3200" b="1" dirty="0">
                <a:solidFill>
                  <a:schemeClr val="tx1"/>
                </a:solidFill>
              </a:rPr>
              <a:t>ã</a:t>
            </a:r>
            <a:r>
              <a:rPr lang="pt-BR" sz="3200" b="1" dirty="0" smtClean="0">
                <a:solidFill>
                  <a:schemeClr val="tx1"/>
                </a:solidFill>
              </a:rPr>
              <a:t>o </a:t>
            </a:r>
          </a:p>
          <a:p>
            <a:pPr lvl="1" algn="ctr"/>
            <a:endParaRPr lang="pt-BR" sz="32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Nunca!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Demonstrating recent works (2016)</a:t>
            </a:r>
            <a:br>
              <a:rPr lang="en-US" dirty="0" smtClean="0"/>
            </a:br>
            <a:r>
              <a:rPr lang="en-US" sz="3200" dirty="0" smtClean="0"/>
              <a:t>with multiple collaborators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2200" b="1" i="1" dirty="0"/>
              <a:t>Blinded random corruption </a:t>
            </a:r>
            <a:r>
              <a:rPr lang="en-US" sz="2200" b="1" i="1" dirty="0" smtClean="0"/>
              <a:t>attacks</a:t>
            </a:r>
            <a:endParaRPr lang="en-US" sz="2200" b="1" i="1" dirty="0"/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HOST 2016 (</a:t>
            </a:r>
            <a:r>
              <a:rPr lang="en-US" dirty="0">
                <a:solidFill>
                  <a:prstClr val="black"/>
                </a:solidFill>
              </a:rPr>
              <a:t>IEEE International Symposium on Hardware Oriented Security and </a:t>
            </a:r>
            <a:r>
              <a:rPr lang="en-US" dirty="0" smtClean="0">
                <a:solidFill>
                  <a:prstClr val="black"/>
                </a:solidFill>
              </a:rPr>
              <a:t>Trust)</a:t>
            </a:r>
          </a:p>
          <a:p>
            <a:endParaRPr lang="en-US" sz="2200" b="1" i="1" dirty="0" smtClean="0"/>
          </a:p>
          <a:p>
            <a:r>
              <a:rPr lang="en-US" sz="2200" b="1" i="1" dirty="0" smtClean="0"/>
              <a:t>H2HC Conference 2016 Keynote</a:t>
            </a:r>
            <a:endParaRPr lang="en-US" sz="2200" b="1" i="1" dirty="0"/>
          </a:p>
          <a:p>
            <a:pPr lvl="1"/>
            <a:r>
              <a:rPr lang="en-US" sz="2000" dirty="0"/>
              <a:t>Is your memory protected</a:t>
            </a:r>
            <a:r>
              <a:rPr lang="en-US" sz="2000" dirty="0" smtClean="0"/>
              <a:t>? Attacks </a:t>
            </a:r>
            <a:r>
              <a:rPr lang="en-US" sz="2000" dirty="0"/>
              <a:t>on encrypted memory and constructions for memory protection</a:t>
            </a:r>
          </a:p>
          <a:p>
            <a:endParaRPr lang="en-US" sz="2200" b="1" i="1" dirty="0" smtClean="0"/>
          </a:p>
          <a:p>
            <a:r>
              <a:rPr lang="en-US" sz="2200" b="1" i="1" dirty="0" smtClean="0"/>
              <a:t>Fault </a:t>
            </a:r>
            <a:r>
              <a:rPr lang="en-US" sz="2200" b="1" i="1" dirty="0"/>
              <a:t>Attacks on Encrypted General Purpose Compute </a:t>
            </a:r>
            <a:r>
              <a:rPr lang="en-US" sz="2200" b="1" i="1" dirty="0" smtClean="0"/>
              <a:t>Platforms</a:t>
            </a:r>
          </a:p>
          <a:p>
            <a:pPr lvl="1"/>
            <a:r>
              <a:rPr lang="en-US" sz="2000" dirty="0" smtClean="0"/>
              <a:t>Announced as a poster at CHES 2016</a:t>
            </a:r>
          </a:p>
          <a:p>
            <a:pPr lvl="1"/>
            <a:r>
              <a:rPr lang="en-US" sz="2000" b="1" dirty="0" smtClean="0">
                <a:solidFill>
                  <a:schemeClr val="tx2"/>
                </a:solidFill>
              </a:rPr>
              <a:t>Shay </a:t>
            </a:r>
            <a:r>
              <a:rPr lang="en-US" sz="2000" b="1" dirty="0">
                <a:solidFill>
                  <a:schemeClr val="tx2"/>
                </a:solidFill>
              </a:rPr>
              <a:t>Gueron,  </a:t>
            </a:r>
            <a:r>
              <a:rPr lang="en-US" sz="2200" b="1" u="sng" dirty="0">
                <a:solidFill>
                  <a:schemeClr val="tx2"/>
                </a:solidFill>
              </a:rPr>
              <a:t>Jan </a:t>
            </a:r>
            <a:r>
              <a:rPr lang="en-US" sz="2200" b="1" u="sng" dirty="0" err="1">
                <a:solidFill>
                  <a:schemeClr val="tx2"/>
                </a:solidFill>
              </a:rPr>
              <a:t>Nordholz</a:t>
            </a:r>
            <a:r>
              <a:rPr lang="en-US" sz="2200" b="1" u="sng" dirty="0">
                <a:solidFill>
                  <a:schemeClr val="tx2"/>
                </a:solidFill>
              </a:rPr>
              <a:t> </a:t>
            </a:r>
            <a:r>
              <a:rPr lang="en-US" sz="2200" b="1" baseline="30000" dirty="0">
                <a:solidFill>
                  <a:schemeClr val="tx2"/>
                </a:solidFill>
              </a:rPr>
              <a:t>*</a:t>
            </a:r>
            <a:r>
              <a:rPr lang="en-US" sz="2200" b="1" dirty="0">
                <a:solidFill>
                  <a:schemeClr val="tx2"/>
                </a:solidFill>
              </a:rPr>
              <a:t> , </a:t>
            </a:r>
            <a:r>
              <a:rPr lang="en-US" sz="2200" b="1" u="sng" dirty="0">
                <a:solidFill>
                  <a:schemeClr val="tx2"/>
                </a:solidFill>
              </a:rPr>
              <a:t>Jean-Pierre Seifert</a:t>
            </a:r>
            <a:r>
              <a:rPr lang="en-US" sz="2200" b="1" dirty="0">
                <a:solidFill>
                  <a:schemeClr val="tx2"/>
                </a:solidFill>
              </a:rPr>
              <a:t> </a:t>
            </a:r>
            <a:r>
              <a:rPr lang="en-US" sz="2200" b="1" baseline="30000" dirty="0">
                <a:solidFill>
                  <a:schemeClr val="tx2"/>
                </a:solidFill>
              </a:rPr>
              <a:t>*</a:t>
            </a:r>
            <a:r>
              <a:rPr lang="en-US" sz="2200" b="1" dirty="0">
                <a:solidFill>
                  <a:schemeClr val="tx2"/>
                </a:solidFill>
              </a:rPr>
              <a:t> , </a:t>
            </a:r>
            <a:r>
              <a:rPr lang="en-US" sz="2200" b="1" u="sng" dirty="0">
                <a:solidFill>
                  <a:schemeClr val="tx2"/>
                </a:solidFill>
              </a:rPr>
              <a:t>Julian </a:t>
            </a:r>
            <a:r>
              <a:rPr lang="en-US" sz="2200" b="1" u="sng" dirty="0" smtClean="0">
                <a:solidFill>
                  <a:schemeClr val="tx2"/>
                </a:solidFill>
              </a:rPr>
              <a:t>Vetter </a:t>
            </a:r>
            <a:r>
              <a:rPr lang="en-US" sz="2200" b="1" dirty="0" smtClean="0">
                <a:solidFill>
                  <a:schemeClr val="tx2"/>
                </a:solidFill>
              </a:rPr>
              <a:t>*</a:t>
            </a:r>
            <a:endParaRPr lang="en-US" sz="2200" b="1" baseline="30000" dirty="0" smtClean="0">
              <a:solidFill>
                <a:schemeClr val="tx2"/>
              </a:solidFill>
            </a:endParaRPr>
          </a:p>
          <a:p>
            <a:pPr lvl="1"/>
            <a:r>
              <a:rPr lang="en-US" sz="2000" baseline="30000" dirty="0" smtClean="0"/>
              <a:t>*</a:t>
            </a:r>
            <a:r>
              <a:rPr lang="en-US" sz="2000" dirty="0" smtClean="0"/>
              <a:t> TU </a:t>
            </a:r>
            <a:r>
              <a:rPr lang="en-US" sz="2000" dirty="0"/>
              <a:t>Berlin, Germany</a:t>
            </a:r>
          </a:p>
          <a:p>
            <a:pPr marL="0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44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Old news </a:t>
            </a:r>
          </a:p>
          <a:p>
            <a:r>
              <a:rPr lang="en-US" dirty="0" smtClean="0"/>
              <a:t>Adversaries with physical access to attacked platform – are a concern</a:t>
            </a:r>
          </a:p>
          <a:p>
            <a:pPr lvl="1"/>
            <a:r>
              <a:rPr lang="en-US" dirty="0" smtClean="0"/>
              <a:t>Mobile devices (stolen/lost)</a:t>
            </a:r>
          </a:p>
          <a:p>
            <a:pPr lvl="1"/>
            <a:r>
              <a:rPr lang="en-US" dirty="0" smtClean="0"/>
              <a:t>Cloud computing (un-trusted environments)</a:t>
            </a:r>
          </a:p>
          <a:p>
            <a:r>
              <a:rPr lang="en-US" dirty="0" smtClean="0"/>
              <a:t>Read/write memory </a:t>
            </a:r>
            <a:r>
              <a:rPr lang="en-US" dirty="0"/>
              <a:t>capabilities as </a:t>
            </a:r>
            <a:r>
              <a:rPr lang="en-US" dirty="0" smtClean="0"/>
              <a:t>an attack tool have been demonstrated: </a:t>
            </a:r>
          </a:p>
          <a:p>
            <a:pPr lvl="1"/>
            <a:r>
              <a:rPr lang="en-US" dirty="0" smtClean="0"/>
              <a:t>Using different physical interfaces</a:t>
            </a:r>
          </a:p>
          <a:p>
            <a:pPr lvl="1"/>
            <a:r>
              <a:rPr lang="en-US" dirty="0" smtClean="0"/>
              <a:t>Thunderbolt, </a:t>
            </a:r>
            <a:r>
              <a:rPr lang="en-US" dirty="0" err="1" smtClean="0"/>
              <a:t>Firewire</a:t>
            </a:r>
            <a:r>
              <a:rPr lang="en-US" dirty="0" smtClean="0"/>
              <a:t>, </a:t>
            </a:r>
            <a:r>
              <a:rPr lang="en-US" dirty="0" err="1" smtClean="0"/>
              <a:t>PCIe</a:t>
            </a:r>
            <a:r>
              <a:rPr lang="en-US" dirty="0" smtClean="0"/>
              <a:t>, PCMCIA and new USB standards</a:t>
            </a:r>
          </a:p>
          <a:p>
            <a:r>
              <a:rPr lang="en-US" dirty="0" smtClean="0"/>
              <a:t>Consequences of DRAM modification capabilities: </a:t>
            </a:r>
          </a:p>
          <a:p>
            <a:pPr lvl="1"/>
            <a:r>
              <a:rPr lang="en-US" dirty="0" smtClean="0"/>
              <a:t>Active attack on memory are possible</a:t>
            </a:r>
          </a:p>
          <a:p>
            <a:pPr lvl="1"/>
            <a:r>
              <a:rPr lang="en-US" dirty="0" smtClean="0"/>
              <a:t>Attacker can change code / data </a:t>
            </a:r>
            <a:r>
              <a:rPr lang="en-US" b="1" dirty="0" smtClean="0"/>
              <a:t>from any value to any chosen value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But this is too easy… right? 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What if memory is encrypted?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23</a:t>
            </a:fld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57200" y="5791200"/>
            <a:ext cx="8305800" cy="5334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Underlying </a:t>
            </a:r>
            <a:r>
              <a:rPr lang="en-US" dirty="0" smtClean="0">
                <a:solidFill>
                  <a:schemeClr val="tx1"/>
                </a:solidFill>
              </a:rPr>
              <a:t>attack assumption on the threat model: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attacker </a:t>
            </a:r>
            <a:r>
              <a:rPr lang="en-US" dirty="0">
                <a:solidFill>
                  <a:schemeClr val="tx1"/>
                </a:solidFill>
              </a:rPr>
              <a:t>has physical means to modify DRAM</a:t>
            </a:r>
          </a:p>
        </p:txBody>
      </p:sp>
    </p:spTree>
    <p:extLst>
      <p:ext uri="{BB962C8B-B14F-4D97-AF65-F5344CB8AC3E}">
        <p14:creationId xmlns:p14="http://schemas.microsoft.com/office/powerpoint/2010/main" val="40632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memory encryption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Proposed technologies against active attacks were</a:t>
            </a:r>
          </a:p>
          <a:p>
            <a:pPr lvl="1"/>
            <a:r>
              <a:rPr lang="en-US" dirty="0" smtClean="0"/>
              <a:t>Limiting the attacker’s physical ability to read/write memory </a:t>
            </a:r>
          </a:p>
          <a:p>
            <a:pPr lvl="2"/>
            <a:r>
              <a:rPr lang="en-US" dirty="0" smtClean="0"/>
              <a:t>E.g., blocking DMA access in some scenarios</a:t>
            </a:r>
          </a:p>
          <a:p>
            <a:pPr lvl="1"/>
            <a:r>
              <a:rPr lang="en-US" dirty="0" smtClean="0"/>
              <a:t>Memory encryption</a:t>
            </a:r>
          </a:p>
          <a:p>
            <a:r>
              <a:rPr lang="en-US" b="1" dirty="0" smtClean="0"/>
              <a:t>Memory encryption using “transparent encryption” mode: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Simpler, cheaper, faster than “encryption + authentication”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Seems to be effective for limiting active dynamic attacks</a:t>
            </a:r>
          </a:p>
          <a:p>
            <a:pPr lvl="2"/>
            <a:r>
              <a:rPr lang="en-US" sz="1800" dirty="0" smtClean="0"/>
              <a:t>Although the physical memory modification </a:t>
            </a:r>
            <a:r>
              <a:rPr lang="en-US" sz="1800" b="1" dirty="0" smtClean="0"/>
              <a:t>capabilities remain available </a:t>
            </a:r>
            <a:endParaRPr lang="en-US" sz="1800" b="1" dirty="0"/>
          </a:p>
          <a:p>
            <a:pPr lvl="2"/>
            <a:r>
              <a:rPr lang="en-US" sz="2400" dirty="0" smtClean="0"/>
              <a:t> </a:t>
            </a:r>
            <a:r>
              <a:rPr lang="en-US" sz="1800" dirty="0"/>
              <a:t>Attacker has </a:t>
            </a:r>
            <a:r>
              <a:rPr lang="en-US" sz="1800" b="1" dirty="0"/>
              <a:t>limited control </a:t>
            </a:r>
            <a:r>
              <a:rPr lang="en-US" sz="1800" dirty="0"/>
              <a:t>on the result of active attacks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24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22421" y="5791200"/>
            <a:ext cx="7620000" cy="4572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Underlying </a:t>
            </a:r>
            <a:r>
              <a:rPr lang="en-US" dirty="0" smtClean="0">
                <a:solidFill>
                  <a:schemeClr val="tx1"/>
                </a:solidFill>
              </a:rPr>
              <a:t>attack assumption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attacker </a:t>
            </a:r>
            <a:r>
              <a:rPr lang="en-US" dirty="0">
                <a:solidFill>
                  <a:schemeClr val="tx1"/>
                </a:solidFill>
              </a:rPr>
              <a:t>has physical means to modify DRAM</a:t>
            </a:r>
          </a:p>
        </p:txBody>
      </p:sp>
    </p:spTree>
    <p:extLst>
      <p:ext uri="{BB962C8B-B14F-4D97-AF65-F5344CB8AC3E}">
        <p14:creationId xmlns:p14="http://schemas.microsoft.com/office/powerpoint/2010/main" val="5072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457200" y="1981200"/>
            <a:ext cx="1981200" cy="25908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943600" y="914400"/>
            <a:ext cx="3200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sz="2000" b="0" dirty="0">
                <a:latin typeface="+mj-lt"/>
              </a:rPr>
              <a:t>Security perimeter is the CPU package boundary</a:t>
            </a:r>
          </a:p>
          <a:p>
            <a:pPr marL="285750" indent="-28575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sz="2000" b="0" dirty="0">
                <a:latin typeface="+mj-lt"/>
              </a:rPr>
              <a:t>Data and code unencrypted inside CPU package</a:t>
            </a:r>
          </a:p>
          <a:p>
            <a:pPr marL="285750" indent="-28575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sz="2000" b="0" dirty="0">
                <a:latin typeface="+mj-lt"/>
              </a:rPr>
              <a:t>Data and code outside CPU package is </a:t>
            </a:r>
            <a:r>
              <a:rPr lang="en-US" sz="2000" b="0" dirty="0" smtClean="0">
                <a:latin typeface="+mj-lt"/>
              </a:rPr>
              <a:t>encrypted</a:t>
            </a:r>
            <a:endParaRPr lang="en-US" sz="2000" b="0" dirty="0">
              <a:latin typeface="+mj-lt"/>
            </a:endParaRPr>
          </a:p>
          <a:p>
            <a:pPr marL="285750" indent="-28575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AutoNum type="arabicPeriod"/>
            </a:pPr>
            <a:r>
              <a:rPr lang="en-US" sz="2000" b="0" dirty="0">
                <a:latin typeface="+mj-lt"/>
              </a:rPr>
              <a:t>External memory reads and bus snoops see only encrypted data</a:t>
            </a:r>
          </a:p>
          <a:p>
            <a:pPr marL="285750" indent="-28575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AutoNum type="arabicPeriod"/>
            </a:pPr>
            <a:endParaRPr lang="en-US" sz="2000" b="0" dirty="0">
              <a:latin typeface="+mj-lt"/>
            </a:endParaRPr>
          </a:p>
        </p:txBody>
      </p:sp>
      <p:sp>
        <p:nvSpPr>
          <p:cNvPr id="34" name="Rectangle 13" descr="Horizontal brick"/>
          <p:cNvSpPr>
            <a:spLocks noChangeArrowheads="1"/>
          </p:cNvSpPr>
          <p:nvPr/>
        </p:nvSpPr>
        <p:spPr bwMode="auto">
          <a:xfrm>
            <a:off x="438150" y="1981200"/>
            <a:ext cx="2041525" cy="25908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C6600"/>
            </a:bgClr>
          </a:patt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 baseline="30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8133" name="AutoShape 14"/>
          <p:cNvSpPr>
            <a:spLocks noChangeArrowheads="1"/>
          </p:cNvSpPr>
          <p:nvPr/>
        </p:nvSpPr>
        <p:spPr bwMode="auto">
          <a:xfrm>
            <a:off x="833438" y="2208213"/>
            <a:ext cx="1254125" cy="652462"/>
          </a:xfrm>
          <a:prstGeom prst="roundRect">
            <a:avLst>
              <a:gd name="adj" fmla="val 16667"/>
            </a:avLst>
          </a:prstGeom>
          <a:solidFill>
            <a:srgbClr val="A6CAE1"/>
          </a:solidFill>
          <a:ln w="50800" algn="ctr">
            <a:solidFill>
              <a:schemeClr val="tx1"/>
            </a:solidFill>
            <a:round/>
            <a:headEnd/>
            <a:tailEnd/>
          </a:ln>
        </p:spPr>
        <p:txBody>
          <a:bodyPr wrap="none" tIns="0" anchor="ctr" anchorCtr="1"/>
          <a:lstStyle/>
          <a:p>
            <a:pPr algn="ctr"/>
            <a:r>
              <a:rPr lang="en-US" sz="1400" dirty="0" smtClean="0">
                <a:solidFill>
                  <a:srgbClr val="0860A8"/>
                </a:solidFill>
                <a:latin typeface="+mj-lt"/>
                <a:cs typeface="FrankRuehl" pitchFamily="2" charset="-79"/>
              </a:rPr>
              <a:t>Cores</a:t>
            </a:r>
            <a:endParaRPr lang="en-US" sz="1400" dirty="0">
              <a:solidFill>
                <a:srgbClr val="0860A8"/>
              </a:solidFill>
              <a:latin typeface="+mj-lt"/>
              <a:cs typeface="FrankRuehl" pitchFamily="2" charset="-79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981200" y="3211513"/>
            <a:ext cx="3505200" cy="2936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800" baseline="30000" dirty="0">
                <a:solidFill>
                  <a:srgbClr val="0860A8"/>
                </a:solidFill>
                <a:latin typeface="+mj-lt"/>
              </a:rPr>
              <a:t>Jco3lks937weu0cwejpoi9987v80we</a:t>
            </a:r>
            <a:endParaRPr lang="en-US" sz="2400" baseline="30000" dirty="0">
              <a:solidFill>
                <a:srgbClr val="0860A8"/>
              </a:solidFill>
              <a:latin typeface="+mj-lt"/>
            </a:endParaRPr>
          </a:p>
        </p:txBody>
      </p:sp>
      <p:sp>
        <p:nvSpPr>
          <p:cNvPr id="48135" name="AutoShape 14"/>
          <p:cNvSpPr>
            <a:spLocks noChangeArrowheads="1"/>
          </p:cNvSpPr>
          <p:nvPr/>
        </p:nvSpPr>
        <p:spPr bwMode="auto">
          <a:xfrm>
            <a:off x="833438" y="3095625"/>
            <a:ext cx="1254125" cy="654050"/>
          </a:xfrm>
          <a:prstGeom prst="roundRect">
            <a:avLst>
              <a:gd name="adj" fmla="val 16667"/>
            </a:avLst>
          </a:prstGeom>
          <a:solidFill>
            <a:srgbClr val="A6CAE1"/>
          </a:solidFill>
          <a:ln w="50800" algn="ctr">
            <a:solidFill>
              <a:schemeClr val="tx1"/>
            </a:solidFill>
            <a:round/>
            <a:headEnd/>
            <a:tailEnd/>
          </a:ln>
        </p:spPr>
        <p:txBody>
          <a:bodyPr wrap="none" tIns="0" anchor="ctr" anchorCtr="1"/>
          <a:lstStyle/>
          <a:p>
            <a:pPr algn="ctr"/>
            <a:r>
              <a:rPr lang="en-US" sz="1400" dirty="0">
                <a:solidFill>
                  <a:srgbClr val="0860A8"/>
                </a:solidFill>
                <a:latin typeface="+mj-lt"/>
                <a:cs typeface="FrankRuehl" pitchFamily="2" charset="-79"/>
              </a:rPr>
              <a:t>Cache</a:t>
            </a:r>
          </a:p>
        </p:txBody>
      </p:sp>
      <p:sp>
        <p:nvSpPr>
          <p:cNvPr id="48136" name="AutoShape 14"/>
          <p:cNvSpPr>
            <a:spLocks noChangeArrowheads="1"/>
          </p:cNvSpPr>
          <p:nvPr/>
        </p:nvSpPr>
        <p:spPr bwMode="auto">
          <a:xfrm>
            <a:off x="3817938" y="2112963"/>
            <a:ext cx="1668462" cy="1695450"/>
          </a:xfrm>
          <a:prstGeom prst="roundRect">
            <a:avLst>
              <a:gd name="adj" fmla="val 16667"/>
            </a:avLst>
          </a:prstGeom>
          <a:solidFill>
            <a:srgbClr val="A6CAE1"/>
          </a:solidFill>
          <a:ln w="50800" algn="ctr">
            <a:solidFill>
              <a:schemeClr val="tx1"/>
            </a:solidFill>
            <a:round/>
            <a:headEnd/>
            <a:tailEnd/>
          </a:ln>
        </p:spPr>
        <p:txBody>
          <a:bodyPr wrap="none" tIns="0" anchor="ctr" anchorCtr="1"/>
          <a:lstStyle/>
          <a:p>
            <a:pPr algn="ctr"/>
            <a:r>
              <a:rPr lang="en-US" sz="1400" dirty="0">
                <a:solidFill>
                  <a:srgbClr val="0860A8"/>
                </a:solidFill>
                <a:latin typeface="+mj-lt"/>
                <a:cs typeface="FrankRuehl" pitchFamily="2" charset="-79"/>
              </a:rPr>
              <a:t>System Memory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971550" y="3733800"/>
            <a:ext cx="1052513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0" baseline="30000" dirty="0">
                <a:solidFill>
                  <a:srgbClr val="0860A8"/>
                </a:solidFill>
                <a:latin typeface="+mj-lt"/>
              </a:rPr>
              <a:t>AMEX: 3234-134584-26864</a:t>
            </a:r>
            <a:endParaRPr lang="en-US" sz="1100" b="0" baseline="30000" dirty="0">
              <a:solidFill>
                <a:srgbClr val="0860A8"/>
              </a:solidFill>
              <a:latin typeface="+mj-lt"/>
            </a:endParaRPr>
          </a:p>
        </p:txBody>
      </p:sp>
      <p:sp>
        <p:nvSpPr>
          <p:cNvPr id="46" name="Rectangle 13" descr="Horizontal brick"/>
          <p:cNvSpPr>
            <a:spLocks noChangeArrowheads="1"/>
          </p:cNvSpPr>
          <p:nvPr/>
        </p:nvSpPr>
        <p:spPr bwMode="auto">
          <a:xfrm>
            <a:off x="466725" y="2020888"/>
            <a:ext cx="352425" cy="2532062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C66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 baseline="30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ectangle 13" descr="Horizontal brick"/>
          <p:cNvSpPr>
            <a:spLocks noChangeArrowheads="1"/>
          </p:cNvSpPr>
          <p:nvPr/>
        </p:nvSpPr>
        <p:spPr bwMode="auto">
          <a:xfrm flipH="1">
            <a:off x="866775" y="3775075"/>
            <a:ext cx="1163638" cy="1651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C66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 baseline="3000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50" name="Straight Connector 24"/>
          <p:cNvCxnSpPr>
            <a:cxnSpLocks noChangeShapeType="1"/>
          </p:cNvCxnSpPr>
          <p:nvPr/>
        </p:nvCxnSpPr>
        <p:spPr bwMode="auto">
          <a:xfrm>
            <a:off x="663575" y="3944938"/>
            <a:ext cx="15113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26"/>
          <p:cNvCxnSpPr>
            <a:cxnSpLocks noChangeShapeType="1"/>
          </p:cNvCxnSpPr>
          <p:nvPr/>
        </p:nvCxnSpPr>
        <p:spPr bwMode="auto">
          <a:xfrm>
            <a:off x="990600" y="3749675"/>
            <a:ext cx="9874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2" name="Straight Connector 32"/>
          <p:cNvCxnSpPr>
            <a:cxnSpLocks noChangeShapeType="1"/>
          </p:cNvCxnSpPr>
          <p:nvPr/>
        </p:nvCxnSpPr>
        <p:spPr bwMode="auto">
          <a:xfrm>
            <a:off x="968375" y="3094038"/>
            <a:ext cx="989013" cy="15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Rectangle 13" descr="Horizontal brick"/>
          <p:cNvSpPr>
            <a:spLocks noChangeArrowheads="1"/>
          </p:cNvSpPr>
          <p:nvPr/>
        </p:nvSpPr>
        <p:spPr bwMode="auto">
          <a:xfrm flipH="1">
            <a:off x="890588" y="2908300"/>
            <a:ext cx="1163637" cy="1651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C66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 baseline="30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8144" name="TextBox 34" hidden="1"/>
          <p:cNvSpPr txBox="1">
            <a:spLocks noChangeArrowheads="1"/>
          </p:cNvSpPr>
          <p:nvPr/>
        </p:nvSpPr>
        <p:spPr bwMode="auto">
          <a:xfrm>
            <a:off x="769938" y="1600200"/>
            <a:ext cx="1371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 baseline="30000">
                <a:solidFill>
                  <a:srgbClr val="FFFFFF"/>
                </a:solidFill>
              </a:rPr>
              <a:t>CPU Package</a:t>
            </a:r>
          </a:p>
        </p:txBody>
      </p:sp>
      <p:sp>
        <p:nvSpPr>
          <p:cNvPr id="59" name="Rectangle 13" descr="Horizontal brick"/>
          <p:cNvSpPr>
            <a:spLocks noChangeArrowheads="1"/>
          </p:cNvSpPr>
          <p:nvPr/>
        </p:nvSpPr>
        <p:spPr bwMode="auto">
          <a:xfrm>
            <a:off x="442913" y="3886200"/>
            <a:ext cx="2041525" cy="762000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C6600"/>
            </a:bgClr>
          </a:patt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 baseline="300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028" name="Picture 4" descr="C:\Documents and Settings\SJTolopk\My Documents\My Pictures\Microsoft Clip Organizer\j029512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4114800"/>
            <a:ext cx="2141538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2667000" y="3657600"/>
            <a:ext cx="3048000" cy="2139950"/>
            <a:chOff x="2667000" y="3657600"/>
            <a:chExt cx="3048000" cy="2140312"/>
          </a:xfrm>
        </p:grpSpPr>
        <p:sp>
          <p:nvSpPr>
            <p:cNvPr id="63" name="Bent Arrow 62"/>
            <p:cNvSpPr/>
            <p:nvPr/>
          </p:nvSpPr>
          <p:spPr bwMode="auto">
            <a:xfrm rot="16200000">
              <a:off x="3238339" y="3086261"/>
              <a:ext cx="1905322" cy="3048000"/>
            </a:xfrm>
            <a:prstGeom prst="bentArrow">
              <a:avLst>
                <a:gd name="adj1" fmla="val 25000"/>
                <a:gd name="adj2" fmla="val 16692"/>
                <a:gd name="adj3" fmla="val 15154"/>
                <a:gd name="adj4" fmla="val 43750"/>
              </a:avLst>
            </a:prstGeom>
            <a:solidFill>
              <a:srgbClr val="E1CE0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1029" name="Picture 5" descr="C:\Documents and Settings\SJTolopk\Local Settings\Temporary Internet Files\Content.IE5\3IAZLS7K\MCj0303675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2800" y="4724580"/>
              <a:ext cx="1068388" cy="1073332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343400" y="3886200"/>
            <a:ext cx="1371600" cy="993775"/>
            <a:chOff x="4343400" y="3886201"/>
            <a:chExt cx="1371600" cy="994277"/>
          </a:xfrm>
        </p:grpSpPr>
        <p:sp>
          <p:nvSpPr>
            <p:cNvPr id="64" name="Bent Arrow 63"/>
            <p:cNvSpPr/>
            <p:nvPr/>
          </p:nvSpPr>
          <p:spPr bwMode="auto">
            <a:xfrm rot="16200000">
              <a:off x="4571750" y="3734051"/>
              <a:ext cx="991100" cy="1295400"/>
            </a:xfrm>
            <a:prstGeom prst="bentArrow">
              <a:avLst>
                <a:gd name="adj1" fmla="val 25000"/>
                <a:gd name="adj2" fmla="val 16692"/>
                <a:gd name="adj3" fmla="val 15385"/>
                <a:gd name="adj4" fmla="val 45673"/>
              </a:avLst>
            </a:prstGeom>
            <a:solidFill>
              <a:srgbClr val="E1CE0C"/>
            </a:solidFill>
            <a:ln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66" name="Picture 5" descr="C:\Documents and Settings\SJTolopk\Local Settings\Temporary Internet Files\Content.IE5\3IAZLS7K\MCj0303675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43400" y="4191155"/>
              <a:ext cx="685800" cy="689323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8149" name="TextBox 68"/>
          <p:cNvSpPr txBox="1">
            <a:spLocks noChangeArrowheads="1"/>
          </p:cNvSpPr>
          <p:nvPr/>
        </p:nvSpPr>
        <p:spPr bwMode="auto">
          <a:xfrm>
            <a:off x="719158" y="1447800"/>
            <a:ext cx="1519197" cy="34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CPU Package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kumimoji="0" lang="en-US" dirty="0" smtClean="0"/>
              <a:t>1 image, 1000 words?</a:t>
            </a:r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50" y="6116636"/>
            <a:ext cx="318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Taken from Intel’s SGX materials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23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11022E-16 L -0.00018 -0.07847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022E-16 L 4.72222E-6 -0.07778 " pathEditMode="relative" rAng="0" ptsTypes="AA">
                                      <p:cBhvr>
                                        <p:cTn id="19" dur="5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77 3.36725E-6 L -3.33333E-6 3.36725E-6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5" grpId="1" animBg="1"/>
      <p:bldP spid="45" grpId="2" animBg="1"/>
      <p:bldP spid="47" grpId="0" animBg="1"/>
      <p:bldP spid="4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600" b="1" dirty="0"/>
              <a:t>B</a:t>
            </a:r>
            <a:r>
              <a:rPr lang="en-US" sz="3600" dirty="0"/>
              <a:t>linded </a:t>
            </a:r>
            <a:r>
              <a:rPr lang="en-US" sz="3600" b="1" dirty="0"/>
              <a:t>R</a:t>
            </a:r>
            <a:r>
              <a:rPr lang="en-US" sz="3600" dirty="0"/>
              <a:t>andom </a:t>
            </a:r>
            <a:r>
              <a:rPr lang="en-US" sz="3600" b="1" dirty="0"/>
              <a:t>B</a:t>
            </a:r>
            <a:r>
              <a:rPr lang="en-US" sz="3600" dirty="0"/>
              <a:t>lock </a:t>
            </a:r>
            <a:r>
              <a:rPr lang="en-US" sz="3600" b="1" dirty="0"/>
              <a:t>C</a:t>
            </a:r>
            <a:r>
              <a:rPr lang="en-US" sz="3600" dirty="0"/>
              <a:t>orruption 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1595"/>
            <a:ext cx="8382000" cy="4525963"/>
          </a:xfrm>
        </p:spPr>
        <p:txBody>
          <a:bodyPr/>
          <a:lstStyle/>
          <a:p>
            <a:r>
              <a:rPr lang="en-US" dirty="0" smtClean="0"/>
              <a:t>Under memory encryption, the attacker has limited capabilities </a:t>
            </a:r>
          </a:p>
          <a:p>
            <a:pPr lvl="2"/>
            <a:r>
              <a:rPr lang="en-US" sz="2000" b="1" dirty="0" smtClean="0"/>
              <a:t>B</a:t>
            </a:r>
            <a:r>
              <a:rPr lang="en-US" sz="2000" dirty="0" smtClean="0"/>
              <a:t>linded </a:t>
            </a:r>
            <a:r>
              <a:rPr lang="en-US" sz="2000" b="1" dirty="0" smtClean="0"/>
              <a:t>R</a:t>
            </a:r>
            <a:r>
              <a:rPr lang="en-US" sz="2000" dirty="0" smtClean="0"/>
              <a:t>andom </a:t>
            </a:r>
            <a:r>
              <a:rPr lang="en-US" sz="2000" b="1" dirty="0" smtClean="0"/>
              <a:t>B</a:t>
            </a:r>
            <a:r>
              <a:rPr lang="en-US" sz="2000" dirty="0" smtClean="0"/>
              <a:t>lock </a:t>
            </a:r>
            <a:r>
              <a:rPr lang="en-US" sz="2000" b="1" dirty="0" smtClean="0"/>
              <a:t>C</a:t>
            </a:r>
            <a:r>
              <a:rPr lang="en-US" sz="2000" dirty="0" smtClean="0"/>
              <a:t>orruption (</a:t>
            </a:r>
            <a:r>
              <a:rPr lang="en-US" sz="2000" b="1" dirty="0" smtClean="0"/>
              <a:t>BRBC</a:t>
            </a:r>
            <a:r>
              <a:rPr lang="en-US" sz="2000" dirty="0" smtClean="0"/>
              <a:t>)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/>
              <a:t>Blinded</a:t>
            </a:r>
            <a:r>
              <a:rPr lang="en-US" dirty="0" smtClean="0"/>
              <a:t>) The attacker does not know the plaintext memory values he can read from the (encrypted)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</a:t>
            </a:r>
            <a:r>
              <a:rPr lang="en-US" b="1" dirty="0" smtClean="0"/>
              <a:t>Random</a:t>
            </a:r>
            <a:r>
              <a:rPr lang="en-US" dirty="0" smtClean="0"/>
              <a:t> (</a:t>
            </a:r>
            <a:r>
              <a:rPr lang="en-US" b="1" dirty="0" smtClean="0"/>
              <a:t>Block</a:t>
            </a:r>
            <a:r>
              <a:rPr lang="en-US" dirty="0" smtClean="0"/>
              <a:t>) </a:t>
            </a:r>
            <a:r>
              <a:rPr lang="en-US" b="1" dirty="0" smtClean="0"/>
              <a:t>Corruption</a:t>
            </a:r>
            <a:r>
              <a:rPr lang="en-US" dirty="0" smtClean="0"/>
              <a:t>) The attacker cannot control nor predict the plaintext value that would infiltrate the system when a modified (encrypted) DRAM value is read in and decrypted.</a:t>
            </a:r>
          </a:p>
          <a:p>
            <a:pPr marL="714375" lvl="2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Expect </a:t>
            </a:r>
            <a:r>
              <a:rPr lang="en-US" sz="1800" b="1" dirty="0" smtClean="0"/>
              <a:t>randomly corrupted data </a:t>
            </a:r>
            <a:r>
              <a:rPr lang="en-US" sz="1800" dirty="0" smtClean="0"/>
              <a:t>of to be the result of the decryption</a:t>
            </a:r>
            <a:endParaRPr lang="en-US" dirty="0" smtClean="0"/>
          </a:p>
          <a:p>
            <a:r>
              <a:rPr lang="en-US" b="1" dirty="0" smtClean="0"/>
              <a:t>Question: does memory </a:t>
            </a:r>
            <a:r>
              <a:rPr lang="en-US" b="1" dirty="0"/>
              <a:t>encryption </a:t>
            </a:r>
            <a:r>
              <a:rPr lang="en-US" b="1" dirty="0" smtClean="0"/>
              <a:t>(limiting </a:t>
            </a:r>
            <a:r>
              <a:rPr lang="en-US" b="1" dirty="0"/>
              <a:t>the </a:t>
            </a:r>
            <a:r>
              <a:rPr lang="en-US" b="1" dirty="0" smtClean="0"/>
              <a:t>active dynamic attacker </a:t>
            </a:r>
            <a:r>
              <a:rPr lang="en-US" b="1" dirty="0"/>
              <a:t>capabilities </a:t>
            </a:r>
            <a:r>
              <a:rPr lang="en-US" b="1" dirty="0" smtClean="0"/>
              <a:t>to BRBC</a:t>
            </a:r>
            <a:r>
              <a:rPr lang="en-US" b="1" dirty="0"/>
              <a:t> </a:t>
            </a:r>
            <a:r>
              <a:rPr lang="en-US" b="1" dirty="0" smtClean="0"/>
              <a:t>only) provide </a:t>
            </a:r>
            <a:r>
              <a:rPr lang="en-US" b="1" dirty="0"/>
              <a:t>a “good enough” mitigation in practice?</a:t>
            </a:r>
          </a:p>
          <a:p>
            <a:pPr marL="714375" lvl="2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26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1000" y="5791200"/>
            <a:ext cx="8382000" cy="4572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Underlying </a:t>
            </a:r>
            <a:r>
              <a:rPr lang="en-US" dirty="0" smtClean="0">
                <a:solidFill>
                  <a:schemeClr val="tx1"/>
                </a:solidFill>
              </a:rPr>
              <a:t>attack assumption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attacker </a:t>
            </a:r>
            <a:r>
              <a:rPr lang="en-US" dirty="0">
                <a:solidFill>
                  <a:schemeClr val="tx1"/>
                </a:solidFill>
              </a:rPr>
              <a:t>has physical means to modify DRAM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4114800"/>
            <a:ext cx="8403771" cy="838200"/>
          </a:xfrm>
          <a:prstGeom prst="rect">
            <a:avLst/>
          </a:prstGeom>
          <a:solidFill>
            <a:schemeClr val="accent6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“root” on a locked system with a BRBC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global var1…</a:t>
            </a:r>
            <a:r>
              <a:rPr lang="en-US" sz="1700" dirty="0" err="1" smtClean="0"/>
              <a:t>varn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global </a:t>
            </a:r>
            <a:r>
              <a:rPr lang="en-US" sz="1700" dirty="0" err="1" smtClean="0"/>
              <a:t>preauth_flag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global </a:t>
            </a:r>
            <a:r>
              <a:rPr lang="en-US" sz="1700" dirty="0" err="1" smtClean="0"/>
              <a:t>preauth_related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err="1" smtClean="0"/>
              <a:t>code_logic</a:t>
            </a:r>
            <a:r>
              <a:rPr lang="en-US" sz="1700" dirty="0" smtClean="0"/>
              <a:t>() {</a:t>
            </a:r>
          </a:p>
          <a:p>
            <a:pPr marL="0" indent="0">
              <a:buNone/>
            </a:pPr>
            <a:r>
              <a:rPr lang="en-US" sz="1700" dirty="0" smtClean="0"/>
              <a:t>	if (</a:t>
            </a:r>
            <a:r>
              <a:rPr lang="en-US" sz="1700" dirty="0" err="1" smtClean="0"/>
              <a:t>preauth_enabled</a:t>
            </a:r>
            <a:r>
              <a:rPr lang="en-US" sz="1700" dirty="0" smtClean="0"/>
              <a:t>) {</a:t>
            </a:r>
          </a:p>
          <a:p>
            <a:pPr marL="0" indent="0"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call_preauth_mechanism</a:t>
            </a:r>
            <a:r>
              <a:rPr lang="en-US" sz="1700" dirty="0" smtClean="0"/>
              <a:t>() -&gt; sets </a:t>
            </a:r>
            <a:r>
              <a:rPr lang="en-US" sz="1700" dirty="0" err="1" smtClean="0"/>
              <a:t>preauth_flag</a:t>
            </a:r>
            <a:r>
              <a:rPr lang="en-US" sz="1700" dirty="0" smtClean="0"/>
              <a:t> if successful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err="1"/>
              <a:t>repeat_auth</a:t>
            </a:r>
            <a:r>
              <a:rPr lang="en-US" sz="1700" dirty="0"/>
              <a:t>: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if (</a:t>
            </a:r>
            <a:r>
              <a:rPr lang="en-US" sz="1700" dirty="0" err="1" smtClean="0"/>
              <a:t>preauth_flag</a:t>
            </a:r>
            <a:r>
              <a:rPr lang="en-US" sz="1700" dirty="0" smtClean="0"/>
              <a:t>) </a:t>
            </a:r>
            <a:r>
              <a:rPr lang="en-US" sz="1700" dirty="0" err="1" smtClean="0"/>
              <a:t>goto</a:t>
            </a:r>
            <a:r>
              <a:rPr lang="en-US" sz="1700" dirty="0" smtClean="0"/>
              <a:t> </a:t>
            </a:r>
            <a:r>
              <a:rPr lang="en-US" sz="1700" dirty="0" err="1" smtClean="0"/>
              <a:t>auth_ok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authentication_logic</a:t>
            </a:r>
            <a:r>
              <a:rPr lang="en-US" sz="1700" dirty="0" smtClean="0"/>
              <a:t>();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auth_ok</a:t>
            </a:r>
            <a:r>
              <a:rPr lang="en-US" sz="1700" dirty="0" smtClean="0"/>
              <a:t>: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	return;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27</a:t>
            </a:fld>
            <a:endParaRPr lang="en-US" sz="1400" dirty="0"/>
          </a:p>
        </p:txBody>
      </p:sp>
      <p:sp>
        <p:nvSpPr>
          <p:cNvPr id="7" name="Left Arrow 6"/>
          <p:cNvSpPr/>
          <p:nvPr/>
        </p:nvSpPr>
        <p:spPr>
          <a:xfrm>
            <a:off x="3505200" y="2819400"/>
            <a:ext cx="978408" cy="400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4355592" y="4050632"/>
            <a:ext cx="978408" cy="400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70357" y="4081823"/>
            <a:ext cx="350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BRBC Attack to the </a:t>
            </a:r>
            <a:r>
              <a:rPr lang="en-US" dirty="0" err="1" smtClean="0"/>
              <a:t>preauth_flag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Becoming “root” on a locked system with a BRBC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global var1…</a:t>
            </a:r>
            <a:r>
              <a:rPr lang="en-US" sz="1700" dirty="0" err="1" smtClean="0"/>
              <a:t>varn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global </a:t>
            </a:r>
            <a:r>
              <a:rPr lang="en-US" sz="1700" dirty="0" err="1" smtClean="0"/>
              <a:t>preauth_flag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global </a:t>
            </a:r>
            <a:r>
              <a:rPr lang="en-US" sz="1700" dirty="0" err="1" smtClean="0"/>
              <a:t>preauth_related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err="1" smtClean="0"/>
              <a:t>code_logic</a:t>
            </a:r>
            <a:r>
              <a:rPr lang="en-US" sz="1700" dirty="0" smtClean="0"/>
              <a:t>() {</a:t>
            </a:r>
          </a:p>
          <a:p>
            <a:pPr marL="0" indent="0">
              <a:buNone/>
            </a:pPr>
            <a:r>
              <a:rPr lang="en-US" sz="1700" dirty="0" smtClean="0"/>
              <a:t>	if (</a:t>
            </a:r>
            <a:r>
              <a:rPr lang="en-US" sz="1700" dirty="0" err="1" smtClean="0"/>
              <a:t>preauth_enabled</a:t>
            </a:r>
            <a:r>
              <a:rPr lang="en-US" sz="1700" dirty="0" smtClean="0"/>
              <a:t>) {</a:t>
            </a:r>
          </a:p>
          <a:p>
            <a:pPr marL="0" indent="0"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call_preauth_mechanism</a:t>
            </a:r>
            <a:r>
              <a:rPr lang="en-US" sz="1700" dirty="0" smtClean="0"/>
              <a:t>() -&gt; sets </a:t>
            </a:r>
            <a:r>
              <a:rPr lang="en-US" sz="1700" dirty="0" err="1" smtClean="0"/>
              <a:t>preauth_flag</a:t>
            </a:r>
            <a:r>
              <a:rPr lang="en-US" sz="1700" dirty="0" smtClean="0"/>
              <a:t> if successful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}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err="1"/>
              <a:t>repeat_auth</a:t>
            </a:r>
            <a:r>
              <a:rPr lang="en-US" sz="1700" dirty="0"/>
              <a:t>: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if (</a:t>
            </a:r>
            <a:r>
              <a:rPr lang="en-US" sz="1700" dirty="0" err="1" smtClean="0"/>
              <a:t>preauth_flag</a:t>
            </a:r>
            <a:r>
              <a:rPr lang="en-US" sz="1700" dirty="0" smtClean="0"/>
              <a:t>) </a:t>
            </a:r>
            <a:r>
              <a:rPr lang="en-US" sz="1700" dirty="0" err="1" smtClean="0"/>
              <a:t>goto</a:t>
            </a:r>
            <a:r>
              <a:rPr lang="en-US" sz="1700" dirty="0" smtClean="0"/>
              <a:t> </a:t>
            </a:r>
            <a:r>
              <a:rPr lang="en-US" sz="1700" dirty="0" err="1" smtClean="0"/>
              <a:t>auth_ok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authentication_logic</a:t>
            </a:r>
            <a:r>
              <a:rPr lang="en-US" sz="1700" dirty="0" smtClean="0"/>
              <a:t>();	-&gt; THIS NEVER GETS EXECUTED!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	</a:t>
            </a:r>
            <a:r>
              <a:rPr lang="en-US" sz="1700" dirty="0" err="1" smtClean="0"/>
              <a:t>auth_ok</a:t>
            </a:r>
            <a:r>
              <a:rPr lang="en-US" sz="1700" dirty="0" smtClean="0"/>
              <a:t>: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	return;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28</a:t>
            </a:fld>
            <a:endParaRPr lang="en-US" sz="1400" dirty="0"/>
          </a:p>
        </p:txBody>
      </p:sp>
      <p:sp>
        <p:nvSpPr>
          <p:cNvPr id="7" name="Left Arrow 6"/>
          <p:cNvSpPr/>
          <p:nvPr/>
        </p:nvSpPr>
        <p:spPr>
          <a:xfrm>
            <a:off x="3505200" y="2819400"/>
            <a:ext cx="978408" cy="400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2362200" y="5334000"/>
            <a:ext cx="978408" cy="400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TOCTOU (Time-of-use/Time-of-check)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caused by our arbitrary memory write (the BRBC)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corrupted values adjacent to the </a:t>
            </a:r>
            <a:r>
              <a:rPr lang="en-US" dirty="0" err="1" smtClean="0"/>
              <a:t>preauth_flag</a:t>
            </a:r>
            <a:r>
              <a:rPr lang="en-US" dirty="0" smtClean="0"/>
              <a:t> were not used at this moment (thus the block corruption is not a problem)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check for the </a:t>
            </a:r>
            <a:r>
              <a:rPr lang="en-US" dirty="0" err="1" smtClean="0"/>
              <a:t>preauth_flag</a:t>
            </a:r>
            <a:r>
              <a:rPr lang="en-US" dirty="0" smtClean="0"/>
              <a:t> only checks for not 0 (thus we don’t need to control the exact value)</a:t>
            </a:r>
            <a:endParaRPr lang="en-US" dirty="0"/>
          </a:p>
          <a:p>
            <a:pPr lvl="1"/>
            <a:r>
              <a:rPr lang="pt-BR" b="1" dirty="0" smtClean="0"/>
              <a:t>Remember that limitation for the attack: conditionals comparing with 0</a:t>
            </a:r>
            <a:endParaRPr lang="en-US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29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5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524000"/>
            <a:ext cx="8229600" cy="2667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Part I:</a:t>
            </a:r>
            <a:r>
              <a:rPr lang="en-US" sz="2400" dirty="0" smtClean="0"/>
              <a:t> Authenticated encryption: </a:t>
            </a:r>
          </a:p>
          <a:p>
            <a:pPr lvl="1"/>
            <a:r>
              <a:rPr lang="en-US" sz="2400" dirty="0" smtClean="0"/>
              <a:t>The rise of AES-GCM </a:t>
            </a:r>
          </a:p>
          <a:p>
            <a:pPr lvl="1"/>
            <a:r>
              <a:rPr lang="en-US" sz="2400" dirty="0" smtClean="0"/>
              <a:t>Brittleness: nonce repetition</a:t>
            </a:r>
          </a:p>
          <a:p>
            <a:pPr lvl="1"/>
            <a:r>
              <a:rPr lang="en-US" sz="2400" dirty="0" smtClean="0"/>
              <a:t>Nonce misuse resistance</a:t>
            </a:r>
          </a:p>
          <a:p>
            <a:pPr lvl="1"/>
            <a:r>
              <a:rPr lang="en-US" sz="2400" dirty="0"/>
              <a:t>AES-GCM-SIV: and efficient instantiation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Part II: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Don’t encrypt without authentication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Is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DRAM really vulnerable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Does encryption save the day? (no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)</a:t>
            </a:r>
            <a:endParaRPr lang="en-US" sz="24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12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99255"/>
            <a:ext cx="7886700" cy="8524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cloud scenario </a:t>
            </a:r>
          </a:p>
          <a:p>
            <a:r>
              <a:rPr lang="en-US" sz="3600" dirty="0" smtClean="0"/>
              <a:t>Hypervisor has management interfaces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524000"/>
            <a:ext cx="78867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VM Introspection capabilities exist for legitimate reasons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Inspect inside guest VMs, to auto-configure network elements, to distribute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same capabilities can be “abused” by a malicious administrator (even in the presence of a trusted hypervisor)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Memory encryption of guest machines remove the ability of administrator to snoop into the VM’s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 different key per-VM is necessary, to avoid replay attacks with known plaintext/</a:t>
            </a:r>
            <a:r>
              <a:rPr lang="en-US" sz="1800" dirty="0" err="1" smtClean="0"/>
              <a:t>ciphertext</a:t>
            </a:r>
            <a:r>
              <a:rPr lang="en-US" sz="1800" dirty="0" smtClean="0"/>
              <a:t> in another VM fully controlled by the attacker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CPU control through introspection is similar to JTAG control (flow changes can be performed without a BRBC attack)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BRBC attack might be more reliable in scenarios where multiple connections are made to the machine (like in a server scenario)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CC8EF-F3BC-499A-BE8F-CD8C23074DF3}" type="slidenum">
              <a:rPr lang="en-US" smtClean="0"/>
              <a:pPr>
                <a:defRPr/>
              </a:pPr>
              <a:t>30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11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36638"/>
          </a:xfrm>
        </p:spPr>
        <p:txBody>
          <a:bodyPr/>
          <a:lstStyle/>
          <a:p>
            <a:r>
              <a:rPr lang="en-US" dirty="0" smtClean="0"/>
              <a:t>Memory encryption with VM-unique keys </a:t>
            </a:r>
            <a:r>
              <a:rPr lang="en-US" sz="3200" dirty="0" smtClean="0"/>
              <a:t>The 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Cloud service provider hosts multiple customers’ VM’s</a:t>
            </a:r>
          </a:p>
          <a:p>
            <a:pPr lvl="1"/>
            <a:r>
              <a:rPr lang="en-US" dirty="0" smtClean="0"/>
              <a:t>But users do not necessarily trust this remote environment: </a:t>
            </a:r>
          </a:p>
          <a:p>
            <a:pPr lvl="1"/>
            <a:r>
              <a:rPr lang="en-US" dirty="0"/>
              <a:t>An operator at the cloud provider’s facility can use the hypervisor’s capabilities to read any VM’s memory</a:t>
            </a:r>
            <a:endParaRPr lang="en-US" dirty="0" smtClean="0"/>
          </a:p>
          <a:p>
            <a:r>
              <a:rPr lang="en-US" dirty="0" smtClean="0"/>
              <a:t>Assumption: the hypervisor </a:t>
            </a:r>
            <a:r>
              <a:rPr lang="en-US" dirty="0"/>
              <a:t>is </a:t>
            </a:r>
            <a:r>
              <a:rPr lang="en-US" dirty="0" smtClean="0"/>
              <a:t>trusted </a:t>
            </a:r>
            <a:r>
              <a:rPr lang="en-US" dirty="0"/>
              <a:t>(else – game over)</a:t>
            </a:r>
          </a:p>
          <a:p>
            <a:pPr lvl="1"/>
            <a:r>
              <a:rPr lang="en-US" dirty="0"/>
              <a:t>Measured hypervisor</a:t>
            </a:r>
          </a:p>
          <a:p>
            <a:r>
              <a:rPr lang="en-US" dirty="0" smtClean="0"/>
              <a:t>Memory encryption: </a:t>
            </a:r>
          </a:p>
          <a:p>
            <a:pPr lvl="1"/>
            <a:r>
              <a:rPr lang="en-US" dirty="0" smtClean="0"/>
              <a:t>Each guest VM encrypts its memory space with a unique (per-VM) key</a:t>
            </a:r>
          </a:p>
          <a:p>
            <a:pPr lvl="1"/>
            <a:r>
              <a:rPr lang="en-US" dirty="0" smtClean="0"/>
              <a:t>Hypervisor capabilities remain, but: </a:t>
            </a:r>
          </a:p>
          <a:p>
            <a:pPr marL="914400" lvl="2" indent="0"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Since memory is encrypted with a VM-unique key, the user’s data privacy is protected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32</a:t>
            </a:fld>
            <a:endParaRPr lang="en-US" sz="1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7670"/>
            <a:ext cx="7543800" cy="500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8125" y="147935"/>
            <a:ext cx="8458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Did you know?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 per-VM </a:t>
            </a:r>
            <a:r>
              <a:rPr lang="en-US" sz="2400" dirty="0" err="1" smtClean="0">
                <a:solidFill>
                  <a:srgbClr val="00B050"/>
                </a:solidFill>
              </a:rPr>
              <a:t>config</a:t>
            </a:r>
            <a:r>
              <a:rPr lang="en-US" sz="2400" dirty="0" smtClean="0">
                <a:solidFill>
                  <a:srgbClr val="00B050"/>
                </a:solidFill>
              </a:rPr>
              <a:t> file allows the admin to enable “debug”.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It is an important feature offered by VMware (and most Hypervisors)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6750" y="3581400"/>
            <a:ext cx="4229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But this feature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grants us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the ability to write to memory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581399"/>
            <a:ext cx="1333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Elbow Connector 10"/>
          <p:cNvCxnSpPr/>
          <p:nvPr/>
        </p:nvCxnSpPr>
        <p:spPr>
          <a:xfrm rot="5400000" flipH="1" flipV="1">
            <a:off x="3009902" y="3543302"/>
            <a:ext cx="1219201" cy="9906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The old video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S. Gueron * Intel Security Conference  2016l * Challenges in Crypto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7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So, what is new for H2HC 2017?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The main limitation of our previous approach was that we needed conditionals comparing with not 0 values that were benefitial to an attacker</a:t>
            </a:r>
          </a:p>
          <a:p>
            <a:pPr lvl="1"/>
            <a:r>
              <a:rPr lang="pt-BR" sz="2400" dirty="0" smtClean="0"/>
              <a:t>While such conditionals are frequent, some might argue that they can be easily eliminated by software (automatically even, with compiler changes)</a:t>
            </a:r>
          </a:p>
          <a:p>
            <a:pPr lvl="1"/>
            <a:endParaRPr lang="pt-BR" sz="2000" dirty="0"/>
          </a:p>
          <a:p>
            <a:r>
              <a:rPr lang="pt-BR" sz="2400" dirty="0" smtClean="0"/>
              <a:t>But we still believed that the attacker premisses are way too powerful to be so limited, and we were right!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34</a:t>
            </a:fld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28600" y="1417638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Agora veja isto </a:t>
            </a:r>
          </a:p>
        </p:txBody>
      </p:sp>
    </p:spTree>
    <p:extLst>
      <p:ext uri="{BB962C8B-B14F-4D97-AF65-F5344CB8AC3E}">
        <p14:creationId xmlns:p14="http://schemas.microsoft.com/office/powerpoint/2010/main" val="16322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pt-BR" dirty="0" smtClean="0"/>
              <a:t>Not only “zero conditional” anymore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7" y="685800"/>
            <a:ext cx="6705600" cy="62847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70922" y="849217"/>
            <a:ext cx="2207047" cy="4876881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are showing  addresses in the </a:t>
            </a:r>
            <a:r>
              <a:rPr lang="en-US" sz="2400" dirty="0" smtClean="0">
                <a:solidFill>
                  <a:schemeClr val="tx1"/>
                </a:solidFill>
              </a:rPr>
              <a:t>encrypted memory </a:t>
            </a:r>
            <a:r>
              <a:rPr lang="en-US" sz="2400" dirty="0">
                <a:solidFill>
                  <a:schemeClr val="tx1"/>
                </a:solidFill>
              </a:rPr>
              <a:t>as block locations, to facilitate the Discussion.</a:t>
            </a:r>
          </a:p>
        </p:txBody>
      </p:sp>
    </p:spTree>
    <p:extLst>
      <p:ext uri="{BB962C8B-B14F-4D97-AF65-F5344CB8AC3E}">
        <p14:creationId xmlns:p14="http://schemas.microsoft.com/office/powerpoint/2010/main" val="33928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pt-BR" dirty="0" smtClean="0"/>
              <a:t>Block corruption independently randomly corrupt each element on the block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36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066800"/>
            <a:ext cx="5320012" cy="579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698" y="2250172"/>
            <a:ext cx="39963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A:  </a:t>
            </a:r>
          </a:p>
          <a:p>
            <a:r>
              <a:rPr lang="en-US" dirty="0" smtClean="0"/>
              <a:t>   </a:t>
            </a:r>
            <a:r>
              <a:rPr lang="en-US" sz="1400" dirty="0" smtClean="0"/>
              <a:t>For example, an unsigned char, an 8 bits type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B:</a:t>
            </a:r>
          </a:p>
          <a:p>
            <a:r>
              <a:rPr lang="en-US" dirty="0" smtClean="0"/>
              <a:t>   </a:t>
            </a:r>
            <a:r>
              <a:rPr lang="en-US" sz="1400" dirty="0" smtClean="0"/>
              <a:t>For example, an unsigned short, 16 bits type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C:</a:t>
            </a:r>
          </a:p>
          <a:p>
            <a:r>
              <a:rPr lang="en-US" dirty="0" smtClean="0"/>
              <a:t>   </a:t>
            </a:r>
            <a:r>
              <a:rPr lang="en-US" sz="1400" dirty="0" smtClean="0"/>
              <a:t>For example, an unsigned </a:t>
            </a:r>
            <a:r>
              <a:rPr lang="en-US" sz="1400" dirty="0" err="1" smtClean="0"/>
              <a:t>int</a:t>
            </a:r>
            <a:r>
              <a:rPr lang="en-US" sz="1400" dirty="0" smtClean="0"/>
              <a:t>, 32 bits type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98" y="4222476"/>
            <a:ext cx="3868302" cy="14143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75698" y="5598650"/>
            <a:ext cx="386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Decrypted Block</a:t>
            </a:r>
          </a:p>
          <a:p>
            <a:r>
              <a:rPr lang="en-US" sz="1400" dirty="0" smtClean="0">
                <a:latin typeface="+mn-lt"/>
              </a:rPr>
              <a:t>Corrupting  </a:t>
            </a:r>
            <a:r>
              <a:rPr lang="en-US" sz="1400" dirty="0" err="1" smtClean="0">
                <a:latin typeface="+mn-lt"/>
              </a:rPr>
              <a:t>var</a:t>
            </a:r>
            <a:r>
              <a:rPr lang="en-US" sz="1400" dirty="0" smtClean="0">
                <a:latin typeface="+mn-lt"/>
              </a:rPr>
              <a:t> A, also corrupts </a:t>
            </a:r>
            <a:r>
              <a:rPr lang="en-US" sz="1400" dirty="0" err="1" smtClean="0">
                <a:latin typeface="+mn-lt"/>
              </a:rPr>
              <a:t>Var</a:t>
            </a:r>
            <a:r>
              <a:rPr lang="en-US" sz="1400" dirty="0" smtClean="0">
                <a:latin typeface="+mn-lt"/>
              </a:rPr>
              <a:t> B and C </a:t>
            </a:r>
          </a:p>
          <a:p>
            <a:r>
              <a:rPr lang="en-US" sz="1400" dirty="0" smtClean="0">
                <a:latin typeface="+mn-lt"/>
              </a:rPr>
              <a:t>(</a:t>
            </a:r>
            <a:r>
              <a:rPr lang="en-US" sz="1400" dirty="0">
                <a:latin typeface="+mn-lt"/>
              </a:rPr>
              <a:t>bits corrupted </a:t>
            </a:r>
            <a:r>
              <a:rPr lang="en-US" sz="1400" dirty="0" smtClean="0">
                <a:latin typeface="+mn-lt"/>
              </a:rPr>
              <a:t>randomly/independently as a property of the block cipher)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5698" y="1147044"/>
            <a:ext cx="3868302" cy="1143000"/>
          </a:xfrm>
          <a:prstGeom prst="rect">
            <a:avLst/>
          </a:prstGeom>
          <a:solidFill>
            <a:srgbClr val="FFFF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Showing  </a:t>
            </a:r>
            <a:r>
              <a:rPr lang="en-US" sz="2400" dirty="0">
                <a:solidFill>
                  <a:schemeClr val="tx1"/>
                </a:solidFill>
              </a:rPr>
              <a:t>addresses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block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locations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facilitate </a:t>
            </a:r>
            <a:r>
              <a:rPr lang="en-US" sz="2400" dirty="0" smtClean="0">
                <a:solidFill>
                  <a:schemeClr val="tx1"/>
                </a:solidFill>
              </a:rPr>
              <a:t>the Discussion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9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Introducing:  </a:t>
            </a:r>
            <a:br>
              <a:rPr lang="pt-BR" dirty="0" smtClean="0"/>
            </a:br>
            <a:r>
              <a:rPr lang="pt-BR" dirty="0" smtClean="0"/>
              <a:t>Feasible Brute-force-based BRBC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If we find a way to brute-force a block that has this characteristics:</a:t>
            </a:r>
          </a:p>
          <a:p>
            <a:pPr lvl="1"/>
            <a:r>
              <a:rPr lang="pt-BR" dirty="0" smtClean="0"/>
              <a:t>Many different data elements, with different sizes</a:t>
            </a:r>
          </a:p>
          <a:p>
            <a:pPr lvl="1"/>
            <a:r>
              <a:rPr lang="pt-BR" dirty="0" smtClean="0"/>
              <a:t>One of those elements being of interest, and small enough to be fully brute-forced (like a 32 bit integer)</a:t>
            </a:r>
          </a:p>
          <a:p>
            <a:pPr lvl="2"/>
            <a:r>
              <a:rPr lang="pt-BR" dirty="0" smtClean="0"/>
              <a:t>And for which we are able to tell if we somehow have a value we want</a:t>
            </a:r>
          </a:p>
          <a:p>
            <a:pPr lvl="1"/>
            <a:r>
              <a:rPr lang="pt-BR" dirty="0" smtClean="0"/>
              <a:t>In which the other elements, if changed, do not affect our interests as an attacker</a:t>
            </a:r>
          </a:p>
          <a:p>
            <a:pPr lvl="1"/>
            <a:r>
              <a:rPr lang="pt-BR" dirty="0" smtClean="0"/>
              <a:t>And for which any value would not affect the system stability (meaning: we can repeat the corruption as many times as we want)</a:t>
            </a:r>
          </a:p>
          <a:p>
            <a:pPr lvl="1"/>
            <a:endParaRPr lang="pt-BR" dirty="0"/>
          </a:p>
          <a:p>
            <a:r>
              <a:rPr lang="pt-BR" dirty="0" smtClean="0"/>
              <a:t>Then we are able to:</a:t>
            </a:r>
          </a:p>
          <a:p>
            <a:pPr lvl="1"/>
            <a:r>
              <a:rPr lang="pt-BR" dirty="0" smtClean="0"/>
              <a:t>Have a fully controlled memory overwrite! (we just need to brute-force the element of interest til it randomly has the value of our interest!)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8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pt-BR" sz="3400" dirty="0" smtClean="0"/>
              <a:t>Can we make a pie with so many ingredients?  *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Linux Kernel manages processes using a data structure named task_struct</a:t>
            </a:r>
          </a:p>
          <a:p>
            <a:endParaRPr lang="pt-BR" dirty="0"/>
          </a:p>
          <a:p>
            <a:r>
              <a:rPr lang="pt-BR" dirty="0" smtClean="0"/>
              <a:t>Such struct has lots of elements necessary to store the process information, such as memory areas, opened files, privileges and so on</a:t>
            </a:r>
          </a:p>
          <a:p>
            <a:endParaRPr lang="pt-BR" dirty="0"/>
          </a:p>
          <a:p>
            <a:r>
              <a:rPr lang="pt-BR" dirty="0" smtClean="0"/>
              <a:t>For privileges, it uses a pointer to another data structure, which is the credentials...  Having a look at it, we have something quite interesting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45464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* Homage to a famous quote by 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r>
              <a:rPr lang="en-US" sz="2000" i="1" dirty="0" smtClean="0">
                <a:solidFill>
                  <a:schemeClr val="accent2"/>
                </a:solidFill>
              </a:rPr>
              <a:t>oir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43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r>
              <a:rPr lang="pt-BR" dirty="0" smtClean="0"/>
              <a:t>Sounded like impossible? </a:t>
            </a:r>
            <a:br>
              <a:rPr lang="pt-BR" dirty="0" smtClean="0"/>
            </a:br>
            <a:r>
              <a:rPr lang="pt-BR" dirty="0" smtClean="0"/>
              <a:t>A bit on the Linux Kernel...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39</a:t>
            </a:fld>
            <a:endParaRPr lang="en-US" sz="1400" dirty="0"/>
          </a:p>
        </p:txBody>
      </p:sp>
      <p:sp>
        <p:nvSpPr>
          <p:cNvPr id="7" name="Left Arrow 6"/>
          <p:cNvSpPr/>
          <p:nvPr/>
        </p:nvSpPr>
        <p:spPr>
          <a:xfrm>
            <a:off x="6570568" y="3926182"/>
            <a:ext cx="978408" cy="358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4006790"/>
            <a:ext cx="2286000" cy="242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22860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the </a:t>
            </a:r>
            <a:r>
              <a:rPr lang="en-US" dirty="0" err="1" smtClean="0"/>
              <a:t>task_struct</a:t>
            </a:r>
            <a:r>
              <a:rPr lang="en-US" dirty="0" smtClean="0"/>
              <a:t> of a process (to find our target), we see there is a process credentials entry, which is a structure that has many elements, of interest we have: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kuid_t</a:t>
            </a:r>
            <a:r>
              <a:rPr lang="en-US" dirty="0" smtClean="0"/>
              <a:t>          </a:t>
            </a:r>
            <a:r>
              <a:rPr lang="en-US" dirty="0" err="1"/>
              <a:t>uid</a:t>
            </a:r>
            <a:r>
              <a:rPr lang="en-US" dirty="0"/>
              <a:t>;            /* real UID of the task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kgid_t</a:t>
            </a:r>
            <a:r>
              <a:rPr lang="en-US" dirty="0" smtClean="0"/>
              <a:t>          </a:t>
            </a:r>
            <a:r>
              <a:rPr lang="en-US" dirty="0" err="1"/>
              <a:t>gid</a:t>
            </a:r>
            <a:r>
              <a:rPr lang="en-US" dirty="0"/>
              <a:t>;            /* real GID of the task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kuid_t</a:t>
            </a:r>
            <a:r>
              <a:rPr lang="en-US" dirty="0" smtClean="0"/>
              <a:t>          </a:t>
            </a:r>
            <a:r>
              <a:rPr lang="en-US" dirty="0" err="1"/>
              <a:t>suid</a:t>
            </a:r>
            <a:r>
              <a:rPr lang="en-US" dirty="0"/>
              <a:t>;           /* saved UID of the task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kgid_t</a:t>
            </a:r>
            <a:r>
              <a:rPr lang="en-US" dirty="0" smtClean="0"/>
              <a:t>          </a:t>
            </a:r>
            <a:r>
              <a:rPr lang="en-US" dirty="0" err="1"/>
              <a:t>sgid</a:t>
            </a:r>
            <a:r>
              <a:rPr lang="en-US" dirty="0"/>
              <a:t>;           /* saved GID of the task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kuid_t</a:t>
            </a:r>
            <a:r>
              <a:rPr lang="en-US" dirty="0" smtClean="0"/>
              <a:t>          </a:t>
            </a:r>
            <a:r>
              <a:rPr lang="en-US" dirty="0" err="1"/>
              <a:t>euid</a:t>
            </a:r>
            <a:r>
              <a:rPr lang="en-US" dirty="0"/>
              <a:t>;           /* effective UID of the task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kgid_t</a:t>
            </a:r>
            <a:r>
              <a:rPr lang="en-US" dirty="0" smtClean="0"/>
              <a:t>          </a:t>
            </a:r>
            <a:r>
              <a:rPr lang="en-US" dirty="0" err="1"/>
              <a:t>egid</a:t>
            </a:r>
            <a:r>
              <a:rPr lang="en-US" dirty="0"/>
              <a:t>;           /* effective GID of the task </a:t>
            </a:r>
            <a:r>
              <a:rPr lang="en-US" dirty="0" smtClean="0"/>
              <a:t>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kuid_t</a:t>
            </a:r>
            <a:r>
              <a:rPr lang="en-US" dirty="0" smtClean="0"/>
              <a:t>          </a:t>
            </a:r>
            <a:r>
              <a:rPr lang="en-US" dirty="0" err="1"/>
              <a:t>fsuid</a:t>
            </a:r>
            <a:r>
              <a:rPr lang="en-US" dirty="0"/>
              <a:t>;          /* UID for VFS ops 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kgid_t</a:t>
            </a:r>
            <a:r>
              <a:rPr lang="en-US" dirty="0" smtClean="0"/>
              <a:t>          </a:t>
            </a:r>
            <a:r>
              <a:rPr lang="en-US" dirty="0" err="1"/>
              <a:t>fsgid</a:t>
            </a:r>
            <a:r>
              <a:rPr lang="en-US" dirty="0"/>
              <a:t>;          /* GID for VFS ops */</a:t>
            </a:r>
          </a:p>
          <a:p>
            <a:r>
              <a:rPr lang="en-US" dirty="0" smtClean="0"/>
              <a:t>Notice that </a:t>
            </a:r>
            <a:r>
              <a:rPr lang="en-US" dirty="0" err="1" smtClean="0"/>
              <a:t>kuid_t</a:t>
            </a:r>
            <a:r>
              <a:rPr lang="en-US" dirty="0" smtClean="0"/>
              <a:t> and </a:t>
            </a:r>
            <a:r>
              <a:rPr lang="en-US" dirty="0" err="1" smtClean="0"/>
              <a:t>kgid_t</a:t>
            </a:r>
            <a:r>
              <a:rPr lang="en-US" dirty="0" smtClean="0"/>
              <a:t> are </a:t>
            </a:r>
            <a:r>
              <a:rPr lang="en-US" dirty="0" err="1" smtClean="0"/>
              <a:t>typedef’s</a:t>
            </a:r>
            <a:r>
              <a:rPr lang="en-US" dirty="0" smtClean="0"/>
              <a:t> to __kernel_uid32_t and __kernel_gid32_t, which in turn: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   __kernel_uid32_t;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   __kernel_gid32_t;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624">
            <a:off x="7688867" y="474628"/>
            <a:ext cx="1008754" cy="14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AES-GCM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Efficient Authenticated Encryption is important</a:t>
            </a:r>
          </a:p>
          <a:p>
            <a:pPr lvl="1"/>
            <a:r>
              <a:rPr lang="en-US" dirty="0"/>
              <a:t>e.g., in client-server communications (TLS)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dirty="0" smtClean="0"/>
              <a:t>now: AES-GCM </a:t>
            </a:r>
            <a:r>
              <a:rPr lang="en-US" dirty="0"/>
              <a:t>has already become the de-facto mode of operation for authenticated encryption</a:t>
            </a:r>
          </a:p>
          <a:p>
            <a:pPr lvl="1"/>
            <a:r>
              <a:rPr lang="en-US" dirty="0"/>
              <a:t>Part of (current) </a:t>
            </a:r>
            <a:r>
              <a:rPr lang="en-US" dirty="0" smtClean="0"/>
              <a:t>TLS </a:t>
            </a:r>
            <a:r>
              <a:rPr lang="en-US" dirty="0"/>
              <a:t>1.2</a:t>
            </a:r>
          </a:p>
          <a:p>
            <a:pPr lvl="1"/>
            <a:r>
              <a:rPr lang="en-US" dirty="0"/>
              <a:t>Planned </a:t>
            </a:r>
            <a:r>
              <a:rPr lang="en-US" dirty="0" smtClean="0"/>
              <a:t>to be one of the only two supported AEAD in TLS 1.3</a:t>
            </a:r>
            <a:endParaRPr lang="en-US" dirty="0"/>
          </a:p>
          <a:p>
            <a:pPr lvl="1"/>
            <a:r>
              <a:rPr lang="en-US" dirty="0"/>
              <a:t>Preferred server &amp; client choice on the leading servers / browsers</a:t>
            </a:r>
          </a:p>
          <a:p>
            <a:pPr lvl="2"/>
            <a:r>
              <a:rPr lang="en-US" dirty="0"/>
              <a:t>(when the CPU is detected to have AES-NI &amp; PCLMULQDQ instructions)</a:t>
            </a:r>
          </a:p>
          <a:p>
            <a:pPr marL="0" indent="0">
              <a:buNone/>
            </a:pPr>
            <a:r>
              <a:rPr lang="en-US" dirty="0"/>
              <a:t>Advantages: </a:t>
            </a:r>
          </a:p>
          <a:p>
            <a:pPr lvl="1"/>
            <a:r>
              <a:rPr lang="en-US" dirty="0"/>
              <a:t>Security proof</a:t>
            </a:r>
          </a:p>
          <a:p>
            <a:pPr lvl="1"/>
            <a:r>
              <a:rPr lang="en-US" dirty="0"/>
              <a:t>Excellent performance on modern CPU’s with AES-NI &amp; P</a:t>
            </a:r>
            <a:r>
              <a:rPr lang="en-US" u="sng" dirty="0"/>
              <a:t>CLMUL</a:t>
            </a:r>
            <a:r>
              <a:rPr lang="en-US" dirty="0"/>
              <a:t>QDQ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03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40</a:t>
            </a:fld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43000"/>
          </a:xfrm>
        </p:spPr>
        <p:txBody>
          <a:bodyPr/>
          <a:lstStyle/>
          <a:p>
            <a:r>
              <a:rPr lang="pt-BR" sz="2800" dirty="0" smtClean="0"/>
              <a:t>Is alignment inside the target block an issue?</a:t>
            </a:r>
            <a:br>
              <a:rPr lang="pt-BR" sz="2800" dirty="0" smtClean="0"/>
            </a:br>
            <a:r>
              <a:rPr lang="pt-BR" sz="2800" dirty="0" smtClean="0"/>
              <a:t>No, since the adjacent elements do not matter for the attack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3" y="1219200"/>
            <a:ext cx="8138517" cy="56941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27109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1</a:t>
            </a:r>
          </a:p>
          <a:p>
            <a:pPr algn="ctr"/>
            <a:r>
              <a:rPr lang="en-US" i="1" dirty="0" err="1" smtClean="0"/>
              <a:t>euid</a:t>
            </a:r>
            <a:r>
              <a:rPr lang="en-US" dirty="0" smtClean="0"/>
              <a:t> is last element</a:t>
            </a:r>
          </a:p>
          <a:p>
            <a:pPr algn="ctr"/>
            <a:r>
              <a:rPr lang="en-US" dirty="0" smtClean="0"/>
              <a:t>of a block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990671"/>
            <a:ext cx="144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2</a:t>
            </a:r>
          </a:p>
          <a:p>
            <a:pPr algn="ctr"/>
            <a:r>
              <a:rPr lang="en-US" i="1" dirty="0" err="1" smtClean="0"/>
              <a:t>euid</a:t>
            </a:r>
            <a:r>
              <a:rPr lang="en-US" dirty="0" smtClean="0"/>
              <a:t> is middle element of a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4971871"/>
            <a:ext cx="144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3</a:t>
            </a:r>
          </a:p>
          <a:p>
            <a:pPr algn="ctr"/>
            <a:r>
              <a:rPr lang="en-US" i="1" dirty="0" err="1" smtClean="0"/>
              <a:t>euid</a:t>
            </a:r>
            <a:r>
              <a:rPr lang="en-US" dirty="0" smtClean="0"/>
              <a:t> is first element of a block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3874" y="1219200"/>
            <a:ext cx="154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Affects: </a:t>
            </a:r>
            <a:r>
              <a:rPr lang="en-US" dirty="0" err="1" smtClean="0"/>
              <a:t>gid</a:t>
            </a:r>
            <a:r>
              <a:rPr lang="en-US" dirty="0" smtClean="0"/>
              <a:t>, </a:t>
            </a:r>
          </a:p>
          <a:p>
            <a:pPr algn="ctr"/>
            <a:r>
              <a:rPr lang="en-US" dirty="0" err="1" smtClean="0"/>
              <a:t>suid</a:t>
            </a:r>
            <a:r>
              <a:rPr lang="en-US" dirty="0" smtClean="0"/>
              <a:t>, </a:t>
            </a:r>
            <a:r>
              <a:rPr lang="en-US" dirty="0" err="1" smtClean="0"/>
              <a:t>sgid</a:t>
            </a:r>
            <a:endParaRPr lang="en-US" dirty="0" smtClean="0"/>
          </a:p>
          <a:p>
            <a:pPr algn="ctr"/>
            <a:r>
              <a:rPr lang="en-US" dirty="0" smtClean="0"/>
              <a:t>(everything before it)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5037" y="3037888"/>
            <a:ext cx="1498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Affects: </a:t>
            </a:r>
            <a:r>
              <a:rPr lang="en-US" dirty="0" err="1" smtClean="0"/>
              <a:t>sgid</a:t>
            </a:r>
            <a:r>
              <a:rPr lang="en-US" dirty="0" smtClean="0"/>
              <a:t>, </a:t>
            </a:r>
            <a:r>
              <a:rPr lang="en-US" dirty="0" err="1" smtClean="0"/>
              <a:t>egid</a:t>
            </a:r>
            <a:r>
              <a:rPr lang="en-US" dirty="0" smtClean="0"/>
              <a:t>, </a:t>
            </a:r>
            <a:r>
              <a:rPr lang="en-US" dirty="0" err="1" smtClean="0"/>
              <a:t>fsuid</a:t>
            </a:r>
            <a:endParaRPr lang="en-US" dirty="0" smtClean="0"/>
          </a:p>
          <a:p>
            <a:pPr algn="ctr"/>
            <a:r>
              <a:rPr lang="en-US" dirty="0" smtClean="0"/>
              <a:t>(max 2 before and two after it)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45037" y="4954814"/>
            <a:ext cx="1498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Affects: </a:t>
            </a:r>
            <a:r>
              <a:rPr lang="en-US" dirty="0" err="1" smtClean="0"/>
              <a:t>egid</a:t>
            </a:r>
            <a:r>
              <a:rPr lang="en-US" dirty="0" smtClean="0"/>
              <a:t>, </a:t>
            </a:r>
            <a:r>
              <a:rPr lang="en-US" dirty="0" err="1" smtClean="0"/>
              <a:t>fsuid</a:t>
            </a:r>
            <a:r>
              <a:rPr lang="en-US" dirty="0" smtClean="0"/>
              <a:t>, </a:t>
            </a:r>
            <a:r>
              <a:rPr lang="en-US" dirty="0" err="1" smtClean="0"/>
              <a:t>fsgid</a:t>
            </a:r>
            <a:endParaRPr lang="en-US" dirty="0" smtClean="0"/>
          </a:p>
          <a:p>
            <a:pPr algn="ctr"/>
            <a:r>
              <a:rPr lang="en-US" dirty="0" smtClean="0"/>
              <a:t>(everything after 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pt-BR" dirty="0" smtClean="0"/>
              <a:t>Do we have a winner candidate?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41</a:t>
            </a:fld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65051"/>
              </p:ext>
            </p:extLst>
          </p:nvPr>
        </p:nvGraphicFramePr>
        <p:xfrm>
          <a:off x="-13065" y="1066801"/>
          <a:ext cx="9157064" cy="531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85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48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Premisse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Does it satisfy?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Many different data elements, with different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One of those elements being of interest, and small enough to be fully brute-forced (like a 32 bit 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Yes (euid is our target)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7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And for which we are able to tell if we somehow have a value we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Yes (our target process has elevated privileges)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0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 which the other elements, if changed, do not affect our interests as an attacker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Yes (we</a:t>
                      </a:r>
                      <a:r>
                        <a:rPr lang="pt-BR" baseline="0" dirty="0" smtClean="0"/>
                        <a:t> can change other elements if needed with the privileges)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03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And for which any value would not affect the system stability (meaning: we can repeat the corruption as many times as we want)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What about limitations?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 need to be able to locate such a data structure in memory (we are blind to the memory contents)</a:t>
            </a:r>
          </a:p>
          <a:p>
            <a:pPr lvl="1"/>
            <a:r>
              <a:rPr lang="pt-BR" dirty="0" smtClean="0"/>
              <a:t>There are a lot of challenges to being able to do that (and system pressure might affect the ability of doing it)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For now, our PoC requires a process running on the target (with no privileges)</a:t>
            </a:r>
          </a:p>
          <a:p>
            <a:pPr lvl="1"/>
            <a:r>
              <a:rPr lang="pt-BR" dirty="0" smtClean="0"/>
              <a:t>We elevate that process’ privilege</a:t>
            </a:r>
          </a:p>
          <a:p>
            <a:pPr lvl="1"/>
            <a:r>
              <a:rPr lang="pt-BR" dirty="0" smtClean="0"/>
              <a:t>The requirement for such a process is exactly to avoid the limitation (given we have a process we control, we use such a process to spawn multiple child process and create a predictible memory layout and pattern that we can identify – that is how we locate the correct structure in memory)</a:t>
            </a:r>
          </a:p>
          <a:p>
            <a:pPr lvl="1"/>
            <a:r>
              <a:rPr lang="pt-BR" dirty="0" smtClean="0"/>
              <a:t>We studying other possibilities (like for server-side process that anyhow spawn child process, and others)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64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Encryption-only by itself is not necessarily a “good enough” </a:t>
            </a:r>
            <a:br>
              <a:rPr lang="en-US" dirty="0" smtClean="0"/>
            </a:br>
            <a:r>
              <a:rPr lang="en-US" dirty="0" smtClean="0"/>
              <a:t>defense-in-depth mechanism against arbitrary memory write primitive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short video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43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4953000"/>
            <a:ext cx="82296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Thank you for your attention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819400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Li</a:t>
            </a:r>
            <a:r>
              <a:rPr lang="en-US" sz="3200" b="1" dirty="0" smtClean="0">
                <a:solidFill>
                  <a:schemeClr val="tx1"/>
                </a:solidFill>
              </a:rPr>
              <a:t>ç</a:t>
            </a:r>
            <a:r>
              <a:rPr lang="pt-BR" sz="3200" b="1" dirty="0" smtClean="0">
                <a:solidFill>
                  <a:schemeClr val="tx1"/>
                </a:solidFill>
              </a:rPr>
              <a:t>ão importante</a:t>
            </a:r>
          </a:p>
          <a:p>
            <a:pPr lvl="1" algn="ctr"/>
            <a:endParaRPr lang="pt-BR" sz="32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Não encripte sem autentica</a:t>
            </a:r>
            <a:r>
              <a:rPr lang="en-US" sz="3200" b="1" dirty="0" smtClean="0">
                <a:solidFill>
                  <a:schemeClr val="tx1"/>
                </a:solidFill>
              </a:rPr>
              <a:t>ç</a:t>
            </a:r>
            <a:r>
              <a:rPr lang="pt-BR" sz="3200" b="1" dirty="0">
                <a:solidFill>
                  <a:schemeClr val="tx1"/>
                </a:solidFill>
              </a:rPr>
              <a:t>ã</a:t>
            </a:r>
            <a:r>
              <a:rPr lang="pt-BR" sz="3200" b="1" dirty="0" smtClean="0">
                <a:solidFill>
                  <a:schemeClr val="tx1"/>
                </a:solidFill>
              </a:rPr>
              <a:t>o </a:t>
            </a:r>
          </a:p>
          <a:p>
            <a:pPr lvl="1" algn="ctr"/>
            <a:endParaRPr lang="pt-BR" sz="3200" b="1" dirty="0" smtClean="0">
              <a:solidFill>
                <a:schemeClr val="tx1"/>
              </a:solidFill>
            </a:endParaRPr>
          </a:p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Nunca!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417638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Agora veja isto </a:t>
            </a:r>
          </a:p>
        </p:txBody>
      </p:sp>
    </p:spTree>
    <p:extLst>
      <p:ext uri="{BB962C8B-B14F-4D97-AF65-F5344CB8AC3E}">
        <p14:creationId xmlns:p14="http://schemas.microsoft.com/office/powerpoint/2010/main" val="31753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Encryption-only by itself is not necessarily a “good enough” </a:t>
            </a:r>
            <a:br>
              <a:rPr lang="en-US" dirty="0" smtClean="0"/>
            </a:br>
            <a:r>
              <a:rPr lang="en-US" dirty="0" smtClean="0"/>
              <a:t>defense-in-depth mechanism against arbitrary memory write primitive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short video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44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953000"/>
            <a:ext cx="86106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Thank you for your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417638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Muito obrigado pelo seu tempo</a:t>
            </a:r>
          </a:p>
        </p:txBody>
      </p:sp>
    </p:spTree>
    <p:extLst>
      <p:ext uri="{BB962C8B-B14F-4D97-AF65-F5344CB8AC3E}">
        <p14:creationId xmlns:p14="http://schemas.microsoft.com/office/powerpoint/2010/main" val="183810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Encryption-only by itself is not necessarily a “good enough” </a:t>
            </a:r>
            <a:br>
              <a:rPr lang="en-US" dirty="0" smtClean="0"/>
            </a:br>
            <a:r>
              <a:rPr lang="en-US" dirty="0" smtClean="0"/>
              <a:t>defense-in-depth mechanism against arbitrary memory write primitive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short video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45</a:t>
            </a:fld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600" y="4953000"/>
            <a:ext cx="8610600" cy="60960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Thank you for your time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417638"/>
            <a:ext cx="8610600" cy="3078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pt-BR" sz="3200" b="1" dirty="0" smtClean="0">
                <a:solidFill>
                  <a:schemeClr val="tx1"/>
                </a:solidFill>
              </a:rPr>
              <a:t>Aventura Cultural!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AES-GCM become </a:t>
            </a:r>
            <a:r>
              <a:rPr lang="en-US" dirty="0" smtClean="0"/>
              <a:t>attractive?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830763"/>
          </a:xfrm>
        </p:spPr>
        <p:txBody>
          <a:bodyPr/>
          <a:lstStyle/>
          <a:p>
            <a:r>
              <a:rPr lang="en-US" dirty="0" smtClean="0"/>
              <a:t>Up to 2009: dominating ciphers: </a:t>
            </a:r>
            <a:r>
              <a:rPr lang="en-US" dirty="0"/>
              <a:t>AES-CBC / RC4 + HMAC SHA1 </a:t>
            </a:r>
            <a:endParaRPr lang="en-US" dirty="0" smtClean="0"/>
          </a:p>
          <a:p>
            <a:pPr lvl="1"/>
            <a:r>
              <a:rPr lang="en-US" b="1" dirty="0" smtClean="0"/>
              <a:t>~</a:t>
            </a:r>
            <a:r>
              <a:rPr lang="en-US" b="1" dirty="0"/>
              <a:t>90% </a:t>
            </a:r>
            <a:r>
              <a:rPr lang="en-US" dirty="0"/>
              <a:t>of the </a:t>
            </a:r>
            <a:r>
              <a:rPr lang="en-US" dirty="0" smtClean="0"/>
              <a:t>traffic. AES-GCM practically non-existent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RC4 + HMAC SHA-1 	~9.5	 C/B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AES </a:t>
            </a:r>
            <a:r>
              <a:rPr lang="en-US" dirty="0"/>
              <a:t>+ HMAC SHA-1 	</a:t>
            </a:r>
            <a:r>
              <a:rPr lang="en-US" dirty="0" smtClean="0"/>
              <a:t>~</a:t>
            </a:r>
            <a:r>
              <a:rPr lang="en-US" dirty="0"/>
              <a:t>23	 C/B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AES-GCM 		</a:t>
            </a:r>
            <a:r>
              <a:rPr lang="en-US" dirty="0" smtClean="0"/>
              <a:t>~</a:t>
            </a:r>
            <a:r>
              <a:rPr lang="en-US" dirty="0"/>
              <a:t>22 	 C/B</a:t>
            </a:r>
          </a:p>
          <a:p>
            <a:pPr lvl="1"/>
            <a:r>
              <a:rPr lang="en-US" b="1" dirty="0" smtClean="0"/>
              <a:t>No performance advantage to AES-GCM – no motivation to migrate </a:t>
            </a:r>
          </a:p>
          <a:p>
            <a:endParaRPr lang="en-US" dirty="0" smtClean="0"/>
          </a:p>
          <a:p>
            <a:r>
              <a:rPr lang="en-US" dirty="0" smtClean="0"/>
              <a:t>Intel’s new instructions changed the situation</a:t>
            </a:r>
          </a:p>
          <a:p>
            <a:pPr lvl="1"/>
            <a:r>
              <a:rPr lang="en-US" dirty="0" smtClean="0"/>
              <a:t>AES-NI </a:t>
            </a:r>
            <a:r>
              <a:rPr lang="en-US" dirty="0"/>
              <a:t>for </a:t>
            </a:r>
            <a:r>
              <a:rPr lang="en-US" dirty="0" smtClean="0"/>
              <a:t>encryption </a:t>
            </a:r>
            <a:r>
              <a:rPr lang="en-US" b="1" i="1" dirty="0" smtClean="0"/>
              <a:t>and </a:t>
            </a:r>
            <a:r>
              <a:rPr lang="en-US" dirty="0" smtClean="0"/>
              <a:t>PCLMULQDQ </a:t>
            </a:r>
            <a:r>
              <a:rPr lang="en-US" dirty="0"/>
              <a:t>(64-bit polynomial multiplication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Continuous software/algorithmic optimizations for implementing AES-GCM</a:t>
            </a:r>
          </a:p>
          <a:p>
            <a:pPr lvl="1"/>
            <a:r>
              <a:rPr lang="en-US" dirty="0" smtClean="0"/>
              <a:t>Improved AES-NI </a:t>
            </a:r>
            <a:r>
              <a:rPr lang="en-US" dirty="0"/>
              <a:t>/ PCLMULQDQ performance </a:t>
            </a:r>
            <a:r>
              <a:rPr lang="en-US" dirty="0" smtClean="0"/>
              <a:t>across </a:t>
            </a:r>
            <a:r>
              <a:rPr lang="en-US" dirty="0"/>
              <a:t>CPU generations </a:t>
            </a:r>
            <a:endParaRPr lang="en-US" dirty="0" smtClean="0"/>
          </a:p>
          <a:p>
            <a:r>
              <a:rPr lang="en-US" dirty="0" smtClean="0"/>
              <a:t>So, where are we today?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6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AES-GCM across </a:t>
            </a:r>
            <a:r>
              <a:rPr lang="en-US" dirty="0" smtClean="0"/>
              <a:t>Intel CPU generations </a:t>
            </a:r>
            <a:r>
              <a:rPr lang="en-US" sz="2400" dirty="0" smtClean="0"/>
              <a:t>(2016)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842220"/>
              </p:ext>
            </p:extLst>
          </p:nvPr>
        </p:nvGraphicFramePr>
        <p:xfrm>
          <a:off x="438150" y="137556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1629324" y="1381760"/>
            <a:ext cx="457200" cy="685800"/>
          </a:xfrm>
          <a:prstGeom prst="rect">
            <a:avLst/>
          </a:prstGeom>
          <a:solidFill>
            <a:srgbClr val="FF0000">
              <a:alpha val="13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72350" y="1952625"/>
            <a:ext cx="1295400" cy="990600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(2015) AES-GCM at the cost of CTR!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772400" y="2971800"/>
            <a:ext cx="495300" cy="1066800"/>
          </a:xfrm>
          <a:prstGeom prst="downArrow">
            <a:avLst/>
          </a:prstGeom>
          <a:solidFill>
            <a:srgbClr val="FF000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81000" y="587211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900" dirty="0"/>
              <a:t>Westmere, Sandy bridge, Haswell, </a:t>
            </a:r>
            <a:r>
              <a:rPr lang="en-US" sz="900" dirty="0" err="1"/>
              <a:t>Broadwell</a:t>
            </a:r>
            <a:r>
              <a:rPr lang="en-US" sz="900" dirty="0"/>
              <a:t>, </a:t>
            </a:r>
            <a:r>
              <a:rPr lang="en-US" sz="900" dirty="0" err="1"/>
              <a:t>Skylake</a:t>
            </a:r>
            <a:r>
              <a:rPr lang="en-US" sz="900" dirty="0"/>
              <a:t> are Intel Architecture </a:t>
            </a:r>
            <a:r>
              <a:rPr lang="en-US" sz="900" dirty="0" smtClean="0"/>
              <a:t>Codenames.</a:t>
            </a:r>
            <a:endParaRPr lang="en-US" sz="900" dirty="0"/>
          </a:p>
          <a:p>
            <a:pPr lvl="1"/>
            <a:r>
              <a:rPr lang="en-US" sz="900" dirty="0" smtClean="0"/>
              <a:t>Codenames </a:t>
            </a:r>
            <a:r>
              <a:rPr lang="en-US" sz="900" dirty="0"/>
              <a:t>Haswell: 4</a:t>
            </a:r>
            <a:r>
              <a:rPr lang="en-US" sz="900" baseline="30000" dirty="0"/>
              <a:t>th</a:t>
            </a:r>
            <a:r>
              <a:rPr lang="en-US" sz="900" dirty="0"/>
              <a:t> Generation Intel</a:t>
            </a:r>
            <a:r>
              <a:rPr lang="en-US" sz="900" baseline="30000" dirty="0"/>
              <a:t>®</a:t>
            </a:r>
            <a:r>
              <a:rPr lang="en-US" sz="900" dirty="0"/>
              <a:t> Core Processor</a:t>
            </a:r>
          </a:p>
          <a:p>
            <a:pPr lvl="1"/>
            <a:r>
              <a:rPr lang="en-US" sz="900" dirty="0" smtClean="0"/>
              <a:t>Codenames </a:t>
            </a:r>
            <a:r>
              <a:rPr lang="en-US" sz="900" dirty="0" err="1"/>
              <a:t>Broadwell</a:t>
            </a:r>
            <a:r>
              <a:rPr lang="en-US" sz="900" dirty="0"/>
              <a:t>: 5</a:t>
            </a:r>
            <a:r>
              <a:rPr lang="en-US" sz="900" baseline="30000" dirty="0"/>
              <a:t>th</a:t>
            </a:r>
            <a:r>
              <a:rPr lang="en-US" sz="900" dirty="0"/>
              <a:t> Generation Intel</a:t>
            </a:r>
            <a:r>
              <a:rPr lang="en-US" sz="900" baseline="30000" dirty="0"/>
              <a:t>®</a:t>
            </a:r>
            <a:r>
              <a:rPr lang="en-US" sz="900" dirty="0"/>
              <a:t> Core Processor</a:t>
            </a:r>
          </a:p>
          <a:p>
            <a:pPr lvl="1"/>
            <a:r>
              <a:rPr lang="en-US" sz="900" dirty="0" smtClean="0"/>
              <a:t>Codenames </a:t>
            </a:r>
            <a:r>
              <a:rPr lang="en-US" sz="900" dirty="0" err="1"/>
              <a:t>Skylake</a:t>
            </a:r>
            <a:r>
              <a:rPr lang="en-US" sz="900" dirty="0"/>
              <a:t>: 6</a:t>
            </a:r>
            <a:r>
              <a:rPr lang="en-US" sz="900" baseline="30000" dirty="0"/>
              <a:t>th</a:t>
            </a:r>
            <a:r>
              <a:rPr lang="en-US" sz="900" dirty="0"/>
              <a:t> Generation Intel</a:t>
            </a:r>
            <a:r>
              <a:rPr lang="en-US" sz="900" baseline="30000" dirty="0"/>
              <a:t>®</a:t>
            </a:r>
            <a:r>
              <a:rPr lang="en-US" sz="900" dirty="0"/>
              <a:t> Core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9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AES-GCM ubiquity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/>
              <a:t>2012:</a:t>
            </a:r>
            <a:r>
              <a:rPr lang="en-US" dirty="0" smtClean="0"/>
              <a:t> TLS 1.2 announced (including AES-GCM as an option)</a:t>
            </a:r>
          </a:p>
          <a:p>
            <a:pPr lvl="1"/>
            <a:r>
              <a:rPr lang="en-US" dirty="0" smtClean="0"/>
              <a:t>Slow proliferation: only a few % of the TLS traffic use TLS1.2</a:t>
            </a:r>
          </a:p>
          <a:p>
            <a:pPr lvl="1"/>
            <a:r>
              <a:rPr lang="en-US" dirty="0" smtClean="0"/>
              <a:t>Majority of TLS: TLS1.0 (broken) and TLS1.1</a:t>
            </a:r>
          </a:p>
          <a:p>
            <a:pPr lvl="1"/>
            <a:r>
              <a:rPr lang="en-US" dirty="0" smtClean="0"/>
              <a:t>Dominating encryption: AES-CBC / RC4 + HMAC SHA1 </a:t>
            </a:r>
            <a:r>
              <a:rPr lang="en-US" dirty="0"/>
              <a:t>(</a:t>
            </a:r>
            <a:r>
              <a:rPr lang="en-US" b="1" dirty="0">
                <a:solidFill>
                  <a:schemeClr val="tx2"/>
                </a:solidFill>
              </a:rPr>
              <a:t>~90% </a:t>
            </a:r>
            <a:r>
              <a:rPr lang="en-US" dirty="0"/>
              <a:t>of the traffic)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2015 (Dec)</a:t>
            </a:r>
            <a:r>
              <a:rPr lang="en-US" dirty="0" smtClean="0"/>
              <a:t>: </a:t>
            </a:r>
            <a:r>
              <a:rPr lang="en-US" dirty="0"/>
              <a:t>Distribution of encrypted traffic </a:t>
            </a:r>
            <a:endParaRPr lang="en-US" dirty="0" smtClean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AES-GCM: </a:t>
            </a:r>
            <a:r>
              <a:rPr lang="en-US" b="1" dirty="0" smtClean="0">
                <a:solidFill>
                  <a:schemeClr val="tx2"/>
                </a:solidFill>
              </a:rPr>
              <a:t>52%	AES-CBC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30%</a:t>
            </a:r>
            <a:r>
              <a:rPr lang="en-US" b="1" dirty="0">
                <a:solidFill>
                  <a:schemeClr val="tx2"/>
                </a:solidFill>
              </a:rPr>
              <a:t> </a:t>
            </a:r>
            <a:r>
              <a:rPr lang="en-US" b="1" dirty="0" smtClean="0">
                <a:solidFill>
                  <a:schemeClr val="tx2"/>
                </a:solidFill>
              </a:rPr>
              <a:t>	CHACHA-POLY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18%</a:t>
            </a:r>
            <a:r>
              <a:rPr lang="en-US" dirty="0" smtClean="0"/>
              <a:t> </a:t>
            </a:r>
          </a:p>
          <a:p>
            <a:pPr lvl="2"/>
            <a:r>
              <a:rPr lang="en-US" sz="1800" dirty="0" smtClean="0"/>
              <a:t>CHACHA-POLY: cipher for mobile phones having 32-bit “weak” CPU’s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sz="2000" b="1" dirty="0" smtClean="0"/>
              <a:t>2016 (Nov)</a:t>
            </a:r>
            <a:r>
              <a:rPr lang="en-US" sz="2000" dirty="0" smtClean="0"/>
              <a:t>: Distribution of encrypted traffic 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AES-GCM</a:t>
            </a:r>
            <a:r>
              <a:rPr lang="en-US" b="1" dirty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64.1%	AES-CBC</a:t>
            </a:r>
            <a:r>
              <a:rPr lang="en-US" b="1" dirty="0">
                <a:solidFill>
                  <a:schemeClr val="tx2"/>
                </a:solidFill>
              </a:rPr>
              <a:t>: 20.0% </a:t>
            </a:r>
            <a:r>
              <a:rPr lang="en-US" b="1" dirty="0" smtClean="0">
                <a:solidFill>
                  <a:schemeClr val="tx2"/>
                </a:solidFill>
              </a:rPr>
              <a:t>	CHACHA-POLY</a:t>
            </a:r>
            <a:r>
              <a:rPr lang="en-US" b="1" dirty="0">
                <a:solidFill>
                  <a:schemeClr val="tx2"/>
                </a:solidFill>
              </a:rPr>
              <a:t>: 15.7</a:t>
            </a:r>
            <a:r>
              <a:rPr lang="en-US" b="1" dirty="0" smtClean="0">
                <a:solidFill>
                  <a:schemeClr val="tx2"/>
                </a:solidFill>
              </a:rPr>
              <a:t>% </a:t>
            </a:r>
          </a:p>
          <a:p>
            <a:r>
              <a:rPr lang="en-US" sz="2000" dirty="0" smtClean="0"/>
              <a:t>Trend continues: AES-GCM dominates</a:t>
            </a:r>
          </a:p>
          <a:p>
            <a:pPr lvl="1"/>
            <a:r>
              <a:rPr lang="en-US" sz="1800" dirty="0" smtClean="0"/>
              <a:t>CBC </a:t>
            </a:r>
            <a:r>
              <a:rPr lang="en-US" sz="1800" dirty="0"/>
              <a:t>is now 20%, down from 30</a:t>
            </a:r>
            <a:r>
              <a:rPr lang="en-US" sz="1800" dirty="0" smtClean="0"/>
              <a:t>%.</a:t>
            </a:r>
          </a:p>
          <a:p>
            <a:pPr lvl="1"/>
            <a:r>
              <a:rPr lang="en-US" dirty="0" smtClean="0"/>
              <a:t>CHACHA-POLY slight decrease (modern </a:t>
            </a:r>
            <a:r>
              <a:rPr lang="en-US" dirty="0"/>
              <a:t>smartphones </a:t>
            </a:r>
            <a:r>
              <a:rPr lang="en-US" dirty="0" smtClean="0"/>
              <a:t>start having HW </a:t>
            </a:r>
            <a:r>
              <a:rPr lang="en-US" dirty="0"/>
              <a:t>AES </a:t>
            </a:r>
            <a:r>
              <a:rPr lang="en-US" dirty="0" smtClean="0"/>
              <a:t>too)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4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things go </a:t>
            </a:r>
            <a:r>
              <a:rPr lang="en-US" dirty="0" smtClean="0"/>
              <a:t>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Security bounds</a:t>
            </a:r>
          </a:p>
          <a:p>
            <a:r>
              <a:rPr lang="en-US" dirty="0" smtClean="0"/>
              <a:t>Privacy: CTR has good security bounds – the counter blocks consist of a nonce (IV),  and security is preserved as long as the nonce doesn’t repeat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CTR is broken if a nonce repeats</a:t>
            </a:r>
          </a:p>
          <a:p>
            <a:r>
              <a:rPr lang="en-US" dirty="0" smtClean="0"/>
              <a:t>Integrity: IV/nonce reuse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AES-GCM – completely broken</a:t>
            </a:r>
          </a:p>
          <a:p>
            <a:endParaRPr lang="en-US" dirty="0" smtClean="0"/>
          </a:p>
          <a:p>
            <a:r>
              <a:rPr lang="en-US" dirty="0" smtClean="0"/>
              <a:t>But why should </a:t>
            </a:r>
            <a:r>
              <a:rPr lang="en-US" dirty="0"/>
              <a:t>an IV Repeat?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41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an IV Repeat?</a:t>
            </a:r>
            <a:br>
              <a:rPr lang="en-US" dirty="0" smtClean="0"/>
            </a:br>
            <a:r>
              <a:rPr lang="en-US" sz="3200" dirty="0" smtClean="0"/>
              <a:t>A brief history of “bad randomness”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Randomness is much harder than it should be</a:t>
            </a:r>
          </a:p>
          <a:p>
            <a:pPr lvl="1"/>
            <a:r>
              <a:rPr lang="en-US" dirty="0" smtClean="0"/>
              <a:t>Intel has RDRAND and RDSEED on all new processors</a:t>
            </a:r>
          </a:p>
          <a:p>
            <a:r>
              <a:rPr lang="en-US" dirty="0" smtClean="0"/>
              <a:t>Not used inside Linux /</a:t>
            </a:r>
            <a:r>
              <a:rPr lang="en-US" dirty="0" err="1" smtClean="0"/>
              <a:t>dev</a:t>
            </a:r>
            <a:r>
              <a:rPr lang="en-US" dirty="0" smtClean="0"/>
              <a:t>/random (at the time)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0200" y="2970478"/>
            <a:ext cx="8483600" cy="2832101"/>
            <a:chOff x="330200" y="2970478"/>
            <a:chExt cx="8483600" cy="28321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" y="2970478"/>
              <a:ext cx="8483600" cy="1854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850" y="4900879"/>
              <a:ext cx="8242300" cy="9017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7E5D3-F9FA-47E9-B689-7BC1837A0335}" type="slidenum">
              <a:rPr lang="en-US" smtClean="0"/>
              <a:pPr>
                <a:defRPr/>
              </a:pPr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61252</TotalTime>
  <Words>2987</Words>
  <Application>Microsoft Office PowerPoint</Application>
  <PresentationFormat>On-screen Show (4:3)</PresentationFormat>
  <Paragraphs>493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FrankRuehl</vt:lpstr>
      <vt:lpstr>Cambria Math</vt:lpstr>
      <vt:lpstr>Arial</vt:lpstr>
      <vt:lpstr>Wingdings</vt:lpstr>
      <vt:lpstr>Office Theme</vt:lpstr>
      <vt:lpstr>Hackers 2 Hackers Conference 2017 October 21-22 - Sao Paulo/Brazil    Some challenges and trends in cryptography, and its implementation  Shay Gueron University of Haifa, Israel Amazon Web Services (AWS)</vt:lpstr>
      <vt:lpstr>Agenda</vt:lpstr>
      <vt:lpstr>Agenda</vt:lpstr>
      <vt:lpstr>AES-GCM in a nutshell</vt:lpstr>
      <vt:lpstr>How did AES-GCM become attractive? </vt:lpstr>
      <vt:lpstr>AES-GCM across Intel CPU generations (2016)</vt:lpstr>
      <vt:lpstr>AES-GCM ubiquity</vt:lpstr>
      <vt:lpstr>What happens when things go wrong?</vt:lpstr>
      <vt:lpstr>Why Should an IV Repeat? A brief history of “bad randomness” </vt:lpstr>
      <vt:lpstr>Bad Randomness</vt:lpstr>
      <vt:lpstr>RSA Keys – Lenstra et al. 2012</vt:lpstr>
      <vt:lpstr>Entropy Estimation via RSA Keys</vt:lpstr>
      <vt:lpstr>And as we were discussing history</vt:lpstr>
      <vt:lpstr>Randomness can repeat and does repeat, What should we do?</vt:lpstr>
      <vt:lpstr>Nonce Misuse Resistance [Rogaway-Shrimpton]</vt:lpstr>
      <vt:lpstr>Abstract SIV Encryption [Rogaway-Shrimpton]</vt:lpstr>
      <vt:lpstr>The AES-GCM-SIV Instantiation</vt:lpstr>
      <vt:lpstr>Derive Key Mode to extend the lifetime of a key </vt:lpstr>
      <vt:lpstr>AES-GCM-SIV Performance – Highlights</vt:lpstr>
      <vt:lpstr>Summary</vt:lpstr>
      <vt:lpstr>Agenda</vt:lpstr>
      <vt:lpstr>Demonstrating recent works (2016) with multiple collaborators</vt:lpstr>
      <vt:lpstr>Background</vt:lpstr>
      <vt:lpstr>Transparent memory encryption</vt:lpstr>
      <vt:lpstr>PowerPoint Presentation</vt:lpstr>
      <vt:lpstr>Blinded Random Block Corruption </vt:lpstr>
      <vt:lpstr>Becoming “root” on a locked system with a BRBC attack</vt:lpstr>
      <vt:lpstr>Becoming “root” on a locked system with a BRBC attack</vt:lpstr>
      <vt:lpstr>TOCTOU (Time-of-use/Time-of-check) Race Condition</vt:lpstr>
      <vt:lpstr>PowerPoint Presentation</vt:lpstr>
      <vt:lpstr>Memory encryption with VM-unique keys The threat model</vt:lpstr>
      <vt:lpstr>PowerPoint Presentation</vt:lpstr>
      <vt:lpstr>PowerPoint Presentation</vt:lpstr>
      <vt:lpstr>So, what is new for H2HC 2017?</vt:lpstr>
      <vt:lpstr>Not only “zero conditional” anymore</vt:lpstr>
      <vt:lpstr>Block corruption independently randomly corrupt each element on the block</vt:lpstr>
      <vt:lpstr>Introducing:   Feasible Brute-force-based BRBC</vt:lpstr>
      <vt:lpstr>Can we make a pie with so many ingredients?  *</vt:lpstr>
      <vt:lpstr>Sounded like impossible?  A bit on the Linux Kernel...</vt:lpstr>
      <vt:lpstr>Is alignment inside the target block an issue? No, since the adjacent elements do not matter for the attack</vt:lpstr>
      <vt:lpstr>Do we have a winner candidate?</vt:lpstr>
      <vt:lpstr>What about limitations?</vt:lpstr>
      <vt:lpstr>Summary and conclusions</vt:lpstr>
      <vt:lpstr>Summary and conclusions</vt:lpstr>
      <vt:lpstr>Summary and conclusions</vt:lpstr>
    </vt:vector>
  </TitlesOfParts>
  <Company>Intel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shay.gueron@intel.com;vlad.krasnov@intel.com</dc:creator>
  <cp:keywords>CTPClassification=CTP_PUBLIC:VisualMarkings=</cp:keywords>
  <cp:lastModifiedBy>Branco, Rodrigo</cp:lastModifiedBy>
  <cp:revision>3894</cp:revision>
  <cp:lastPrinted>2001-02-04T13:00:50Z</cp:lastPrinted>
  <dcterms:created xsi:type="dcterms:W3CDTF">1999-11-17T14:21:04Z</dcterms:created>
  <dcterms:modified xsi:type="dcterms:W3CDTF">2017-10-21T09:43:26Z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730a2111-ba1b-4c0b-ac7c-9a543d29fe7c</vt:lpwstr>
  </property>
  <property fmtid="{D5CDD505-2E9C-101B-9397-08002B2CF9AE}" pid="3" name="CTP_TimeStamp">
    <vt:lpwstr>2016-11-09 16:55:40Z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