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handoutMasterIdLst>
    <p:handoutMasterId r:id="rId50"/>
  </p:handoutMasterIdLst>
  <p:sldIdLst>
    <p:sldId id="256" r:id="rId2"/>
    <p:sldId id="268" r:id="rId3"/>
    <p:sldId id="257" r:id="rId4"/>
    <p:sldId id="269" r:id="rId5"/>
    <p:sldId id="258" r:id="rId6"/>
    <p:sldId id="270" r:id="rId7"/>
    <p:sldId id="271" r:id="rId8"/>
    <p:sldId id="273" r:id="rId9"/>
    <p:sldId id="274" r:id="rId10"/>
    <p:sldId id="275" r:id="rId11"/>
    <p:sldId id="276" r:id="rId12"/>
    <p:sldId id="310" r:id="rId13"/>
    <p:sldId id="311" r:id="rId14"/>
    <p:sldId id="312" r:id="rId15"/>
    <p:sldId id="303" r:id="rId16"/>
    <p:sldId id="304" r:id="rId17"/>
    <p:sldId id="305" r:id="rId18"/>
    <p:sldId id="306" r:id="rId19"/>
    <p:sldId id="307" r:id="rId20"/>
    <p:sldId id="308" r:id="rId21"/>
    <p:sldId id="309" r:id="rId22"/>
    <p:sldId id="261" r:id="rId23"/>
    <p:sldId id="292" r:id="rId24"/>
    <p:sldId id="289" r:id="rId25"/>
    <p:sldId id="291" r:id="rId26"/>
    <p:sldId id="293" r:id="rId27"/>
    <p:sldId id="294" r:id="rId28"/>
    <p:sldId id="295" r:id="rId29"/>
    <p:sldId id="296" r:id="rId30"/>
    <p:sldId id="297" r:id="rId31"/>
    <p:sldId id="298" r:id="rId32"/>
    <p:sldId id="299" r:id="rId33"/>
    <p:sldId id="300" r:id="rId34"/>
    <p:sldId id="301" r:id="rId35"/>
    <p:sldId id="302" r:id="rId36"/>
    <p:sldId id="281" r:id="rId37"/>
    <p:sldId id="282" r:id="rId38"/>
    <p:sldId id="283" r:id="rId39"/>
    <p:sldId id="284" r:id="rId40"/>
    <p:sldId id="285" r:id="rId41"/>
    <p:sldId id="286" r:id="rId42"/>
    <p:sldId id="287" r:id="rId43"/>
    <p:sldId id="288" r:id="rId44"/>
    <p:sldId id="266" r:id="rId45"/>
    <p:sldId id="262" r:id="rId46"/>
    <p:sldId id="267" r:id="rId47"/>
    <p:sldId id="31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956"/>
    <p:restoredTop sz="84120" autoAdjust="0"/>
  </p:normalViewPr>
  <p:slideViewPr>
    <p:cSldViewPr snapToGrid="0" snapToObjects="1">
      <p:cViewPr varScale="1">
        <p:scale>
          <a:sx n="98" d="100"/>
          <a:sy n="98" d="100"/>
        </p:scale>
        <p:origin x="498"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rbranco\Desktop\Black%20Hat%202017\BlackHat2017-BIOSIssuesUsedWithRationa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rbranco\Desktop\Black%20Hat%202017\BlackHat2017-BIOSIssuesUsedWithRational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Issues Distribution per Class: Total of 77 issues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solidFill>
            <a:ln>
              <a:noFill/>
            </a:ln>
            <a:effectLst/>
            <a:sp3d/>
          </c:spPr>
          <c:invertIfNegative val="0"/>
          <c:cat>
            <c:strRef>
              <c:f>Graph!$A$1:$A$6</c:f>
              <c:strCache>
                <c:ptCount val="6"/>
                <c:pt idx="0">
                  <c:v>Inconsistent power-transition checks</c:v>
                </c:pt>
                <c:pt idx="1">
                  <c:v>Race Condition</c:v>
                </c:pt>
                <c:pt idx="2">
                  <c:v>Trusting input</c:v>
                </c:pt>
                <c:pt idx="3">
                  <c:v>Measurement failures</c:v>
                </c:pt>
                <c:pt idx="4">
                  <c:v>Platform capability not properly configured</c:v>
                </c:pt>
                <c:pt idx="5">
                  <c:v>Security of meaningful assets exposed to untrusted entities</c:v>
                </c:pt>
              </c:strCache>
            </c:strRef>
          </c:cat>
          <c:val>
            <c:numRef>
              <c:f>Graph!$B$1:$B$6</c:f>
              <c:numCache>
                <c:formatCode>General</c:formatCode>
                <c:ptCount val="6"/>
                <c:pt idx="0">
                  <c:v>11</c:v>
                </c:pt>
                <c:pt idx="1">
                  <c:v>6</c:v>
                </c:pt>
                <c:pt idx="2">
                  <c:v>30</c:v>
                </c:pt>
                <c:pt idx="3">
                  <c:v>4</c:v>
                </c:pt>
                <c:pt idx="4">
                  <c:v>20</c:v>
                </c:pt>
                <c:pt idx="5">
                  <c:v>6</c:v>
                </c:pt>
              </c:numCache>
            </c:numRef>
          </c:val>
        </c:ser>
        <c:dLbls>
          <c:showLegendKey val="0"/>
          <c:showVal val="0"/>
          <c:showCatName val="0"/>
          <c:showSerName val="0"/>
          <c:showPercent val="0"/>
          <c:showBubbleSize val="0"/>
        </c:dLbls>
        <c:gapWidth val="150"/>
        <c:shape val="box"/>
        <c:axId val="249416584"/>
        <c:axId val="249415016"/>
        <c:axId val="0"/>
      </c:bar3DChart>
      <c:catAx>
        <c:axId val="2494165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9415016"/>
        <c:crosses val="autoZero"/>
        <c:auto val="1"/>
        <c:lblAlgn val="ctr"/>
        <c:lblOffset val="100"/>
        <c:noMultiLvlLbl val="0"/>
      </c:catAx>
      <c:valAx>
        <c:axId val="249415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94165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Issues Distribution per Year</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Graph!$B$1</c:f>
              <c:strCache>
                <c:ptCount val="1"/>
                <c:pt idx="0">
                  <c:v>Total</c:v>
                </c:pt>
              </c:strCache>
            </c:strRef>
          </c:tx>
          <c:spPr>
            <a:solidFill>
              <a:schemeClr val="accent1"/>
            </a:solidFill>
            <a:ln>
              <a:noFill/>
            </a:ln>
            <a:effectLst/>
          </c:spPr>
          <c:invertIfNegative val="0"/>
          <c:cat>
            <c:strRef>
              <c:f>Graph!$A$2:$A$7</c:f>
              <c:strCache>
                <c:ptCount val="6"/>
                <c:pt idx="0">
                  <c:v>Inconsistent power-transition checks</c:v>
                </c:pt>
                <c:pt idx="1">
                  <c:v>Race Condition</c:v>
                </c:pt>
                <c:pt idx="2">
                  <c:v>Trusting input</c:v>
                </c:pt>
                <c:pt idx="3">
                  <c:v>Measurement failures</c:v>
                </c:pt>
                <c:pt idx="4">
                  <c:v>Platform capability not properly configured</c:v>
                </c:pt>
                <c:pt idx="5">
                  <c:v>Security of meaningful assets exposed to untrusted entities</c:v>
                </c:pt>
              </c:strCache>
            </c:strRef>
          </c:cat>
          <c:val>
            <c:numRef>
              <c:f>Graph!$B$2:$B$7</c:f>
              <c:numCache>
                <c:formatCode>General</c:formatCode>
                <c:ptCount val="6"/>
                <c:pt idx="0">
                  <c:v>11</c:v>
                </c:pt>
                <c:pt idx="1">
                  <c:v>6</c:v>
                </c:pt>
                <c:pt idx="2">
                  <c:v>30</c:v>
                </c:pt>
                <c:pt idx="3">
                  <c:v>4</c:v>
                </c:pt>
                <c:pt idx="4">
                  <c:v>20</c:v>
                </c:pt>
                <c:pt idx="5">
                  <c:v>6</c:v>
                </c:pt>
              </c:numCache>
            </c:numRef>
          </c:val>
        </c:ser>
        <c:ser>
          <c:idx val="1"/>
          <c:order val="1"/>
          <c:tx>
            <c:strRef>
              <c:f>Graph!$C$1</c:f>
              <c:strCache>
                <c:ptCount val="1"/>
                <c:pt idx="0">
                  <c:v>2015</c:v>
                </c:pt>
              </c:strCache>
            </c:strRef>
          </c:tx>
          <c:spPr>
            <a:solidFill>
              <a:schemeClr val="accent2"/>
            </a:solidFill>
            <a:ln>
              <a:noFill/>
            </a:ln>
            <a:effectLst/>
          </c:spPr>
          <c:invertIfNegative val="0"/>
          <c:cat>
            <c:strRef>
              <c:f>Graph!$A$2:$A$7</c:f>
              <c:strCache>
                <c:ptCount val="6"/>
                <c:pt idx="0">
                  <c:v>Inconsistent power-transition checks</c:v>
                </c:pt>
                <c:pt idx="1">
                  <c:v>Race Condition</c:v>
                </c:pt>
                <c:pt idx="2">
                  <c:v>Trusting input</c:v>
                </c:pt>
                <c:pt idx="3">
                  <c:v>Measurement failures</c:v>
                </c:pt>
                <c:pt idx="4">
                  <c:v>Platform capability not properly configured</c:v>
                </c:pt>
                <c:pt idx="5">
                  <c:v>Security of meaningful assets exposed to untrusted entities</c:v>
                </c:pt>
              </c:strCache>
            </c:strRef>
          </c:cat>
          <c:val>
            <c:numRef>
              <c:f>Graph!$C$2:$C$7</c:f>
              <c:numCache>
                <c:formatCode>General</c:formatCode>
                <c:ptCount val="6"/>
                <c:pt idx="0">
                  <c:v>5</c:v>
                </c:pt>
                <c:pt idx="1">
                  <c:v>4</c:v>
                </c:pt>
                <c:pt idx="2">
                  <c:v>5</c:v>
                </c:pt>
                <c:pt idx="3">
                  <c:v>0</c:v>
                </c:pt>
                <c:pt idx="4">
                  <c:v>3</c:v>
                </c:pt>
                <c:pt idx="5">
                  <c:v>0</c:v>
                </c:pt>
              </c:numCache>
            </c:numRef>
          </c:val>
        </c:ser>
        <c:ser>
          <c:idx val="2"/>
          <c:order val="2"/>
          <c:tx>
            <c:strRef>
              <c:f>Graph!$D$1</c:f>
              <c:strCache>
                <c:ptCount val="1"/>
                <c:pt idx="0">
                  <c:v>2016</c:v>
                </c:pt>
              </c:strCache>
            </c:strRef>
          </c:tx>
          <c:spPr>
            <a:solidFill>
              <a:schemeClr val="accent3"/>
            </a:solidFill>
            <a:ln>
              <a:noFill/>
            </a:ln>
            <a:effectLst/>
          </c:spPr>
          <c:invertIfNegative val="0"/>
          <c:cat>
            <c:strRef>
              <c:f>Graph!$A$2:$A$7</c:f>
              <c:strCache>
                <c:ptCount val="6"/>
                <c:pt idx="0">
                  <c:v>Inconsistent power-transition checks</c:v>
                </c:pt>
                <c:pt idx="1">
                  <c:v>Race Condition</c:v>
                </c:pt>
                <c:pt idx="2">
                  <c:v>Trusting input</c:v>
                </c:pt>
                <c:pt idx="3">
                  <c:v>Measurement failures</c:v>
                </c:pt>
                <c:pt idx="4">
                  <c:v>Platform capability not properly configured</c:v>
                </c:pt>
                <c:pt idx="5">
                  <c:v>Security of meaningful assets exposed to untrusted entities</c:v>
                </c:pt>
              </c:strCache>
            </c:strRef>
          </c:cat>
          <c:val>
            <c:numRef>
              <c:f>Graph!$D$2:$D$7</c:f>
              <c:numCache>
                <c:formatCode>General</c:formatCode>
                <c:ptCount val="6"/>
                <c:pt idx="0">
                  <c:v>4</c:v>
                </c:pt>
                <c:pt idx="1">
                  <c:v>1</c:v>
                </c:pt>
                <c:pt idx="2">
                  <c:v>23</c:v>
                </c:pt>
                <c:pt idx="3">
                  <c:v>4</c:v>
                </c:pt>
                <c:pt idx="4">
                  <c:v>11</c:v>
                </c:pt>
                <c:pt idx="5">
                  <c:v>0</c:v>
                </c:pt>
              </c:numCache>
            </c:numRef>
          </c:val>
        </c:ser>
        <c:ser>
          <c:idx val="3"/>
          <c:order val="3"/>
          <c:tx>
            <c:strRef>
              <c:f>Graph!$E$1</c:f>
              <c:strCache>
                <c:ptCount val="1"/>
                <c:pt idx="0">
                  <c:v>2017</c:v>
                </c:pt>
              </c:strCache>
            </c:strRef>
          </c:tx>
          <c:spPr>
            <a:solidFill>
              <a:schemeClr val="accent4"/>
            </a:solidFill>
            <a:ln>
              <a:noFill/>
            </a:ln>
            <a:effectLst/>
          </c:spPr>
          <c:invertIfNegative val="0"/>
          <c:cat>
            <c:strRef>
              <c:f>Graph!$A$2:$A$7</c:f>
              <c:strCache>
                <c:ptCount val="6"/>
                <c:pt idx="0">
                  <c:v>Inconsistent power-transition checks</c:v>
                </c:pt>
                <c:pt idx="1">
                  <c:v>Race Condition</c:v>
                </c:pt>
                <c:pt idx="2">
                  <c:v>Trusting input</c:v>
                </c:pt>
                <c:pt idx="3">
                  <c:v>Measurement failures</c:v>
                </c:pt>
                <c:pt idx="4">
                  <c:v>Platform capability not properly configured</c:v>
                </c:pt>
                <c:pt idx="5">
                  <c:v>Security of meaningful assets exposed to untrusted entities</c:v>
                </c:pt>
              </c:strCache>
            </c:strRef>
          </c:cat>
          <c:val>
            <c:numRef>
              <c:f>Graph!$E$2:$E$7</c:f>
              <c:numCache>
                <c:formatCode>General</c:formatCode>
                <c:ptCount val="6"/>
                <c:pt idx="0">
                  <c:v>2</c:v>
                </c:pt>
                <c:pt idx="1">
                  <c:v>1</c:v>
                </c:pt>
                <c:pt idx="2">
                  <c:v>2</c:v>
                </c:pt>
                <c:pt idx="3">
                  <c:v>0</c:v>
                </c:pt>
                <c:pt idx="4">
                  <c:v>6</c:v>
                </c:pt>
                <c:pt idx="5">
                  <c:v>6</c:v>
                </c:pt>
              </c:numCache>
            </c:numRef>
          </c:val>
        </c:ser>
        <c:dLbls>
          <c:showLegendKey val="0"/>
          <c:showVal val="0"/>
          <c:showCatName val="0"/>
          <c:showSerName val="0"/>
          <c:showPercent val="0"/>
          <c:showBubbleSize val="0"/>
        </c:dLbls>
        <c:gapWidth val="219"/>
        <c:overlap val="-27"/>
        <c:axId val="249418152"/>
        <c:axId val="249421680"/>
      </c:barChart>
      <c:catAx>
        <c:axId val="249418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9421680"/>
        <c:crosses val="autoZero"/>
        <c:auto val="1"/>
        <c:lblAlgn val="ctr"/>
        <c:lblOffset val="100"/>
        <c:noMultiLvlLbl val="0"/>
      </c:catAx>
      <c:valAx>
        <c:axId val="249421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94181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F10B8B-72CE-49C3-A054-C7F5F6CFBFFB}" type="datetimeFigureOut">
              <a:rPr lang="en-US" smtClean="0"/>
              <a:t>10/19/2017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AC9DD9-535F-4C4A-819F-46E87F964645}" type="slidenum">
              <a:rPr lang="en-US" smtClean="0"/>
              <a:t>‹#›</a:t>
            </a:fld>
            <a:endParaRPr lang="en-US"/>
          </a:p>
        </p:txBody>
      </p:sp>
    </p:spTree>
    <p:extLst>
      <p:ext uri="{BB962C8B-B14F-4D97-AF65-F5344CB8AC3E}">
        <p14:creationId xmlns:p14="http://schemas.microsoft.com/office/powerpoint/2010/main" val="29260520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54ED7-BA0E-44C6-8063-D694840C194E}" type="datetimeFigureOut">
              <a:rPr lang="en-US" smtClean="0"/>
              <a:t>10/19/2017</a:t>
            </a:fld>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D8DB4F-8F74-4F34-8BD8-38232C43070D}" type="slidenum">
              <a:rPr lang="en-US" smtClean="0"/>
              <a:t>‹#›</a:t>
            </a:fld>
            <a:endParaRPr lang="en-US"/>
          </a:p>
        </p:txBody>
      </p:sp>
    </p:spTree>
    <p:extLst>
      <p:ext uri="{BB962C8B-B14F-4D97-AF65-F5344CB8AC3E}">
        <p14:creationId xmlns:p14="http://schemas.microsoft.com/office/powerpoint/2010/main" val="3537075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This is our abstract</a:t>
            </a:r>
            <a:br>
              <a:rPr lang="en-US" dirty="0" smtClean="0"/>
            </a:br>
            <a:r>
              <a:rPr lang="en-US" dirty="0" smtClean="0"/>
              <a:t>Bruce</a:t>
            </a:r>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2</a:t>
            </a:fld>
            <a:endParaRPr lang="en-US"/>
          </a:p>
        </p:txBody>
      </p:sp>
    </p:spTree>
    <p:extLst>
      <p:ext uri="{BB962C8B-B14F-4D97-AF65-F5344CB8AC3E}">
        <p14:creationId xmlns:p14="http://schemas.microsoft.com/office/powerpoint/2010/main" val="392981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Bruce</a:t>
            </a:r>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11</a:t>
            </a:fld>
            <a:endParaRPr lang="en-US"/>
          </a:p>
        </p:txBody>
      </p:sp>
    </p:spTree>
    <p:extLst>
      <p:ext uri="{BB962C8B-B14F-4D97-AF65-F5344CB8AC3E}">
        <p14:creationId xmlns:p14="http://schemas.microsoft.com/office/powerpoint/2010/main" val="2782667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Bruce</a:t>
            </a:r>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12</a:t>
            </a:fld>
            <a:endParaRPr lang="en-US"/>
          </a:p>
        </p:txBody>
      </p:sp>
    </p:spTree>
    <p:extLst>
      <p:ext uri="{BB962C8B-B14F-4D97-AF65-F5344CB8AC3E}">
        <p14:creationId xmlns:p14="http://schemas.microsoft.com/office/powerpoint/2010/main" val="695971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Bruce</a:t>
            </a:r>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13</a:t>
            </a:fld>
            <a:endParaRPr lang="en-US"/>
          </a:p>
        </p:txBody>
      </p:sp>
    </p:spTree>
    <p:extLst>
      <p:ext uri="{BB962C8B-B14F-4D97-AF65-F5344CB8AC3E}">
        <p14:creationId xmlns:p14="http://schemas.microsoft.com/office/powerpoint/2010/main" val="3640614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Bruce</a:t>
            </a:r>
            <a:r>
              <a:rPr lang="en-US" baseline="0" dirty="0" smtClean="0"/>
              <a:t> -&gt; Vincent transition</a:t>
            </a:r>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14</a:t>
            </a:fld>
            <a:endParaRPr lang="en-US"/>
          </a:p>
        </p:txBody>
      </p:sp>
    </p:spTree>
    <p:extLst>
      <p:ext uri="{BB962C8B-B14F-4D97-AF65-F5344CB8AC3E}">
        <p14:creationId xmlns:p14="http://schemas.microsoft.com/office/powerpoint/2010/main" val="956318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Vincent</a:t>
            </a:r>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15</a:t>
            </a:fld>
            <a:endParaRPr lang="en-US"/>
          </a:p>
        </p:txBody>
      </p:sp>
    </p:spTree>
    <p:extLst>
      <p:ext uri="{BB962C8B-B14F-4D97-AF65-F5344CB8AC3E}">
        <p14:creationId xmlns:p14="http://schemas.microsoft.com/office/powerpoint/2010/main" val="1335071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Vincent</a:t>
            </a:r>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16</a:t>
            </a:fld>
            <a:endParaRPr lang="en-US"/>
          </a:p>
        </p:txBody>
      </p:sp>
    </p:spTree>
    <p:extLst>
      <p:ext uri="{BB962C8B-B14F-4D97-AF65-F5344CB8AC3E}">
        <p14:creationId xmlns:p14="http://schemas.microsoft.com/office/powerpoint/2010/main" val="3544351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Vincent</a:t>
            </a:r>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17</a:t>
            </a:fld>
            <a:endParaRPr lang="en-US"/>
          </a:p>
        </p:txBody>
      </p:sp>
    </p:spTree>
    <p:extLst>
      <p:ext uri="{BB962C8B-B14F-4D97-AF65-F5344CB8AC3E}">
        <p14:creationId xmlns:p14="http://schemas.microsoft.com/office/powerpoint/2010/main" val="321840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Vincent</a:t>
            </a:r>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18</a:t>
            </a:fld>
            <a:endParaRPr lang="en-US"/>
          </a:p>
        </p:txBody>
      </p:sp>
    </p:spTree>
    <p:extLst>
      <p:ext uri="{BB962C8B-B14F-4D97-AF65-F5344CB8AC3E}">
        <p14:creationId xmlns:p14="http://schemas.microsoft.com/office/powerpoint/2010/main" val="651732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Vincent</a:t>
            </a:r>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19</a:t>
            </a:fld>
            <a:endParaRPr lang="en-US"/>
          </a:p>
        </p:txBody>
      </p:sp>
    </p:spTree>
    <p:extLst>
      <p:ext uri="{BB962C8B-B14F-4D97-AF65-F5344CB8AC3E}">
        <p14:creationId xmlns:p14="http://schemas.microsoft.com/office/powerpoint/2010/main" val="476321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Vincent</a:t>
            </a:r>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20</a:t>
            </a:fld>
            <a:endParaRPr lang="en-US"/>
          </a:p>
        </p:txBody>
      </p:sp>
    </p:spTree>
    <p:extLst>
      <p:ext uri="{BB962C8B-B14F-4D97-AF65-F5344CB8AC3E}">
        <p14:creationId xmlns:p14="http://schemas.microsoft.com/office/powerpoint/2010/main" val="3934609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The last line of the disclaimer was</a:t>
            </a:r>
            <a:r>
              <a:rPr lang="en-US" baseline="0" dirty="0" smtClean="0"/>
              <a:t> added because in the classes I’ve added cache overwriting SMM area, fuses not properly setup and priority decoding for overlapping ranges (the LAPIC bug), which are outside of the expectation for BIOS/UEFI itself, but did affect BIOS/UEFI security.</a:t>
            </a:r>
          </a:p>
          <a:p>
            <a:endParaRPr lang="en-US" baseline="0" dirty="0" smtClean="0"/>
          </a:p>
          <a:p>
            <a:r>
              <a:rPr lang="en-US" baseline="0" dirty="0" smtClean="0"/>
              <a:t>Bruce</a:t>
            </a:r>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3</a:t>
            </a:fld>
            <a:endParaRPr lang="en-US"/>
          </a:p>
        </p:txBody>
      </p:sp>
    </p:spTree>
    <p:extLst>
      <p:ext uri="{BB962C8B-B14F-4D97-AF65-F5344CB8AC3E}">
        <p14:creationId xmlns:p14="http://schemas.microsoft.com/office/powerpoint/2010/main" val="2974738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Vincent</a:t>
            </a:r>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21</a:t>
            </a:fld>
            <a:endParaRPr lang="en-US"/>
          </a:p>
        </p:txBody>
      </p:sp>
    </p:spTree>
    <p:extLst>
      <p:ext uri="{BB962C8B-B14F-4D97-AF65-F5344CB8AC3E}">
        <p14:creationId xmlns:p14="http://schemas.microsoft.com/office/powerpoint/2010/main" val="3010215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Vincent</a:t>
            </a:r>
            <a:r>
              <a:rPr lang="en-US" baseline="0" dirty="0" smtClean="0"/>
              <a:t> </a:t>
            </a:r>
            <a:r>
              <a:rPr lang="en-US" dirty="0" smtClean="0"/>
              <a:t> -&gt;</a:t>
            </a:r>
            <a:r>
              <a:rPr lang="en-US" baseline="0" dirty="0" smtClean="0"/>
              <a:t> Rodrigo transition</a:t>
            </a:r>
            <a:endParaRPr lang="en-US" dirty="0" smtClean="0"/>
          </a:p>
        </p:txBody>
      </p:sp>
      <p:sp>
        <p:nvSpPr>
          <p:cNvPr id="4" name="Slide Number Placeholder 3"/>
          <p:cNvSpPr>
            <a:spLocks noGrp="1"/>
          </p:cNvSpPr>
          <p:nvPr>
            <p:ph type="sldNum" sz="quarter" idx="10"/>
          </p:nvPr>
        </p:nvSpPr>
        <p:spPr/>
        <p:txBody>
          <a:bodyPr/>
          <a:lstStyle/>
          <a:p>
            <a:fld id="{99D8DB4F-8F74-4F34-8BD8-38232C43070D}" type="slidenum">
              <a:rPr lang="en-US" smtClean="0"/>
              <a:t>22</a:t>
            </a:fld>
            <a:endParaRPr lang="en-US"/>
          </a:p>
        </p:txBody>
      </p:sp>
    </p:spTree>
    <p:extLst>
      <p:ext uri="{BB962C8B-B14F-4D97-AF65-F5344CB8AC3E}">
        <p14:creationId xmlns:p14="http://schemas.microsoft.com/office/powerpoint/2010/main" val="2281792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Rodrigo</a:t>
            </a:r>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23</a:t>
            </a:fld>
            <a:endParaRPr lang="en-US"/>
          </a:p>
        </p:txBody>
      </p:sp>
    </p:spTree>
    <p:extLst>
      <p:ext uri="{BB962C8B-B14F-4D97-AF65-F5344CB8AC3E}">
        <p14:creationId xmlns:p14="http://schemas.microsoft.com/office/powerpoint/2010/main" val="1691331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Rodrigo</a:t>
            </a:r>
          </a:p>
          <a:p>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24</a:t>
            </a:fld>
            <a:endParaRPr lang="en-US"/>
          </a:p>
        </p:txBody>
      </p:sp>
    </p:spTree>
    <p:extLst>
      <p:ext uri="{BB962C8B-B14F-4D97-AF65-F5344CB8AC3E}">
        <p14:creationId xmlns:p14="http://schemas.microsoft.com/office/powerpoint/2010/main" val="20768056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Rodrigo</a:t>
            </a:r>
          </a:p>
          <a:p>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25</a:t>
            </a:fld>
            <a:endParaRPr lang="en-US"/>
          </a:p>
        </p:txBody>
      </p:sp>
    </p:spTree>
    <p:extLst>
      <p:ext uri="{BB962C8B-B14F-4D97-AF65-F5344CB8AC3E}">
        <p14:creationId xmlns:p14="http://schemas.microsoft.com/office/powerpoint/2010/main" val="1524792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Rodrigo</a:t>
            </a:r>
          </a:p>
          <a:p>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26</a:t>
            </a:fld>
            <a:endParaRPr lang="en-US"/>
          </a:p>
        </p:txBody>
      </p:sp>
    </p:spTree>
    <p:extLst>
      <p:ext uri="{BB962C8B-B14F-4D97-AF65-F5344CB8AC3E}">
        <p14:creationId xmlns:p14="http://schemas.microsoft.com/office/powerpoint/2010/main" val="7197707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Rodrigo</a:t>
            </a:r>
          </a:p>
          <a:p>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27</a:t>
            </a:fld>
            <a:endParaRPr lang="en-US"/>
          </a:p>
        </p:txBody>
      </p:sp>
    </p:spTree>
    <p:extLst>
      <p:ext uri="{BB962C8B-B14F-4D97-AF65-F5344CB8AC3E}">
        <p14:creationId xmlns:p14="http://schemas.microsoft.com/office/powerpoint/2010/main" val="1477658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Rodrigo</a:t>
            </a:r>
          </a:p>
          <a:p>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28</a:t>
            </a:fld>
            <a:endParaRPr lang="en-US"/>
          </a:p>
        </p:txBody>
      </p:sp>
    </p:spTree>
    <p:extLst>
      <p:ext uri="{BB962C8B-B14F-4D97-AF65-F5344CB8AC3E}">
        <p14:creationId xmlns:p14="http://schemas.microsoft.com/office/powerpoint/2010/main" val="30546463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Rodrigo</a:t>
            </a:r>
          </a:p>
          <a:p>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29</a:t>
            </a:fld>
            <a:endParaRPr lang="en-US"/>
          </a:p>
        </p:txBody>
      </p:sp>
    </p:spTree>
    <p:extLst>
      <p:ext uri="{BB962C8B-B14F-4D97-AF65-F5344CB8AC3E}">
        <p14:creationId xmlns:p14="http://schemas.microsoft.com/office/powerpoint/2010/main" val="36352609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Rodrigo</a:t>
            </a:r>
          </a:p>
          <a:p>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30</a:t>
            </a:fld>
            <a:endParaRPr lang="en-US"/>
          </a:p>
        </p:txBody>
      </p:sp>
    </p:spTree>
    <p:extLst>
      <p:ext uri="{BB962C8B-B14F-4D97-AF65-F5344CB8AC3E}">
        <p14:creationId xmlns:p14="http://schemas.microsoft.com/office/powerpoint/2010/main" val="2164464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Bruce</a:t>
            </a:r>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4</a:t>
            </a:fld>
            <a:endParaRPr lang="en-US"/>
          </a:p>
        </p:txBody>
      </p:sp>
    </p:spTree>
    <p:extLst>
      <p:ext uri="{BB962C8B-B14F-4D97-AF65-F5344CB8AC3E}">
        <p14:creationId xmlns:p14="http://schemas.microsoft.com/office/powerpoint/2010/main" val="10140143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Rodrigo</a:t>
            </a:r>
          </a:p>
          <a:p>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31</a:t>
            </a:fld>
            <a:endParaRPr lang="en-US"/>
          </a:p>
        </p:txBody>
      </p:sp>
    </p:spTree>
    <p:extLst>
      <p:ext uri="{BB962C8B-B14F-4D97-AF65-F5344CB8AC3E}">
        <p14:creationId xmlns:p14="http://schemas.microsoft.com/office/powerpoint/2010/main" val="35032006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Rodrigo</a:t>
            </a:r>
          </a:p>
          <a:p>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32</a:t>
            </a:fld>
            <a:endParaRPr lang="en-US"/>
          </a:p>
        </p:txBody>
      </p:sp>
    </p:spTree>
    <p:extLst>
      <p:ext uri="{BB962C8B-B14F-4D97-AF65-F5344CB8AC3E}">
        <p14:creationId xmlns:p14="http://schemas.microsoft.com/office/powerpoint/2010/main" val="41829159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Rodrigo</a:t>
            </a:r>
          </a:p>
          <a:p>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33</a:t>
            </a:fld>
            <a:endParaRPr lang="en-US"/>
          </a:p>
        </p:txBody>
      </p:sp>
    </p:spTree>
    <p:extLst>
      <p:ext uri="{BB962C8B-B14F-4D97-AF65-F5344CB8AC3E}">
        <p14:creationId xmlns:p14="http://schemas.microsoft.com/office/powerpoint/2010/main" val="5527375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Rodrigo</a:t>
            </a:r>
          </a:p>
          <a:p>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34</a:t>
            </a:fld>
            <a:endParaRPr lang="en-US"/>
          </a:p>
        </p:txBody>
      </p:sp>
    </p:spTree>
    <p:extLst>
      <p:ext uri="{BB962C8B-B14F-4D97-AF65-F5344CB8AC3E}">
        <p14:creationId xmlns:p14="http://schemas.microsoft.com/office/powerpoint/2010/main" val="13558887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Rodrigo</a:t>
            </a:r>
          </a:p>
          <a:p>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35</a:t>
            </a:fld>
            <a:endParaRPr lang="en-US"/>
          </a:p>
        </p:txBody>
      </p:sp>
    </p:spTree>
    <p:extLst>
      <p:ext uri="{BB962C8B-B14F-4D97-AF65-F5344CB8AC3E}">
        <p14:creationId xmlns:p14="http://schemas.microsoft.com/office/powerpoint/2010/main" val="7488577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Rodrigo</a:t>
            </a:r>
            <a:r>
              <a:rPr lang="en-US" baseline="0" dirty="0" smtClean="0"/>
              <a:t> -&gt; </a:t>
            </a:r>
            <a:r>
              <a:rPr lang="en-US" dirty="0" smtClean="0"/>
              <a:t>Vincent</a:t>
            </a:r>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36</a:t>
            </a:fld>
            <a:endParaRPr lang="en-US"/>
          </a:p>
        </p:txBody>
      </p:sp>
    </p:spTree>
    <p:extLst>
      <p:ext uri="{BB962C8B-B14F-4D97-AF65-F5344CB8AC3E}">
        <p14:creationId xmlns:p14="http://schemas.microsoft.com/office/powerpoint/2010/main" val="34554195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Vincent</a:t>
            </a:r>
          </a:p>
          <a:p>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37</a:t>
            </a:fld>
            <a:endParaRPr lang="en-US"/>
          </a:p>
        </p:txBody>
      </p:sp>
    </p:spTree>
    <p:extLst>
      <p:ext uri="{BB962C8B-B14F-4D97-AF65-F5344CB8AC3E}">
        <p14:creationId xmlns:p14="http://schemas.microsoft.com/office/powerpoint/2010/main" val="552526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Vincent</a:t>
            </a:r>
          </a:p>
          <a:p>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38</a:t>
            </a:fld>
            <a:endParaRPr lang="en-US"/>
          </a:p>
        </p:txBody>
      </p:sp>
    </p:spTree>
    <p:extLst>
      <p:ext uri="{BB962C8B-B14F-4D97-AF65-F5344CB8AC3E}">
        <p14:creationId xmlns:p14="http://schemas.microsoft.com/office/powerpoint/2010/main" val="25723397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Vincent</a:t>
            </a:r>
          </a:p>
          <a:p>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39</a:t>
            </a:fld>
            <a:endParaRPr lang="en-US"/>
          </a:p>
        </p:txBody>
      </p:sp>
    </p:spTree>
    <p:extLst>
      <p:ext uri="{BB962C8B-B14F-4D97-AF65-F5344CB8AC3E}">
        <p14:creationId xmlns:p14="http://schemas.microsoft.com/office/powerpoint/2010/main" val="42113895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Vincent</a:t>
            </a:r>
          </a:p>
          <a:p>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40</a:t>
            </a:fld>
            <a:endParaRPr lang="en-US"/>
          </a:p>
        </p:txBody>
      </p:sp>
    </p:spTree>
    <p:extLst>
      <p:ext uri="{BB962C8B-B14F-4D97-AF65-F5344CB8AC3E}">
        <p14:creationId xmlns:p14="http://schemas.microsoft.com/office/powerpoint/2010/main" val="989730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Bruce</a:t>
            </a:r>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5</a:t>
            </a:fld>
            <a:endParaRPr lang="en-US"/>
          </a:p>
        </p:txBody>
      </p:sp>
    </p:spTree>
    <p:extLst>
      <p:ext uri="{BB962C8B-B14F-4D97-AF65-F5344CB8AC3E}">
        <p14:creationId xmlns:p14="http://schemas.microsoft.com/office/powerpoint/2010/main" val="32113084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Vincent</a:t>
            </a:r>
          </a:p>
          <a:p>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41</a:t>
            </a:fld>
            <a:endParaRPr lang="en-US"/>
          </a:p>
        </p:txBody>
      </p:sp>
    </p:spTree>
    <p:extLst>
      <p:ext uri="{BB962C8B-B14F-4D97-AF65-F5344CB8AC3E}">
        <p14:creationId xmlns:p14="http://schemas.microsoft.com/office/powerpoint/2010/main" val="6768620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Vincent</a:t>
            </a:r>
          </a:p>
          <a:p>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42</a:t>
            </a:fld>
            <a:endParaRPr lang="en-US"/>
          </a:p>
        </p:txBody>
      </p:sp>
    </p:spTree>
    <p:extLst>
      <p:ext uri="{BB962C8B-B14F-4D97-AF65-F5344CB8AC3E}">
        <p14:creationId xmlns:p14="http://schemas.microsoft.com/office/powerpoint/2010/main" val="20523848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Vincent</a:t>
            </a:r>
          </a:p>
          <a:p>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43</a:t>
            </a:fld>
            <a:endParaRPr lang="en-US"/>
          </a:p>
        </p:txBody>
      </p:sp>
    </p:spTree>
    <p:extLst>
      <p:ext uri="{BB962C8B-B14F-4D97-AF65-F5344CB8AC3E}">
        <p14:creationId xmlns:p14="http://schemas.microsoft.com/office/powerpoint/2010/main" val="36877170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Vincent</a:t>
            </a:r>
            <a:r>
              <a:rPr lang="en-US" baseline="0" dirty="0" smtClean="0"/>
              <a:t> -&gt; Rodrigo transition</a:t>
            </a:r>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44</a:t>
            </a:fld>
            <a:endParaRPr lang="en-US"/>
          </a:p>
        </p:txBody>
      </p:sp>
    </p:spTree>
    <p:extLst>
      <p:ext uri="{BB962C8B-B14F-4D97-AF65-F5344CB8AC3E}">
        <p14:creationId xmlns:p14="http://schemas.microsoft.com/office/powerpoint/2010/main" val="32860151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All</a:t>
            </a:r>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45</a:t>
            </a:fld>
            <a:endParaRPr lang="en-US"/>
          </a:p>
        </p:txBody>
      </p:sp>
    </p:spTree>
    <p:extLst>
      <p:ext uri="{BB962C8B-B14F-4D97-AF65-F5344CB8AC3E}">
        <p14:creationId xmlns:p14="http://schemas.microsoft.com/office/powerpoint/2010/main" val="2066603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Vincent</a:t>
            </a:r>
            <a:r>
              <a:rPr lang="en-US" baseline="0" dirty="0" smtClean="0"/>
              <a:t> -&gt; Rodrigo transition</a:t>
            </a:r>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47</a:t>
            </a:fld>
            <a:endParaRPr lang="en-US"/>
          </a:p>
        </p:txBody>
      </p:sp>
    </p:spTree>
    <p:extLst>
      <p:ext uri="{BB962C8B-B14F-4D97-AF65-F5344CB8AC3E}">
        <p14:creationId xmlns:p14="http://schemas.microsoft.com/office/powerpoint/2010/main" val="3546650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normAutofit/>
          </a:bodyPr>
          <a:lstStyle/>
          <a:p>
            <a:r>
              <a:rPr lang="en-US" dirty="0" smtClean="0"/>
              <a:t>Bruce</a:t>
            </a:r>
            <a:endParaRPr lang="en-US" dirty="0"/>
          </a:p>
        </p:txBody>
      </p:sp>
      <p:sp>
        <p:nvSpPr>
          <p:cNvPr id="4" name="Slide Number Placeholder 3"/>
          <p:cNvSpPr>
            <a:spLocks noGrp="1"/>
          </p:cNvSpPr>
          <p:nvPr>
            <p:ph type="sldNum" sz="quarter" idx="10"/>
          </p:nvPr>
        </p:nvSpPr>
        <p:spPr/>
        <p:txBody>
          <a:bodyPr/>
          <a:lstStyle/>
          <a:p>
            <a:fld id="{5E951560-EC66-43D5-9E20-3BF7C808E1ED}"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52786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Bruce</a:t>
            </a:r>
            <a:endParaRPr lang="en-US" dirty="0"/>
          </a:p>
        </p:txBody>
      </p:sp>
    </p:spTree>
    <p:extLst>
      <p:ext uri="{BB962C8B-B14F-4D97-AF65-F5344CB8AC3E}">
        <p14:creationId xmlns:p14="http://schemas.microsoft.com/office/powerpoint/2010/main" val="1599042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Bruce</a:t>
            </a:r>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8</a:t>
            </a:fld>
            <a:endParaRPr lang="en-US"/>
          </a:p>
        </p:txBody>
      </p:sp>
    </p:spTree>
    <p:extLst>
      <p:ext uri="{BB962C8B-B14F-4D97-AF65-F5344CB8AC3E}">
        <p14:creationId xmlns:p14="http://schemas.microsoft.com/office/powerpoint/2010/main" val="1304617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Bruce</a:t>
            </a:r>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9</a:t>
            </a:fld>
            <a:endParaRPr lang="en-US"/>
          </a:p>
        </p:txBody>
      </p:sp>
    </p:spTree>
    <p:extLst>
      <p:ext uri="{BB962C8B-B14F-4D97-AF65-F5344CB8AC3E}">
        <p14:creationId xmlns:p14="http://schemas.microsoft.com/office/powerpoint/2010/main" val="1918927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Bruce</a:t>
            </a:r>
            <a:endParaRPr lang="en-US" dirty="0"/>
          </a:p>
        </p:txBody>
      </p:sp>
      <p:sp>
        <p:nvSpPr>
          <p:cNvPr id="4" name="Slide Number Placeholder 3"/>
          <p:cNvSpPr>
            <a:spLocks noGrp="1"/>
          </p:cNvSpPr>
          <p:nvPr>
            <p:ph type="sldNum" sz="quarter" idx="10"/>
          </p:nvPr>
        </p:nvSpPr>
        <p:spPr/>
        <p:txBody>
          <a:bodyPr/>
          <a:lstStyle/>
          <a:p>
            <a:fld id="{99D8DB4F-8F74-4F34-8BD8-38232C43070D}" type="slidenum">
              <a:rPr lang="en-US" smtClean="0"/>
              <a:t>10</a:t>
            </a:fld>
            <a:endParaRPr lang="en-US"/>
          </a:p>
        </p:txBody>
      </p:sp>
    </p:spTree>
    <p:extLst>
      <p:ext uri="{BB962C8B-B14F-4D97-AF65-F5344CB8AC3E}">
        <p14:creationId xmlns:p14="http://schemas.microsoft.com/office/powerpoint/2010/main" val="4256773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75F998-5F87-6E42-8922-48408A16CBB5}"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FD091E-1BE9-D048-802F-264F52FB23B7}" type="slidenum">
              <a:rPr lang="en-US" smtClean="0"/>
              <a:t>‹#›</a:t>
            </a:fld>
            <a:endParaRPr lang="en-US"/>
          </a:p>
        </p:txBody>
      </p:sp>
    </p:spTree>
    <p:extLst>
      <p:ext uri="{BB962C8B-B14F-4D97-AF65-F5344CB8AC3E}">
        <p14:creationId xmlns:p14="http://schemas.microsoft.com/office/powerpoint/2010/main" val="363642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75F998-5F87-6E42-8922-48408A16CBB5}"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FD091E-1BE9-D048-802F-264F52FB23B7}" type="slidenum">
              <a:rPr lang="en-US" smtClean="0"/>
              <a:t>‹#›</a:t>
            </a:fld>
            <a:endParaRPr lang="en-US"/>
          </a:p>
        </p:txBody>
      </p:sp>
    </p:spTree>
    <p:extLst>
      <p:ext uri="{BB962C8B-B14F-4D97-AF65-F5344CB8AC3E}">
        <p14:creationId xmlns:p14="http://schemas.microsoft.com/office/powerpoint/2010/main" val="1291378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75F998-5F87-6E42-8922-48408A16CBB5}" type="datetimeFigureOut">
              <a:rPr lang="en-US" smtClean="0"/>
              <a:t>10/19/2017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FD091E-1BE9-D048-802F-264F52FB23B7}" type="slidenum">
              <a:rPr lang="en-US" smtClean="0"/>
              <a:t>‹#›</a:t>
            </a:fld>
            <a:endParaRPr lang="en-US"/>
          </a:p>
        </p:txBody>
      </p:sp>
    </p:spTree>
    <p:extLst>
      <p:ext uri="{BB962C8B-B14F-4D97-AF65-F5344CB8AC3E}">
        <p14:creationId xmlns:p14="http://schemas.microsoft.com/office/powerpoint/2010/main" val="1612159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 &amp; Subtitle">
    <p:spTree>
      <p:nvGrpSpPr>
        <p:cNvPr id="1" name=""/>
        <p:cNvGrpSpPr/>
        <p:nvPr/>
      </p:nvGrpSpPr>
      <p:grpSpPr>
        <a:xfrm>
          <a:off x="0" y="0"/>
          <a:ext cx="0" cy="0"/>
          <a:chOff x="0" y="0"/>
          <a:chExt cx="0" cy="0"/>
        </a:xfrm>
      </p:grpSpPr>
      <p:sp>
        <p:nvSpPr>
          <p:cNvPr id="30" name="Shape 30"/>
          <p:cNvSpPr>
            <a:spLocks noGrp="1"/>
          </p:cNvSpPr>
          <p:nvPr>
            <p:ph type="title"/>
          </p:nvPr>
        </p:nvSpPr>
        <p:spPr>
          <a:prstGeom prst="rect">
            <a:avLst/>
          </a:prstGeom>
        </p:spPr>
        <p:txBody>
          <a:bodyPr/>
          <a:lstStyle/>
          <a:p>
            <a:pPr lvl="0">
              <a:defRPr sz="1800" spc="0">
                <a:solidFill>
                  <a:srgbClr val="000000"/>
                </a:solidFill>
              </a:defRPr>
            </a:pPr>
            <a:r>
              <a:rPr sz="3375" spc="-33">
                <a:solidFill>
                  <a:srgbClr val="606060"/>
                </a:solidFill>
              </a:rPr>
              <a:t>Title Text</a:t>
            </a:r>
          </a:p>
        </p:txBody>
      </p:sp>
      <p:sp>
        <p:nvSpPr>
          <p:cNvPr id="31" name="Shape 31"/>
          <p:cNvSpPr>
            <a:spLocks noGrp="1"/>
          </p:cNvSpPr>
          <p:nvPr>
            <p:ph type="body" idx="1"/>
          </p:nvPr>
        </p:nvSpPr>
        <p:spPr>
          <a:prstGeom prst="rect">
            <a:avLst/>
          </a:prstGeom>
        </p:spPr>
        <p:txBody>
          <a:bodyPr/>
          <a:lstStyle>
            <a:lvl2pPr marL="120775" indent="-120775">
              <a:lnSpc>
                <a:spcPct val="90000"/>
              </a:lnSpc>
              <a:spcBef>
                <a:spcPts val="675"/>
              </a:spcBef>
              <a:buClr>
                <a:srgbClr val="8CC558"/>
              </a:buClr>
              <a:buChar char="▪"/>
              <a:defRPr sz="2475" spc="-25">
                <a:solidFill>
                  <a:srgbClr val="606060"/>
                </a:solidFill>
                <a:latin typeface="Vista Sans OT Light"/>
                <a:ea typeface="Vista Sans OT Light"/>
                <a:cs typeface="Vista Sans OT Light"/>
                <a:sym typeface="Vista Sans OT Light"/>
              </a:defRPr>
            </a:lvl2pPr>
            <a:lvl3pPr marL="270250" indent="-134519">
              <a:lnSpc>
                <a:spcPct val="90000"/>
              </a:lnSpc>
              <a:spcBef>
                <a:spcPts val="506"/>
              </a:spcBef>
              <a:buChar char="▪"/>
              <a:defRPr sz="2250" spc="-22">
                <a:solidFill>
                  <a:srgbClr val="606060"/>
                </a:solidFill>
                <a:latin typeface="Vista Sans OT Light"/>
                <a:ea typeface="Vista Sans OT Light"/>
                <a:cs typeface="Vista Sans OT Light"/>
                <a:sym typeface="Vista Sans OT Light"/>
              </a:defRPr>
            </a:lvl3pPr>
            <a:lvl4pPr marL="387485" indent="-98805">
              <a:lnSpc>
                <a:spcPct val="90000"/>
              </a:lnSpc>
              <a:spcBef>
                <a:spcPts val="506"/>
              </a:spcBef>
              <a:buChar char="▪"/>
              <a:defRPr sz="2138" spc="-21">
                <a:solidFill>
                  <a:srgbClr val="606060"/>
                </a:solidFill>
                <a:latin typeface="Vista Sans OT Light"/>
                <a:ea typeface="Vista Sans OT Light"/>
                <a:cs typeface="Vista Sans OT Light"/>
                <a:sym typeface="Vista Sans OT Light"/>
              </a:defRPr>
            </a:lvl4pPr>
            <a:lvl5pPr marL="521409" indent="-101782">
              <a:lnSpc>
                <a:spcPct val="90000"/>
              </a:lnSpc>
              <a:spcBef>
                <a:spcPts val="506"/>
              </a:spcBef>
              <a:buChar char="▪"/>
              <a:defRPr sz="2025" spc="-20">
                <a:solidFill>
                  <a:srgbClr val="606060"/>
                </a:solidFill>
                <a:latin typeface="Vista Sans OT Light"/>
                <a:ea typeface="Vista Sans OT Light"/>
                <a:cs typeface="Vista Sans OT Light"/>
                <a:sym typeface="Vista Sans OT Light"/>
              </a:defRPr>
            </a:lvl5pPr>
          </a:lstStyle>
          <a:p>
            <a:pPr lvl="0">
              <a:defRPr sz="1800" spc="0">
                <a:solidFill>
                  <a:srgbClr val="000000"/>
                </a:solidFill>
              </a:defRPr>
            </a:pPr>
            <a:r>
              <a:rPr sz="2700" spc="-27">
                <a:solidFill>
                  <a:srgbClr val="8CC558"/>
                </a:solidFill>
              </a:rPr>
              <a:t>Body Level One</a:t>
            </a:r>
          </a:p>
          <a:p>
            <a:pPr lvl="1">
              <a:defRPr sz="1800" spc="0">
                <a:solidFill>
                  <a:srgbClr val="000000"/>
                </a:solidFill>
              </a:defRPr>
            </a:pPr>
            <a:r>
              <a:rPr sz="2475" spc="-25">
                <a:solidFill>
                  <a:srgbClr val="606060"/>
                </a:solidFill>
              </a:rPr>
              <a:t>Body Level Two</a:t>
            </a:r>
          </a:p>
          <a:p>
            <a:pPr lvl="2">
              <a:defRPr sz="1800" spc="0">
                <a:solidFill>
                  <a:srgbClr val="000000"/>
                </a:solidFill>
              </a:defRPr>
            </a:pPr>
            <a:r>
              <a:rPr sz="2250" spc="-22">
                <a:solidFill>
                  <a:srgbClr val="606060"/>
                </a:solidFill>
              </a:rPr>
              <a:t>Body Level Three</a:t>
            </a:r>
          </a:p>
          <a:p>
            <a:pPr lvl="3">
              <a:defRPr sz="1800" spc="0">
                <a:solidFill>
                  <a:srgbClr val="000000"/>
                </a:solidFill>
              </a:defRPr>
            </a:pPr>
            <a:r>
              <a:rPr sz="2138" spc="-21">
                <a:solidFill>
                  <a:srgbClr val="606060"/>
                </a:solidFill>
              </a:rPr>
              <a:t>Body Level Four</a:t>
            </a:r>
          </a:p>
          <a:p>
            <a:pPr lvl="4">
              <a:defRPr sz="1800" spc="0">
                <a:solidFill>
                  <a:srgbClr val="000000"/>
                </a:solidFill>
              </a:defRPr>
            </a:pPr>
            <a:r>
              <a:rPr sz="2025" spc="-20">
                <a:solidFill>
                  <a:srgbClr val="606060"/>
                </a:solidFill>
              </a:rPr>
              <a:t>Body Level Five</a:t>
            </a:r>
          </a:p>
        </p:txBody>
      </p:sp>
    </p:spTree>
    <p:extLst>
      <p:ext uri="{BB962C8B-B14F-4D97-AF65-F5344CB8AC3E}">
        <p14:creationId xmlns:p14="http://schemas.microsoft.com/office/powerpoint/2010/main" val="147698050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6"/>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5F998-5F87-6E42-8922-48408A16CBB5}" type="datetimeFigureOut">
              <a:rPr lang="en-US" smtClean="0"/>
              <a:t>10/19/2017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FD091E-1BE9-D048-802F-264F52FB23B7}" type="slidenum">
              <a:rPr lang="en-US" smtClean="0"/>
              <a:t>‹#›</a:t>
            </a:fld>
            <a:endParaRPr lang="en-US"/>
          </a:p>
        </p:txBody>
      </p:sp>
    </p:spTree>
    <p:extLst>
      <p:ext uri="{BB962C8B-B14F-4D97-AF65-F5344CB8AC3E}">
        <p14:creationId xmlns:p14="http://schemas.microsoft.com/office/powerpoint/2010/main" val="513158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6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security@uefi.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secure@intel.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security-center.intel.com/docs/BugBountyParticipationGuidelines.pdf" TargetMode="External"/><Relationship Id="rId4" Type="http://schemas.openxmlformats.org/officeDocument/2006/relationships/hyperlink" Target="https://security-center.intel.com/BugBountyProgram.aspx"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tianocore.org/" TargetMode="External"/><Relationship Id="rId7" Type="http://schemas.openxmlformats.org/officeDocument/2006/relationships/hyperlink" Target="https://www.gitbook.com/book/edk2-docs/security-advisory/detail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github.com/tianocore/tianocore.github.io/wiki/Reporting-Security-Issues" TargetMode="External"/><Relationship Id="rId5" Type="http://schemas.openxmlformats.org/officeDocument/2006/relationships/hyperlink" Target="https://github.com/tianocore/edk2-platforms" TargetMode="External"/><Relationship Id="rId4" Type="http://schemas.openxmlformats.org/officeDocument/2006/relationships/hyperlink" Target="https://github.com/tianocore/edk2"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intel.com/content/dam/www/public/us/en/documents/product-briefs/4th-gen-core-family-mobile-brief.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8" Type="http://schemas.openxmlformats.org/officeDocument/2006/relationships/hyperlink" Target="https://github.com/tianocore/edk2/tree/master/SignedCapsulePkg" TargetMode="External"/><Relationship Id="rId3" Type="http://schemas.openxmlformats.org/officeDocument/2006/relationships/hyperlink" Target="https://github.com/tianocore/edk2/tree/master/SecurityPkg" TargetMode="External"/><Relationship Id="rId7" Type="http://schemas.openxmlformats.org/officeDocument/2006/relationships/hyperlink" Target="http://csrc.nist.gov/publications/drafts/800-193/sp800-193-draft.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csrc.nist.gov/publications/nistpubs/800-147/NIST-SP800-147-April2011.pdf" TargetMode="External"/><Relationship Id="rId5" Type="http://schemas.openxmlformats.org/officeDocument/2006/relationships/hyperlink" Target="http://bluestop.org/edk2/docs/specs/A_Tour_Beyond_BIOS_into_UEFI_Secure_Boot_White_Paper.pdf" TargetMode="External"/><Relationship Id="rId10" Type="http://schemas.openxmlformats.org/officeDocument/2006/relationships/image" Target="../media/image6.jpeg"/><Relationship Id="rId4" Type="http://schemas.openxmlformats.org/officeDocument/2006/relationships/hyperlink" Target="https://firmware.intel.com/sites/default/files/resources/A_Tour_Beyond_BIOS_Implementing_TPM2_Support_in_EDKII.pdf" TargetMode="External"/><Relationship Id="rId9" Type="http://schemas.openxmlformats.org/officeDocument/2006/relationships/hyperlink" Target="https://github.com/tianocore-docs/Docs/raw/master/White_Papers/A_Tour_Beyond_BIOS_Capsule_Update_and_Recovery_in_EDK_II.pdf"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gitbook.com/book/edk2-docs/a-tour-beyond-bios-memory-protection-in-uefi-bios/details" TargetMode="External"/><Relationship Id="rId7"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github.com/tianocore-docs/Docs/raw/master/White_Papers/A_Tour_Beyond_BIOS_Security_Design_Guide_in_EDK_II.pdf" TargetMode="External"/><Relationship Id="rId5" Type="http://schemas.openxmlformats.org/officeDocument/2006/relationships/hyperlink" Target="https://github.com/tianocore-docs/Docs/raw/master/White_Papers/A_Tour_Beyond_BIOS_Securiy_Enhancement_to_Mitigate_Buffer_Overflow_in_UEFI.pdf" TargetMode="External"/><Relationship Id="rId4" Type="http://schemas.openxmlformats.org/officeDocument/2006/relationships/hyperlink" Target="https://github.com/tianocore-docs/Docs/raw/master/White_Papers/A_Tour_Beyond_BIOS_Secure_SMM_Communication.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hyperlink" Target="https://firmware.intel.com/content/smi-transfer-monitor-stm"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github.com/tianocore/edk2-platforms/tree/devel-MinPlatform" TargetMode="External"/><Relationship Id="rId13" Type="http://schemas.openxmlformats.org/officeDocument/2006/relationships/image" Target="../media/image6.jpeg"/><Relationship Id="rId3" Type="http://schemas.openxmlformats.org/officeDocument/2006/relationships/hyperlink" Target="https://lists.01.org/pipermail/edk2-devel/2017-April/009454.html" TargetMode="External"/><Relationship Id="rId7" Type="http://schemas.openxmlformats.org/officeDocument/2006/relationships/hyperlink" Target="https://github.com/tianocore/edk2-platforms/tree/devel-MinnowBoard3-UDK2017" TargetMode="External"/><Relationship Id="rId12" Type="http://schemas.openxmlformats.org/officeDocument/2006/relationships/hyperlink" Target="https://github.com/advanced-threat-research/firmware-security-trainin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github.com/tianocore/edk2-platforms/tree/minnowboard-max-udk2015" TargetMode="External"/><Relationship Id="rId11" Type="http://schemas.openxmlformats.org/officeDocument/2006/relationships/hyperlink" Target="http://www.apress.com/us/book/9781484200711" TargetMode="External"/><Relationship Id="rId5" Type="http://schemas.openxmlformats.org/officeDocument/2006/relationships/hyperlink" Target="https://github.com/tianocore/edk2/tree/master/QuarkPlatformPkg" TargetMode="External"/><Relationship Id="rId10" Type="http://schemas.openxmlformats.org/officeDocument/2006/relationships/hyperlink" Target="https://firmware.intel.com/sites/default/files/A_Tour_Beyond_BIOS_Using_the_Intel_Firmware_Support_Package_with_the_EFI_Developer_Kit_II_(FSP2.0).pdf" TargetMode="External"/><Relationship Id="rId4" Type="http://schemas.openxmlformats.org/officeDocument/2006/relationships/hyperlink" Target="https://firmware.intel.com/sites/default/files/resources/A_Tour_Beyond_BIOS_Using_Intel_VT-d_for_DMA_Protection.pdf" TargetMode="External"/><Relationship Id="rId9" Type="http://schemas.openxmlformats.org/officeDocument/2006/relationships/hyperlink" Target="https://github.com/IntelFsp/FSP"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media.blackhat.com/us-13/US-13-Martin-Buying-Into-The-Bias-Why-Vulnerability-Statistics-Suck-Slides.pd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sec.ru/upload/medialibrary/82b/82b222a0ab6470a724108b42208f0630.pdf"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blog.cr4.sh/2015/02/exploiting-uefi-boot-script-table.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alchemistowl.org/pocorgtfo/pocorgtfo15.pdf"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REhints/Publications/blob/master/Conferences/ZeroNights_2016/Excite_Project_ZN.pdf"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chipsec/chipsec"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blackhat.com/docs/us-15/materials/us-15-Domas-The-Memory-Sinkhole-Unleashing-An-x86-Design-Flaw-Allowing-Universal-Privilege-Escalation-wp.pdf"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www.intelsecurity.com/advanced-threat-research/content/data/REConBrussels2017_BARing_the_system.pdf" TargetMode="External"/><Relationship Id="rId5" Type="http://schemas.openxmlformats.org/officeDocument/2006/relationships/hyperlink" Target="http://invisiblethingslab.com/resources/misc09/smm_cache_fun.pdf" TargetMode="External"/><Relationship Id="rId4" Type="http://schemas.openxmlformats.org/officeDocument/2006/relationships/hyperlink" Target="http://phrack.org/issues/65/7.html" TargetMode="External"/></Relationships>
</file>

<file path=ppt/slides/_rels/slide3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uefi.org/member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43284" y="2267236"/>
            <a:ext cx="6306187" cy="861774"/>
          </a:xfrm>
        </p:spPr>
        <p:txBody>
          <a:bodyPr wrap="square">
            <a:normAutofit fontScale="90000"/>
          </a:bodyPr>
          <a:lstStyle/>
          <a:p>
            <a:r>
              <a:rPr lang="en-US" sz="2800" i="1" dirty="0" smtClean="0">
                <a:solidFill>
                  <a:schemeClr val="bg1"/>
                </a:solidFill>
              </a:rPr>
              <a:t>Firmware is the new Black – Analyzing Past 3 years of BIOS/UEFI Security Vulnerabilities</a:t>
            </a:r>
            <a:endParaRPr lang="en-US" sz="2800" i="1" dirty="0">
              <a:solidFill>
                <a:schemeClr val="bg1"/>
              </a:solidFill>
            </a:endParaRPr>
          </a:p>
        </p:txBody>
      </p:sp>
      <p:sp>
        <p:nvSpPr>
          <p:cNvPr id="3" name="Subtitle 2"/>
          <p:cNvSpPr>
            <a:spLocks noGrp="1"/>
          </p:cNvSpPr>
          <p:nvPr>
            <p:ph type="subTitle" idx="1"/>
          </p:nvPr>
        </p:nvSpPr>
        <p:spPr>
          <a:xfrm>
            <a:off x="1567766" y="4096763"/>
            <a:ext cx="7751035" cy="923330"/>
          </a:xfrm>
        </p:spPr>
        <p:txBody>
          <a:bodyPr>
            <a:normAutofit fontScale="85000" lnSpcReduction="20000"/>
          </a:bodyPr>
          <a:lstStyle/>
          <a:p>
            <a:r>
              <a:rPr lang="en-US" dirty="0">
                <a:solidFill>
                  <a:schemeClr val="bg1"/>
                </a:solidFill>
              </a:rPr>
              <a:t>Bruce Monroe </a:t>
            </a:r>
            <a:r>
              <a:rPr lang="en-US" dirty="0" smtClean="0">
                <a:solidFill>
                  <a:schemeClr val="bg1"/>
                </a:solidFill>
              </a:rPr>
              <a:t>&amp; Rodrigo Rubira Branco (@</a:t>
            </a:r>
            <a:r>
              <a:rPr lang="en-US" dirty="0" err="1" smtClean="0">
                <a:solidFill>
                  <a:schemeClr val="bg1"/>
                </a:solidFill>
              </a:rPr>
              <a:t>bsdaemon</a:t>
            </a:r>
            <a:r>
              <a:rPr lang="en-US" dirty="0" smtClean="0">
                <a:solidFill>
                  <a:schemeClr val="bg1"/>
                </a:solidFill>
              </a:rPr>
              <a:t>) &amp; Vincent Zimmer (@</a:t>
            </a:r>
            <a:r>
              <a:rPr lang="en-US" dirty="0" err="1" smtClean="0">
                <a:solidFill>
                  <a:schemeClr val="bg1"/>
                </a:solidFill>
              </a:rPr>
              <a:t>vincentzimmer</a:t>
            </a:r>
            <a:r>
              <a:rPr lang="en-US" dirty="0" smtClean="0">
                <a:solidFill>
                  <a:schemeClr val="bg1"/>
                </a:solidFill>
              </a:rPr>
              <a:t>)</a:t>
            </a:r>
          </a:p>
          <a:p>
            <a:pPr algn="ctr">
              <a:spcAft>
                <a:spcPts val="0"/>
              </a:spcAft>
            </a:pPr>
            <a:r>
              <a:rPr lang="en-US" dirty="0" smtClean="0">
                <a:solidFill>
                  <a:schemeClr val="bg1"/>
                </a:solidFill>
              </a:rPr>
              <a:t>{ </a:t>
            </a:r>
            <a:r>
              <a:rPr lang="en-US" dirty="0" err="1" smtClean="0">
                <a:solidFill>
                  <a:schemeClr val="bg1"/>
                </a:solidFill>
              </a:rPr>
              <a:t>bruce.monroe</a:t>
            </a:r>
            <a:r>
              <a:rPr lang="en-US" dirty="0" smtClean="0">
                <a:solidFill>
                  <a:schemeClr val="bg1"/>
                </a:solidFill>
              </a:rPr>
              <a:t> || </a:t>
            </a:r>
            <a:r>
              <a:rPr lang="en-US" dirty="0" err="1" smtClean="0">
                <a:solidFill>
                  <a:schemeClr val="bg1"/>
                </a:solidFill>
              </a:rPr>
              <a:t>rodrigo.branco</a:t>
            </a:r>
            <a:r>
              <a:rPr lang="en-US" dirty="0" smtClean="0">
                <a:solidFill>
                  <a:schemeClr val="bg1"/>
                </a:solidFill>
              </a:rPr>
              <a:t> || </a:t>
            </a:r>
            <a:r>
              <a:rPr lang="en-US" dirty="0" err="1">
                <a:solidFill>
                  <a:schemeClr val="bg1"/>
                </a:solidFill>
              </a:rPr>
              <a:t>v</a:t>
            </a:r>
            <a:r>
              <a:rPr lang="en-US" dirty="0" err="1" smtClean="0">
                <a:solidFill>
                  <a:schemeClr val="bg1"/>
                </a:solidFill>
              </a:rPr>
              <a:t>incent.zimmer</a:t>
            </a:r>
            <a:r>
              <a:rPr lang="en-US" dirty="0" smtClean="0">
                <a:solidFill>
                  <a:schemeClr val="bg1"/>
                </a:solidFill>
              </a:rPr>
              <a:t> } @ intel.com</a:t>
            </a:r>
            <a:endParaRPr lang="en-US" dirty="0">
              <a:solidFill>
                <a:schemeClr val="bg1"/>
              </a:solidFill>
            </a:endParaRPr>
          </a:p>
        </p:txBody>
      </p:sp>
    </p:spTree>
    <p:extLst>
      <p:ext uri="{BB962C8B-B14F-4D97-AF65-F5344CB8AC3E}">
        <p14:creationId xmlns:p14="http://schemas.microsoft.com/office/powerpoint/2010/main" val="2140488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smtClean="0"/>
              <a:t>UEFI.org is a standards body</a:t>
            </a:r>
          </a:p>
          <a:p>
            <a:pPr marL="0" indent="0">
              <a:buNone/>
            </a:pPr>
            <a:endParaRPr lang="en-US" dirty="0"/>
          </a:p>
          <a:p>
            <a:r>
              <a:rPr lang="en-US" dirty="0" smtClean="0"/>
              <a:t>UEFI is a specification</a:t>
            </a:r>
          </a:p>
          <a:p>
            <a:r>
              <a:rPr lang="en-US" dirty="0" smtClean="0"/>
              <a:t>About 2 years ago UEFI.org stood up USRT</a:t>
            </a:r>
          </a:p>
          <a:p>
            <a:pPr lvl="1"/>
            <a:r>
              <a:rPr lang="en-US" dirty="0" smtClean="0"/>
              <a:t>USRT – is Unified Security Response Team</a:t>
            </a:r>
          </a:p>
          <a:p>
            <a:pPr marL="0" indent="0">
              <a:buNone/>
            </a:pPr>
            <a:r>
              <a:rPr lang="en-US" b="1" i="1" dirty="0" smtClean="0">
                <a:effectLst>
                  <a:outerShdw blurRad="38100" dist="38100" dir="2700000" algn="tl">
                    <a:srgbClr val="000000">
                      <a:alpha val="43137"/>
                    </a:srgbClr>
                  </a:outerShdw>
                </a:effectLst>
              </a:rPr>
              <a:t>Sea change. UEFI had never taken a stance on implementations.</a:t>
            </a:r>
          </a:p>
          <a:p>
            <a:pPr marL="0" indent="0">
              <a:buNone/>
            </a:pPr>
            <a:endParaRPr lang="en-US" b="1" i="1" dirty="0" smtClean="0">
              <a:effectLst>
                <a:outerShdw blurRad="38100" dist="38100" dir="2700000" algn="tl">
                  <a:srgbClr val="000000">
                    <a:alpha val="43137"/>
                  </a:srgbClr>
                </a:outerShdw>
              </a:effectLst>
            </a:endParaRPr>
          </a:p>
          <a:p>
            <a:pPr marL="0" indent="0" algn="ctr">
              <a:buNone/>
            </a:pPr>
            <a:r>
              <a:rPr lang="en-US" b="1" i="1" dirty="0" smtClean="0">
                <a:effectLst>
                  <a:outerShdw blurRad="38100" dist="38100" dir="2700000" algn="tl">
                    <a:srgbClr val="000000">
                      <a:alpha val="43137"/>
                    </a:srgbClr>
                  </a:outerShdw>
                </a:effectLst>
              </a:rPr>
              <a:t>They Are Now…</a:t>
            </a:r>
          </a:p>
        </p:txBody>
      </p:sp>
      <p:sp>
        <p:nvSpPr>
          <p:cNvPr id="5" name="TextBox 4"/>
          <p:cNvSpPr txBox="1"/>
          <p:nvPr/>
        </p:nvSpPr>
        <p:spPr>
          <a:xfrm>
            <a:off x="5187482" y="245006"/>
            <a:ext cx="1817036" cy="769441"/>
          </a:xfrm>
          <a:prstGeom prst="rect">
            <a:avLst/>
          </a:prstGeom>
          <a:noFill/>
        </p:spPr>
        <p:txBody>
          <a:bodyPr wrap="none" rtlCol="0">
            <a:spAutoFit/>
          </a:bodyPr>
          <a:lstStyle/>
          <a:p>
            <a:r>
              <a:rPr lang="en-US" sz="4400" dirty="0" smtClean="0">
                <a:solidFill>
                  <a:schemeClr val="bg1"/>
                </a:solidFill>
              </a:rPr>
              <a:t>History</a:t>
            </a:r>
            <a:endParaRPr lang="en-US" sz="4400" dirty="0">
              <a:solidFill>
                <a:schemeClr val="bg1"/>
              </a:solidFill>
            </a:endParaRPr>
          </a:p>
        </p:txBody>
      </p:sp>
    </p:spTree>
    <p:extLst>
      <p:ext uri="{BB962C8B-B14F-4D97-AF65-F5344CB8AC3E}">
        <p14:creationId xmlns:p14="http://schemas.microsoft.com/office/powerpoint/2010/main" val="23630952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USRT is comprised by Firmware Engineers from member companies</a:t>
            </a:r>
          </a:p>
          <a:p>
            <a:r>
              <a:rPr lang="en-US" dirty="0" smtClean="0"/>
              <a:t>To report a security issue in UEFI Firmware implementation from a vendor:</a:t>
            </a:r>
          </a:p>
          <a:p>
            <a:pPr lvl="1"/>
            <a:r>
              <a:rPr lang="en-US" dirty="0" smtClean="0"/>
              <a:t>Send email to </a:t>
            </a:r>
            <a:r>
              <a:rPr lang="en-US" dirty="0" smtClean="0">
                <a:hlinkClick r:id="rId3"/>
              </a:rPr>
              <a:t>security@uefi.org</a:t>
            </a:r>
            <a:endParaRPr lang="en-US" dirty="0" smtClean="0"/>
          </a:p>
          <a:p>
            <a:pPr lvl="1"/>
            <a:r>
              <a:rPr lang="en-US" dirty="0" smtClean="0"/>
              <a:t>Encrypt sensitive info with their PGP </a:t>
            </a:r>
            <a:r>
              <a:rPr lang="en-US" dirty="0"/>
              <a:t>public key - </a:t>
            </a:r>
            <a:r>
              <a:rPr lang="en-US" dirty="0" smtClean="0">
                <a:hlinkClick r:id="rId3"/>
              </a:rPr>
              <a:t>security@uefi.org</a:t>
            </a:r>
            <a:endParaRPr lang="en-US" dirty="0" smtClean="0"/>
          </a:p>
          <a:p>
            <a:pPr fontAlgn="base"/>
            <a:r>
              <a:rPr lang="en-US" dirty="0"/>
              <a:t>Please provide as much information as possible, including:</a:t>
            </a:r>
          </a:p>
          <a:p>
            <a:pPr lvl="1" fontAlgn="base"/>
            <a:r>
              <a:rPr lang="en-US" dirty="0"/>
              <a:t>The products and versions affected</a:t>
            </a:r>
          </a:p>
          <a:p>
            <a:pPr lvl="1" fontAlgn="base"/>
            <a:r>
              <a:rPr lang="en-US" dirty="0"/>
              <a:t>Detailed description of the vulnerability</a:t>
            </a:r>
          </a:p>
          <a:p>
            <a:pPr lvl="1" fontAlgn="base"/>
            <a:r>
              <a:rPr lang="en-US" dirty="0"/>
              <a:t>Steps to demonstrate the vulnerability or reproduce the exploit, including specific configurations or peripherals, if relevant</a:t>
            </a:r>
          </a:p>
          <a:p>
            <a:pPr lvl="1" fontAlgn="base"/>
            <a:r>
              <a:rPr lang="en-US" dirty="0"/>
              <a:t>Potential impact of the vulnerability, when exploited</a:t>
            </a:r>
          </a:p>
          <a:p>
            <a:pPr lvl="1" fontAlgn="base"/>
            <a:r>
              <a:rPr lang="en-US" dirty="0"/>
              <a:t>Information on known exploits</a:t>
            </a:r>
          </a:p>
          <a:p>
            <a:pPr marL="0" indent="0">
              <a:buNone/>
            </a:pPr>
            <a:endParaRPr lang="en-US" dirty="0" smtClean="0"/>
          </a:p>
          <a:p>
            <a:endParaRPr lang="en-US" dirty="0" smtClean="0"/>
          </a:p>
          <a:p>
            <a:pPr marL="0" indent="0">
              <a:buNone/>
            </a:pPr>
            <a:endParaRPr lang="en-US" dirty="0"/>
          </a:p>
        </p:txBody>
      </p:sp>
      <p:sp>
        <p:nvSpPr>
          <p:cNvPr id="5" name="TextBox 4"/>
          <p:cNvSpPr txBox="1"/>
          <p:nvPr/>
        </p:nvSpPr>
        <p:spPr>
          <a:xfrm>
            <a:off x="4820202" y="245006"/>
            <a:ext cx="2551596" cy="769441"/>
          </a:xfrm>
          <a:prstGeom prst="rect">
            <a:avLst/>
          </a:prstGeom>
          <a:noFill/>
        </p:spPr>
        <p:txBody>
          <a:bodyPr wrap="none" rtlCol="0">
            <a:spAutoFit/>
          </a:bodyPr>
          <a:lstStyle/>
          <a:p>
            <a:r>
              <a:rPr lang="en-US" sz="4400" dirty="0" smtClean="0">
                <a:solidFill>
                  <a:schemeClr val="bg1"/>
                </a:solidFill>
              </a:rPr>
              <a:t>UEFI USRT</a:t>
            </a:r>
            <a:endParaRPr lang="en-US" sz="4400" dirty="0">
              <a:solidFill>
                <a:schemeClr val="bg1"/>
              </a:solidFill>
            </a:endParaRPr>
          </a:p>
        </p:txBody>
      </p:sp>
    </p:spTree>
    <p:extLst>
      <p:ext uri="{BB962C8B-B14F-4D97-AF65-F5344CB8AC3E}">
        <p14:creationId xmlns:p14="http://schemas.microsoft.com/office/powerpoint/2010/main" val="19742777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buNone/>
            </a:pPr>
            <a:r>
              <a:rPr lang="en-US" dirty="0"/>
              <a:t>Tianocore EDK II that is solely maintained by Intel is in </a:t>
            </a:r>
            <a:r>
              <a:rPr lang="en-US" dirty="0" smtClean="0"/>
              <a:t>bug bounty scope</a:t>
            </a:r>
            <a:endParaRPr lang="en-US" dirty="0"/>
          </a:p>
          <a:p>
            <a:r>
              <a:rPr lang="en-US" dirty="0" smtClean="0"/>
              <a:t>Send vulnerability report to </a:t>
            </a:r>
            <a:r>
              <a:rPr lang="en-US" dirty="0" smtClean="0">
                <a:hlinkClick r:id="rId3"/>
              </a:rPr>
              <a:t>secure@intel.com</a:t>
            </a:r>
            <a:endParaRPr lang="en-US" dirty="0" smtClean="0"/>
          </a:p>
          <a:p>
            <a:pPr lvl="1"/>
            <a:r>
              <a:rPr lang="en-US" dirty="0" smtClean="0"/>
              <a:t>Encrypt using PGP Public Key of </a:t>
            </a:r>
            <a:r>
              <a:rPr lang="en-US" dirty="0" smtClean="0">
                <a:hlinkClick r:id="rId3"/>
              </a:rPr>
              <a:t>secure@intel.com</a:t>
            </a:r>
            <a:endParaRPr lang="en-US" dirty="0" smtClean="0"/>
          </a:p>
          <a:p>
            <a:r>
              <a:rPr lang="en-US" dirty="0" smtClean="0"/>
              <a:t>Intel Bug Bounty Program is </a:t>
            </a:r>
            <a:r>
              <a:rPr lang="en-US" b="1" dirty="0" smtClean="0"/>
              <a:t>Private Invite Only</a:t>
            </a:r>
          </a:p>
          <a:p>
            <a:r>
              <a:rPr lang="en-US" dirty="0" smtClean="0"/>
              <a:t>If you find a good quality bug in Tianocore we will extend </a:t>
            </a:r>
            <a:r>
              <a:rPr lang="en-US" dirty="0"/>
              <a:t>an invite </a:t>
            </a:r>
            <a:r>
              <a:rPr lang="en-US" dirty="0" smtClean="0"/>
              <a:t>providing </a:t>
            </a:r>
            <a:r>
              <a:rPr lang="en-US" dirty="0"/>
              <a:t>you </a:t>
            </a:r>
            <a:r>
              <a:rPr lang="en-US" dirty="0" smtClean="0"/>
              <a:t>agree to abide </a:t>
            </a:r>
            <a:r>
              <a:rPr lang="en-US" dirty="0"/>
              <a:t>by </a:t>
            </a:r>
            <a:r>
              <a:rPr lang="en-US" dirty="0" smtClean="0"/>
              <a:t>Intel Bug Bounty program terms</a:t>
            </a:r>
          </a:p>
          <a:p>
            <a:pPr lvl="1"/>
            <a:r>
              <a:rPr lang="en-US" b="1" dirty="0" smtClean="0"/>
              <a:t>Note: you need to be invited to be eligible</a:t>
            </a:r>
          </a:p>
          <a:p>
            <a:r>
              <a:rPr lang="en-US" dirty="0" smtClean="0"/>
              <a:t>You can find more information on the Intel Bug </a:t>
            </a:r>
            <a:r>
              <a:rPr lang="en-US" dirty="0"/>
              <a:t>bounty program </a:t>
            </a:r>
            <a:r>
              <a:rPr lang="en-US" dirty="0" smtClean="0">
                <a:hlinkClick r:id="rId4"/>
              </a:rPr>
              <a:t>online</a:t>
            </a:r>
            <a:endParaRPr lang="en-US" dirty="0" smtClean="0"/>
          </a:p>
          <a:p>
            <a:r>
              <a:rPr lang="en-US" dirty="0" smtClean="0"/>
              <a:t>Full </a:t>
            </a:r>
            <a:r>
              <a:rPr lang="en-US" dirty="0"/>
              <a:t>participation guidelines </a:t>
            </a:r>
            <a:r>
              <a:rPr lang="en-US" dirty="0">
                <a:hlinkClick r:id="rId5"/>
              </a:rPr>
              <a:t>https://</a:t>
            </a:r>
            <a:r>
              <a:rPr lang="en-US" dirty="0" smtClean="0">
                <a:hlinkClick r:id="rId5"/>
              </a:rPr>
              <a:t>security-center.intel.com/docs/BugBountyParticipationGuidelines.pdf</a:t>
            </a:r>
            <a:endParaRPr lang="en-US" dirty="0" smtClean="0"/>
          </a:p>
          <a:p>
            <a:endParaRPr lang="en-US" dirty="0"/>
          </a:p>
        </p:txBody>
      </p:sp>
      <p:sp>
        <p:nvSpPr>
          <p:cNvPr id="5" name="TextBox 4"/>
          <p:cNvSpPr txBox="1"/>
          <p:nvPr/>
        </p:nvSpPr>
        <p:spPr>
          <a:xfrm>
            <a:off x="3840038" y="234300"/>
            <a:ext cx="6962162" cy="769441"/>
          </a:xfrm>
          <a:prstGeom prst="rect">
            <a:avLst/>
          </a:prstGeom>
          <a:noFill/>
        </p:spPr>
        <p:txBody>
          <a:bodyPr wrap="none" rtlCol="0">
            <a:spAutoFit/>
          </a:bodyPr>
          <a:lstStyle/>
          <a:p>
            <a:r>
              <a:rPr lang="en-US" sz="4400" dirty="0" smtClean="0">
                <a:solidFill>
                  <a:schemeClr val="bg1"/>
                </a:solidFill>
              </a:rPr>
              <a:t>Reporting to Intel Bug Bounty</a:t>
            </a:r>
            <a:endParaRPr lang="en-US" sz="4400" dirty="0">
              <a:solidFill>
                <a:schemeClr val="bg1"/>
              </a:solidFill>
            </a:endParaRPr>
          </a:p>
        </p:txBody>
      </p:sp>
    </p:spTree>
    <p:extLst>
      <p:ext uri="{BB962C8B-B14F-4D97-AF65-F5344CB8AC3E}">
        <p14:creationId xmlns:p14="http://schemas.microsoft.com/office/powerpoint/2010/main" val="42423265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1070"/>
            <a:ext cx="10515600" cy="5249007"/>
          </a:xfrm>
        </p:spPr>
        <p:txBody>
          <a:bodyPr/>
          <a:lstStyle/>
          <a:p>
            <a:pPr marL="0" indent="0">
              <a:buNone/>
            </a:pPr>
            <a:r>
              <a:rPr lang="en-US" dirty="0" smtClean="0"/>
              <a:t>The Intel Bug Bounty Program is a Private Invite Only program</a:t>
            </a:r>
          </a:p>
          <a:p>
            <a:r>
              <a:rPr lang="en-US" dirty="0" smtClean="0"/>
              <a:t>If the security vulnerability is in open source implementation of Tianocore solely maintained by Intel</a:t>
            </a:r>
          </a:p>
          <a:p>
            <a:pPr lvl="1"/>
            <a:r>
              <a:rPr lang="en-US" dirty="0" smtClean="0"/>
              <a:t>It’s Eligible for the Intel Bug Bounty Program administered by </a:t>
            </a:r>
            <a:r>
              <a:rPr lang="en-US" dirty="0" err="1" smtClean="0"/>
              <a:t>HackerOne</a:t>
            </a:r>
            <a:endParaRPr lang="en-US" dirty="0" smtClean="0"/>
          </a:p>
          <a:p>
            <a:r>
              <a:rPr lang="en-US" dirty="0" smtClean="0"/>
              <a:t>You must be invited to join via </a:t>
            </a:r>
            <a:r>
              <a:rPr lang="en-US" dirty="0" err="1" smtClean="0"/>
              <a:t>HackerOne</a:t>
            </a:r>
            <a:r>
              <a:rPr lang="en-US" dirty="0" smtClean="0"/>
              <a:t> platform</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95370910"/>
              </p:ext>
            </p:extLst>
          </p:nvPr>
        </p:nvGraphicFramePr>
        <p:xfrm>
          <a:off x="1178170" y="3947749"/>
          <a:ext cx="9504484" cy="2110150"/>
        </p:xfrm>
        <a:graphic>
          <a:graphicData uri="http://schemas.openxmlformats.org/drawingml/2006/table">
            <a:tbl>
              <a:tblPr firstRow="1" firstCol="1" bandRow="1">
                <a:tableStyleId>{5C22544A-7EE6-4342-B048-85BDC9FD1C3A}</a:tableStyleId>
              </a:tblPr>
              <a:tblGrid>
                <a:gridCol w="2375570"/>
                <a:gridCol w="2375570"/>
                <a:gridCol w="2376672"/>
                <a:gridCol w="2376672"/>
              </a:tblGrid>
              <a:tr h="422030">
                <a:tc>
                  <a:txBody>
                    <a:bodyPr/>
                    <a:lstStyle/>
                    <a:p>
                      <a:pPr marL="0" marR="0" algn="ctr"/>
                      <a:r>
                        <a:rPr lang="en-US" sz="1000" dirty="0">
                          <a:effectLst/>
                        </a:rPr>
                        <a:t>Vulnerability Severity</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r>
                        <a:rPr lang="en-US" sz="1000" dirty="0">
                          <a:effectLst/>
                        </a:rPr>
                        <a:t>Intel Software</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r>
                        <a:rPr lang="en-US" sz="1000" b="1" dirty="0">
                          <a:effectLst/>
                        </a:rPr>
                        <a:t>Intel Firmware</a:t>
                      </a:r>
                      <a:endParaRPr lang="en-US" sz="1000" b="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r>
                        <a:rPr lang="en-US" sz="1000">
                          <a:effectLst/>
                        </a:rPr>
                        <a:t>Intel Hardware</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r>
              <a:tr h="422030">
                <a:tc>
                  <a:txBody>
                    <a:bodyPr/>
                    <a:lstStyle/>
                    <a:p>
                      <a:pPr marL="0" marR="0" algn="ctr"/>
                      <a:r>
                        <a:rPr lang="en-US" sz="1000" dirty="0">
                          <a:effectLst/>
                        </a:rPr>
                        <a:t>Critical</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r>
                        <a:rPr lang="en-US" sz="1000">
                          <a:effectLst/>
                        </a:rPr>
                        <a:t>Up to $7,500</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r>
                        <a:rPr lang="en-US" sz="1000" b="0" dirty="0">
                          <a:effectLst/>
                        </a:rPr>
                        <a:t>Up to $10,000</a:t>
                      </a:r>
                      <a:endParaRPr lang="en-US" sz="10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r>
                        <a:rPr lang="en-US" sz="1000">
                          <a:effectLst/>
                        </a:rPr>
                        <a:t>Up to $30,000</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r>
              <a:tr h="422030">
                <a:tc>
                  <a:txBody>
                    <a:bodyPr/>
                    <a:lstStyle/>
                    <a:p>
                      <a:pPr marL="0" marR="0" algn="ctr"/>
                      <a:r>
                        <a:rPr lang="en-US" sz="1000">
                          <a:effectLst/>
                        </a:rPr>
                        <a:t>High</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r>
                        <a:rPr lang="en-US" sz="1000">
                          <a:effectLst/>
                        </a:rPr>
                        <a:t>Up to $2,500</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r>
                        <a:rPr lang="en-US" sz="1000" b="0" dirty="0">
                          <a:effectLst/>
                        </a:rPr>
                        <a:t>Up to $5,000</a:t>
                      </a:r>
                      <a:endParaRPr lang="en-US" sz="10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r>
                        <a:rPr lang="en-US" sz="1000">
                          <a:effectLst/>
                        </a:rPr>
                        <a:t>Up to $10,000</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r>
              <a:tr h="422030">
                <a:tc>
                  <a:txBody>
                    <a:bodyPr/>
                    <a:lstStyle/>
                    <a:p>
                      <a:pPr marL="0" marR="0" algn="ctr"/>
                      <a:r>
                        <a:rPr lang="en-US" sz="1000">
                          <a:effectLst/>
                        </a:rPr>
                        <a:t>Medium</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r>
                        <a:rPr lang="en-US" sz="1000">
                          <a:effectLst/>
                        </a:rPr>
                        <a:t>Up to $1,000</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r>
                        <a:rPr lang="en-US" sz="1000" b="0" dirty="0">
                          <a:effectLst/>
                        </a:rPr>
                        <a:t>Up to $1,500</a:t>
                      </a:r>
                      <a:endParaRPr lang="en-US" sz="10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r>
                        <a:rPr lang="en-US" sz="1000">
                          <a:effectLst/>
                        </a:rPr>
                        <a:t>Up to $2,000</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r>
              <a:tr h="422030">
                <a:tc>
                  <a:txBody>
                    <a:bodyPr/>
                    <a:lstStyle/>
                    <a:p>
                      <a:pPr marL="0" marR="0" algn="ctr"/>
                      <a:r>
                        <a:rPr lang="en-US" sz="1000" dirty="0">
                          <a:effectLst/>
                        </a:rPr>
                        <a:t>Low</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r>
                        <a:rPr lang="en-US" sz="1000">
                          <a:effectLst/>
                        </a:rPr>
                        <a:t>Up to $500</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r>
                        <a:rPr lang="en-US" sz="1000" b="0" dirty="0">
                          <a:effectLst/>
                        </a:rPr>
                        <a:t>Up to $500</a:t>
                      </a:r>
                      <a:endParaRPr lang="en-US" sz="10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r>
                        <a:rPr lang="en-US" sz="1000" dirty="0">
                          <a:effectLst/>
                        </a:rPr>
                        <a:t>Up to $1,000</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sp>
        <p:nvSpPr>
          <p:cNvPr id="6" name="TextBox 5"/>
          <p:cNvSpPr txBox="1"/>
          <p:nvPr/>
        </p:nvSpPr>
        <p:spPr>
          <a:xfrm>
            <a:off x="4109206" y="245006"/>
            <a:ext cx="5480218" cy="769441"/>
          </a:xfrm>
          <a:prstGeom prst="rect">
            <a:avLst/>
          </a:prstGeom>
          <a:noFill/>
        </p:spPr>
        <p:txBody>
          <a:bodyPr wrap="none" rtlCol="0">
            <a:spAutoFit/>
          </a:bodyPr>
          <a:lstStyle/>
          <a:p>
            <a:r>
              <a:rPr lang="en-US" sz="4400" dirty="0" smtClean="0">
                <a:solidFill>
                  <a:schemeClr val="bg1"/>
                </a:solidFill>
              </a:rPr>
              <a:t>Intel Bug Bounty Recap</a:t>
            </a:r>
            <a:endParaRPr lang="en-US" sz="4400" dirty="0">
              <a:solidFill>
                <a:schemeClr val="bg1"/>
              </a:solidFill>
            </a:endParaRPr>
          </a:p>
        </p:txBody>
      </p:sp>
    </p:spTree>
    <p:extLst>
      <p:ext uri="{BB962C8B-B14F-4D97-AF65-F5344CB8AC3E}">
        <p14:creationId xmlns:p14="http://schemas.microsoft.com/office/powerpoint/2010/main" val="40650131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The EFI Developer Kit II (EDKII) provides an open source </a:t>
            </a:r>
            <a:r>
              <a:rPr lang="en-US" dirty="0"/>
              <a:t>implementation </a:t>
            </a:r>
            <a:r>
              <a:rPr lang="en-US" dirty="0">
                <a:hlinkClick r:id="rId3"/>
              </a:rPr>
              <a:t>http://www.tianocore.org</a:t>
            </a:r>
            <a:r>
              <a:rPr lang="en-US" dirty="0" smtClean="0">
                <a:hlinkClick r:id="rId3"/>
              </a:rPr>
              <a:t>/</a:t>
            </a:r>
            <a:r>
              <a:rPr lang="en-US" dirty="0" smtClean="0"/>
              <a:t> </a:t>
            </a:r>
          </a:p>
          <a:p>
            <a:pPr lvl="1"/>
            <a:r>
              <a:rPr lang="en-US" dirty="0"/>
              <a:t>Core features </a:t>
            </a:r>
            <a:r>
              <a:rPr lang="en-US" dirty="0">
                <a:hlinkClick r:id="rId4"/>
              </a:rPr>
              <a:t>https://github.com/tianocore/edk2</a:t>
            </a:r>
            <a:r>
              <a:rPr lang="en-US" dirty="0"/>
              <a:t> </a:t>
            </a:r>
          </a:p>
          <a:p>
            <a:pPr lvl="1"/>
            <a:r>
              <a:rPr lang="en-US" dirty="0"/>
              <a:t>Platform examples </a:t>
            </a:r>
            <a:r>
              <a:rPr lang="en-US" dirty="0">
                <a:hlinkClick r:id="rId5"/>
              </a:rPr>
              <a:t>https://github.com/tianocore/edk2-platforms</a:t>
            </a:r>
            <a:r>
              <a:rPr lang="en-US" dirty="0"/>
              <a:t> </a:t>
            </a:r>
            <a:endParaRPr lang="en-US" dirty="0" smtClean="0"/>
          </a:p>
          <a:p>
            <a:r>
              <a:rPr lang="en-US" dirty="0" smtClean="0"/>
              <a:t>Reporting security issues on open source </a:t>
            </a:r>
            <a:r>
              <a:rPr lang="en-US" dirty="0" smtClean="0">
                <a:hlinkClick r:id="rId6"/>
              </a:rPr>
              <a:t>https</a:t>
            </a:r>
            <a:r>
              <a:rPr lang="en-US" dirty="0">
                <a:hlinkClick r:id="rId6"/>
              </a:rPr>
              <a:t>://</a:t>
            </a:r>
            <a:r>
              <a:rPr lang="en-US" dirty="0" smtClean="0">
                <a:hlinkClick r:id="rId6"/>
              </a:rPr>
              <a:t>github.com/tianocore/tianocore.github.io/wiki/Reporting-Security-Issues</a:t>
            </a:r>
            <a:r>
              <a:rPr lang="en-US" dirty="0" smtClean="0"/>
              <a:t> </a:t>
            </a:r>
            <a:endParaRPr lang="en-US" dirty="0"/>
          </a:p>
          <a:p>
            <a:pPr lvl="1"/>
            <a:r>
              <a:rPr lang="en-US" dirty="0" smtClean="0"/>
              <a:t>Advisories </a:t>
            </a:r>
            <a:r>
              <a:rPr lang="en-US" dirty="0">
                <a:hlinkClick r:id="rId7"/>
              </a:rPr>
              <a:t>https://</a:t>
            </a:r>
            <a:r>
              <a:rPr lang="en-US" dirty="0" smtClean="0">
                <a:hlinkClick r:id="rId7"/>
              </a:rPr>
              <a:t>www.gitbook.com/book/edk2-docs/security-advisory/details</a:t>
            </a:r>
            <a:r>
              <a:rPr lang="en-US" dirty="0" smtClean="0"/>
              <a:t> </a:t>
            </a:r>
          </a:p>
          <a:p>
            <a:endParaRPr lang="en-US" dirty="0"/>
          </a:p>
        </p:txBody>
      </p:sp>
      <p:sp>
        <p:nvSpPr>
          <p:cNvPr id="5" name="TextBox 4"/>
          <p:cNvSpPr txBox="1"/>
          <p:nvPr/>
        </p:nvSpPr>
        <p:spPr>
          <a:xfrm>
            <a:off x="4462379" y="245006"/>
            <a:ext cx="3267241" cy="769441"/>
          </a:xfrm>
          <a:prstGeom prst="rect">
            <a:avLst/>
          </a:prstGeom>
          <a:noFill/>
        </p:spPr>
        <p:txBody>
          <a:bodyPr wrap="none" rtlCol="0">
            <a:spAutoFit/>
          </a:bodyPr>
          <a:lstStyle/>
          <a:p>
            <a:r>
              <a:rPr lang="en-US" sz="4400" dirty="0" smtClean="0">
                <a:solidFill>
                  <a:schemeClr val="bg1"/>
                </a:solidFill>
              </a:rPr>
              <a:t>EDKII Bugzilla</a:t>
            </a:r>
          </a:p>
        </p:txBody>
      </p:sp>
    </p:spTree>
    <p:extLst>
      <p:ext uri="{BB962C8B-B14F-4D97-AF65-F5344CB8AC3E}">
        <p14:creationId xmlns:p14="http://schemas.microsoft.com/office/powerpoint/2010/main" val="11331550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UEFI is the specification</a:t>
            </a:r>
          </a:p>
          <a:p>
            <a:r>
              <a:rPr lang="en-US" dirty="0" smtClean="0"/>
              <a:t>EDK II is the code</a:t>
            </a:r>
            <a:endParaRPr lang="en-US" dirty="0"/>
          </a:p>
        </p:txBody>
      </p:sp>
      <p:sp>
        <p:nvSpPr>
          <p:cNvPr id="4" name="TextBox 15"/>
          <p:cNvSpPr txBox="1"/>
          <p:nvPr/>
        </p:nvSpPr>
        <p:spPr>
          <a:xfrm rot="5400000">
            <a:off x="5911166" y="3857508"/>
            <a:ext cx="1028567" cy="369332"/>
          </a:xfrm>
          <a:prstGeom prst="rect">
            <a:avLst/>
          </a:prstGeom>
          <a:noFill/>
          <a:ln>
            <a:solidFill>
              <a:schemeClr val="tx1"/>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Protect</a:t>
            </a:r>
            <a:endParaRPr lang="en-US" dirty="0"/>
          </a:p>
        </p:txBody>
      </p:sp>
      <p:sp>
        <p:nvSpPr>
          <p:cNvPr id="5" name="TextBox 16"/>
          <p:cNvSpPr txBox="1"/>
          <p:nvPr/>
        </p:nvSpPr>
        <p:spPr>
          <a:xfrm>
            <a:off x="6409226" y="4939823"/>
            <a:ext cx="962890" cy="369332"/>
          </a:xfrm>
          <a:prstGeom prst="rect">
            <a:avLst/>
          </a:prstGeom>
          <a:noFill/>
          <a:ln>
            <a:solidFill>
              <a:schemeClr val="tx1"/>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Detect</a:t>
            </a:r>
            <a:endParaRPr lang="en-US" dirty="0"/>
          </a:p>
        </p:txBody>
      </p:sp>
      <p:sp>
        <p:nvSpPr>
          <p:cNvPr id="6" name="TextBox 17"/>
          <p:cNvSpPr txBox="1"/>
          <p:nvPr/>
        </p:nvSpPr>
        <p:spPr>
          <a:xfrm rot="19143533">
            <a:off x="5306948" y="5320332"/>
            <a:ext cx="1087839" cy="369332"/>
          </a:xfrm>
          <a:prstGeom prst="rect">
            <a:avLst/>
          </a:prstGeom>
          <a:noFill/>
          <a:ln>
            <a:solidFill>
              <a:schemeClr val="tx1"/>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Recover</a:t>
            </a:r>
            <a:endParaRPr lang="en-US" dirty="0"/>
          </a:p>
        </p:txBody>
      </p:sp>
      <p:sp>
        <p:nvSpPr>
          <p:cNvPr id="7" name="Oval 6"/>
          <p:cNvSpPr/>
          <p:nvPr/>
        </p:nvSpPr>
        <p:spPr>
          <a:xfrm>
            <a:off x="4705116" y="3327955"/>
            <a:ext cx="2895600" cy="2819400"/>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nvGrpSpPr>
          <p:cNvPr id="8" name="Group 7"/>
          <p:cNvGrpSpPr/>
          <p:nvPr/>
        </p:nvGrpSpPr>
        <p:grpSpPr>
          <a:xfrm>
            <a:off x="6305316" y="4864529"/>
            <a:ext cx="2536692" cy="0"/>
            <a:chOff x="4527816" y="3505200"/>
            <a:chExt cx="974592" cy="0"/>
          </a:xfrm>
        </p:grpSpPr>
        <p:cxnSp>
          <p:nvCxnSpPr>
            <p:cNvPr id="9" name="Straight Arrow Connector 8"/>
            <p:cNvCxnSpPr/>
            <p:nvPr/>
          </p:nvCxnSpPr>
          <p:spPr>
            <a:xfrm>
              <a:off x="4908816" y="3505200"/>
              <a:ext cx="593592" cy="0"/>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527816" y="3505200"/>
              <a:ext cx="425184"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rot="16200000">
            <a:off x="4897144" y="3472886"/>
            <a:ext cx="2536692" cy="0"/>
            <a:chOff x="4527816" y="3505200"/>
            <a:chExt cx="974592" cy="0"/>
          </a:xfrm>
        </p:grpSpPr>
        <p:cxnSp>
          <p:nvCxnSpPr>
            <p:cNvPr id="12" name="Straight Arrow Connector 11"/>
            <p:cNvCxnSpPr/>
            <p:nvPr/>
          </p:nvCxnSpPr>
          <p:spPr>
            <a:xfrm>
              <a:off x="4908816" y="3505200"/>
              <a:ext cx="593592" cy="0"/>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527816" y="3505200"/>
              <a:ext cx="425184"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rot="8355852">
            <a:off x="3847310" y="5785593"/>
            <a:ext cx="2536692" cy="0"/>
            <a:chOff x="4527816" y="3505200"/>
            <a:chExt cx="974592" cy="0"/>
          </a:xfrm>
        </p:grpSpPr>
        <p:cxnSp>
          <p:nvCxnSpPr>
            <p:cNvPr id="15" name="Straight Arrow Connector 14"/>
            <p:cNvCxnSpPr/>
            <p:nvPr/>
          </p:nvCxnSpPr>
          <p:spPr>
            <a:xfrm>
              <a:off x="4908816" y="3505200"/>
              <a:ext cx="593592" cy="0"/>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527816" y="3505200"/>
              <a:ext cx="425184"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7" name="TextBox 41"/>
          <p:cNvSpPr txBox="1"/>
          <p:nvPr/>
        </p:nvSpPr>
        <p:spPr>
          <a:xfrm>
            <a:off x="4762708" y="2792381"/>
            <a:ext cx="962890" cy="369332"/>
          </a:xfrm>
          <a:prstGeom prst="rect">
            <a:avLst/>
          </a:prstGeom>
          <a:noFill/>
          <a:ln>
            <a:solidFill>
              <a:schemeClr val="tx1"/>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i="1" u="sng" dirty="0" smtClean="0"/>
              <a:t>System</a:t>
            </a:r>
            <a:endParaRPr lang="en-US" i="1" u="sng" dirty="0"/>
          </a:p>
        </p:txBody>
      </p:sp>
      <p:sp>
        <p:nvSpPr>
          <p:cNvPr id="18" name="TextBox 42"/>
          <p:cNvSpPr txBox="1"/>
          <p:nvPr/>
        </p:nvSpPr>
        <p:spPr>
          <a:xfrm>
            <a:off x="4808864" y="4042174"/>
            <a:ext cx="1156659" cy="369332"/>
          </a:xfrm>
          <a:prstGeom prst="rect">
            <a:avLst/>
          </a:prstGeom>
          <a:noFill/>
          <a:ln>
            <a:solidFill>
              <a:schemeClr val="tx1"/>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i="1" u="sng" dirty="0" smtClean="0"/>
              <a:t>Firmware</a:t>
            </a:r>
            <a:endParaRPr lang="en-US" i="1" u="sng" dirty="0"/>
          </a:p>
        </p:txBody>
      </p:sp>
      <p:sp>
        <p:nvSpPr>
          <p:cNvPr id="20" name="TextBox 19"/>
          <p:cNvSpPr txBox="1"/>
          <p:nvPr/>
        </p:nvSpPr>
        <p:spPr>
          <a:xfrm>
            <a:off x="3559770" y="245006"/>
            <a:ext cx="5186292" cy="769441"/>
          </a:xfrm>
          <a:prstGeom prst="rect">
            <a:avLst/>
          </a:prstGeom>
          <a:noFill/>
        </p:spPr>
        <p:txBody>
          <a:bodyPr wrap="none" rtlCol="0">
            <a:spAutoFit/>
          </a:bodyPr>
          <a:lstStyle/>
          <a:p>
            <a:r>
              <a:rPr lang="en-US" sz="4400" dirty="0" smtClean="0">
                <a:solidFill>
                  <a:schemeClr val="bg1"/>
                </a:solidFill>
              </a:rPr>
              <a:t>Use of EDKII Defenses</a:t>
            </a:r>
            <a:endParaRPr lang="en-US" sz="4400" dirty="0">
              <a:solidFill>
                <a:schemeClr val="bg1"/>
              </a:solidFill>
            </a:endParaRPr>
          </a:p>
        </p:txBody>
      </p:sp>
    </p:spTree>
    <p:extLst>
      <p:ext uri="{BB962C8B-B14F-4D97-AF65-F5344CB8AC3E}">
        <p14:creationId xmlns:p14="http://schemas.microsoft.com/office/powerpoint/2010/main" val="2100898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p:cNvGrpSpPr/>
          <p:nvPr/>
        </p:nvGrpSpPr>
        <p:grpSpPr>
          <a:xfrm>
            <a:off x="1940629" y="1690688"/>
            <a:ext cx="7526100" cy="4575641"/>
            <a:chOff x="2222078" y="2278459"/>
            <a:chExt cx="6588031" cy="3895245"/>
          </a:xfrm>
        </p:grpSpPr>
        <p:sp>
          <p:nvSpPr>
            <p:cNvPr id="4" name="TextBox 3"/>
            <p:cNvSpPr txBox="1"/>
            <p:nvPr/>
          </p:nvSpPr>
          <p:spPr>
            <a:xfrm>
              <a:off x="2637909" y="2278459"/>
              <a:ext cx="857250" cy="415498"/>
            </a:xfrm>
            <a:prstGeom prst="rect">
              <a:avLst/>
            </a:prstGeom>
            <a:noFill/>
          </p:spPr>
          <p:txBody>
            <a:bodyPr wrap="square" rtlCol="0">
              <a:spAutoFit/>
            </a:bodyPr>
            <a:lstStyle/>
            <a:p>
              <a:pPr algn="ctr"/>
              <a:r>
                <a:rPr lang="en-US" sz="1200" dirty="0"/>
                <a:t>CPU/SOC</a:t>
              </a:r>
            </a:p>
            <a:p>
              <a:pPr algn="ctr"/>
              <a:r>
                <a:rPr lang="en-US" sz="900" dirty="0"/>
                <a:t>(Intel)</a:t>
              </a:r>
              <a:endParaRPr lang="en-US" sz="1200" dirty="0"/>
            </a:p>
          </p:txBody>
        </p:sp>
        <p:sp>
          <p:nvSpPr>
            <p:cNvPr id="5" name="Round Same Side Corner Rectangle 4"/>
            <p:cNvSpPr/>
            <p:nvPr/>
          </p:nvSpPr>
          <p:spPr>
            <a:xfrm>
              <a:off x="2619126" y="2845138"/>
              <a:ext cx="863775" cy="584651"/>
            </a:xfrm>
            <a:prstGeom prst="round2Same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050" dirty="0">
                <a:solidFill>
                  <a:schemeClr val="tx1"/>
                </a:solidFill>
              </a:endParaRPr>
            </a:p>
          </p:txBody>
        </p:sp>
        <p:sp>
          <p:nvSpPr>
            <p:cNvPr id="6" name="Right Arrow 5"/>
            <p:cNvSpPr/>
            <p:nvPr/>
          </p:nvSpPr>
          <p:spPr bwMode="auto">
            <a:xfrm>
              <a:off x="3520145" y="3077973"/>
              <a:ext cx="820625" cy="115491"/>
            </a:xfrm>
            <a:prstGeom prst="rightArrow">
              <a:avLst/>
            </a:prstGeom>
            <a:solidFill>
              <a:schemeClr val="accent1">
                <a:lumMod val="75000"/>
              </a:schemeClr>
            </a:solidFill>
            <a:ln w="25400" cap="flat" cmpd="sng" algn="ctr">
              <a:solidFill>
                <a:schemeClr val="tx2">
                  <a:lumMod val="75000"/>
                </a:schemeClr>
              </a:solidFill>
              <a:prstDash val="solid"/>
              <a:round/>
              <a:headEnd type="none" w="sm" len="sm"/>
              <a:tailEnd type="none" w="sm" len="sm"/>
            </a:ln>
            <a:effectLst/>
          </p:spPr>
          <p:txBody>
            <a:bodyPr wrap="none" anchor="ctr"/>
            <a:lstStyle/>
            <a:p>
              <a:pPr algn="ctr" defTabSz="479822" eaLnBrk="0" hangingPunct="0">
                <a:defRPr/>
              </a:pPr>
              <a:endParaRPr lang="en-US" sz="1275"/>
            </a:p>
          </p:txBody>
        </p:sp>
        <p:sp>
          <p:nvSpPr>
            <p:cNvPr id="7" name="TextBox 6"/>
            <p:cNvSpPr txBox="1"/>
            <p:nvPr/>
          </p:nvSpPr>
          <p:spPr>
            <a:xfrm>
              <a:off x="4245171" y="2278459"/>
              <a:ext cx="1019970" cy="600164"/>
            </a:xfrm>
            <a:prstGeom prst="rect">
              <a:avLst/>
            </a:prstGeom>
            <a:noFill/>
          </p:spPr>
          <p:txBody>
            <a:bodyPr wrap="square" rtlCol="0">
              <a:spAutoFit/>
            </a:bodyPr>
            <a:lstStyle/>
            <a:p>
              <a:pPr algn="ctr"/>
              <a:r>
                <a:rPr lang="en-US" sz="1200" dirty="0"/>
                <a:t>Start Block</a:t>
              </a:r>
              <a:br>
                <a:rPr lang="en-US" sz="1200" dirty="0"/>
              </a:br>
              <a:r>
                <a:rPr lang="en-US" sz="1200" dirty="0"/>
                <a:t>PEI</a:t>
              </a:r>
            </a:p>
            <a:p>
              <a:pPr algn="ctr"/>
              <a:r>
                <a:rPr lang="en-US" sz="900" dirty="0"/>
                <a:t>(OEM)</a:t>
              </a:r>
            </a:p>
          </p:txBody>
        </p:sp>
        <p:sp>
          <p:nvSpPr>
            <p:cNvPr id="8" name="Round Same Side Corner Rectangle 7"/>
            <p:cNvSpPr/>
            <p:nvPr/>
          </p:nvSpPr>
          <p:spPr>
            <a:xfrm>
              <a:off x="4340151" y="2845138"/>
              <a:ext cx="857250" cy="584651"/>
            </a:xfrm>
            <a:prstGeom prst="round2Same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100" b="1" dirty="0">
                <a:solidFill>
                  <a:schemeClr val="tx1"/>
                </a:solidFill>
              </a:endParaRPr>
            </a:p>
          </p:txBody>
        </p:sp>
        <p:grpSp>
          <p:nvGrpSpPr>
            <p:cNvPr id="9" name="Group 17"/>
            <p:cNvGrpSpPr/>
            <p:nvPr/>
          </p:nvGrpSpPr>
          <p:grpSpPr>
            <a:xfrm>
              <a:off x="3538289" y="3263768"/>
              <a:ext cx="801862" cy="1306046"/>
              <a:chOff x="2703865" y="2983006"/>
              <a:chExt cx="1069149" cy="1741394"/>
            </a:xfrm>
          </p:grpSpPr>
          <p:sp>
            <p:nvSpPr>
              <p:cNvPr id="10" name="Round Same Side Corner Rectangle 9"/>
              <p:cNvSpPr/>
              <p:nvPr/>
            </p:nvSpPr>
            <p:spPr>
              <a:xfrm>
                <a:off x="2777717" y="4343400"/>
                <a:ext cx="995297" cy="381000"/>
              </a:xfrm>
              <a:prstGeom prst="round2Same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825" b="1" dirty="0">
                    <a:solidFill>
                      <a:schemeClr val="tx1"/>
                    </a:solidFill>
                  </a:rPr>
                  <a:t>Policy</a:t>
                </a:r>
              </a:p>
            </p:txBody>
          </p:sp>
          <p:sp>
            <p:nvSpPr>
              <p:cNvPr id="11" name="Round Same Side Corner Rectangle 10"/>
              <p:cNvSpPr/>
              <p:nvPr/>
            </p:nvSpPr>
            <p:spPr>
              <a:xfrm>
                <a:off x="2777717" y="3559083"/>
                <a:ext cx="995297" cy="381000"/>
              </a:xfrm>
              <a:prstGeom prst="round2Same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tIns="0" rtlCol="0" anchor="ctr" anchorCtr="0"/>
              <a:lstStyle/>
              <a:p>
                <a:pPr algn="ctr"/>
                <a:r>
                  <a:rPr lang="en-US" sz="825" b="1" dirty="0">
                    <a:solidFill>
                      <a:schemeClr val="tx1"/>
                    </a:solidFill>
                  </a:rPr>
                  <a:t>Policy Engine</a:t>
                </a:r>
              </a:p>
            </p:txBody>
          </p:sp>
          <p:cxnSp>
            <p:nvCxnSpPr>
              <p:cNvPr id="12" name="Straight Arrow Connector 146"/>
              <p:cNvCxnSpPr>
                <a:cxnSpLocks noChangeShapeType="1"/>
                <a:stCxn id="10" idx="3"/>
                <a:endCxn id="11" idx="1"/>
              </p:cNvCxnSpPr>
              <p:nvPr/>
            </p:nvCxnSpPr>
            <p:spPr bwMode="auto">
              <a:xfrm flipV="1">
                <a:off x="3275366" y="3940083"/>
                <a:ext cx="0" cy="403317"/>
              </a:xfrm>
              <a:prstGeom prst="straightConnector1">
                <a:avLst/>
              </a:prstGeom>
              <a:noFill/>
              <a:ln w="38100" algn="ctr">
                <a:solidFill>
                  <a:schemeClr val="accent1"/>
                </a:solidFill>
                <a:round/>
                <a:headEnd type="none" w="sm" len="sm"/>
                <a:tailEnd type="arrow" w="med" len="med"/>
              </a:ln>
            </p:spPr>
          </p:cxnSp>
          <p:sp>
            <p:nvSpPr>
              <p:cNvPr id="13" name="Right Arrow 12"/>
              <p:cNvSpPr/>
              <p:nvPr/>
            </p:nvSpPr>
            <p:spPr bwMode="auto">
              <a:xfrm rot="16200000">
                <a:off x="3092484" y="3108960"/>
                <a:ext cx="365761" cy="113854"/>
              </a:xfrm>
              <a:prstGeom prst="rightArrow">
                <a:avLst/>
              </a:prstGeom>
              <a:solidFill>
                <a:schemeClr val="accent1">
                  <a:lumMod val="75000"/>
                </a:schemeClr>
              </a:solidFill>
              <a:ln w="25400" cap="flat" cmpd="sng" algn="ctr">
                <a:solidFill>
                  <a:srgbClr val="92D050"/>
                </a:solidFill>
                <a:prstDash val="solid"/>
                <a:round/>
                <a:headEnd type="none" w="sm" len="sm"/>
                <a:tailEnd type="none" w="sm" len="sm"/>
              </a:ln>
              <a:effectLst/>
            </p:spPr>
            <p:txBody>
              <a:bodyPr wrap="none" anchor="ctr"/>
              <a:lstStyle/>
              <a:p>
                <a:pPr algn="ctr" defTabSz="479822" eaLnBrk="0" hangingPunct="0">
                  <a:defRPr/>
                </a:pPr>
                <a:endParaRPr lang="en-US" sz="1050"/>
              </a:p>
            </p:txBody>
          </p:sp>
          <p:sp>
            <p:nvSpPr>
              <p:cNvPr id="14" name="TextBox 13"/>
              <p:cNvSpPr txBox="1"/>
              <p:nvPr/>
            </p:nvSpPr>
            <p:spPr>
              <a:xfrm>
                <a:off x="2703865" y="3282085"/>
                <a:ext cx="994832" cy="307776"/>
              </a:xfrm>
              <a:prstGeom prst="rect">
                <a:avLst/>
              </a:prstGeom>
              <a:noFill/>
            </p:spPr>
            <p:txBody>
              <a:bodyPr wrap="square" rtlCol="0">
                <a:spAutoFit/>
              </a:bodyPr>
              <a:lstStyle/>
              <a:p>
                <a:pPr algn="ctr"/>
                <a:r>
                  <a:rPr lang="en-US" sz="900" b="1" dirty="0"/>
                  <a:t>Enforces</a:t>
                </a:r>
              </a:p>
            </p:txBody>
          </p:sp>
        </p:grpSp>
        <p:sp>
          <p:nvSpPr>
            <p:cNvPr id="15" name="TextBox 14"/>
            <p:cNvSpPr txBox="1"/>
            <p:nvPr/>
          </p:nvSpPr>
          <p:spPr>
            <a:xfrm>
              <a:off x="5971725" y="2278459"/>
              <a:ext cx="1019970" cy="600164"/>
            </a:xfrm>
            <a:prstGeom prst="rect">
              <a:avLst/>
            </a:prstGeom>
            <a:noFill/>
          </p:spPr>
          <p:txBody>
            <a:bodyPr wrap="square" rtlCol="0">
              <a:spAutoFit/>
            </a:bodyPr>
            <a:lstStyle/>
            <a:p>
              <a:pPr algn="ctr"/>
              <a:r>
                <a:rPr lang="en-US" sz="1200" dirty="0"/>
                <a:t>BIOS</a:t>
              </a:r>
              <a:br>
                <a:rPr lang="en-US" sz="1200" dirty="0"/>
              </a:br>
              <a:r>
                <a:rPr lang="en-US" sz="1200" dirty="0"/>
                <a:t>DXE/UEFI</a:t>
              </a:r>
            </a:p>
            <a:p>
              <a:pPr algn="ctr"/>
              <a:r>
                <a:rPr lang="en-US" sz="900" dirty="0"/>
                <a:t>(OEM)</a:t>
              </a:r>
            </a:p>
          </p:txBody>
        </p:sp>
        <p:sp>
          <p:nvSpPr>
            <p:cNvPr id="16" name="Round Same Side Corner Rectangle 15"/>
            <p:cNvSpPr/>
            <p:nvPr/>
          </p:nvSpPr>
          <p:spPr>
            <a:xfrm>
              <a:off x="6055271" y="2845138"/>
              <a:ext cx="856631" cy="584650"/>
            </a:xfrm>
            <a:prstGeom prst="round2Same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788" dirty="0">
                  <a:solidFill>
                    <a:schemeClr val="tx1"/>
                  </a:solidFill>
                </a:rPr>
                <a:t> </a:t>
              </a:r>
              <a:endParaRPr lang="en-US" sz="788" b="1" dirty="0">
                <a:solidFill>
                  <a:schemeClr val="tx1"/>
                </a:solidFill>
              </a:endParaRPr>
            </a:p>
          </p:txBody>
        </p:sp>
        <p:sp>
          <p:nvSpPr>
            <p:cNvPr id="17" name="TextBox 16"/>
            <p:cNvSpPr txBox="1"/>
            <p:nvPr/>
          </p:nvSpPr>
          <p:spPr>
            <a:xfrm>
              <a:off x="7609959" y="2278459"/>
              <a:ext cx="1200150" cy="600164"/>
            </a:xfrm>
            <a:prstGeom prst="rect">
              <a:avLst/>
            </a:prstGeom>
            <a:noFill/>
          </p:spPr>
          <p:txBody>
            <a:bodyPr wrap="square" rtlCol="0">
              <a:spAutoFit/>
            </a:bodyPr>
            <a:lstStyle/>
            <a:p>
              <a:pPr algn="ctr"/>
              <a:r>
                <a:rPr lang="en-US" sz="1200" dirty="0"/>
                <a:t>OS Loader/Kernel</a:t>
              </a:r>
            </a:p>
            <a:p>
              <a:pPr algn="ctr"/>
              <a:r>
                <a:rPr lang="en-US" sz="900" dirty="0"/>
                <a:t>(OSV)</a:t>
              </a:r>
            </a:p>
          </p:txBody>
        </p:sp>
        <p:sp>
          <p:nvSpPr>
            <p:cNvPr id="18" name="Round Same Side Corner Rectangle 17"/>
            <p:cNvSpPr/>
            <p:nvPr/>
          </p:nvSpPr>
          <p:spPr>
            <a:xfrm>
              <a:off x="7769152" y="2845138"/>
              <a:ext cx="857250" cy="584651"/>
            </a:xfrm>
            <a:prstGeom prst="round2Same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788" b="1" dirty="0">
                <a:solidFill>
                  <a:schemeClr val="tx1"/>
                </a:solidFill>
              </a:endParaRPr>
            </a:p>
          </p:txBody>
        </p:sp>
        <p:grpSp>
          <p:nvGrpSpPr>
            <p:cNvPr id="19" name="Group 29"/>
            <p:cNvGrpSpPr/>
            <p:nvPr/>
          </p:nvGrpSpPr>
          <p:grpSpPr>
            <a:xfrm>
              <a:off x="5308178" y="3263769"/>
              <a:ext cx="747093" cy="1306045"/>
              <a:chOff x="2777717" y="2983007"/>
              <a:chExt cx="996124" cy="1741393"/>
            </a:xfrm>
          </p:grpSpPr>
          <p:sp>
            <p:nvSpPr>
              <p:cNvPr id="20" name="Round Same Side Corner Rectangle 19"/>
              <p:cNvSpPr/>
              <p:nvPr/>
            </p:nvSpPr>
            <p:spPr>
              <a:xfrm>
                <a:off x="2777717" y="4343400"/>
                <a:ext cx="995297" cy="381000"/>
              </a:xfrm>
              <a:prstGeom prst="round2Same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825" b="1" dirty="0">
                    <a:solidFill>
                      <a:schemeClr val="tx1"/>
                    </a:solidFill>
                  </a:rPr>
                  <a:t>Policy</a:t>
                </a:r>
              </a:p>
            </p:txBody>
          </p:sp>
          <p:sp>
            <p:nvSpPr>
              <p:cNvPr id="21" name="Round Same Side Corner Rectangle 20"/>
              <p:cNvSpPr/>
              <p:nvPr/>
            </p:nvSpPr>
            <p:spPr>
              <a:xfrm>
                <a:off x="2777717" y="3559083"/>
                <a:ext cx="995297" cy="381000"/>
              </a:xfrm>
              <a:prstGeom prst="round2Same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tIns="0" rtlCol="0" anchor="ctr" anchorCtr="0"/>
              <a:lstStyle/>
              <a:p>
                <a:pPr algn="ctr"/>
                <a:r>
                  <a:rPr lang="en-US" sz="825" b="1" dirty="0">
                    <a:solidFill>
                      <a:schemeClr val="tx1"/>
                    </a:solidFill>
                  </a:rPr>
                  <a:t>Policy Engine</a:t>
                </a:r>
              </a:p>
            </p:txBody>
          </p:sp>
          <p:cxnSp>
            <p:nvCxnSpPr>
              <p:cNvPr id="22" name="Straight Arrow Connector 146"/>
              <p:cNvCxnSpPr>
                <a:cxnSpLocks noChangeShapeType="1"/>
                <a:stCxn id="20" idx="3"/>
                <a:endCxn id="21" idx="1"/>
              </p:cNvCxnSpPr>
              <p:nvPr/>
            </p:nvCxnSpPr>
            <p:spPr bwMode="auto">
              <a:xfrm flipV="1">
                <a:off x="3275366" y="3940083"/>
                <a:ext cx="0" cy="403317"/>
              </a:xfrm>
              <a:prstGeom prst="straightConnector1">
                <a:avLst/>
              </a:prstGeom>
              <a:noFill/>
              <a:ln w="38100" algn="ctr">
                <a:solidFill>
                  <a:schemeClr val="accent1"/>
                </a:solidFill>
                <a:round/>
                <a:headEnd type="none" w="sm" len="sm"/>
                <a:tailEnd type="arrow" w="med" len="med"/>
              </a:ln>
            </p:spPr>
          </p:cxnSp>
          <p:sp>
            <p:nvSpPr>
              <p:cNvPr id="23" name="Right Arrow 22"/>
              <p:cNvSpPr/>
              <p:nvPr/>
            </p:nvSpPr>
            <p:spPr bwMode="auto">
              <a:xfrm rot="16200000">
                <a:off x="3092485" y="3108960"/>
                <a:ext cx="365760" cy="113854"/>
              </a:xfrm>
              <a:prstGeom prst="rightArrow">
                <a:avLst/>
              </a:prstGeom>
              <a:solidFill>
                <a:schemeClr val="accent1">
                  <a:lumMod val="75000"/>
                </a:schemeClr>
              </a:solidFill>
              <a:ln w="25400" cap="flat" cmpd="sng" algn="ctr">
                <a:solidFill>
                  <a:srgbClr val="92D050"/>
                </a:solidFill>
                <a:prstDash val="solid"/>
                <a:round/>
                <a:headEnd type="none" w="sm" len="sm"/>
                <a:tailEnd type="none" w="sm" len="sm"/>
              </a:ln>
              <a:effectLst/>
            </p:spPr>
            <p:txBody>
              <a:bodyPr wrap="none" anchor="ctr"/>
              <a:lstStyle/>
              <a:p>
                <a:pPr algn="ctr" defTabSz="479822" eaLnBrk="0" hangingPunct="0">
                  <a:defRPr/>
                </a:pPr>
                <a:endParaRPr lang="en-US" sz="1050"/>
              </a:p>
            </p:txBody>
          </p:sp>
          <p:sp>
            <p:nvSpPr>
              <p:cNvPr id="24" name="TextBox 23"/>
              <p:cNvSpPr txBox="1"/>
              <p:nvPr/>
            </p:nvSpPr>
            <p:spPr>
              <a:xfrm>
                <a:off x="2777717" y="3282084"/>
                <a:ext cx="996124" cy="307776"/>
              </a:xfrm>
              <a:prstGeom prst="rect">
                <a:avLst/>
              </a:prstGeom>
              <a:noFill/>
            </p:spPr>
            <p:txBody>
              <a:bodyPr wrap="square" rtlCol="0">
                <a:spAutoFit/>
              </a:bodyPr>
              <a:lstStyle/>
              <a:p>
                <a:pPr algn="ctr"/>
                <a:r>
                  <a:rPr lang="en-US" sz="900" b="1" dirty="0"/>
                  <a:t>Enforces</a:t>
                </a:r>
              </a:p>
            </p:txBody>
          </p:sp>
        </p:grpSp>
        <p:grpSp>
          <p:nvGrpSpPr>
            <p:cNvPr id="25" name="Group 35"/>
            <p:cNvGrpSpPr/>
            <p:nvPr/>
          </p:nvGrpSpPr>
          <p:grpSpPr>
            <a:xfrm>
              <a:off x="6942906" y="3263769"/>
              <a:ext cx="826245" cy="1306045"/>
              <a:chOff x="2671355" y="2983007"/>
              <a:chExt cx="1101660" cy="1741393"/>
            </a:xfrm>
          </p:grpSpPr>
          <p:sp>
            <p:nvSpPr>
              <p:cNvPr id="26" name="Round Same Side Corner Rectangle 25"/>
              <p:cNvSpPr/>
              <p:nvPr/>
            </p:nvSpPr>
            <p:spPr>
              <a:xfrm>
                <a:off x="2777717" y="4343400"/>
                <a:ext cx="995297" cy="381000"/>
              </a:xfrm>
              <a:prstGeom prst="round2Same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825" b="1" dirty="0">
                    <a:solidFill>
                      <a:schemeClr val="tx1"/>
                    </a:solidFill>
                  </a:rPr>
                  <a:t>Policy</a:t>
                </a:r>
              </a:p>
            </p:txBody>
          </p:sp>
          <p:sp>
            <p:nvSpPr>
              <p:cNvPr id="27" name="Round Same Side Corner Rectangle 26"/>
              <p:cNvSpPr/>
              <p:nvPr/>
            </p:nvSpPr>
            <p:spPr>
              <a:xfrm>
                <a:off x="2777717" y="3559083"/>
                <a:ext cx="995297" cy="381000"/>
              </a:xfrm>
              <a:prstGeom prst="round2Same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tIns="0" rtlCol="0" anchor="ctr" anchorCtr="0"/>
              <a:lstStyle/>
              <a:p>
                <a:pPr algn="ctr"/>
                <a:r>
                  <a:rPr lang="en-US" sz="825" b="1" dirty="0">
                    <a:solidFill>
                      <a:schemeClr val="tx1"/>
                    </a:solidFill>
                  </a:rPr>
                  <a:t>Policy Engine</a:t>
                </a:r>
              </a:p>
            </p:txBody>
          </p:sp>
          <p:cxnSp>
            <p:nvCxnSpPr>
              <p:cNvPr id="28" name="Straight Arrow Connector 146"/>
              <p:cNvCxnSpPr>
                <a:cxnSpLocks noChangeShapeType="1"/>
                <a:stCxn id="26" idx="3"/>
                <a:endCxn id="27" idx="1"/>
              </p:cNvCxnSpPr>
              <p:nvPr/>
            </p:nvCxnSpPr>
            <p:spPr bwMode="auto">
              <a:xfrm flipV="1">
                <a:off x="3275366" y="3940083"/>
                <a:ext cx="0" cy="403317"/>
              </a:xfrm>
              <a:prstGeom prst="straightConnector1">
                <a:avLst/>
              </a:prstGeom>
              <a:noFill/>
              <a:ln w="38100" algn="ctr">
                <a:solidFill>
                  <a:schemeClr val="accent1"/>
                </a:solidFill>
                <a:round/>
                <a:headEnd type="none" w="sm" len="sm"/>
                <a:tailEnd type="arrow" w="med" len="med"/>
              </a:ln>
            </p:spPr>
          </p:cxnSp>
          <p:sp>
            <p:nvSpPr>
              <p:cNvPr id="29" name="Right Arrow 28"/>
              <p:cNvSpPr/>
              <p:nvPr/>
            </p:nvSpPr>
            <p:spPr bwMode="auto">
              <a:xfrm rot="16200000">
                <a:off x="3092485" y="3108960"/>
                <a:ext cx="365760" cy="113854"/>
              </a:xfrm>
              <a:prstGeom prst="rightArrow">
                <a:avLst/>
              </a:prstGeom>
              <a:solidFill>
                <a:schemeClr val="accent1">
                  <a:lumMod val="75000"/>
                </a:schemeClr>
              </a:solidFill>
              <a:ln w="25400" cap="flat" cmpd="sng" algn="ctr">
                <a:solidFill>
                  <a:srgbClr val="92D050"/>
                </a:solidFill>
                <a:prstDash val="solid"/>
                <a:round/>
                <a:headEnd type="none" w="sm" len="sm"/>
                <a:tailEnd type="none" w="sm" len="sm"/>
              </a:ln>
              <a:effectLst/>
            </p:spPr>
            <p:txBody>
              <a:bodyPr wrap="none" anchor="ctr"/>
              <a:lstStyle/>
              <a:p>
                <a:pPr algn="ctr" defTabSz="479822" eaLnBrk="0" hangingPunct="0">
                  <a:defRPr/>
                </a:pPr>
                <a:endParaRPr lang="en-US" sz="1050"/>
              </a:p>
            </p:txBody>
          </p:sp>
          <p:sp>
            <p:nvSpPr>
              <p:cNvPr id="30" name="TextBox 29"/>
              <p:cNvSpPr txBox="1"/>
              <p:nvPr/>
            </p:nvSpPr>
            <p:spPr>
              <a:xfrm>
                <a:off x="2671355" y="3282084"/>
                <a:ext cx="1101660" cy="307776"/>
              </a:xfrm>
              <a:prstGeom prst="rect">
                <a:avLst/>
              </a:prstGeom>
              <a:noFill/>
            </p:spPr>
            <p:txBody>
              <a:bodyPr wrap="square" rtlCol="0">
                <a:spAutoFit/>
              </a:bodyPr>
              <a:lstStyle/>
              <a:p>
                <a:pPr algn="ctr"/>
                <a:r>
                  <a:rPr lang="en-US" sz="900" b="1" dirty="0"/>
                  <a:t>Enforces</a:t>
                </a:r>
              </a:p>
            </p:txBody>
          </p:sp>
        </p:grpSp>
        <p:sp>
          <p:nvSpPr>
            <p:cNvPr id="31" name="Right Arrow 30"/>
            <p:cNvSpPr/>
            <p:nvPr/>
          </p:nvSpPr>
          <p:spPr bwMode="auto">
            <a:xfrm>
              <a:off x="5234645" y="3077973"/>
              <a:ext cx="820625" cy="115491"/>
            </a:xfrm>
            <a:prstGeom prst="rightArrow">
              <a:avLst/>
            </a:prstGeom>
            <a:solidFill>
              <a:schemeClr val="accent1">
                <a:lumMod val="75000"/>
              </a:schemeClr>
            </a:solidFill>
            <a:ln w="25400" cap="flat" cmpd="sng" algn="ctr">
              <a:solidFill>
                <a:schemeClr val="tx2">
                  <a:lumMod val="75000"/>
                </a:schemeClr>
              </a:solidFill>
              <a:prstDash val="solid"/>
              <a:round/>
              <a:headEnd type="none" w="sm" len="sm"/>
              <a:tailEnd type="none" w="sm" len="sm"/>
            </a:ln>
            <a:effectLst/>
          </p:spPr>
          <p:txBody>
            <a:bodyPr wrap="none" anchor="ctr"/>
            <a:lstStyle/>
            <a:p>
              <a:pPr algn="ctr" defTabSz="479822" eaLnBrk="0" hangingPunct="0">
                <a:defRPr/>
              </a:pPr>
              <a:endParaRPr lang="en-US" sz="1275"/>
            </a:p>
          </p:txBody>
        </p:sp>
        <p:sp>
          <p:nvSpPr>
            <p:cNvPr id="32" name="Right Arrow 31"/>
            <p:cNvSpPr/>
            <p:nvPr/>
          </p:nvSpPr>
          <p:spPr bwMode="auto">
            <a:xfrm>
              <a:off x="6942906" y="3085706"/>
              <a:ext cx="820625" cy="115491"/>
            </a:xfrm>
            <a:prstGeom prst="rightArrow">
              <a:avLst/>
            </a:prstGeom>
            <a:solidFill>
              <a:schemeClr val="accent1">
                <a:lumMod val="75000"/>
              </a:schemeClr>
            </a:solidFill>
            <a:ln w="25400" cap="flat" cmpd="sng" algn="ctr">
              <a:solidFill>
                <a:schemeClr val="tx2">
                  <a:lumMod val="75000"/>
                </a:schemeClr>
              </a:solidFill>
              <a:prstDash val="solid"/>
              <a:round/>
              <a:headEnd type="none" w="sm" len="sm"/>
              <a:tailEnd type="none" w="sm" len="sm"/>
            </a:ln>
            <a:effectLst/>
          </p:spPr>
          <p:txBody>
            <a:bodyPr wrap="none" anchor="ctr"/>
            <a:lstStyle/>
            <a:p>
              <a:pPr algn="ctr" defTabSz="479822" eaLnBrk="0" hangingPunct="0">
                <a:defRPr/>
              </a:pPr>
              <a:endParaRPr lang="en-US" sz="1275"/>
            </a:p>
          </p:txBody>
        </p:sp>
        <p:cxnSp>
          <p:nvCxnSpPr>
            <p:cNvPr id="33" name="Elbow Connector 49"/>
            <p:cNvCxnSpPr>
              <a:stCxn id="5" idx="1"/>
              <a:endCxn id="11" idx="2"/>
            </p:cNvCxnSpPr>
            <p:nvPr/>
          </p:nvCxnSpPr>
          <p:spPr>
            <a:xfrm rot="16200000" flipH="1">
              <a:off x="3117890" y="3362913"/>
              <a:ext cx="408912" cy="542664"/>
            </a:xfrm>
            <a:prstGeom prst="bentConnector2">
              <a:avLst/>
            </a:prstGeom>
            <a:ln w="254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50"/>
            <p:cNvCxnSpPr>
              <a:stCxn id="8" idx="1"/>
              <a:endCxn id="21" idx="2"/>
            </p:cNvCxnSpPr>
            <p:nvPr/>
          </p:nvCxnSpPr>
          <p:spPr>
            <a:xfrm rot="16200000" flipH="1">
              <a:off x="4834021" y="3364544"/>
              <a:ext cx="408912" cy="539402"/>
            </a:xfrm>
            <a:prstGeom prst="bentConnector2">
              <a:avLst/>
            </a:prstGeom>
            <a:ln w="254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51"/>
            <p:cNvCxnSpPr>
              <a:stCxn id="16" idx="1"/>
              <a:endCxn id="27" idx="2"/>
            </p:cNvCxnSpPr>
            <p:nvPr/>
          </p:nvCxnSpPr>
          <p:spPr>
            <a:xfrm rot="16200000" flipH="1">
              <a:off x="6548676" y="3364698"/>
              <a:ext cx="408913" cy="539091"/>
            </a:xfrm>
            <a:prstGeom prst="bentConnector2">
              <a:avLst/>
            </a:prstGeom>
            <a:ln w="254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Right Brace 35"/>
            <p:cNvSpPr/>
            <p:nvPr/>
          </p:nvSpPr>
          <p:spPr>
            <a:xfrm rot="5400000">
              <a:off x="5455195" y="4252065"/>
              <a:ext cx="285750" cy="1028700"/>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7" name="Right Brace 36"/>
            <p:cNvSpPr/>
            <p:nvPr/>
          </p:nvSpPr>
          <p:spPr>
            <a:xfrm rot="5400000">
              <a:off x="7169695" y="4237563"/>
              <a:ext cx="285750" cy="1028700"/>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8" name="TextBox 37"/>
            <p:cNvSpPr txBox="1"/>
            <p:nvPr/>
          </p:nvSpPr>
          <p:spPr>
            <a:xfrm>
              <a:off x="5111336" y="4924495"/>
              <a:ext cx="1524456" cy="1200329"/>
            </a:xfrm>
            <a:prstGeom prst="rect">
              <a:avLst/>
            </a:prstGeom>
            <a:noFill/>
          </p:spPr>
          <p:txBody>
            <a:bodyPr wrap="none" rtlCol="0">
              <a:spAutoFit/>
            </a:bodyPr>
            <a:lstStyle/>
            <a:p>
              <a:r>
                <a:rPr lang="en-US" sz="1350" b="1" dirty="0"/>
                <a:t>OEM PI</a:t>
              </a:r>
              <a:br>
                <a:rPr lang="en-US" sz="1350" b="1" dirty="0"/>
              </a:br>
              <a:r>
                <a:rPr lang="en-US" sz="1350" b="1" dirty="0"/>
                <a:t>Verification</a:t>
              </a:r>
            </a:p>
            <a:p>
              <a:r>
                <a:rPr lang="en-US" sz="1350" b="1" dirty="0"/>
                <a:t>Using PI Signed</a:t>
              </a:r>
            </a:p>
            <a:p>
              <a:r>
                <a:rPr lang="en-US" sz="1350" b="1" dirty="0"/>
                <a:t>Firmware Volumes</a:t>
              </a:r>
              <a:br>
                <a:rPr lang="en-US" sz="1350" b="1" dirty="0"/>
              </a:br>
              <a:r>
                <a:rPr lang="en-US" sz="900" dirty="0" err="1"/>
                <a:t>Vol</a:t>
              </a:r>
              <a:r>
                <a:rPr lang="en-US" sz="900" dirty="0"/>
                <a:t> 3, section 3.2.1.1 </a:t>
              </a:r>
            </a:p>
            <a:p>
              <a:r>
                <a:rPr lang="en-US" sz="900" dirty="0"/>
                <a:t>of PI 1.3 Specification</a:t>
              </a:r>
            </a:p>
          </p:txBody>
        </p:sp>
        <p:sp>
          <p:nvSpPr>
            <p:cNvPr id="39" name="TextBox 38"/>
            <p:cNvSpPr txBox="1"/>
            <p:nvPr/>
          </p:nvSpPr>
          <p:spPr>
            <a:xfrm>
              <a:off x="6936895" y="4904126"/>
              <a:ext cx="1713882" cy="1269578"/>
            </a:xfrm>
            <a:prstGeom prst="rect">
              <a:avLst/>
            </a:prstGeom>
            <a:noFill/>
          </p:spPr>
          <p:txBody>
            <a:bodyPr wrap="square" rtlCol="0">
              <a:spAutoFit/>
            </a:bodyPr>
            <a:lstStyle/>
            <a:p>
              <a:r>
                <a:rPr lang="en-US" sz="1350" b="1" dirty="0"/>
                <a:t>OEM UEFI </a:t>
              </a:r>
              <a:r>
                <a:rPr lang="en-US" sz="1350" b="1" dirty="0" smtClean="0"/>
                <a:t>2.7</a:t>
              </a:r>
              <a:r>
                <a:rPr lang="en-US" sz="1350" b="1" dirty="0"/>
                <a:t/>
              </a:r>
              <a:br>
                <a:rPr lang="en-US" sz="1350" b="1" dirty="0"/>
              </a:br>
              <a:r>
                <a:rPr lang="en-US" sz="1350" b="1" dirty="0"/>
                <a:t>Secure Boot</a:t>
              </a:r>
            </a:p>
            <a:p>
              <a:endParaRPr lang="en-US" sz="900" dirty="0"/>
            </a:p>
            <a:p>
              <a:r>
                <a:rPr lang="en-US" sz="900" dirty="0"/>
                <a:t>Chapter 27.2 of</a:t>
              </a:r>
            </a:p>
            <a:p>
              <a:r>
                <a:rPr lang="en-US" sz="900" dirty="0"/>
                <a:t>The UEFI 2.4 </a:t>
              </a:r>
              <a:br>
                <a:rPr lang="en-US" sz="900" dirty="0"/>
              </a:br>
              <a:r>
                <a:rPr lang="en-US" sz="900" dirty="0"/>
                <a:t>Specification</a:t>
              </a:r>
              <a:r>
                <a:rPr lang="en-US" sz="1350" dirty="0"/>
                <a:t/>
              </a:r>
              <a:br>
                <a:rPr lang="en-US" sz="1350" dirty="0"/>
              </a:br>
              <a:endParaRPr lang="en-US" sz="1350" dirty="0"/>
            </a:p>
          </p:txBody>
        </p:sp>
        <p:sp>
          <p:nvSpPr>
            <p:cNvPr id="40" name="TextBox 39"/>
            <p:cNvSpPr txBox="1"/>
            <p:nvPr/>
          </p:nvSpPr>
          <p:spPr>
            <a:xfrm>
              <a:off x="2222078" y="4959121"/>
              <a:ext cx="2743200" cy="1131079"/>
            </a:xfrm>
            <a:prstGeom prst="rect">
              <a:avLst/>
            </a:prstGeom>
            <a:noFill/>
          </p:spPr>
          <p:txBody>
            <a:bodyPr wrap="square" rtlCol="0">
              <a:spAutoFit/>
            </a:bodyPr>
            <a:lstStyle/>
            <a:p>
              <a:r>
                <a:rPr lang="en-US" sz="1350" b="1" dirty="0"/>
                <a:t>Intel® Device Protection </a:t>
              </a:r>
              <a:br>
                <a:rPr lang="en-US" sz="1350" b="1" dirty="0"/>
              </a:br>
              <a:r>
                <a:rPr lang="en-US" sz="1350" b="1" dirty="0"/>
                <a:t>Technology with Boot Guard </a:t>
              </a:r>
              <a:br>
                <a:rPr lang="en-US" sz="1350" b="1" dirty="0"/>
              </a:br>
              <a:endParaRPr lang="en-US" sz="1350" b="1" dirty="0"/>
            </a:p>
            <a:p>
              <a:r>
                <a:rPr lang="en-US" sz="900" dirty="0">
                  <a:hlinkClick r:id="rId3"/>
                </a:rPr>
                <a:t>http://www.intel.com/content/dam/www/public/us/en/documents/product-briefs/4th-gen-core-family-mobile-brief.pdf</a:t>
              </a:r>
              <a:endParaRPr lang="en-US" sz="900" b="1" dirty="0"/>
            </a:p>
          </p:txBody>
        </p:sp>
        <p:sp>
          <p:nvSpPr>
            <p:cNvPr id="41" name="Right Brace 40"/>
            <p:cNvSpPr/>
            <p:nvPr/>
          </p:nvSpPr>
          <p:spPr>
            <a:xfrm rot="5400000">
              <a:off x="3740695" y="4224266"/>
              <a:ext cx="285750" cy="1028700"/>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2" name="TextBox 41"/>
            <p:cNvSpPr txBox="1"/>
            <p:nvPr/>
          </p:nvSpPr>
          <p:spPr>
            <a:xfrm>
              <a:off x="4321994" y="3009128"/>
              <a:ext cx="808235" cy="261610"/>
            </a:xfrm>
            <a:prstGeom prst="rect">
              <a:avLst/>
            </a:prstGeom>
            <a:noFill/>
          </p:spPr>
          <p:txBody>
            <a:bodyPr wrap="none" rtlCol="0">
              <a:spAutoFit/>
            </a:bodyPr>
            <a:lstStyle/>
            <a:p>
              <a:r>
                <a:rPr lang="en-US" sz="1100" dirty="0" smtClean="0"/>
                <a:t>Executable</a:t>
              </a:r>
              <a:endParaRPr lang="en-US" sz="1100" dirty="0"/>
            </a:p>
          </p:txBody>
        </p:sp>
        <p:sp>
          <p:nvSpPr>
            <p:cNvPr id="43" name="TextBox 42"/>
            <p:cNvSpPr txBox="1"/>
            <p:nvPr/>
          </p:nvSpPr>
          <p:spPr>
            <a:xfrm>
              <a:off x="6028327" y="3006658"/>
              <a:ext cx="808235" cy="261610"/>
            </a:xfrm>
            <a:prstGeom prst="rect">
              <a:avLst/>
            </a:prstGeom>
            <a:noFill/>
          </p:spPr>
          <p:txBody>
            <a:bodyPr wrap="none" rtlCol="0">
              <a:spAutoFit/>
            </a:bodyPr>
            <a:lstStyle/>
            <a:p>
              <a:r>
                <a:rPr lang="en-US" sz="1100" dirty="0" smtClean="0"/>
                <a:t>Executable</a:t>
              </a:r>
              <a:endParaRPr lang="en-US" sz="1100" dirty="0"/>
            </a:p>
          </p:txBody>
        </p:sp>
        <p:sp>
          <p:nvSpPr>
            <p:cNvPr id="44" name="TextBox 43"/>
            <p:cNvSpPr txBox="1"/>
            <p:nvPr/>
          </p:nvSpPr>
          <p:spPr>
            <a:xfrm>
              <a:off x="7734660" y="3004188"/>
              <a:ext cx="808235" cy="261610"/>
            </a:xfrm>
            <a:prstGeom prst="rect">
              <a:avLst/>
            </a:prstGeom>
            <a:noFill/>
          </p:spPr>
          <p:txBody>
            <a:bodyPr wrap="none" rtlCol="0">
              <a:spAutoFit/>
            </a:bodyPr>
            <a:lstStyle/>
            <a:p>
              <a:r>
                <a:rPr lang="en-US" sz="1100" dirty="0" smtClean="0"/>
                <a:t>Executable</a:t>
              </a:r>
              <a:endParaRPr lang="en-US" sz="1100" dirty="0"/>
            </a:p>
          </p:txBody>
        </p:sp>
        <p:sp>
          <p:nvSpPr>
            <p:cNvPr id="45" name="TextBox 44"/>
            <p:cNvSpPr txBox="1"/>
            <p:nvPr/>
          </p:nvSpPr>
          <p:spPr>
            <a:xfrm>
              <a:off x="2567732" y="2935018"/>
              <a:ext cx="953305" cy="445362"/>
            </a:xfrm>
            <a:prstGeom prst="rect">
              <a:avLst/>
            </a:prstGeom>
            <a:noFill/>
          </p:spPr>
          <p:txBody>
            <a:bodyPr wrap="square" rtlCol="0">
              <a:spAutoFit/>
            </a:bodyPr>
            <a:lstStyle/>
            <a:p>
              <a:pPr algn="ctr"/>
              <a:r>
                <a:rPr lang="en-US" sz="1100" dirty="0" smtClean="0"/>
                <a:t>Intel® Boot Guard</a:t>
              </a:r>
              <a:endParaRPr lang="en-US" sz="1100" dirty="0"/>
            </a:p>
          </p:txBody>
        </p:sp>
        <p:sp>
          <p:nvSpPr>
            <p:cNvPr id="46" name="TextBox 45"/>
            <p:cNvSpPr txBox="1"/>
            <p:nvPr/>
          </p:nvSpPr>
          <p:spPr>
            <a:xfrm>
              <a:off x="3558750" y="2667955"/>
              <a:ext cx="735651" cy="276999"/>
            </a:xfrm>
            <a:prstGeom prst="rect">
              <a:avLst/>
            </a:prstGeom>
            <a:noFill/>
          </p:spPr>
          <p:txBody>
            <a:bodyPr wrap="none" rtlCol="0">
              <a:spAutoFit/>
            </a:bodyPr>
            <a:lstStyle/>
            <a:p>
              <a:r>
                <a:rPr lang="en-US" sz="1200" dirty="0" smtClean="0"/>
                <a:t>Measure</a:t>
              </a:r>
              <a:endParaRPr lang="en-US" sz="1200" dirty="0"/>
            </a:p>
          </p:txBody>
        </p:sp>
        <p:sp>
          <p:nvSpPr>
            <p:cNvPr id="47" name="TextBox 46"/>
            <p:cNvSpPr txBox="1"/>
            <p:nvPr/>
          </p:nvSpPr>
          <p:spPr>
            <a:xfrm>
              <a:off x="5241319" y="2670820"/>
              <a:ext cx="735651" cy="276999"/>
            </a:xfrm>
            <a:prstGeom prst="rect">
              <a:avLst/>
            </a:prstGeom>
            <a:noFill/>
          </p:spPr>
          <p:txBody>
            <a:bodyPr wrap="none" rtlCol="0">
              <a:spAutoFit/>
            </a:bodyPr>
            <a:lstStyle/>
            <a:p>
              <a:r>
                <a:rPr lang="en-US" sz="1200" dirty="0" smtClean="0"/>
                <a:t>Measure</a:t>
              </a:r>
              <a:endParaRPr lang="en-US" sz="1200" dirty="0"/>
            </a:p>
          </p:txBody>
        </p:sp>
        <p:sp>
          <p:nvSpPr>
            <p:cNvPr id="48" name="TextBox 47"/>
            <p:cNvSpPr txBox="1"/>
            <p:nvPr/>
          </p:nvSpPr>
          <p:spPr>
            <a:xfrm>
              <a:off x="6952812" y="2697027"/>
              <a:ext cx="735651" cy="276999"/>
            </a:xfrm>
            <a:prstGeom prst="rect">
              <a:avLst/>
            </a:prstGeom>
            <a:noFill/>
          </p:spPr>
          <p:txBody>
            <a:bodyPr wrap="none" rtlCol="0">
              <a:spAutoFit/>
            </a:bodyPr>
            <a:lstStyle/>
            <a:p>
              <a:r>
                <a:rPr lang="en-US" sz="1200" dirty="0" smtClean="0"/>
                <a:t>Measure</a:t>
              </a:r>
              <a:endParaRPr lang="en-US" sz="1200" dirty="0"/>
            </a:p>
          </p:txBody>
        </p:sp>
      </p:grpSp>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977718" y="-61681"/>
            <a:ext cx="2214282" cy="1355458"/>
          </a:xfrm>
          <a:prstGeom prst="rect">
            <a:avLst/>
          </a:prstGeom>
        </p:spPr>
      </p:pic>
      <p:sp>
        <p:nvSpPr>
          <p:cNvPr id="50" name="TextBox 49"/>
          <p:cNvSpPr txBox="1"/>
          <p:nvPr/>
        </p:nvSpPr>
        <p:spPr>
          <a:xfrm>
            <a:off x="10467277" y="399758"/>
            <a:ext cx="696024" cy="276999"/>
          </a:xfrm>
          <a:prstGeom prst="rect">
            <a:avLst/>
          </a:prstGeom>
          <a:noFill/>
        </p:spPr>
        <p:txBody>
          <a:bodyPr wrap="none" rtlCol="0">
            <a:spAutoFit/>
          </a:bodyPr>
          <a:lstStyle/>
          <a:p>
            <a:r>
              <a:rPr lang="en-US" sz="1200" dirty="0" smtClean="0">
                <a:solidFill>
                  <a:srgbClr val="7030A0"/>
                </a:solidFill>
              </a:rPr>
              <a:t>Protect</a:t>
            </a:r>
            <a:endParaRPr lang="en-US" sz="1200" dirty="0">
              <a:solidFill>
                <a:srgbClr val="7030A0"/>
              </a:solidFill>
            </a:endParaRPr>
          </a:p>
        </p:txBody>
      </p:sp>
      <p:sp>
        <p:nvSpPr>
          <p:cNvPr id="51" name="TextBox 50"/>
          <p:cNvSpPr txBox="1"/>
          <p:nvPr/>
        </p:nvSpPr>
        <p:spPr>
          <a:xfrm>
            <a:off x="11498748" y="673749"/>
            <a:ext cx="643125" cy="276999"/>
          </a:xfrm>
          <a:prstGeom prst="rect">
            <a:avLst/>
          </a:prstGeom>
          <a:noFill/>
        </p:spPr>
        <p:txBody>
          <a:bodyPr wrap="none" rtlCol="0">
            <a:spAutoFit/>
          </a:bodyPr>
          <a:lstStyle/>
          <a:p>
            <a:r>
              <a:rPr lang="en-US" sz="1200" dirty="0" smtClean="0">
                <a:solidFill>
                  <a:srgbClr val="7030A0"/>
                </a:solidFill>
              </a:rPr>
              <a:t>Detect</a:t>
            </a:r>
            <a:endParaRPr lang="en-US" sz="1200" dirty="0">
              <a:solidFill>
                <a:srgbClr val="7030A0"/>
              </a:solidFill>
            </a:endParaRPr>
          </a:p>
        </p:txBody>
      </p:sp>
      <p:sp>
        <p:nvSpPr>
          <p:cNvPr id="54" name="TextBox 53"/>
          <p:cNvSpPr txBox="1"/>
          <p:nvPr/>
        </p:nvSpPr>
        <p:spPr>
          <a:xfrm>
            <a:off x="3009673" y="245006"/>
            <a:ext cx="6740115" cy="769441"/>
          </a:xfrm>
          <a:prstGeom prst="rect">
            <a:avLst/>
          </a:prstGeom>
          <a:noFill/>
        </p:spPr>
        <p:txBody>
          <a:bodyPr wrap="none" rtlCol="0">
            <a:spAutoFit/>
          </a:bodyPr>
          <a:lstStyle/>
          <a:p>
            <a:r>
              <a:rPr lang="en-US" sz="4400" dirty="0" smtClean="0">
                <a:solidFill>
                  <a:schemeClr val="bg1"/>
                </a:solidFill>
              </a:rPr>
              <a:t>Fully Verified Boot Sequence</a:t>
            </a:r>
            <a:endParaRPr lang="en-US" sz="4400" dirty="0">
              <a:solidFill>
                <a:schemeClr val="bg1"/>
              </a:solidFill>
            </a:endParaRPr>
          </a:p>
        </p:txBody>
      </p:sp>
    </p:spTree>
    <p:extLst>
      <p:ext uri="{BB962C8B-B14F-4D97-AF65-F5344CB8AC3E}">
        <p14:creationId xmlns:p14="http://schemas.microsoft.com/office/powerpoint/2010/main" val="17248783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2258" y="2350323"/>
            <a:ext cx="1935218" cy="715581"/>
          </a:xfrm>
          <a:prstGeom prst="rect">
            <a:avLst/>
          </a:prstGeom>
          <a:noFill/>
        </p:spPr>
        <p:txBody>
          <a:bodyPr wrap="square" rtlCol="0">
            <a:spAutoFit/>
          </a:bodyPr>
          <a:lstStyle/>
          <a:p>
            <a:r>
              <a:rPr lang="en-US" sz="1350" dirty="0">
                <a:solidFill>
                  <a:prstClr val="black"/>
                </a:solidFill>
              </a:rPr>
              <a:t>UEFI authenticate OS loader </a:t>
            </a:r>
            <a:br>
              <a:rPr lang="en-US" sz="1350" dirty="0">
                <a:solidFill>
                  <a:prstClr val="black"/>
                </a:solidFill>
              </a:rPr>
            </a:br>
            <a:r>
              <a:rPr lang="en-US" sz="1350" dirty="0">
                <a:solidFill>
                  <a:prstClr val="black"/>
                </a:solidFill>
              </a:rPr>
              <a:t>(pub key and policy)</a:t>
            </a:r>
          </a:p>
        </p:txBody>
      </p:sp>
      <p:sp>
        <p:nvSpPr>
          <p:cNvPr id="5" name="TextBox 4"/>
          <p:cNvSpPr txBox="1"/>
          <p:nvPr/>
        </p:nvSpPr>
        <p:spPr>
          <a:xfrm>
            <a:off x="3138933" y="3430220"/>
            <a:ext cx="2057400" cy="507831"/>
          </a:xfrm>
          <a:prstGeom prst="rect">
            <a:avLst/>
          </a:prstGeom>
          <a:noFill/>
        </p:spPr>
        <p:txBody>
          <a:bodyPr wrap="square" rtlCol="0">
            <a:spAutoFit/>
          </a:bodyPr>
          <a:lstStyle/>
          <a:p>
            <a:r>
              <a:rPr lang="en-US" sz="1350" dirty="0">
                <a:solidFill>
                  <a:prstClr val="black"/>
                </a:solidFill>
              </a:rPr>
              <a:t>Check signature of before loading</a:t>
            </a:r>
          </a:p>
        </p:txBody>
      </p:sp>
      <p:sp>
        <p:nvSpPr>
          <p:cNvPr id="6" name="TextBox 5"/>
          <p:cNvSpPr txBox="1"/>
          <p:nvPr/>
        </p:nvSpPr>
        <p:spPr>
          <a:xfrm>
            <a:off x="2924658" y="4320972"/>
            <a:ext cx="2688021" cy="1402948"/>
          </a:xfrm>
          <a:prstGeom prst="rect">
            <a:avLst/>
          </a:prstGeom>
          <a:noFill/>
        </p:spPr>
        <p:txBody>
          <a:bodyPr wrap="square" rtlCol="0">
            <a:spAutoFit/>
          </a:bodyPr>
          <a:lstStyle/>
          <a:p>
            <a:pPr marL="133350" indent="-133350">
              <a:spcBef>
                <a:spcPts val="225"/>
              </a:spcBef>
              <a:buFont typeface="Arial" pitchFamily="34" charset="0"/>
              <a:buChar char="•"/>
            </a:pPr>
            <a:r>
              <a:rPr lang="en-US" sz="1350" dirty="0">
                <a:solidFill>
                  <a:prstClr val="black"/>
                </a:solidFill>
              </a:rPr>
              <a:t>UEFI Secure boot will stop platform boot if signature not valid (OEM to provide remediation capability)</a:t>
            </a:r>
          </a:p>
          <a:p>
            <a:pPr marL="133350" indent="-133350">
              <a:spcBef>
                <a:spcPts val="450"/>
              </a:spcBef>
              <a:buFont typeface="Arial" pitchFamily="34" charset="0"/>
              <a:buChar char="•"/>
            </a:pPr>
            <a:r>
              <a:rPr lang="en-US" sz="1350" dirty="0">
                <a:solidFill>
                  <a:prstClr val="black"/>
                </a:solidFill>
              </a:rPr>
              <a:t>UEFI will require remediation </a:t>
            </a:r>
            <a:br>
              <a:rPr lang="en-US" sz="1350" dirty="0">
                <a:solidFill>
                  <a:prstClr val="black"/>
                </a:solidFill>
              </a:rPr>
            </a:br>
            <a:r>
              <a:rPr lang="en-US" sz="1350" dirty="0">
                <a:solidFill>
                  <a:prstClr val="black"/>
                </a:solidFill>
              </a:rPr>
              <a:t>mechanisms if boot fails</a:t>
            </a:r>
          </a:p>
        </p:txBody>
      </p:sp>
      <p:sp>
        <p:nvSpPr>
          <p:cNvPr id="7" name="TextBox 6"/>
          <p:cNvSpPr txBox="1"/>
          <p:nvPr/>
        </p:nvSpPr>
        <p:spPr>
          <a:xfrm>
            <a:off x="7581624" y="1934824"/>
            <a:ext cx="2194172" cy="1131079"/>
          </a:xfrm>
          <a:prstGeom prst="rect">
            <a:avLst/>
          </a:prstGeom>
          <a:noFill/>
        </p:spPr>
        <p:txBody>
          <a:bodyPr wrap="square" rtlCol="0">
            <a:spAutoFit/>
          </a:bodyPr>
          <a:lstStyle/>
          <a:p>
            <a:r>
              <a:rPr lang="en-US" sz="1350" dirty="0">
                <a:solidFill>
                  <a:prstClr val="black"/>
                </a:solidFill>
              </a:rPr>
              <a:t>UEFI PI will measure OS loader &amp; UEFI drivers into TPM (1.2 or 2.0) PCR (Platform Configuration Register)</a:t>
            </a:r>
          </a:p>
        </p:txBody>
      </p:sp>
      <p:sp>
        <p:nvSpPr>
          <p:cNvPr id="8" name="TextBox 7"/>
          <p:cNvSpPr txBox="1"/>
          <p:nvPr/>
        </p:nvSpPr>
        <p:spPr>
          <a:xfrm>
            <a:off x="7032596" y="4743643"/>
            <a:ext cx="2628900" cy="1131079"/>
          </a:xfrm>
          <a:prstGeom prst="rect">
            <a:avLst/>
          </a:prstGeom>
          <a:noFill/>
        </p:spPr>
        <p:txBody>
          <a:bodyPr wrap="square" rtlCol="0">
            <a:spAutoFit/>
          </a:bodyPr>
          <a:lstStyle/>
          <a:p>
            <a:pPr marL="133350" indent="-133350">
              <a:buFont typeface="Arial" pitchFamily="34" charset="0"/>
              <a:buChar char="•"/>
            </a:pPr>
            <a:r>
              <a:rPr lang="en-US" sz="1350" dirty="0">
                <a:solidFill>
                  <a:prstClr val="black"/>
                </a:solidFill>
              </a:rPr>
              <a:t>TCG Trusted boot will never fail</a:t>
            </a:r>
          </a:p>
          <a:p>
            <a:pPr marL="133350" indent="-133350">
              <a:buFont typeface="Arial" pitchFamily="34" charset="0"/>
              <a:buChar char="•"/>
            </a:pPr>
            <a:r>
              <a:rPr lang="en-US" sz="1350" dirty="0">
                <a:solidFill>
                  <a:prstClr val="black"/>
                </a:solidFill>
              </a:rPr>
              <a:t>Incumbent upon other </a:t>
            </a:r>
            <a:r>
              <a:rPr lang="en-US" sz="1350" dirty="0" smtClean="0">
                <a:solidFill>
                  <a:prstClr val="black"/>
                </a:solidFill>
              </a:rPr>
              <a:t>software to </a:t>
            </a:r>
            <a:r>
              <a:rPr lang="en-US" sz="1350" dirty="0">
                <a:solidFill>
                  <a:prstClr val="black"/>
                </a:solidFill>
              </a:rPr>
              <a:t>make security decision using attestation</a:t>
            </a:r>
          </a:p>
        </p:txBody>
      </p:sp>
      <p:grpSp>
        <p:nvGrpSpPr>
          <p:cNvPr id="9" name="Group 9"/>
          <p:cNvGrpSpPr/>
          <p:nvPr/>
        </p:nvGrpSpPr>
        <p:grpSpPr>
          <a:xfrm>
            <a:off x="5203796" y="2386931"/>
            <a:ext cx="3158772" cy="2413862"/>
            <a:chOff x="3200400" y="1505918"/>
            <a:chExt cx="4211696" cy="3218482"/>
          </a:xfrm>
        </p:grpSpPr>
        <p:sp>
          <p:nvSpPr>
            <p:cNvPr id="10" name="Rectangle 9"/>
            <p:cNvSpPr/>
            <p:nvPr/>
          </p:nvSpPr>
          <p:spPr>
            <a:xfrm>
              <a:off x="3810000" y="1505918"/>
              <a:ext cx="1828800" cy="55148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UEFI Firmware</a:t>
              </a:r>
            </a:p>
          </p:txBody>
        </p:sp>
        <p:sp>
          <p:nvSpPr>
            <p:cNvPr id="11" name="Rectangle 10"/>
            <p:cNvSpPr/>
            <p:nvPr/>
          </p:nvSpPr>
          <p:spPr>
            <a:xfrm>
              <a:off x="3810000" y="2242318"/>
              <a:ext cx="1828800" cy="57708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UEFI OS </a:t>
              </a:r>
              <a:r>
                <a:rPr lang="en-US" sz="1350" dirty="0" err="1">
                  <a:solidFill>
                    <a:schemeClr val="tx1"/>
                  </a:solidFill>
                </a:rPr>
                <a:t>Ldr</a:t>
              </a:r>
              <a:r>
                <a:rPr lang="en-US" sz="1350" dirty="0">
                  <a:solidFill>
                    <a:schemeClr val="tx1"/>
                  </a:solidFill>
                </a:rPr>
                <a:t>, Drivers</a:t>
              </a:r>
            </a:p>
          </p:txBody>
        </p:sp>
        <p:sp>
          <p:nvSpPr>
            <p:cNvPr id="12" name="Rectangle 11"/>
            <p:cNvSpPr/>
            <p:nvPr/>
          </p:nvSpPr>
          <p:spPr>
            <a:xfrm>
              <a:off x="3810000" y="2971800"/>
              <a:ext cx="1828800" cy="3810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Kernel</a:t>
              </a:r>
            </a:p>
          </p:txBody>
        </p:sp>
        <p:sp>
          <p:nvSpPr>
            <p:cNvPr id="13" name="Rectangle 12"/>
            <p:cNvSpPr/>
            <p:nvPr/>
          </p:nvSpPr>
          <p:spPr>
            <a:xfrm>
              <a:off x="3810000" y="3581400"/>
              <a:ext cx="1828800" cy="4572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Drivers</a:t>
              </a:r>
            </a:p>
          </p:txBody>
        </p:sp>
        <p:sp>
          <p:nvSpPr>
            <p:cNvPr id="14" name="Rectangle 13"/>
            <p:cNvSpPr/>
            <p:nvPr/>
          </p:nvSpPr>
          <p:spPr>
            <a:xfrm>
              <a:off x="3810000" y="4267200"/>
              <a:ext cx="1828800" cy="4572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Apps</a:t>
              </a:r>
            </a:p>
          </p:txBody>
        </p:sp>
        <p:sp>
          <p:nvSpPr>
            <p:cNvPr id="15" name="TextBox 14"/>
            <p:cNvSpPr txBox="1"/>
            <p:nvPr/>
          </p:nvSpPr>
          <p:spPr>
            <a:xfrm>
              <a:off x="6693523" y="2894130"/>
              <a:ext cx="718573" cy="400109"/>
            </a:xfrm>
            <a:prstGeom prst="rect">
              <a:avLst/>
            </a:prstGeom>
            <a:noFill/>
            <a:ln>
              <a:solidFill>
                <a:schemeClr val="tx1"/>
              </a:solidFill>
              <a:prstDash val="solid"/>
            </a:ln>
          </p:spPr>
          <p:txBody>
            <a:bodyPr wrap="none" rtlCol="0">
              <a:spAutoFit/>
            </a:bodyPr>
            <a:lstStyle/>
            <a:p>
              <a:r>
                <a:rPr lang="en-US" sz="1350" dirty="0">
                  <a:solidFill>
                    <a:prstClr val="black"/>
                  </a:solidFill>
                </a:rPr>
                <a:t>TPM</a:t>
              </a:r>
            </a:p>
          </p:txBody>
        </p:sp>
        <p:cxnSp>
          <p:nvCxnSpPr>
            <p:cNvPr id="16" name="Straight Arrow Connector 15"/>
            <p:cNvCxnSpPr/>
            <p:nvPr/>
          </p:nvCxnSpPr>
          <p:spPr>
            <a:xfrm>
              <a:off x="5805907" y="1905000"/>
              <a:ext cx="899693" cy="838200"/>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791200" y="2552700"/>
              <a:ext cx="762000" cy="266700"/>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805907" y="3048000"/>
              <a:ext cx="747293" cy="9456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791200" y="3276600"/>
              <a:ext cx="762000" cy="53340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805907" y="3429000"/>
              <a:ext cx="823493" cy="106680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16200000">
              <a:off x="5451697" y="2959024"/>
              <a:ext cx="1505540" cy="400109"/>
            </a:xfrm>
            <a:prstGeom prst="rect">
              <a:avLst/>
            </a:prstGeom>
            <a:solidFill>
              <a:schemeClr val="bg1"/>
            </a:solidFill>
          </p:spPr>
          <p:txBody>
            <a:bodyPr wrap="none" rtlCol="0">
              <a:spAutoFit/>
            </a:bodyPr>
            <a:lstStyle/>
            <a:p>
              <a:r>
                <a:rPr lang="en-US" sz="1350" dirty="0">
                  <a:solidFill>
                    <a:srgbClr val="FF0000"/>
                  </a:solidFill>
                </a:rPr>
                <a:t>record in PCR</a:t>
              </a:r>
            </a:p>
          </p:txBody>
        </p:sp>
        <p:sp>
          <p:nvSpPr>
            <p:cNvPr id="22" name="TextBox 21"/>
            <p:cNvSpPr txBox="1"/>
            <p:nvPr/>
          </p:nvSpPr>
          <p:spPr>
            <a:xfrm rot="2860942">
              <a:off x="6049084" y="2017949"/>
              <a:ext cx="543312" cy="292388"/>
            </a:xfrm>
            <a:prstGeom prst="rect">
              <a:avLst/>
            </a:prstGeom>
            <a:noFill/>
          </p:spPr>
          <p:txBody>
            <a:bodyPr wrap="none" rtlCol="0">
              <a:spAutoFit/>
            </a:bodyPr>
            <a:lstStyle/>
            <a:p>
              <a:r>
                <a:rPr lang="en-US" sz="825" dirty="0">
                  <a:solidFill>
                    <a:prstClr val="black"/>
                  </a:solidFill>
                </a:rPr>
                <a:t>UEFI</a:t>
              </a:r>
            </a:p>
          </p:txBody>
        </p:sp>
        <p:sp>
          <p:nvSpPr>
            <p:cNvPr id="23" name="Curved Right Arrow 22"/>
            <p:cNvSpPr/>
            <p:nvPr/>
          </p:nvSpPr>
          <p:spPr>
            <a:xfrm>
              <a:off x="3224049" y="1905000"/>
              <a:ext cx="457200" cy="522237"/>
            </a:xfrm>
            <a:prstGeom prst="curved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4" name="Curved Right Arrow 23"/>
            <p:cNvSpPr/>
            <p:nvPr/>
          </p:nvSpPr>
          <p:spPr>
            <a:xfrm>
              <a:off x="3200400" y="2601963"/>
              <a:ext cx="457200" cy="522237"/>
            </a:xfrm>
            <a:prstGeom prst="curvedRightArrow">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5" name="Curved Right Arrow 24"/>
            <p:cNvSpPr/>
            <p:nvPr/>
          </p:nvSpPr>
          <p:spPr>
            <a:xfrm>
              <a:off x="3200400" y="3200400"/>
              <a:ext cx="457200" cy="522237"/>
            </a:xfrm>
            <a:prstGeom prst="curvedRightArrow">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6" name="Curved Right Arrow 25"/>
            <p:cNvSpPr/>
            <p:nvPr/>
          </p:nvSpPr>
          <p:spPr>
            <a:xfrm>
              <a:off x="3200400" y="3897363"/>
              <a:ext cx="457200" cy="522237"/>
            </a:xfrm>
            <a:prstGeom prst="curvedRightArrow">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pic>
        <p:nvPicPr>
          <p:cNvPr id="27" name="Picture 2" descr="C:\Users\ljarlstr\AppData\Local\Microsoft\Windows\Temporary Internet Files\Content.IE5\SHNJ46GW\MC900391302[1].wmf"/>
          <p:cNvPicPr>
            <a:picLocks noChangeAspect="1" noChangeArrowheads="1"/>
          </p:cNvPicPr>
          <p:nvPr/>
        </p:nvPicPr>
        <p:blipFill>
          <a:blip r:embed="rId3" cstate="print"/>
          <a:srcRect/>
          <a:stretch>
            <a:fillRect/>
          </a:stretch>
        </p:blipFill>
        <p:spPr bwMode="auto">
          <a:xfrm>
            <a:off x="8307235" y="3124290"/>
            <a:ext cx="742950" cy="607601"/>
          </a:xfrm>
          <a:prstGeom prst="rect">
            <a:avLst/>
          </a:prstGeom>
          <a:noFill/>
        </p:spPr>
      </p:pic>
      <p:sp>
        <p:nvSpPr>
          <p:cNvPr id="33" name="TextBox 32"/>
          <p:cNvSpPr txBox="1"/>
          <p:nvPr/>
        </p:nvSpPr>
        <p:spPr>
          <a:xfrm>
            <a:off x="3359872" y="245006"/>
            <a:ext cx="6415924" cy="769441"/>
          </a:xfrm>
          <a:prstGeom prst="rect">
            <a:avLst/>
          </a:prstGeom>
          <a:noFill/>
        </p:spPr>
        <p:txBody>
          <a:bodyPr wrap="none" rtlCol="0">
            <a:spAutoFit/>
          </a:bodyPr>
          <a:lstStyle/>
          <a:p>
            <a:r>
              <a:rPr lang="en-US" sz="4400" dirty="0" smtClean="0">
                <a:solidFill>
                  <a:schemeClr val="bg1"/>
                </a:solidFill>
              </a:rPr>
              <a:t>Trusted Versus Secure Boot</a:t>
            </a:r>
            <a:endParaRPr lang="en-US" sz="4400" dirty="0">
              <a:solidFill>
                <a:schemeClr val="bg1"/>
              </a:solidFill>
            </a:endParaRPr>
          </a:p>
        </p:txBody>
      </p: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977718" y="-61681"/>
            <a:ext cx="2214282" cy="1355458"/>
          </a:xfrm>
          <a:prstGeom prst="rect">
            <a:avLst/>
          </a:prstGeom>
        </p:spPr>
      </p:pic>
      <p:sp>
        <p:nvSpPr>
          <p:cNvPr id="36" name="TextBox 35"/>
          <p:cNvSpPr txBox="1"/>
          <p:nvPr/>
        </p:nvSpPr>
        <p:spPr>
          <a:xfrm>
            <a:off x="10467277" y="399758"/>
            <a:ext cx="696024" cy="276999"/>
          </a:xfrm>
          <a:prstGeom prst="rect">
            <a:avLst/>
          </a:prstGeom>
          <a:noFill/>
        </p:spPr>
        <p:txBody>
          <a:bodyPr wrap="none" rtlCol="0">
            <a:spAutoFit/>
          </a:bodyPr>
          <a:lstStyle/>
          <a:p>
            <a:r>
              <a:rPr lang="en-US" sz="1200" dirty="0" smtClean="0">
                <a:solidFill>
                  <a:srgbClr val="7030A0"/>
                </a:solidFill>
              </a:rPr>
              <a:t>Protect</a:t>
            </a:r>
            <a:endParaRPr lang="en-US" sz="1200" dirty="0">
              <a:solidFill>
                <a:srgbClr val="7030A0"/>
              </a:solidFill>
            </a:endParaRPr>
          </a:p>
        </p:txBody>
      </p:sp>
      <p:sp>
        <p:nvSpPr>
          <p:cNvPr id="37" name="TextBox 36"/>
          <p:cNvSpPr txBox="1"/>
          <p:nvPr/>
        </p:nvSpPr>
        <p:spPr>
          <a:xfrm>
            <a:off x="11498748" y="673749"/>
            <a:ext cx="643125" cy="276999"/>
          </a:xfrm>
          <a:prstGeom prst="rect">
            <a:avLst/>
          </a:prstGeom>
          <a:noFill/>
        </p:spPr>
        <p:txBody>
          <a:bodyPr wrap="none" rtlCol="0">
            <a:spAutoFit/>
          </a:bodyPr>
          <a:lstStyle/>
          <a:p>
            <a:r>
              <a:rPr lang="en-US" sz="1200" dirty="0" smtClean="0">
                <a:solidFill>
                  <a:srgbClr val="7030A0"/>
                </a:solidFill>
              </a:rPr>
              <a:t>Detect</a:t>
            </a:r>
            <a:endParaRPr lang="en-US" sz="1200" dirty="0">
              <a:solidFill>
                <a:srgbClr val="7030A0"/>
              </a:solidFill>
            </a:endParaRPr>
          </a:p>
        </p:txBody>
      </p:sp>
    </p:spTree>
    <p:extLst>
      <p:ext uri="{BB962C8B-B14F-4D97-AF65-F5344CB8AC3E}">
        <p14:creationId xmlns:p14="http://schemas.microsoft.com/office/powerpoint/2010/main" val="1379824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400" dirty="0"/>
              <a:t>UEFI Secure and TCG Measured boot</a:t>
            </a:r>
            <a:r>
              <a:rPr lang="en-US" sz="1900" dirty="0"/>
              <a:t> </a:t>
            </a:r>
            <a:r>
              <a:rPr lang="en-US" sz="1900" dirty="0" smtClean="0"/>
              <a:t>- Upper </a:t>
            </a:r>
            <a:r>
              <a:rPr lang="en-US" sz="1900" dirty="0"/>
              <a:t>layer API’s defined in UEFI and TCG </a:t>
            </a:r>
            <a:r>
              <a:rPr lang="en-US" sz="1900" dirty="0" smtClean="0"/>
              <a:t>spec </a:t>
            </a:r>
          </a:p>
          <a:p>
            <a:pPr lvl="1"/>
            <a:r>
              <a:rPr lang="en-US" sz="1500" dirty="0" smtClean="0"/>
              <a:t>Implementation </a:t>
            </a:r>
            <a:r>
              <a:rPr lang="en-US" sz="1500" dirty="0"/>
              <a:t>source + document for UEFI Secure &amp; TPM measured </a:t>
            </a:r>
            <a:r>
              <a:rPr lang="en-US" sz="1500" dirty="0" smtClean="0"/>
              <a:t>boot</a:t>
            </a:r>
          </a:p>
          <a:p>
            <a:pPr lvl="2"/>
            <a:r>
              <a:rPr lang="en-US" sz="1100" dirty="0" smtClean="0">
                <a:hlinkClick r:id="rId3"/>
              </a:rPr>
              <a:t>https</a:t>
            </a:r>
            <a:r>
              <a:rPr lang="en-US" sz="1100" dirty="0">
                <a:hlinkClick r:id="rId3"/>
              </a:rPr>
              <a:t>://</a:t>
            </a:r>
            <a:r>
              <a:rPr lang="en-US" sz="1100" dirty="0" smtClean="0">
                <a:hlinkClick r:id="rId3"/>
              </a:rPr>
              <a:t>github.com/tianocore/edk2/tree/master/SecurityPkg</a:t>
            </a:r>
            <a:endParaRPr lang="en-US" sz="1100" dirty="0"/>
          </a:p>
          <a:p>
            <a:pPr lvl="2"/>
            <a:r>
              <a:rPr lang="en-US" sz="1100" dirty="0" smtClean="0">
                <a:hlinkClick r:id="rId4"/>
              </a:rPr>
              <a:t>https</a:t>
            </a:r>
            <a:r>
              <a:rPr lang="en-US" sz="1100" dirty="0">
                <a:hlinkClick r:id="rId4"/>
              </a:rPr>
              <a:t>://</a:t>
            </a:r>
            <a:r>
              <a:rPr lang="en-US" sz="1100" dirty="0" smtClean="0">
                <a:hlinkClick r:id="rId4"/>
              </a:rPr>
              <a:t>firmware.intel.com/sites/default/files/resources/A_Tour_Beyond_BIOS_Implementing_TPM2_Support_in_EDKII.pdf</a:t>
            </a:r>
            <a:r>
              <a:rPr lang="en-US" sz="1100" dirty="0" smtClean="0"/>
              <a:t>   </a:t>
            </a:r>
            <a:endParaRPr lang="en-US" sz="1100" dirty="0"/>
          </a:p>
          <a:p>
            <a:pPr lvl="1"/>
            <a:r>
              <a:rPr lang="en-US" sz="1500" dirty="0" smtClean="0">
                <a:hlinkClick r:id="rId5"/>
              </a:rPr>
              <a:t>http</a:t>
            </a:r>
            <a:r>
              <a:rPr lang="en-US" sz="1500" dirty="0">
                <a:hlinkClick r:id="rId5"/>
              </a:rPr>
              <a:t>://</a:t>
            </a:r>
            <a:r>
              <a:rPr lang="en-US" sz="1500" dirty="0" smtClean="0">
                <a:hlinkClick r:id="rId5"/>
              </a:rPr>
              <a:t>bluestop.org/edk2/docs/specs/A_Tour_Beyond_BIOS_into_UEFI_Secure_Boot_White_Paper.pdf</a:t>
            </a:r>
            <a:r>
              <a:rPr lang="en-US" sz="1500" dirty="0" smtClean="0"/>
              <a:t> </a:t>
            </a:r>
            <a:endParaRPr lang="en-US" sz="1500" dirty="0"/>
          </a:p>
          <a:p>
            <a:endParaRPr lang="en-US" sz="2400" dirty="0" smtClean="0"/>
          </a:p>
          <a:p>
            <a:r>
              <a:rPr lang="en-US" sz="2400" dirty="0" smtClean="0"/>
              <a:t>Signed updates - Capsules </a:t>
            </a:r>
            <a:r>
              <a:rPr lang="en-US" sz="2400" dirty="0"/>
              <a:t>defined in UEFI </a:t>
            </a:r>
            <a:r>
              <a:rPr lang="en-US" sz="2400" dirty="0" smtClean="0"/>
              <a:t>Spec</a:t>
            </a:r>
            <a:endParaRPr lang="en-US" sz="2400" dirty="0"/>
          </a:p>
          <a:p>
            <a:pPr lvl="1"/>
            <a:r>
              <a:rPr lang="en-US" sz="1500" dirty="0" smtClean="0"/>
              <a:t>Signed </a:t>
            </a:r>
            <a:r>
              <a:rPr lang="en-US" sz="1500" dirty="0"/>
              <a:t>updates required by NIST 800-147 </a:t>
            </a:r>
            <a:r>
              <a:rPr lang="en-US" sz="1500" dirty="0">
                <a:hlinkClick r:id="rId6"/>
              </a:rPr>
              <a:t>http://</a:t>
            </a:r>
            <a:r>
              <a:rPr lang="en-US" sz="1500" dirty="0" smtClean="0">
                <a:hlinkClick r:id="rId6"/>
              </a:rPr>
              <a:t>csrc.nist.gov/publications/nistpubs/800-147/NIST-SP800-147-April2011.pdf</a:t>
            </a:r>
            <a:r>
              <a:rPr lang="en-US" sz="1500" dirty="0" smtClean="0"/>
              <a:t>  for </a:t>
            </a:r>
            <a:r>
              <a:rPr lang="en-US" sz="1500" dirty="0"/>
              <a:t>core and NIST-193 </a:t>
            </a:r>
            <a:r>
              <a:rPr lang="en-US" sz="1500" dirty="0">
                <a:hlinkClick r:id="rId7"/>
              </a:rPr>
              <a:t>http://</a:t>
            </a:r>
            <a:r>
              <a:rPr lang="en-US" sz="1500" dirty="0" smtClean="0">
                <a:hlinkClick r:id="rId7"/>
              </a:rPr>
              <a:t>csrc.nist.gov/publications/drafts/800-193/sp800-193-draft.pdf</a:t>
            </a:r>
            <a:r>
              <a:rPr lang="en-US" sz="1500" dirty="0" smtClean="0"/>
              <a:t>  </a:t>
            </a:r>
            <a:r>
              <a:rPr lang="en-US" sz="1500" dirty="0"/>
              <a:t>for platform </a:t>
            </a:r>
            <a:r>
              <a:rPr lang="en-US" sz="1500" dirty="0" smtClean="0"/>
              <a:t>components</a:t>
            </a:r>
            <a:endParaRPr lang="en-US" sz="1500" dirty="0" smtClean="0">
              <a:hlinkClick r:id=""/>
            </a:endParaRPr>
          </a:p>
          <a:p>
            <a:pPr lvl="1"/>
            <a:r>
              <a:rPr lang="en-US" sz="1500" dirty="0" smtClean="0">
                <a:hlinkClick r:id=""/>
              </a:rPr>
              <a:t>https</a:t>
            </a:r>
            <a:r>
              <a:rPr lang="en-US" sz="1500" dirty="0">
                <a:hlinkClick r:id="rId8"/>
              </a:rPr>
              <a:t>://</a:t>
            </a:r>
            <a:r>
              <a:rPr lang="en-US" sz="1500" dirty="0" smtClean="0">
                <a:hlinkClick r:id="rId8"/>
              </a:rPr>
              <a:t>github.com/tianocore/edk2/tree/master/SignedCapsulePkg</a:t>
            </a:r>
            <a:r>
              <a:rPr lang="en-US" sz="1500" dirty="0" smtClean="0"/>
              <a:t>   </a:t>
            </a:r>
            <a:endParaRPr lang="en-US" sz="1500" dirty="0"/>
          </a:p>
          <a:p>
            <a:pPr lvl="1"/>
            <a:r>
              <a:rPr lang="en-US" sz="1500" dirty="0" smtClean="0">
                <a:hlinkClick r:id="rId9"/>
              </a:rPr>
              <a:t>https</a:t>
            </a:r>
            <a:r>
              <a:rPr lang="en-US" sz="1500" dirty="0">
                <a:hlinkClick r:id="rId9"/>
              </a:rPr>
              <a:t>://</a:t>
            </a:r>
            <a:r>
              <a:rPr lang="en-US" sz="1500" dirty="0" smtClean="0">
                <a:hlinkClick r:id="rId9"/>
              </a:rPr>
              <a:t>github.com/tianocore-docs/Docs/raw/master/White_Papers/A_Tour_Beyond_BIOS_Capsule_Update_and_Recovery_in_EDK_II.pdf</a:t>
            </a:r>
            <a:endParaRPr lang="en-US" sz="1900" dirty="0"/>
          </a:p>
        </p:txBody>
      </p:sp>
      <p:sp>
        <p:nvSpPr>
          <p:cNvPr id="9" name="TextBox 8"/>
          <p:cNvSpPr txBox="1"/>
          <p:nvPr/>
        </p:nvSpPr>
        <p:spPr>
          <a:xfrm>
            <a:off x="4297943" y="245006"/>
            <a:ext cx="4856073" cy="769441"/>
          </a:xfrm>
          <a:prstGeom prst="rect">
            <a:avLst/>
          </a:prstGeom>
          <a:noFill/>
        </p:spPr>
        <p:txBody>
          <a:bodyPr wrap="none" rtlCol="0">
            <a:spAutoFit/>
          </a:bodyPr>
          <a:lstStyle/>
          <a:p>
            <a:r>
              <a:rPr lang="en-US" sz="4400" dirty="0" smtClean="0">
                <a:solidFill>
                  <a:schemeClr val="bg1"/>
                </a:solidFill>
              </a:rPr>
              <a:t>EDKII Defenses (1/3)</a:t>
            </a:r>
            <a:endParaRPr lang="en-US" sz="4400" dirty="0">
              <a:solidFill>
                <a:schemeClr val="bg1"/>
              </a:solidFill>
            </a:endParaRPr>
          </a:p>
        </p:txBody>
      </p:sp>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9977718" y="-61681"/>
            <a:ext cx="2214282" cy="1355458"/>
          </a:xfrm>
          <a:prstGeom prst="rect">
            <a:avLst/>
          </a:prstGeom>
        </p:spPr>
      </p:pic>
      <p:sp>
        <p:nvSpPr>
          <p:cNvPr id="15" name="TextBox 14"/>
          <p:cNvSpPr txBox="1"/>
          <p:nvPr/>
        </p:nvSpPr>
        <p:spPr>
          <a:xfrm>
            <a:off x="10467277" y="399758"/>
            <a:ext cx="696024" cy="276999"/>
          </a:xfrm>
          <a:prstGeom prst="rect">
            <a:avLst/>
          </a:prstGeom>
          <a:noFill/>
        </p:spPr>
        <p:txBody>
          <a:bodyPr wrap="none" rtlCol="0">
            <a:spAutoFit/>
          </a:bodyPr>
          <a:lstStyle/>
          <a:p>
            <a:r>
              <a:rPr lang="en-US" sz="1200" dirty="0" smtClean="0">
                <a:solidFill>
                  <a:srgbClr val="7030A0"/>
                </a:solidFill>
              </a:rPr>
              <a:t>Protect</a:t>
            </a:r>
            <a:endParaRPr lang="en-US" sz="1200" dirty="0">
              <a:solidFill>
                <a:srgbClr val="7030A0"/>
              </a:solidFill>
            </a:endParaRPr>
          </a:p>
        </p:txBody>
      </p:sp>
      <p:sp>
        <p:nvSpPr>
          <p:cNvPr id="16" name="TextBox 15"/>
          <p:cNvSpPr txBox="1"/>
          <p:nvPr/>
        </p:nvSpPr>
        <p:spPr>
          <a:xfrm>
            <a:off x="10370340" y="931606"/>
            <a:ext cx="685059" cy="276999"/>
          </a:xfrm>
          <a:prstGeom prst="rect">
            <a:avLst/>
          </a:prstGeom>
          <a:noFill/>
        </p:spPr>
        <p:txBody>
          <a:bodyPr wrap="none" rtlCol="0">
            <a:spAutoFit/>
          </a:bodyPr>
          <a:lstStyle/>
          <a:p>
            <a:r>
              <a:rPr lang="en-US" sz="1200" dirty="0" smtClean="0">
                <a:solidFill>
                  <a:srgbClr val="7030A0"/>
                </a:solidFill>
              </a:rPr>
              <a:t>Recover</a:t>
            </a:r>
            <a:endParaRPr lang="en-US" sz="1200" dirty="0">
              <a:solidFill>
                <a:srgbClr val="7030A0"/>
              </a:solidFill>
            </a:endParaRPr>
          </a:p>
        </p:txBody>
      </p:sp>
      <p:sp>
        <p:nvSpPr>
          <p:cNvPr id="7" name="TextBox 6"/>
          <p:cNvSpPr txBox="1"/>
          <p:nvPr/>
        </p:nvSpPr>
        <p:spPr>
          <a:xfrm>
            <a:off x="11498748" y="673749"/>
            <a:ext cx="643125" cy="276999"/>
          </a:xfrm>
          <a:prstGeom prst="rect">
            <a:avLst/>
          </a:prstGeom>
          <a:noFill/>
        </p:spPr>
        <p:txBody>
          <a:bodyPr wrap="none" rtlCol="0">
            <a:spAutoFit/>
          </a:bodyPr>
          <a:lstStyle/>
          <a:p>
            <a:r>
              <a:rPr lang="en-US" sz="1200" dirty="0" smtClean="0">
                <a:solidFill>
                  <a:srgbClr val="7030A0"/>
                </a:solidFill>
              </a:rPr>
              <a:t>Detect</a:t>
            </a:r>
            <a:endParaRPr lang="en-US" sz="1200" dirty="0">
              <a:solidFill>
                <a:srgbClr val="7030A0"/>
              </a:solidFill>
            </a:endParaRPr>
          </a:p>
        </p:txBody>
      </p:sp>
    </p:spTree>
    <p:extLst>
      <p:ext uri="{BB962C8B-B14F-4D97-AF65-F5344CB8AC3E}">
        <p14:creationId xmlns:p14="http://schemas.microsoft.com/office/powerpoint/2010/main" val="35277380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477" y="1494944"/>
            <a:ext cx="10799323" cy="4506919"/>
          </a:xfrm>
        </p:spPr>
        <p:txBody>
          <a:bodyPr>
            <a:noAutofit/>
          </a:bodyPr>
          <a:lstStyle/>
          <a:p>
            <a:r>
              <a:rPr lang="en-US" sz="2400" dirty="0" smtClean="0"/>
              <a:t>Defense </a:t>
            </a:r>
            <a:r>
              <a:rPr lang="en-US" sz="2400" dirty="0"/>
              <a:t>in depth </a:t>
            </a:r>
            <a:r>
              <a:rPr lang="en-US" sz="2400" dirty="0" smtClean="0"/>
              <a:t>mechanisms of </a:t>
            </a:r>
            <a:r>
              <a:rPr lang="en-US" sz="2400" dirty="0"/>
              <a:t>UEFI </a:t>
            </a:r>
            <a:r>
              <a:rPr lang="en-US" sz="2400" dirty="0" smtClean="0"/>
              <a:t>Core</a:t>
            </a:r>
          </a:p>
          <a:p>
            <a:pPr lvl="1"/>
            <a:r>
              <a:rPr lang="en-US" sz="1500" dirty="0" smtClean="0"/>
              <a:t>NX</a:t>
            </a:r>
            <a:r>
              <a:rPr lang="en-US" sz="1500" dirty="0"/>
              <a:t>, ASLR, stack canaries </a:t>
            </a:r>
            <a:r>
              <a:rPr lang="en-US" sz="1500" dirty="0" smtClean="0"/>
              <a:t>during </a:t>
            </a:r>
            <a:r>
              <a:rPr lang="en-US" sz="1500" dirty="0"/>
              <a:t>pre-OS </a:t>
            </a:r>
            <a:r>
              <a:rPr lang="en-US" sz="1500" dirty="0">
                <a:hlinkClick r:id="rId3"/>
              </a:rPr>
              <a:t>https://</a:t>
            </a:r>
            <a:r>
              <a:rPr lang="en-US" sz="1500" dirty="0" smtClean="0">
                <a:hlinkClick r:id="rId3"/>
              </a:rPr>
              <a:t>www.gitbook.com/book/edk2-docs/a-tour-beyond-bios-memory-protection-in-uefi-bios/details</a:t>
            </a:r>
            <a:r>
              <a:rPr lang="en-US" sz="1500" dirty="0" smtClean="0"/>
              <a:t>  </a:t>
            </a:r>
            <a:endParaRPr lang="en-US" sz="1500" dirty="0"/>
          </a:p>
          <a:p>
            <a:r>
              <a:rPr lang="en-US" sz="2400" dirty="0" smtClean="0"/>
              <a:t>Hardened SMM</a:t>
            </a:r>
          </a:p>
          <a:p>
            <a:pPr lvl="1"/>
            <a:r>
              <a:rPr lang="en-US" sz="1500" dirty="0" smtClean="0"/>
              <a:t>Implementing the Windows SMM Mitigation Table (WSMT) </a:t>
            </a:r>
            <a:r>
              <a:rPr lang="en-US" sz="1500" dirty="0" smtClean="0">
                <a:hlinkClick r:id="rId4"/>
              </a:rPr>
              <a:t>https://github.com/tianocore-docs/Docs/raw/master/White_Papers/A_Tour_Beyond_BIOS_Secure_SMM_Communication.pdf</a:t>
            </a:r>
            <a:r>
              <a:rPr lang="en-US" sz="1500" dirty="0" smtClean="0"/>
              <a:t>  </a:t>
            </a:r>
          </a:p>
          <a:p>
            <a:pPr lvl="1"/>
            <a:r>
              <a:rPr lang="en-US" altLang="zh-CN" sz="1900" dirty="0" smtClean="0"/>
              <a:t>A_Tour_Beyond_BIOS_Securiy_Enhancement_to_Mitigate_Buffer_Overflow_in_UEFI</a:t>
            </a:r>
            <a:r>
              <a:rPr lang="en-US" altLang="zh-CN" sz="1900" dirty="0"/>
              <a:t> </a:t>
            </a:r>
            <a:r>
              <a:rPr lang="en-US" altLang="zh-CN" sz="1500" dirty="0" smtClean="0">
                <a:hlinkClick r:id="rId5"/>
              </a:rPr>
              <a:t>https://github.com/tianocore-docs/Docs/raw/master/White_Papers/A_Tour_Beyond_BIOS_Securiy_Enhancement_to_Mitigate_Buffer_Overflow_in_UEFI.pdf</a:t>
            </a:r>
            <a:endParaRPr lang="en-US" altLang="zh-CN" sz="1500" dirty="0" smtClean="0"/>
          </a:p>
          <a:p>
            <a:r>
              <a:rPr lang="en-US" sz="2400" dirty="0" smtClean="0"/>
              <a:t>And lock-box protocol, user identification, password, and random number generation</a:t>
            </a:r>
          </a:p>
          <a:p>
            <a:r>
              <a:rPr lang="en-US" sz="2400" dirty="0" smtClean="0"/>
              <a:t>Overall </a:t>
            </a:r>
            <a:r>
              <a:rPr lang="en-US" sz="2400" dirty="0"/>
              <a:t>dev BKM </a:t>
            </a:r>
            <a:r>
              <a:rPr lang="en-US" sz="2400" dirty="0" smtClean="0"/>
              <a:t>(Best Known Methods)</a:t>
            </a:r>
            <a:endParaRPr lang="en-US" sz="2400" dirty="0"/>
          </a:p>
          <a:p>
            <a:pPr lvl="1"/>
            <a:r>
              <a:rPr lang="en-US" sz="1500" dirty="0" smtClean="0"/>
              <a:t>Security </a:t>
            </a:r>
            <a:r>
              <a:rPr lang="en-US" sz="1500" dirty="0"/>
              <a:t>BKM </a:t>
            </a:r>
            <a:r>
              <a:rPr lang="en-US" sz="1500" dirty="0">
                <a:hlinkClick r:id="rId6"/>
              </a:rPr>
              <a:t>https://</a:t>
            </a:r>
            <a:r>
              <a:rPr lang="en-US" sz="1500" dirty="0" smtClean="0">
                <a:hlinkClick r:id="rId6"/>
              </a:rPr>
              <a:t>github.com/tianocore-docs/Docs/raw/master/White_Papers/A_Tour_Beyond_BIOS_Security_Design_Guide_in_EDK_II.pdf</a:t>
            </a:r>
            <a:r>
              <a:rPr lang="en-US" sz="1500" dirty="0" smtClean="0"/>
              <a:t>  </a:t>
            </a:r>
            <a:endParaRPr lang="en-US" sz="1500" dirty="0"/>
          </a:p>
        </p:txBody>
      </p:sp>
      <p:sp>
        <p:nvSpPr>
          <p:cNvPr id="10" name="TextBox 9"/>
          <p:cNvSpPr txBox="1"/>
          <p:nvPr/>
        </p:nvSpPr>
        <p:spPr>
          <a:xfrm>
            <a:off x="4297943" y="245006"/>
            <a:ext cx="4856073" cy="769441"/>
          </a:xfrm>
          <a:prstGeom prst="rect">
            <a:avLst/>
          </a:prstGeom>
          <a:noFill/>
        </p:spPr>
        <p:txBody>
          <a:bodyPr wrap="none" rtlCol="0">
            <a:spAutoFit/>
          </a:bodyPr>
          <a:lstStyle/>
          <a:p>
            <a:r>
              <a:rPr lang="en-US" sz="4400" dirty="0" smtClean="0">
                <a:solidFill>
                  <a:schemeClr val="bg1"/>
                </a:solidFill>
              </a:rPr>
              <a:t>EDKII Defenses (2/3)</a:t>
            </a:r>
            <a:endParaRPr lang="en-US" sz="4400" dirty="0">
              <a:solidFill>
                <a:schemeClr val="bg1"/>
              </a:solidFill>
            </a:endParaRPr>
          </a:p>
        </p:txBody>
      </p:sp>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977718" y="-61681"/>
            <a:ext cx="2214282" cy="1355458"/>
          </a:xfrm>
          <a:prstGeom prst="rect">
            <a:avLst/>
          </a:prstGeom>
        </p:spPr>
      </p:pic>
      <p:sp>
        <p:nvSpPr>
          <p:cNvPr id="12" name="TextBox 11"/>
          <p:cNvSpPr txBox="1"/>
          <p:nvPr/>
        </p:nvSpPr>
        <p:spPr>
          <a:xfrm>
            <a:off x="10467277" y="399758"/>
            <a:ext cx="696024" cy="276999"/>
          </a:xfrm>
          <a:prstGeom prst="rect">
            <a:avLst/>
          </a:prstGeom>
          <a:noFill/>
        </p:spPr>
        <p:txBody>
          <a:bodyPr wrap="none" rtlCol="0">
            <a:spAutoFit/>
          </a:bodyPr>
          <a:lstStyle/>
          <a:p>
            <a:r>
              <a:rPr lang="en-US" sz="1200" dirty="0" smtClean="0">
                <a:solidFill>
                  <a:srgbClr val="7030A0"/>
                </a:solidFill>
              </a:rPr>
              <a:t>Protect</a:t>
            </a:r>
            <a:endParaRPr lang="en-US" sz="1200" dirty="0">
              <a:solidFill>
                <a:srgbClr val="7030A0"/>
              </a:solidFill>
            </a:endParaRPr>
          </a:p>
        </p:txBody>
      </p:sp>
      <p:sp>
        <p:nvSpPr>
          <p:cNvPr id="14" name="TextBox 13"/>
          <p:cNvSpPr txBox="1"/>
          <p:nvPr/>
        </p:nvSpPr>
        <p:spPr>
          <a:xfrm>
            <a:off x="10370340" y="931606"/>
            <a:ext cx="685059" cy="276999"/>
          </a:xfrm>
          <a:prstGeom prst="rect">
            <a:avLst/>
          </a:prstGeom>
          <a:noFill/>
        </p:spPr>
        <p:txBody>
          <a:bodyPr wrap="none" rtlCol="0">
            <a:spAutoFit/>
          </a:bodyPr>
          <a:lstStyle/>
          <a:p>
            <a:r>
              <a:rPr lang="en-US" sz="1200" dirty="0" smtClean="0">
                <a:solidFill>
                  <a:srgbClr val="7030A0"/>
                </a:solidFill>
              </a:rPr>
              <a:t>Recover</a:t>
            </a:r>
            <a:endParaRPr lang="en-US" sz="1200" dirty="0">
              <a:solidFill>
                <a:srgbClr val="7030A0"/>
              </a:solidFill>
            </a:endParaRPr>
          </a:p>
        </p:txBody>
      </p:sp>
    </p:spTree>
    <p:extLst>
      <p:ext uri="{BB962C8B-B14F-4D97-AF65-F5344CB8AC3E}">
        <p14:creationId xmlns:p14="http://schemas.microsoft.com/office/powerpoint/2010/main" val="3798229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In recent years we witnessed the rise of firmware-related vulnerabilities, likely a direct result of increasing adoption of exploit mitigations in major/widespread operating systems, including for mobile phones.  Pairing that </a:t>
            </a:r>
            <a:r>
              <a:rPr lang="en-US" dirty="0" smtClean="0"/>
              <a:t>with </a:t>
            </a:r>
            <a:r>
              <a:rPr lang="en-US" dirty="0"/>
              <a:t>the recent (and not so recent) leaks of government offensive capabilities abusing supply chains and using physical possession to persist on compromised systems, it is clear that firmware is the new black in security.  </a:t>
            </a:r>
            <a:r>
              <a:rPr lang="en-US" dirty="0" smtClean="0"/>
              <a:t>This research </a:t>
            </a:r>
            <a:r>
              <a:rPr lang="en-US" dirty="0"/>
              <a:t>looks into BIOS/UEFI platform firmware, trying to help making sense of the threat.  We present a threat model, discuss new mitigations that could have prevented the issues and offer a categorization of bug classes that </a:t>
            </a:r>
            <a:r>
              <a:rPr lang="en-US" dirty="0" smtClean="0"/>
              <a:t>hopefully </a:t>
            </a:r>
            <a:r>
              <a:rPr lang="en-US" dirty="0"/>
              <a:t>will help focusing investments in protecting systems (and finding new vulnerabilities).  Our data set comprises of 90+ security vulnerabilities handled by Intel Product Security Incident Response Team (PSIRT) in </a:t>
            </a:r>
            <a:r>
              <a:rPr lang="en-US" dirty="0" smtClean="0"/>
              <a:t>the past </a:t>
            </a:r>
            <a:r>
              <a:rPr lang="en-US" dirty="0"/>
              <a:t>3 years and the analysis was manually performed, using white-box and counting with feedback from various BIOS developers within the company (and security researchers externally that reported some of the issues - most of the </a:t>
            </a:r>
            <a:r>
              <a:rPr lang="en-US" dirty="0" smtClean="0"/>
              <a:t>issues </a:t>
            </a:r>
            <a:r>
              <a:rPr lang="en-US" dirty="0"/>
              <a:t>were found by internal teams, but PSIRT is involved since they were found to also affect released products).</a:t>
            </a:r>
          </a:p>
          <a:p>
            <a:pPr marL="0" indent="0">
              <a:buNone/>
            </a:pPr>
            <a:endParaRPr lang="en-US" dirty="0"/>
          </a:p>
          <a:p>
            <a:endParaRPr lang="en-US" dirty="0"/>
          </a:p>
        </p:txBody>
      </p:sp>
      <p:sp>
        <p:nvSpPr>
          <p:cNvPr id="4" name="TextBox 3"/>
          <p:cNvSpPr txBox="1"/>
          <p:nvPr/>
        </p:nvSpPr>
        <p:spPr>
          <a:xfrm>
            <a:off x="5364579" y="245006"/>
            <a:ext cx="2558329" cy="769441"/>
          </a:xfrm>
          <a:prstGeom prst="rect">
            <a:avLst/>
          </a:prstGeom>
          <a:noFill/>
        </p:spPr>
        <p:txBody>
          <a:bodyPr wrap="none" rtlCol="0">
            <a:spAutoFit/>
          </a:bodyPr>
          <a:lstStyle/>
          <a:p>
            <a:r>
              <a:rPr lang="en-US" sz="4400" dirty="0" smtClean="0">
                <a:solidFill>
                  <a:schemeClr val="bg1"/>
                </a:solidFill>
              </a:rPr>
              <a:t>ABSTRACT</a:t>
            </a:r>
            <a:endParaRPr lang="en-US" sz="4400" dirty="0">
              <a:solidFill>
                <a:schemeClr val="bg1"/>
              </a:solidFill>
            </a:endParaRPr>
          </a:p>
        </p:txBody>
      </p:sp>
    </p:spTree>
    <p:extLst>
      <p:ext uri="{BB962C8B-B14F-4D97-AF65-F5344CB8AC3E}">
        <p14:creationId xmlns:p14="http://schemas.microsoft.com/office/powerpoint/2010/main" val="3426986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p:cNvPicPr>
            <a:picLocks noGrp="1" noChangeAspect="1"/>
          </p:cNvPicPr>
          <p:nvPr>
            <p:ph idx="1"/>
          </p:nvPr>
        </p:nvPicPr>
        <p:blipFill>
          <a:blip r:embed="rId3"/>
          <a:stretch>
            <a:fillRect/>
          </a:stretch>
        </p:blipFill>
        <p:spPr>
          <a:xfrm>
            <a:off x="1904188" y="3390848"/>
            <a:ext cx="8266892" cy="3127519"/>
          </a:xfrm>
          <a:prstGeom prst="rect">
            <a:avLst/>
          </a:prstGeom>
        </p:spPr>
      </p:pic>
      <p:sp>
        <p:nvSpPr>
          <p:cNvPr id="5" name="Rectangle 4"/>
          <p:cNvSpPr/>
          <p:nvPr/>
        </p:nvSpPr>
        <p:spPr>
          <a:xfrm>
            <a:off x="661481" y="1547834"/>
            <a:ext cx="9567965" cy="1938992"/>
          </a:xfrm>
          <a:prstGeom prst="rect">
            <a:avLst/>
          </a:prstGeom>
        </p:spPr>
        <p:txBody>
          <a:bodyPr wrap="square">
            <a:spAutoFit/>
          </a:bodyPr>
          <a:lstStyle/>
          <a:p>
            <a:pPr marL="285750" indent="-285750">
              <a:buFont typeface="Arial" panose="020B0604020202020204" pitchFamily="34" charset="0"/>
              <a:buChar char="•"/>
            </a:pPr>
            <a:r>
              <a:rPr lang="en-US" sz="2400" dirty="0"/>
              <a:t>Intel </a:t>
            </a:r>
            <a:r>
              <a:rPr lang="en-US" sz="2400" dirty="0" smtClean="0"/>
              <a:t>STM (SMI Transfer Monitor):  </a:t>
            </a:r>
            <a:r>
              <a:rPr lang="en-US" sz="2400" dirty="0">
                <a:hlinkClick r:id="rId4"/>
              </a:rPr>
              <a:t>https://firmware.intel.com/content/smi-transfer-monitor-stm</a:t>
            </a:r>
            <a:r>
              <a:rPr lang="en-US" sz="2400" dirty="0"/>
              <a:t> </a:t>
            </a:r>
            <a:endParaRPr lang="en-US" sz="2400" dirty="0" smtClean="0"/>
          </a:p>
          <a:p>
            <a:pPr marL="285750" indent="-285750">
              <a:buFont typeface="Arial" panose="020B0604020202020204" pitchFamily="34" charset="0"/>
              <a:buChar char="•"/>
            </a:pPr>
            <a:r>
              <a:rPr lang="en-US" sz="2400" dirty="0" smtClean="0"/>
              <a:t>BIOS Guard (PFAT):  SMM compromises do not directly lead to flash access (persistence)</a:t>
            </a:r>
          </a:p>
          <a:p>
            <a:pPr marL="285750" indent="-285750">
              <a:buFont typeface="Arial" panose="020B0604020202020204" pitchFamily="34" charset="0"/>
              <a:buChar char="•"/>
            </a:pPr>
            <a:r>
              <a:rPr lang="en-US" sz="2400" dirty="0" smtClean="0"/>
              <a:t>Other SMM protections:</a:t>
            </a:r>
            <a:endParaRPr lang="en-US" sz="2400" dirty="0"/>
          </a:p>
        </p:txBody>
      </p:sp>
      <p:sp>
        <p:nvSpPr>
          <p:cNvPr id="8" name="TextBox 7"/>
          <p:cNvSpPr txBox="1"/>
          <p:nvPr/>
        </p:nvSpPr>
        <p:spPr>
          <a:xfrm>
            <a:off x="3032597" y="245006"/>
            <a:ext cx="6126805" cy="769441"/>
          </a:xfrm>
          <a:prstGeom prst="rect">
            <a:avLst/>
          </a:prstGeom>
          <a:noFill/>
        </p:spPr>
        <p:txBody>
          <a:bodyPr wrap="none" rtlCol="0">
            <a:spAutoFit/>
          </a:bodyPr>
          <a:lstStyle/>
          <a:p>
            <a:r>
              <a:rPr lang="en-US" sz="4400" dirty="0" smtClean="0">
                <a:solidFill>
                  <a:schemeClr val="bg1"/>
                </a:solidFill>
              </a:rPr>
              <a:t>Continued SMM Defenses</a:t>
            </a:r>
            <a:endParaRPr lang="en-US" sz="4400" dirty="0">
              <a:solidFill>
                <a:schemeClr val="bg1"/>
              </a:solidFill>
            </a:endParaRP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9977718" y="-61681"/>
            <a:ext cx="2214282" cy="1355458"/>
          </a:xfrm>
          <a:prstGeom prst="rect">
            <a:avLst/>
          </a:prstGeom>
        </p:spPr>
      </p:pic>
      <p:sp>
        <p:nvSpPr>
          <p:cNvPr id="10" name="TextBox 9"/>
          <p:cNvSpPr txBox="1"/>
          <p:nvPr/>
        </p:nvSpPr>
        <p:spPr>
          <a:xfrm>
            <a:off x="10467277" y="399758"/>
            <a:ext cx="696024" cy="276999"/>
          </a:xfrm>
          <a:prstGeom prst="rect">
            <a:avLst/>
          </a:prstGeom>
          <a:noFill/>
        </p:spPr>
        <p:txBody>
          <a:bodyPr wrap="none" rtlCol="0">
            <a:spAutoFit/>
          </a:bodyPr>
          <a:lstStyle/>
          <a:p>
            <a:r>
              <a:rPr lang="en-US" sz="1200" dirty="0" smtClean="0">
                <a:solidFill>
                  <a:srgbClr val="7030A0"/>
                </a:solidFill>
              </a:rPr>
              <a:t>Protect</a:t>
            </a:r>
            <a:endParaRPr lang="en-US" sz="1200" dirty="0">
              <a:solidFill>
                <a:srgbClr val="7030A0"/>
              </a:solidFill>
            </a:endParaRPr>
          </a:p>
        </p:txBody>
      </p:sp>
    </p:spTree>
    <p:extLst>
      <p:ext uri="{BB962C8B-B14F-4D97-AF65-F5344CB8AC3E}">
        <p14:creationId xmlns:p14="http://schemas.microsoft.com/office/powerpoint/2010/main" val="7000616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3796"/>
            <a:ext cx="10515600" cy="4351338"/>
          </a:xfrm>
        </p:spPr>
        <p:txBody>
          <a:bodyPr>
            <a:noAutofit/>
          </a:bodyPr>
          <a:lstStyle/>
          <a:p>
            <a:r>
              <a:rPr lang="en-US" sz="2400" dirty="0" smtClean="0"/>
              <a:t>VT-d </a:t>
            </a:r>
            <a:r>
              <a:rPr lang="en-US" sz="2400" dirty="0"/>
              <a:t>boot </a:t>
            </a:r>
            <a:r>
              <a:rPr lang="en-US" sz="2400" dirty="0" smtClean="0"/>
              <a:t>protection</a:t>
            </a:r>
            <a:r>
              <a:rPr lang="en-US" sz="1900" dirty="0" smtClean="0"/>
              <a:t> </a:t>
            </a:r>
          </a:p>
          <a:p>
            <a:pPr lvl="1"/>
            <a:r>
              <a:rPr lang="en-US" sz="1500" dirty="0" smtClean="0">
                <a:hlinkClick r:id="rId3"/>
              </a:rPr>
              <a:t>https</a:t>
            </a:r>
            <a:r>
              <a:rPr lang="en-US" sz="1500" dirty="0">
                <a:hlinkClick r:id="rId3"/>
              </a:rPr>
              <a:t>://</a:t>
            </a:r>
            <a:r>
              <a:rPr lang="en-US" sz="1500" dirty="0" smtClean="0">
                <a:hlinkClick r:id="rId3"/>
              </a:rPr>
              <a:t>lists.01.org/pipermail/edk2-devel/2017-April/009454.html</a:t>
            </a:r>
            <a:r>
              <a:rPr lang="en-US" sz="1500" dirty="0" smtClean="0"/>
              <a:t>  </a:t>
            </a:r>
            <a:r>
              <a:rPr lang="en-US" sz="1500" dirty="0">
                <a:hlinkClick r:id="rId4"/>
              </a:rPr>
              <a:t>https://</a:t>
            </a:r>
            <a:r>
              <a:rPr lang="en-US" sz="1500" dirty="0" smtClean="0">
                <a:hlinkClick r:id="rId4"/>
              </a:rPr>
              <a:t>firmware.intel.com/sites/default/files/resources/A_Tour_Beyond_BIOS_Using_Intel_VT-d_for_DMA_Protection.pdf</a:t>
            </a:r>
            <a:r>
              <a:rPr lang="en-US" sz="1500" dirty="0" smtClean="0"/>
              <a:t>  </a:t>
            </a:r>
            <a:endParaRPr lang="en-US" sz="1500" dirty="0"/>
          </a:p>
          <a:p>
            <a:r>
              <a:rPr lang="en-US" sz="2400" dirty="0" smtClean="0"/>
              <a:t>And </a:t>
            </a:r>
            <a:r>
              <a:rPr lang="en-US" sz="2400" dirty="0"/>
              <a:t>to pull things </a:t>
            </a:r>
            <a:r>
              <a:rPr lang="en-US" sz="2400" dirty="0" smtClean="0"/>
              <a:t>together - Full </a:t>
            </a:r>
            <a:r>
              <a:rPr lang="en-US" sz="2400" dirty="0"/>
              <a:t>open source EDKII-based platforms</a:t>
            </a:r>
          </a:p>
          <a:p>
            <a:pPr lvl="1"/>
            <a:r>
              <a:rPr lang="en-US" sz="1500" dirty="0" smtClean="0"/>
              <a:t>Quark </a:t>
            </a:r>
            <a:r>
              <a:rPr lang="en-US" sz="1500" dirty="0">
                <a:hlinkClick r:id="rId5"/>
              </a:rPr>
              <a:t>https://</a:t>
            </a:r>
            <a:r>
              <a:rPr lang="en-US" sz="1500" dirty="0" smtClean="0">
                <a:hlinkClick r:id="rId5"/>
              </a:rPr>
              <a:t>github.com/tianocore/edk2/tree/master/QuarkPlatformPkg</a:t>
            </a:r>
            <a:r>
              <a:rPr lang="en-US" sz="1500" dirty="0" smtClean="0"/>
              <a:t>  </a:t>
            </a:r>
            <a:endParaRPr lang="en-US" sz="1500" dirty="0"/>
          </a:p>
          <a:p>
            <a:pPr lvl="1"/>
            <a:r>
              <a:rPr lang="en-US" sz="1500" dirty="0" smtClean="0"/>
              <a:t>Atom </a:t>
            </a:r>
            <a:r>
              <a:rPr lang="en-US" sz="1500" dirty="0"/>
              <a:t>BYT </a:t>
            </a:r>
            <a:r>
              <a:rPr lang="en-US" sz="1500" dirty="0">
                <a:hlinkClick r:id="rId6"/>
              </a:rPr>
              <a:t>https://</a:t>
            </a:r>
            <a:r>
              <a:rPr lang="en-US" sz="1500" dirty="0" smtClean="0">
                <a:hlinkClick r:id="rId6"/>
              </a:rPr>
              <a:t>github.com/tianocore/edk2-platforms/tree/minnowboard-max-udk2015</a:t>
            </a:r>
            <a:r>
              <a:rPr lang="en-US" sz="1500" dirty="0" smtClean="0"/>
              <a:t> </a:t>
            </a:r>
            <a:endParaRPr lang="en-US" sz="1500" dirty="0"/>
          </a:p>
          <a:p>
            <a:pPr lvl="1"/>
            <a:r>
              <a:rPr lang="en-US" sz="1500" dirty="0" smtClean="0"/>
              <a:t>Atom </a:t>
            </a:r>
            <a:r>
              <a:rPr lang="en-US" sz="1500" dirty="0"/>
              <a:t>APL </a:t>
            </a:r>
            <a:r>
              <a:rPr lang="en-US" sz="1500" dirty="0">
                <a:hlinkClick r:id="rId7"/>
              </a:rPr>
              <a:t>https://</a:t>
            </a:r>
            <a:r>
              <a:rPr lang="en-US" sz="1500" dirty="0" smtClean="0">
                <a:hlinkClick r:id="rId7"/>
              </a:rPr>
              <a:t>github.com/tianocore/edk2-platforms/tree/devel-MinnowBoard3-UDK2017</a:t>
            </a:r>
            <a:r>
              <a:rPr lang="en-US" sz="1500" dirty="0" smtClean="0"/>
              <a:t>  </a:t>
            </a:r>
            <a:endParaRPr lang="en-US" sz="1500" dirty="0"/>
          </a:p>
          <a:p>
            <a:pPr lvl="1"/>
            <a:r>
              <a:rPr lang="en-US" sz="1500" dirty="0" smtClean="0"/>
              <a:t>Intel </a:t>
            </a:r>
            <a:r>
              <a:rPr lang="en-US" sz="1500" dirty="0"/>
              <a:t>KBL </a:t>
            </a:r>
            <a:r>
              <a:rPr lang="en-US" sz="1500" dirty="0">
                <a:hlinkClick r:id="rId8"/>
              </a:rPr>
              <a:t>https://</a:t>
            </a:r>
            <a:r>
              <a:rPr lang="en-US" sz="1500" dirty="0" smtClean="0">
                <a:hlinkClick r:id="rId8"/>
              </a:rPr>
              <a:t>github.com/tianocore/edk2-platforms/tree/devel-MinPlatform</a:t>
            </a:r>
            <a:r>
              <a:rPr lang="en-US" sz="1500" dirty="0" smtClean="0"/>
              <a:t>  </a:t>
            </a:r>
            <a:r>
              <a:rPr lang="en-US" sz="1500" dirty="0"/>
              <a:t>core platform tree </a:t>
            </a:r>
          </a:p>
          <a:p>
            <a:r>
              <a:rPr lang="en-US" sz="2400" dirty="0" smtClean="0"/>
              <a:t>Atom </a:t>
            </a:r>
            <a:r>
              <a:rPr lang="en-US" sz="2400" dirty="0"/>
              <a:t>and core platforms based upon Intel Firmware Support Package (</a:t>
            </a:r>
            <a:r>
              <a:rPr lang="en-US" sz="2400" dirty="0" smtClean="0"/>
              <a:t>FSP)</a:t>
            </a:r>
          </a:p>
          <a:p>
            <a:pPr lvl="1"/>
            <a:r>
              <a:rPr lang="en-US" sz="1500" dirty="0" smtClean="0">
                <a:hlinkClick r:id="rId9"/>
              </a:rPr>
              <a:t>https://github.com/IntelFsp/FSP</a:t>
            </a:r>
            <a:endParaRPr lang="en-US" sz="1500" dirty="0"/>
          </a:p>
          <a:p>
            <a:pPr lvl="1"/>
            <a:r>
              <a:rPr lang="en-US" sz="1500" dirty="0" smtClean="0">
                <a:hlinkClick r:id="rId10"/>
              </a:rPr>
              <a:t>https://firmware.intel.com/sites/default/files/A_Tour_Beyond_BIOS_Using_the_Intel_Firmware_Support_Package_with_the_EFI_Developer_Kit_II_%28FSP2.0%29.pdf</a:t>
            </a:r>
            <a:endParaRPr lang="en-US" sz="1500" dirty="0"/>
          </a:p>
          <a:p>
            <a:pPr lvl="1"/>
            <a:r>
              <a:rPr lang="en-US" sz="1500" dirty="0" smtClean="0">
                <a:hlinkClick r:id="rId11"/>
              </a:rPr>
              <a:t>http://www.apress.com/us/book/9781484200711</a:t>
            </a:r>
            <a:r>
              <a:rPr lang="en-US" sz="1500" dirty="0" smtClean="0"/>
              <a:t>  </a:t>
            </a:r>
            <a:endParaRPr lang="en-US" sz="1500" dirty="0"/>
          </a:p>
          <a:p>
            <a:r>
              <a:rPr lang="en-US" sz="2400" dirty="0" smtClean="0"/>
              <a:t>Very through training package made available by Intel’s ATR* – covers </a:t>
            </a:r>
            <a:r>
              <a:rPr lang="en-US" sz="2400" dirty="0" err="1" smtClean="0"/>
              <a:t>chipsec</a:t>
            </a:r>
            <a:endParaRPr lang="en-US" sz="2400" dirty="0" smtClean="0"/>
          </a:p>
          <a:p>
            <a:pPr lvl="1"/>
            <a:r>
              <a:rPr lang="en-US" sz="1500" u="sng" dirty="0">
                <a:hlinkClick r:id="rId12"/>
              </a:rPr>
              <a:t>https://github.com/advanced-threat-research/firmware-security-training</a:t>
            </a:r>
            <a:endParaRPr lang="en-US" sz="1500" dirty="0"/>
          </a:p>
          <a:p>
            <a:pPr lvl="1"/>
            <a:r>
              <a:rPr lang="en-US" sz="1500" b="1" dirty="0" smtClean="0"/>
              <a:t>Intel’s ATR moved from </a:t>
            </a:r>
            <a:r>
              <a:rPr lang="en-US" sz="1500" b="1" dirty="0" err="1" smtClean="0"/>
              <a:t>SeCoE</a:t>
            </a:r>
            <a:r>
              <a:rPr lang="en-US" sz="1500" b="1" dirty="0" smtClean="0"/>
              <a:t> to Intel Security and is now part of McAfee</a:t>
            </a:r>
            <a:endParaRPr lang="en-US" sz="1500" b="1" dirty="0"/>
          </a:p>
        </p:txBody>
      </p:sp>
      <p:sp>
        <p:nvSpPr>
          <p:cNvPr id="9" name="TextBox 8"/>
          <p:cNvSpPr txBox="1"/>
          <p:nvPr/>
        </p:nvSpPr>
        <p:spPr>
          <a:xfrm>
            <a:off x="4297943" y="245006"/>
            <a:ext cx="4856073" cy="769441"/>
          </a:xfrm>
          <a:prstGeom prst="rect">
            <a:avLst/>
          </a:prstGeom>
          <a:noFill/>
        </p:spPr>
        <p:txBody>
          <a:bodyPr wrap="none" rtlCol="0">
            <a:spAutoFit/>
          </a:bodyPr>
          <a:lstStyle/>
          <a:p>
            <a:r>
              <a:rPr lang="en-US" sz="4400" dirty="0" smtClean="0">
                <a:solidFill>
                  <a:schemeClr val="bg1"/>
                </a:solidFill>
              </a:rPr>
              <a:t>EDKII Defenses (3/3)</a:t>
            </a:r>
            <a:endParaRPr lang="en-US" sz="4400" dirty="0">
              <a:solidFill>
                <a:schemeClr val="bg1"/>
              </a:solidFill>
            </a:endParaRP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flipH="1">
            <a:off x="9977718" y="-61681"/>
            <a:ext cx="2214282" cy="1355458"/>
          </a:xfrm>
          <a:prstGeom prst="rect">
            <a:avLst/>
          </a:prstGeom>
        </p:spPr>
      </p:pic>
      <p:sp>
        <p:nvSpPr>
          <p:cNvPr id="11" name="TextBox 10"/>
          <p:cNvSpPr txBox="1"/>
          <p:nvPr/>
        </p:nvSpPr>
        <p:spPr>
          <a:xfrm>
            <a:off x="10467277" y="399758"/>
            <a:ext cx="696024" cy="276999"/>
          </a:xfrm>
          <a:prstGeom prst="rect">
            <a:avLst/>
          </a:prstGeom>
          <a:noFill/>
        </p:spPr>
        <p:txBody>
          <a:bodyPr wrap="none" rtlCol="0">
            <a:spAutoFit/>
          </a:bodyPr>
          <a:lstStyle/>
          <a:p>
            <a:r>
              <a:rPr lang="en-US" sz="1200" dirty="0" smtClean="0">
                <a:solidFill>
                  <a:srgbClr val="7030A0"/>
                </a:solidFill>
              </a:rPr>
              <a:t>Protect</a:t>
            </a:r>
            <a:endParaRPr lang="en-US" sz="1200" dirty="0">
              <a:solidFill>
                <a:srgbClr val="7030A0"/>
              </a:solidFill>
            </a:endParaRPr>
          </a:p>
        </p:txBody>
      </p:sp>
      <p:sp>
        <p:nvSpPr>
          <p:cNvPr id="12" name="TextBox 11"/>
          <p:cNvSpPr txBox="1"/>
          <p:nvPr/>
        </p:nvSpPr>
        <p:spPr>
          <a:xfrm>
            <a:off x="11498748" y="673749"/>
            <a:ext cx="643125" cy="276999"/>
          </a:xfrm>
          <a:prstGeom prst="rect">
            <a:avLst/>
          </a:prstGeom>
          <a:noFill/>
        </p:spPr>
        <p:txBody>
          <a:bodyPr wrap="none" rtlCol="0">
            <a:spAutoFit/>
          </a:bodyPr>
          <a:lstStyle/>
          <a:p>
            <a:r>
              <a:rPr lang="en-US" sz="1200" dirty="0" smtClean="0">
                <a:solidFill>
                  <a:srgbClr val="7030A0"/>
                </a:solidFill>
              </a:rPr>
              <a:t>Detect</a:t>
            </a:r>
            <a:endParaRPr lang="en-US" sz="1200" dirty="0">
              <a:solidFill>
                <a:srgbClr val="7030A0"/>
              </a:solidFill>
            </a:endParaRPr>
          </a:p>
        </p:txBody>
      </p:sp>
      <p:sp>
        <p:nvSpPr>
          <p:cNvPr id="13" name="TextBox 12"/>
          <p:cNvSpPr txBox="1"/>
          <p:nvPr/>
        </p:nvSpPr>
        <p:spPr>
          <a:xfrm>
            <a:off x="10370340" y="931606"/>
            <a:ext cx="685059" cy="276999"/>
          </a:xfrm>
          <a:prstGeom prst="rect">
            <a:avLst/>
          </a:prstGeom>
          <a:noFill/>
        </p:spPr>
        <p:txBody>
          <a:bodyPr wrap="none" rtlCol="0">
            <a:spAutoFit/>
          </a:bodyPr>
          <a:lstStyle/>
          <a:p>
            <a:r>
              <a:rPr lang="en-US" sz="1200" dirty="0" smtClean="0">
                <a:solidFill>
                  <a:srgbClr val="7030A0"/>
                </a:solidFill>
              </a:rPr>
              <a:t>Recover</a:t>
            </a:r>
            <a:endParaRPr lang="en-US" sz="1200" dirty="0">
              <a:solidFill>
                <a:srgbClr val="7030A0"/>
              </a:solidFill>
            </a:endParaRPr>
          </a:p>
        </p:txBody>
      </p:sp>
    </p:spTree>
    <p:extLst>
      <p:ext uri="{BB962C8B-B14F-4D97-AF65-F5344CB8AC3E}">
        <p14:creationId xmlns:p14="http://schemas.microsoft.com/office/powerpoint/2010/main" val="17832205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29966"/>
            <a:ext cx="12192000" cy="5301574"/>
          </a:xfrm>
        </p:spPr>
        <p:txBody>
          <a:bodyPr>
            <a:normAutofit fontScale="62500" lnSpcReduction="20000"/>
          </a:bodyPr>
          <a:lstStyle/>
          <a:p>
            <a:r>
              <a:rPr lang="en-US" dirty="0" smtClean="0">
                <a:latin typeface="Calibri" panose="020F0502020204030204" pitchFamily="34" charset="0"/>
                <a:cs typeface="Times New Roman" panose="02020603050405020304" pitchFamily="18" charset="0"/>
              </a:rPr>
              <a:t>It is quite hard to provide really good analysis of datasets related to security issues:</a:t>
            </a:r>
          </a:p>
          <a:p>
            <a:pPr lvl="1"/>
            <a:r>
              <a:rPr lang="en-US" dirty="0" smtClean="0"/>
              <a:t>A must see if somehow you wonder why:  </a:t>
            </a:r>
            <a:r>
              <a:rPr lang="en-US" dirty="0" smtClean="0">
                <a:hlinkClick r:id="rId3"/>
              </a:rPr>
              <a:t>https</a:t>
            </a:r>
            <a:r>
              <a:rPr lang="en-US" dirty="0">
                <a:hlinkClick r:id="rId3"/>
              </a:rPr>
              <a:t>://</a:t>
            </a:r>
            <a:r>
              <a:rPr lang="en-US" dirty="0" smtClean="0">
                <a:hlinkClick r:id="rId3"/>
              </a:rPr>
              <a:t>media.blackhat.com/us-13/US-13-Martin-Buying-Into-The-Bias-Why-Vulnerability-Statistics-Suck-Slides.pdf</a:t>
            </a:r>
            <a:endParaRPr lang="en-US" dirty="0" smtClean="0"/>
          </a:p>
          <a:p>
            <a:pPr lvl="1"/>
            <a:endParaRPr lang="en-US" dirty="0" smtClean="0"/>
          </a:p>
          <a:p>
            <a:r>
              <a:rPr lang="en-US" dirty="0" smtClean="0"/>
              <a:t>We used Intel’s PSIRT Data in different ways:</a:t>
            </a:r>
          </a:p>
          <a:p>
            <a:pPr lvl="1"/>
            <a:r>
              <a:rPr lang="en-US" dirty="0" smtClean="0"/>
              <a:t>For the past 3 </a:t>
            </a:r>
            <a:r>
              <a:rPr lang="en-US" dirty="0"/>
              <a:t>years (</a:t>
            </a:r>
            <a:r>
              <a:rPr lang="en-US" b="1" i="1" dirty="0"/>
              <a:t>124</a:t>
            </a:r>
            <a:r>
              <a:rPr lang="en-US" dirty="0"/>
              <a:t> issues related to </a:t>
            </a:r>
            <a:r>
              <a:rPr lang="en-US" dirty="0" smtClean="0"/>
              <a:t>BIOS/Firmware), to give an ‘idea’ of the amount of issues (which adds attrition bias as well)</a:t>
            </a:r>
          </a:p>
          <a:p>
            <a:pPr lvl="1"/>
            <a:r>
              <a:rPr lang="en-US" dirty="0" smtClean="0"/>
              <a:t>For as long as we could find (Circa 2007), to generate taxonomy</a:t>
            </a:r>
          </a:p>
          <a:p>
            <a:pPr lvl="1"/>
            <a:endParaRPr lang="en-US" dirty="0"/>
          </a:p>
          <a:p>
            <a:r>
              <a:rPr lang="en-US" dirty="0" smtClean="0"/>
              <a:t>Intel’s PSIRT data include issues found internally (vendor selection bias) that somehow were identified to affect released products</a:t>
            </a:r>
          </a:p>
          <a:p>
            <a:pPr lvl="1"/>
            <a:r>
              <a:rPr lang="en-US" dirty="0" smtClean="0"/>
              <a:t>It does not mean every internally found issue is there</a:t>
            </a:r>
          </a:p>
          <a:p>
            <a:pPr lvl="1"/>
            <a:r>
              <a:rPr lang="en-US" dirty="0" smtClean="0"/>
              <a:t>The way the data is capture changed along the years (hopefully for better), but that is one of the mistakes clearly stated in the aforementioned presentation </a:t>
            </a:r>
            <a:r>
              <a:rPr lang="en-US" dirty="0" smtClean="0">
                <a:sym typeface="Wingdings" panose="05000000000000000000" pitchFamily="2" charset="2"/>
              </a:rPr>
              <a:t></a:t>
            </a:r>
          </a:p>
          <a:p>
            <a:pPr lvl="1"/>
            <a:r>
              <a:rPr lang="en-US" dirty="0" smtClean="0">
                <a:sym typeface="Wingdings" panose="05000000000000000000" pitchFamily="2" charset="2"/>
              </a:rPr>
              <a:t>We constantly receive reports for issues that affect a specific OEM-only (and as so, have nothing to do with Intel – </a:t>
            </a:r>
            <a:r>
              <a:rPr lang="en-US" b="1" dirty="0" smtClean="0">
                <a:sym typeface="Wingdings" panose="05000000000000000000" pitchFamily="2" charset="2"/>
              </a:rPr>
              <a:t>please, keep involving us, it is helpful!</a:t>
            </a:r>
            <a:r>
              <a:rPr lang="en-US" dirty="0" smtClean="0">
                <a:sym typeface="Wingdings" panose="05000000000000000000" pitchFamily="2" charset="2"/>
              </a:rPr>
              <a:t>):  We counted those too, but obviously, lots of issues are not reported to us as well (that also adds a researcher selection bias, since some researchers always involve us and as so, whatever issues they are finding, are accounted for, but not all researchers do that)</a:t>
            </a:r>
          </a:p>
          <a:p>
            <a:pPr lvl="1"/>
            <a:r>
              <a:rPr lang="en-US" dirty="0" smtClean="0">
                <a:sym typeface="Wingdings" panose="05000000000000000000" pitchFamily="2" charset="2"/>
              </a:rPr>
              <a:t>PSIRT does sometimes group multiple issues under one case (specially internal ones), and as so, the count itself also added an abstraction bias</a:t>
            </a:r>
          </a:p>
          <a:p>
            <a:pPr lvl="1"/>
            <a:r>
              <a:rPr lang="en-US" dirty="0" smtClean="0">
                <a:sym typeface="Wingdings" panose="05000000000000000000" pitchFamily="2" charset="2"/>
              </a:rPr>
              <a:t>For some other cases, issues are divided in multiple cases (given it potentially spawning multiple different actions):  We tried to clean the obvious cases</a:t>
            </a:r>
          </a:p>
          <a:p>
            <a:pPr lvl="1"/>
            <a:r>
              <a:rPr lang="en-US" dirty="0" smtClean="0">
                <a:sym typeface="Wingdings" panose="05000000000000000000" pitchFamily="2" charset="2"/>
              </a:rPr>
              <a:t>We only considered the confirmed issues that affect at least one product, therefore there is also publication bias</a:t>
            </a:r>
          </a:p>
          <a:p>
            <a:pPr lvl="1"/>
            <a:endParaRPr lang="en-US" dirty="0">
              <a:sym typeface="Wingdings" panose="05000000000000000000" pitchFamily="2" charset="2"/>
            </a:endParaRPr>
          </a:p>
          <a:p>
            <a:r>
              <a:rPr lang="en-US" dirty="0" smtClean="0">
                <a:sym typeface="Wingdings" panose="05000000000000000000" pitchFamily="2" charset="2"/>
              </a:rPr>
              <a:t>Total number of issues considered/used:  </a:t>
            </a:r>
            <a:r>
              <a:rPr lang="en-US" b="1" i="1" dirty="0" smtClean="0">
                <a:sym typeface="Wingdings" panose="05000000000000000000" pitchFamily="2" charset="2"/>
              </a:rPr>
              <a:t>77 issues</a:t>
            </a:r>
          </a:p>
          <a:p>
            <a:pPr marL="0" indent="0">
              <a:buNone/>
            </a:pPr>
            <a:endParaRPr lang="en-US" sz="2900" b="1" dirty="0" smtClean="0">
              <a:sym typeface="Wingdings" panose="05000000000000000000" pitchFamily="2" charset="2"/>
            </a:endParaRPr>
          </a:p>
          <a:p>
            <a:pPr lvl="1"/>
            <a:endParaRPr lang="en-US" dirty="0" smtClean="0">
              <a:sym typeface="Wingdings" panose="05000000000000000000" pitchFamily="2" charset="2"/>
            </a:endParaRPr>
          </a:p>
          <a:p>
            <a:pPr lvl="1"/>
            <a:endParaRPr lang="en-US" dirty="0" smtClean="0"/>
          </a:p>
        </p:txBody>
      </p:sp>
      <p:sp>
        <p:nvSpPr>
          <p:cNvPr id="4" name="TextBox 3"/>
          <p:cNvSpPr txBox="1"/>
          <p:nvPr/>
        </p:nvSpPr>
        <p:spPr>
          <a:xfrm>
            <a:off x="3261986" y="245006"/>
            <a:ext cx="6927987" cy="769441"/>
          </a:xfrm>
          <a:prstGeom prst="rect">
            <a:avLst/>
          </a:prstGeom>
          <a:noFill/>
        </p:spPr>
        <p:txBody>
          <a:bodyPr wrap="none" rtlCol="0">
            <a:spAutoFit/>
          </a:bodyPr>
          <a:lstStyle/>
          <a:p>
            <a:r>
              <a:rPr lang="en-US" sz="4400" dirty="0" smtClean="0">
                <a:solidFill>
                  <a:schemeClr val="bg1"/>
                </a:solidFill>
              </a:rPr>
              <a:t>Dataset &amp; Methodology (1/2)</a:t>
            </a:r>
            <a:endParaRPr lang="en-US" sz="4400" dirty="0">
              <a:solidFill>
                <a:schemeClr val="bg1"/>
              </a:solidFill>
            </a:endParaRPr>
          </a:p>
        </p:txBody>
      </p:sp>
    </p:spTree>
    <p:extLst>
      <p:ext uri="{BB962C8B-B14F-4D97-AF65-F5344CB8AC3E}">
        <p14:creationId xmlns:p14="http://schemas.microsoft.com/office/powerpoint/2010/main" val="33718764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068" y="1429966"/>
            <a:ext cx="12003932" cy="5301574"/>
          </a:xfrm>
        </p:spPr>
        <p:txBody>
          <a:bodyPr>
            <a:normAutofit/>
          </a:bodyPr>
          <a:lstStyle/>
          <a:p>
            <a:pPr marL="457200" lvl="1" indent="0">
              <a:buNone/>
            </a:pPr>
            <a:endParaRPr lang="en-US" dirty="0">
              <a:sym typeface="Wingdings" panose="05000000000000000000" pitchFamily="2" charset="2"/>
            </a:endParaRPr>
          </a:p>
          <a:p>
            <a:r>
              <a:rPr lang="en-US" sz="3300" b="1" dirty="0" smtClean="0">
                <a:sym typeface="Wingdings" panose="05000000000000000000" pitchFamily="2" charset="2"/>
              </a:rPr>
              <a:t>With so many problems in the dataset, does it have any value?</a:t>
            </a:r>
          </a:p>
          <a:p>
            <a:pPr lvl="1"/>
            <a:r>
              <a:rPr lang="en-US" sz="2900" b="1" dirty="0" smtClean="0">
                <a:sym typeface="Wingdings" panose="05000000000000000000" pitchFamily="2" charset="2"/>
              </a:rPr>
              <a:t>Yes</a:t>
            </a:r>
            <a:r>
              <a:rPr lang="en-US" sz="2900" dirty="0" smtClean="0">
                <a:sym typeface="Wingdings" panose="05000000000000000000" pitchFamily="2" charset="2"/>
              </a:rPr>
              <a:t>, but not to compare platforms (so we do not include such information)</a:t>
            </a:r>
          </a:p>
          <a:p>
            <a:pPr lvl="1"/>
            <a:r>
              <a:rPr lang="en-US" sz="2900" b="1" dirty="0" smtClean="0">
                <a:sym typeface="Wingdings" panose="05000000000000000000" pitchFamily="2" charset="2"/>
              </a:rPr>
              <a:t>Yes</a:t>
            </a:r>
            <a:r>
              <a:rPr lang="en-US" sz="2900" dirty="0" smtClean="0">
                <a:sym typeface="Wingdings" panose="05000000000000000000" pitchFamily="2" charset="2"/>
              </a:rPr>
              <a:t>, for defining a taxonomy (so we did generate/propose one)</a:t>
            </a:r>
          </a:p>
          <a:p>
            <a:pPr lvl="1"/>
            <a:r>
              <a:rPr lang="en-US" sz="2900" b="1" dirty="0" smtClean="0">
                <a:sym typeface="Wingdings" panose="05000000000000000000" pitchFamily="2" charset="2"/>
              </a:rPr>
              <a:t>Yes</a:t>
            </a:r>
            <a:r>
              <a:rPr lang="en-US" sz="2900" dirty="0" smtClean="0">
                <a:sym typeface="Wingdings" panose="05000000000000000000" pitchFamily="2" charset="2"/>
              </a:rPr>
              <a:t>, to help defining next steps/future strategies (so we did do that)</a:t>
            </a:r>
          </a:p>
          <a:p>
            <a:pPr lvl="1"/>
            <a:r>
              <a:rPr lang="en-US" sz="2900" b="1" dirty="0" smtClean="0">
                <a:sym typeface="Wingdings" panose="05000000000000000000" pitchFamily="2" charset="2"/>
              </a:rPr>
              <a:t>Maybe</a:t>
            </a:r>
            <a:r>
              <a:rPr lang="en-US" sz="2900" dirty="0" smtClean="0">
                <a:sym typeface="Wingdings" panose="05000000000000000000" pitchFamily="2" charset="2"/>
              </a:rPr>
              <a:t>, to define trends (as in: are those kind of problems getting more external attraction?)</a:t>
            </a:r>
          </a:p>
          <a:p>
            <a:pPr lvl="1"/>
            <a:r>
              <a:rPr lang="en-US" sz="2900" b="1" dirty="0" smtClean="0">
                <a:sym typeface="Wingdings" panose="05000000000000000000" pitchFamily="2" charset="2"/>
              </a:rPr>
              <a:t>No,</a:t>
            </a:r>
            <a:r>
              <a:rPr lang="en-US" sz="2900" dirty="0" smtClean="0">
                <a:sym typeface="Wingdings" panose="05000000000000000000" pitchFamily="2" charset="2"/>
              </a:rPr>
              <a:t> if you want to say that there are more bugs (not bugs being reported, which is the previous point) now than few years back -&gt; </a:t>
            </a:r>
            <a:r>
              <a:rPr lang="en-US" sz="2900" b="1" dirty="0" smtClean="0">
                <a:sym typeface="Wingdings" panose="05000000000000000000" pitchFamily="2" charset="2"/>
              </a:rPr>
              <a:t>DO NOT USE THE DATA FOR THAT PURPOSE </a:t>
            </a:r>
          </a:p>
          <a:p>
            <a:pPr lvl="1"/>
            <a:endParaRPr lang="en-US" dirty="0" smtClean="0">
              <a:sym typeface="Wingdings" panose="05000000000000000000" pitchFamily="2" charset="2"/>
            </a:endParaRPr>
          </a:p>
          <a:p>
            <a:pPr lvl="1"/>
            <a:endParaRPr lang="en-US" dirty="0" smtClean="0"/>
          </a:p>
        </p:txBody>
      </p:sp>
      <p:sp>
        <p:nvSpPr>
          <p:cNvPr id="4" name="TextBox 3"/>
          <p:cNvSpPr txBox="1"/>
          <p:nvPr/>
        </p:nvSpPr>
        <p:spPr>
          <a:xfrm>
            <a:off x="3261986" y="245006"/>
            <a:ext cx="6927987" cy="769441"/>
          </a:xfrm>
          <a:prstGeom prst="rect">
            <a:avLst/>
          </a:prstGeom>
          <a:noFill/>
        </p:spPr>
        <p:txBody>
          <a:bodyPr wrap="none" rtlCol="0">
            <a:spAutoFit/>
          </a:bodyPr>
          <a:lstStyle/>
          <a:p>
            <a:r>
              <a:rPr lang="en-US" sz="4400" dirty="0" smtClean="0">
                <a:solidFill>
                  <a:schemeClr val="bg1"/>
                </a:solidFill>
              </a:rPr>
              <a:t>Dataset &amp; Methodology (2/2)</a:t>
            </a:r>
            <a:endParaRPr lang="en-US" sz="4400" dirty="0">
              <a:solidFill>
                <a:schemeClr val="bg1"/>
              </a:solidFill>
            </a:endParaRPr>
          </a:p>
        </p:txBody>
      </p:sp>
    </p:spTree>
    <p:extLst>
      <p:ext uri="{BB962C8B-B14F-4D97-AF65-F5344CB8AC3E}">
        <p14:creationId xmlns:p14="http://schemas.microsoft.com/office/powerpoint/2010/main" val="3818125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lvl="0"/>
            <a:r>
              <a:rPr lang="en-US" dirty="0" smtClean="0"/>
              <a:t>Those bugs are not BIOS-bugs per-se, but they do affect platform security and what is expected from BIOS (</a:t>
            </a:r>
            <a:r>
              <a:rPr lang="en-US" b="1" dirty="0" smtClean="0"/>
              <a:t>we did not consider them in the total count presented</a:t>
            </a:r>
            <a:r>
              <a:rPr lang="en-US" dirty="0" smtClean="0"/>
              <a:t>, and we did group those in the taxonomy as a single class: ‘HW bugs’).  Some examples:</a:t>
            </a:r>
          </a:p>
          <a:p>
            <a:pPr lvl="1"/>
            <a:r>
              <a:rPr lang="en-US" dirty="0" smtClean="0"/>
              <a:t>LAPIC bug (memory range overlapping and decoding priorities leading to SMRAM access)</a:t>
            </a:r>
            <a:endParaRPr lang="en-US" dirty="0"/>
          </a:p>
          <a:p>
            <a:pPr lvl="1"/>
            <a:r>
              <a:rPr lang="en-US" dirty="0"/>
              <a:t>SMM memory </a:t>
            </a:r>
            <a:r>
              <a:rPr lang="en-US" dirty="0" smtClean="0"/>
              <a:t>written-back cached data from Ring0 leading to SMRAM access</a:t>
            </a:r>
            <a:endParaRPr lang="en-US" dirty="0"/>
          </a:p>
          <a:p>
            <a:pPr lvl="1"/>
            <a:r>
              <a:rPr lang="en-US" dirty="0"/>
              <a:t>Fuse </a:t>
            </a:r>
            <a:r>
              <a:rPr lang="en-US" dirty="0" err="1" smtClean="0"/>
              <a:t>mis</a:t>
            </a:r>
            <a:r>
              <a:rPr lang="en-US" dirty="0" smtClean="0"/>
              <a:t>-configuration </a:t>
            </a:r>
            <a:r>
              <a:rPr lang="en-US" dirty="0"/>
              <a:t>for </a:t>
            </a:r>
            <a:r>
              <a:rPr lang="en-US" dirty="0" err="1" smtClean="0"/>
              <a:t>BootGuard</a:t>
            </a:r>
            <a:r>
              <a:rPr lang="en-US" dirty="0" smtClean="0"/>
              <a:t> leading to platform compromise (See for example “Safeguarding rootkits:  Intel </a:t>
            </a:r>
            <a:r>
              <a:rPr lang="en-US" dirty="0" err="1" smtClean="0"/>
              <a:t>BootGuard</a:t>
            </a:r>
            <a:r>
              <a:rPr lang="en-US" dirty="0" smtClean="0"/>
              <a:t>” presented at </a:t>
            </a:r>
            <a:r>
              <a:rPr lang="en-US" dirty="0" err="1" smtClean="0"/>
              <a:t>ZeroNights</a:t>
            </a:r>
            <a:r>
              <a:rPr lang="en-US" dirty="0"/>
              <a:t> </a:t>
            </a:r>
            <a:r>
              <a:rPr lang="en-US" dirty="0" smtClean="0"/>
              <a:t>2016 (</a:t>
            </a:r>
            <a:r>
              <a:rPr lang="en-US" dirty="0" smtClean="0">
                <a:hlinkClick r:id="rId3"/>
              </a:rPr>
              <a:t>https</a:t>
            </a:r>
            <a:r>
              <a:rPr lang="en-US" dirty="0">
                <a:hlinkClick r:id="rId3"/>
              </a:rPr>
              <a:t>://</a:t>
            </a:r>
            <a:r>
              <a:rPr lang="en-US" dirty="0" smtClean="0">
                <a:hlinkClick r:id="rId3"/>
              </a:rPr>
              <a:t>dsec.ru/upload/medialibrary/82b/82b222a0ab6470a724108b42208f0630.pdf</a:t>
            </a:r>
            <a:r>
              <a:rPr lang="en-US" dirty="0" smtClean="0"/>
              <a:t>) </a:t>
            </a:r>
          </a:p>
          <a:p>
            <a:pPr lvl="1"/>
            <a:endParaRPr lang="en-US" dirty="0"/>
          </a:p>
          <a:p>
            <a:endParaRPr lang="en-US" dirty="0"/>
          </a:p>
          <a:p>
            <a:endParaRPr lang="en-US" dirty="0"/>
          </a:p>
        </p:txBody>
      </p:sp>
      <p:sp>
        <p:nvSpPr>
          <p:cNvPr id="4" name="TextBox 3"/>
          <p:cNvSpPr txBox="1"/>
          <p:nvPr/>
        </p:nvSpPr>
        <p:spPr>
          <a:xfrm>
            <a:off x="4837482" y="245006"/>
            <a:ext cx="2517036" cy="769441"/>
          </a:xfrm>
          <a:prstGeom prst="rect">
            <a:avLst/>
          </a:prstGeom>
          <a:noFill/>
        </p:spPr>
        <p:txBody>
          <a:bodyPr wrap="none" rtlCol="0">
            <a:spAutoFit/>
          </a:bodyPr>
          <a:lstStyle/>
          <a:p>
            <a:r>
              <a:rPr lang="en-US" sz="4400" dirty="0" smtClean="0">
                <a:solidFill>
                  <a:schemeClr val="bg1"/>
                </a:solidFill>
              </a:rPr>
              <a:t>HW Bugs?</a:t>
            </a:r>
            <a:endParaRPr lang="en-US" sz="4400" dirty="0">
              <a:solidFill>
                <a:schemeClr val="bg1"/>
              </a:solidFill>
            </a:endParaRPr>
          </a:p>
        </p:txBody>
      </p:sp>
    </p:spTree>
    <p:extLst>
      <p:ext uri="{BB962C8B-B14F-4D97-AF65-F5344CB8AC3E}">
        <p14:creationId xmlns:p14="http://schemas.microsoft.com/office/powerpoint/2010/main" val="21724262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833" y="1825625"/>
            <a:ext cx="11410545" cy="4351338"/>
          </a:xfrm>
        </p:spPr>
        <p:txBody>
          <a:bodyPr>
            <a:normAutofit fontScale="85000" lnSpcReduction="20000"/>
          </a:bodyPr>
          <a:lstStyle/>
          <a:p>
            <a:pPr lvl="0"/>
            <a:r>
              <a:rPr lang="en-US" dirty="0" smtClean="0"/>
              <a:t>We do not claim it to be a comprehensive list, but it is comprehensive enough to cover all PSIRTs received by Intel</a:t>
            </a:r>
          </a:p>
          <a:p>
            <a:pPr lvl="1"/>
            <a:r>
              <a:rPr lang="en-US" dirty="0" smtClean="0"/>
              <a:t>Many bugs might fit multiple classes (since one problem might lead to another, we use the first in the chain to aggregate)</a:t>
            </a:r>
          </a:p>
          <a:p>
            <a:pPr lvl="1"/>
            <a:r>
              <a:rPr lang="en-US" b="1" dirty="0" smtClean="0"/>
              <a:t>Help evolve this list</a:t>
            </a:r>
          </a:p>
          <a:p>
            <a:pPr lvl="1"/>
            <a:endParaRPr lang="en-US" dirty="0"/>
          </a:p>
          <a:p>
            <a:r>
              <a:rPr lang="en-US" dirty="0" smtClean="0"/>
              <a:t>Notice that we grouped together things that are a bit more classical software cases (for example, not properly validating untrusted input)</a:t>
            </a:r>
          </a:p>
          <a:p>
            <a:pPr lvl="1"/>
            <a:r>
              <a:rPr lang="en-US" dirty="0" smtClean="0"/>
              <a:t>But we still called out ones that have some specificities due to the expectations for the whole platform security</a:t>
            </a:r>
          </a:p>
          <a:p>
            <a:pPr lvl="1"/>
            <a:endParaRPr lang="en-US" dirty="0"/>
          </a:p>
          <a:p>
            <a:r>
              <a:rPr lang="en-US" dirty="0" smtClean="0"/>
              <a:t>The main intention:  be able to easily define a class for a given issue and to remove the sentiment (shared by many researchers) that BIOS security is something obscure</a:t>
            </a:r>
          </a:p>
          <a:p>
            <a:pPr lvl="1"/>
            <a:r>
              <a:rPr lang="en-US" dirty="0" smtClean="0"/>
              <a:t>Notice that when we group the classes per the number of reported issues in each </a:t>
            </a:r>
            <a:r>
              <a:rPr lang="en-US" dirty="0" smtClean="0">
                <a:sym typeface="Wingdings" panose="05000000000000000000" pitchFamily="2" charset="2"/>
              </a:rPr>
              <a:t></a:t>
            </a:r>
            <a:endParaRPr lang="en-US" dirty="0"/>
          </a:p>
        </p:txBody>
      </p:sp>
      <p:sp>
        <p:nvSpPr>
          <p:cNvPr id="4" name="TextBox 3"/>
          <p:cNvSpPr txBox="1"/>
          <p:nvPr/>
        </p:nvSpPr>
        <p:spPr>
          <a:xfrm>
            <a:off x="3321586" y="256548"/>
            <a:ext cx="6808787" cy="769441"/>
          </a:xfrm>
          <a:prstGeom prst="rect">
            <a:avLst/>
          </a:prstGeom>
          <a:noFill/>
        </p:spPr>
        <p:txBody>
          <a:bodyPr wrap="none" rtlCol="0">
            <a:spAutoFit/>
          </a:bodyPr>
          <a:lstStyle/>
          <a:p>
            <a:r>
              <a:rPr lang="en-US" sz="4400" dirty="0" smtClean="0">
                <a:solidFill>
                  <a:schemeClr val="bg1"/>
                </a:solidFill>
              </a:rPr>
              <a:t>Proposal of Bug Classes (1/2)</a:t>
            </a:r>
            <a:endParaRPr lang="en-US" sz="4400" dirty="0">
              <a:solidFill>
                <a:schemeClr val="bg1"/>
              </a:solidFill>
            </a:endParaRPr>
          </a:p>
        </p:txBody>
      </p:sp>
      <p:sp>
        <p:nvSpPr>
          <p:cNvPr id="2" name="TextBox 1"/>
          <p:cNvSpPr txBox="1"/>
          <p:nvPr/>
        </p:nvSpPr>
        <p:spPr>
          <a:xfrm>
            <a:off x="2991944" y="5992297"/>
            <a:ext cx="7468070" cy="369332"/>
          </a:xfrm>
          <a:prstGeom prst="rect">
            <a:avLst/>
          </a:prstGeom>
          <a:noFill/>
        </p:spPr>
        <p:txBody>
          <a:bodyPr wrap="none" rtlCol="0">
            <a:spAutoFit/>
          </a:bodyPr>
          <a:lstStyle/>
          <a:p>
            <a:r>
              <a:rPr lang="en-US" b="1" dirty="0" smtClean="0"/>
              <a:t>The main complexity is the sheer number of platform-specific configurations</a:t>
            </a:r>
            <a:endParaRPr lang="en-US" b="1" dirty="0"/>
          </a:p>
        </p:txBody>
      </p:sp>
    </p:spTree>
    <p:extLst>
      <p:ext uri="{BB962C8B-B14F-4D97-AF65-F5344CB8AC3E}">
        <p14:creationId xmlns:p14="http://schemas.microsoft.com/office/powerpoint/2010/main" val="16557947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6111" y="1498060"/>
            <a:ext cx="11517549" cy="5194570"/>
          </a:xfrm>
        </p:spPr>
        <p:txBody>
          <a:bodyPr>
            <a:normAutofit fontScale="47500" lnSpcReduction="20000"/>
          </a:bodyPr>
          <a:lstStyle/>
          <a:p>
            <a:r>
              <a:rPr lang="en-US" sz="3400" b="1" dirty="0" smtClean="0"/>
              <a:t>Inconsistent power-transition checks</a:t>
            </a:r>
          </a:p>
          <a:p>
            <a:pPr lvl="1"/>
            <a:r>
              <a:rPr lang="en-US" sz="2900" dirty="0"/>
              <a:t>Bad Initialization </a:t>
            </a:r>
            <a:r>
              <a:rPr lang="en-US" sz="2900" dirty="0" smtClean="0"/>
              <a:t>State (secrets kept in memory, assumption of certain system state)</a:t>
            </a:r>
          </a:p>
          <a:p>
            <a:pPr lvl="1"/>
            <a:r>
              <a:rPr lang="en-US" sz="2900" dirty="0" smtClean="0"/>
              <a:t>S3 Boot Script</a:t>
            </a:r>
          </a:p>
          <a:p>
            <a:r>
              <a:rPr lang="en-US" sz="3400" b="1" dirty="0" smtClean="0"/>
              <a:t>Race Condition</a:t>
            </a:r>
          </a:p>
          <a:p>
            <a:pPr lvl="1"/>
            <a:r>
              <a:rPr lang="en-US" sz="2900" dirty="0" smtClean="0"/>
              <a:t>Enabling protection mechanisms (including disabling/enabling certain HW elements, including wrong </a:t>
            </a:r>
            <a:r>
              <a:rPr lang="en-US" sz="2900" dirty="0"/>
              <a:t>module launching </a:t>
            </a:r>
            <a:r>
              <a:rPr lang="en-US" sz="2900" dirty="0" smtClean="0"/>
              <a:t>order)</a:t>
            </a:r>
          </a:p>
          <a:p>
            <a:pPr lvl="1"/>
            <a:r>
              <a:rPr lang="en-US" sz="2900" dirty="0" smtClean="0"/>
              <a:t>Time of Check/Time of Use (TOCTOU) Race Conditions</a:t>
            </a:r>
          </a:p>
          <a:p>
            <a:r>
              <a:rPr lang="en-US" sz="3400" b="1" dirty="0" smtClean="0"/>
              <a:t>Trusting input</a:t>
            </a:r>
            <a:r>
              <a:rPr lang="en-US" sz="3400" dirty="0" smtClean="0"/>
              <a:t> (from less privileged entities in the platform, or having different assets configured by different threat vectors)</a:t>
            </a:r>
          </a:p>
          <a:p>
            <a:pPr lvl="1"/>
            <a:r>
              <a:rPr lang="en-US" sz="2900" dirty="0" smtClean="0"/>
              <a:t>Could lead to race conditions (double fetches and TOCTOUs, for example if a pointer is pointing to unprotected memory area and therefore can be arbitrarily modified after any checks)</a:t>
            </a:r>
          </a:p>
          <a:p>
            <a:r>
              <a:rPr lang="en-US" sz="3400" b="1" dirty="0" smtClean="0"/>
              <a:t>Measurement failures</a:t>
            </a:r>
          </a:p>
          <a:p>
            <a:pPr lvl="1"/>
            <a:r>
              <a:rPr lang="en-US" sz="2900" dirty="0" smtClean="0"/>
              <a:t>Not measuring certain modules</a:t>
            </a:r>
          </a:p>
          <a:p>
            <a:pPr lvl="1"/>
            <a:r>
              <a:rPr lang="en-US" sz="2900" dirty="0" smtClean="0"/>
              <a:t>Accepting signed updates, but for the wrong platform due to using same keys</a:t>
            </a:r>
          </a:p>
          <a:p>
            <a:pPr lvl="1"/>
            <a:r>
              <a:rPr lang="en-US" sz="2900" dirty="0" smtClean="0"/>
              <a:t>Accepting to load certain modules in the wrong time (when certain assets are not properly protected)</a:t>
            </a:r>
          </a:p>
          <a:p>
            <a:pPr lvl="1"/>
            <a:r>
              <a:rPr lang="en-US" sz="2900" dirty="0" smtClean="0"/>
              <a:t>Failing to identify a measurement error/problem</a:t>
            </a:r>
          </a:p>
          <a:p>
            <a:r>
              <a:rPr lang="en-US" sz="3400" b="1" dirty="0" smtClean="0"/>
              <a:t>Platform capability not properly configured</a:t>
            </a:r>
          </a:p>
          <a:p>
            <a:pPr lvl="1"/>
            <a:r>
              <a:rPr lang="en-US" sz="2900" dirty="0" smtClean="0"/>
              <a:t>Locks not set, devices not properly initialized, features not disabled, </a:t>
            </a:r>
            <a:r>
              <a:rPr lang="en-US" sz="2900" dirty="0" err="1" smtClean="0"/>
              <a:t>etc</a:t>
            </a:r>
            <a:endParaRPr lang="en-US" sz="2900" dirty="0" smtClean="0"/>
          </a:p>
          <a:p>
            <a:r>
              <a:rPr lang="en-US" sz="3400" b="1" dirty="0" smtClean="0"/>
              <a:t>Security of meaningful assets exposed to untrusted entities</a:t>
            </a:r>
          </a:p>
          <a:p>
            <a:pPr lvl="1"/>
            <a:r>
              <a:rPr lang="en-US" sz="2900" dirty="0" smtClean="0"/>
              <a:t>E.g.: UEFI variables</a:t>
            </a:r>
          </a:p>
          <a:p>
            <a:r>
              <a:rPr lang="en-US" sz="3400" b="1" dirty="0" smtClean="0"/>
              <a:t>HW Misbehavior</a:t>
            </a:r>
          </a:p>
          <a:p>
            <a:pPr lvl="1"/>
            <a:r>
              <a:rPr lang="en-US" sz="2900" dirty="0" smtClean="0"/>
              <a:t>Wrongly </a:t>
            </a:r>
            <a:r>
              <a:rPr lang="en-US" sz="2900" dirty="0"/>
              <a:t>defined architecture, micro-architecture, bad design, </a:t>
            </a:r>
            <a:r>
              <a:rPr lang="en-US" sz="2900" dirty="0" err="1" smtClean="0"/>
              <a:t>etc</a:t>
            </a:r>
            <a:endParaRPr lang="en-US" sz="2900" dirty="0" smtClean="0"/>
          </a:p>
          <a:p>
            <a:pPr lvl="1"/>
            <a:r>
              <a:rPr lang="en-US" sz="2900" dirty="0" smtClean="0"/>
              <a:t>Platform components behaving differently than specified</a:t>
            </a:r>
          </a:p>
        </p:txBody>
      </p:sp>
      <p:sp>
        <p:nvSpPr>
          <p:cNvPr id="4" name="TextBox 3"/>
          <p:cNvSpPr txBox="1"/>
          <p:nvPr/>
        </p:nvSpPr>
        <p:spPr>
          <a:xfrm>
            <a:off x="3321586" y="256548"/>
            <a:ext cx="6808787" cy="769441"/>
          </a:xfrm>
          <a:prstGeom prst="rect">
            <a:avLst/>
          </a:prstGeom>
          <a:noFill/>
        </p:spPr>
        <p:txBody>
          <a:bodyPr wrap="none" rtlCol="0">
            <a:spAutoFit/>
          </a:bodyPr>
          <a:lstStyle/>
          <a:p>
            <a:r>
              <a:rPr lang="en-US" sz="4400" dirty="0" smtClean="0">
                <a:solidFill>
                  <a:schemeClr val="bg1"/>
                </a:solidFill>
              </a:rPr>
              <a:t>Proposal of Bug Classes (2/2)</a:t>
            </a:r>
            <a:endParaRPr lang="en-US" sz="4400" dirty="0">
              <a:solidFill>
                <a:schemeClr val="bg1"/>
              </a:solidFill>
            </a:endParaRPr>
          </a:p>
        </p:txBody>
      </p:sp>
    </p:spTree>
    <p:extLst>
      <p:ext uri="{BB962C8B-B14F-4D97-AF65-F5344CB8AC3E}">
        <p14:creationId xmlns:p14="http://schemas.microsoft.com/office/powerpoint/2010/main" val="21118345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6111" y="1498060"/>
            <a:ext cx="11517549" cy="5194570"/>
          </a:xfrm>
        </p:spPr>
        <p:txBody>
          <a:bodyPr>
            <a:normAutofit/>
          </a:bodyPr>
          <a:lstStyle/>
          <a:p>
            <a:r>
              <a:rPr lang="en-US" dirty="0" smtClean="0"/>
              <a:t>Inconsistent power-transition checks</a:t>
            </a:r>
          </a:p>
          <a:p>
            <a:pPr lvl="1"/>
            <a:r>
              <a:rPr lang="en-US" sz="2800" dirty="0"/>
              <a:t>Bad Initialization </a:t>
            </a:r>
            <a:r>
              <a:rPr lang="en-US" sz="2800" dirty="0" smtClean="0"/>
              <a:t>State (secrets kept in memory, assumption of certain system state)</a:t>
            </a:r>
          </a:p>
          <a:p>
            <a:pPr lvl="1"/>
            <a:r>
              <a:rPr lang="en-US" sz="2800" dirty="0" smtClean="0"/>
              <a:t>S3 Boot Script</a:t>
            </a:r>
            <a:endParaRPr lang="en-US" sz="2800" dirty="0"/>
          </a:p>
          <a:p>
            <a:r>
              <a:rPr lang="en-US" dirty="0" smtClean="0"/>
              <a:t>Many talks mention the S3 Boot Script vulnerability and public exploits/write-ups </a:t>
            </a:r>
            <a:r>
              <a:rPr lang="en-US" dirty="0"/>
              <a:t>are available (</a:t>
            </a:r>
            <a:r>
              <a:rPr lang="en-US" dirty="0">
                <a:hlinkClick r:id="rId3"/>
              </a:rPr>
              <a:t>http://</a:t>
            </a:r>
            <a:r>
              <a:rPr lang="en-US" dirty="0" smtClean="0">
                <a:hlinkClick r:id="rId3"/>
              </a:rPr>
              <a:t>blog.cr4.sh/2015/02/exploiting-uefi-boot-script-table.html</a:t>
            </a:r>
            <a:r>
              <a:rPr lang="en-US" dirty="0" smtClean="0"/>
              <a:t>)</a:t>
            </a:r>
          </a:p>
          <a:p>
            <a:r>
              <a:rPr lang="en-US" dirty="0" smtClean="0"/>
              <a:t>Some of the bugs in this category can be very subtle, like when </a:t>
            </a:r>
            <a:r>
              <a:rPr lang="en-US" dirty="0" smtClean="0"/>
              <a:t>a </a:t>
            </a:r>
            <a:r>
              <a:rPr lang="en-US" dirty="0" smtClean="0"/>
              <a:t>system is turned on a given code path is taken which copies certain data structures inside SMRAM for parsing, while when the system is coming back from resume the SMM code consumes external tables directly (therefore, wrongly trusting the runtime OS)</a:t>
            </a:r>
          </a:p>
        </p:txBody>
      </p:sp>
      <p:sp>
        <p:nvSpPr>
          <p:cNvPr id="4" name="TextBox 3"/>
          <p:cNvSpPr txBox="1"/>
          <p:nvPr/>
        </p:nvSpPr>
        <p:spPr>
          <a:xfrm>
            <a:off x="5019098" y="256548"/>
            <a:ext cx="3731534" cy="769441"/>
          </a:xfrm>
          <a:prstGeom prst="rect">
            <a:avLst/>
          </a:prstGeom>
          <a:noFill/>
        </p:spPr>
        <p:txBody>
          <a:bodyPr wrap="none" rtlCol="0">
            <a:spAutoFit/>
          </a:bodyPr>
          <a:lstStyle/>
          <a:p>
            <a:r>
              <a:rPr lang="en-US" sz="4400" dirty="0" smtClean="0">
                <a:solidFill>
                  <a:schemeClr val="bg1"/>
                </a:solidFill>
              </a:rPr>
              <a:t>Examples (1/7) </a:t>
            </a:r>
            <a:endParaRPr lang="en-US" sz="4400" dirty="0">
              <a:solidFill>
                <a:schemeClr val="bg1"/>
              </a:solidFill>
            </a:endParaRPr>
          </a:p>
        </p:txBody>
      </p:sp>
    </p:spTree>
    <p:extLst>
      <p:ext uri="{BB962C8B-B14F-4D97-AF65-F5344CB8AC3E}">
        <p14:creationId xmlns:p14="http://schemas.microsoft.com/office/powerpoint/2010/main" val="34161877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6111" y="1498060"/>
            <a:ext cx="11517549" cy="5194570"/>
          </a:xfrm>
        </p:spPr>
        <p:txBody>
          <a:bodyPr>
            <a:normAutofit fontScale="85000" lnSpcReduction="20000"/>
          </a:bodyPr>
          <a:lstStyle/>
          <a:p>
            <a:r>
              <a:rPr lang="en-US" sz="3400" dirty="0" smtClean="0"/>
              <a:t>Race Condition</a:t>
            </a:r>
          </a:p>
          <a:p>
            <a:pPr lvl="1"/>
            <a:r>
              <a:rPr lang="en-US" sz="2900" dirty="0" smtClean="0"/>
              <a:t>Enabling protection mechanisms (including disabling/enabling certain HW elements, including wrong </a:t>
            </a:r>
            <a:r>
              <a:rPr lang="en-US" sz="2900" dirty="0"/>
              <a:t>module launching </a:t>
            </a:r>
            <a:r>
              <a:rPr lang="en-US" sz="2900" dirty="0" smtClean="0"/>
              <a:t>order)</a:t>
            </a:r>
          </a:p>
          <a:p>
            <a:pPr lvl="1"/>
            <a:r>
              <a:rPr lang="en-US" sz="2800" dirty="0"/>
              <a:t>Time of </a:t>
            </a:r>
            <a:r>
              <a:rPr lang="en-US" sz="2800" dirty="0" smtClean="0"/>
              <a:t>Check / Time </a:t>
            </a:r>
            <a:r>
              <a:rPr lang="en-US" sz="2800" dirty="0"/>
              <a:t>of </a:t>
            </a:r>
            <a:r>
              <a:rPr lang="en-US" sz="2800" dirty="0" smtClean="0"/>
              <a:t>Use </a:t>
            </a:r>
            <a:r>
              <a:rPr lang="en-US" sz="2900" dirty="0" smtClean="0"/>
              <a:t>TOCTOU Race Condition</a:t>
            </a:r>
          </a:p>
          <a:p>
            <a:pPr lvl="1"/>
            <a:endParaRPr lang="en-US" sz="2900" dirty="0"/>
          </a:p>
          <a:p>
            <a:r>
              <a:rPr lang="en-US" sz="3300" dirty="0" smtClean="0"/>
              <a:t>A good example we saw was a third party option ROM being launched before </a:t>
            </a:r>
            <a:r>
              <a:rPr lang="en-US" sz="3300" dirty="0" err="1" smtClean="0"/>
              <a:t>EndOfDxe</a:t>
            </a:r>
            <a:r>
              <a:rPr lang="en-US" sz="3300" dirty="0" smtClean="0"/>
              <a:t> (lots of assets unprotected)</a:t>
            </a:r>
          </a:p>
          <a:p>
            <a:endParaRPr lang="en-US" sz="3300" dirty="0"/>
          </a:p>
          <a:p>
            <a:r>
              <a:rPr lang="en-US" sz="3300" dirty="0" smtClean="0"/>
              <a:t>Another common case is SMM code validating input *before* copying it to protected memory (which could be altered after the checks)</a:t>
            </a:r>
          </a:p>
          <a:p>
            <a:pPr lvl="1"/>
            <a:r>
              <a:rPr lang="en-US" sz="2900" dirty="0" smtClean="0"/>
              <a:t>We experimenting with extending </a:t>
            </a:r>
            <a:r>
              <a:rPr lang="en-US" sz="2900" dirty="0" err="1"/>
              <a:t>S</a:t>
            </a:r>
            <a:r>
              <a:rPr lang="en-US" sz="2900" dirty="0" err="1" smtClean="0"/>
              <a:t>imics</a:t>
            </a:r>
            <a:r>
              <a:rPr lang="en-US" sz="2900" dirty="0" smtClean="0"/>
              <a:t> to catch some of those (See: “Windows Kernel Race Condition Analysis While Accessing User-mode Data” paper in </a:t>
            </a:r>
            <a:r>
              <a:rPr lang="en-US" sz="2900" dirty="0" err="1" smtClean="0"/>
              <a:t>PoC</a:t>
            </a:r>
            <a:r>
              <a:rPr lang="en-US" sz="2900" dirty="0" smtClean="0"/>
              <a:t> || GTFO for some of our tests/experiments reproducing Project Zero’s work on Windows for similar problem) </a:t>
            </a:r>
            <a:r>
              <a:rPr lang="en-US" sz="2900" dirty="0" smtClean="0">
                <a:hlinkClick r:id="rId3"/>
              </a:rPr>
              <a:t>https</a:t>
            </a:r>
            <a:r>
              <a:rPr lang="en-US" sz="2900" dirty="0">
                <a:hlinkClick r:id="rId3"/>
              </a:rPr>
              <a:t>://</a:t>
            </a:r>
            <a:r>
              <a:rPr lang="en-US" sz="2900" dirty="0" smtClean="0">
                <a:hlinkClick r:id="rId3"/>
              </a:rPr>
              <a:t>www.alchemistowl.org/pocorgtfo/pocorgtfo15.pdf</a:t>
            </a:r>
            <a:r>
              <a:rPr lang="en-US" sz="2900" dirty="0" smtClean="0"/>
              <a:t> </a:t>
            </a:r>
          </a:p>
          <a:p>
            <a:endParaRPr lang="en-US" dirty="0" smtClean="0"/>
          </a:p>
        </p:txBody>
      </p:sp>
      <p:sp>
        <p:nvSpPr>
          <p:cNvPr id="4" name="TextBox 3"/>
          <p:cNvSpPr txBox="1"/>
          <p:nvPr/>
        </p:nvSpPr>
        <p:spPr>
          <a:xfrm>
            <a:off x="5019098" y="256548"/>
            <a:ext cx="3731534" cy="769441"/>
          </a:xfrm>
          <a:prstGeom prst="rect">
            <a:avLst/>
          </a:prstGeom>
          <a:noFill/>
        </p:spPr>
        <p:txBody>
          <a:bodyPr wrap="none" rtlCol="0">
            <a:spAutoFit/>
          </a:bodyPr>
          <a:lstStyle/>
          <a:p>
            <a:r>
              <a:rPr lang="en-US" sz="4400" dirty="0" smtClean="0">
                <a:solidFill>
                  <a:schemeClr val="bg1"/>
                </a:solidFill>
              </a:rPr>
              <a:t>Examples (2/7) </a:t>
            </a:r>
            <a:endParaRPr lang="en-US" sz="4400" dirty="0">
              <a:solidFill>
                <a:schemeClr val="bg1"/>
              </a:solidFill>
            </a:endParaRPr>
          </a:p>
        </p:txBody>
      </p:sp>
    </p:spTree>
    <p:extLst>
      <p:ext uri="{BB962C8B-B14F-4D97-AF65-F5344CB8AC3E}">
        <p14:creationId xmlns:p14="http://schemas.microsoft.com/office/powerpoint/2010/main" val="20629476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6111" y="1498060"/>
            <a:ext cx="11517549" cy="5194570"/>
          </a:xfrm>
        </p:spPr>
        <p:txBody>
          <a:bodyPr>
            <a:normAutofit fontScale="92500"/>
          </a:bodyPr>
          <a:lstStyle/>
          <a:p>
            <a:r>
              <a:rPr lang="en-US" sz="3400" dirty="0" smtClean="0"/>
              <a:t>Trusting input (from less privileged entities in the platform, or having different assets configured by different threat vectors)</a:t>
            </a:r>
          </a:p>
          <a:p>
            <a:pPr lvl="1"/>
            <a:r>
              <a:rPr lang="en-US" sz="2900" dirty="0" smtClean="0"/>
              <a:t>Could lead to race conditions (double fetches and TOCTOUs, for example if a pointer is pointing to unprotected memory area and therefore can be arbitrarily modified after any checks)</a:t>
            </a:r>
          </a:p>
          <a:p>
            <a:pPr lvl="1"/>
            <a:r>
              <a:rPr lang="en-US" sz="2900" dirty="0" smtClean="0"/>
              <a:t>Traditional code bugs apply here (like buffer and integer overflows)</a:t>
            </a:r>
          </a:p>
          <a:p>
            <a:r>
              <a:rPr lang="en-US" sz="3300" dirty="0" smtClean="0"/>
              <a:t>Lots presented/found along the years by Intel’s ATR, </a:t>
            </a:r>
            <a:r>
              <a:rPr lang="en-US" sz="3300" dirty="0" err="1" smtClean="0"/>
              <a:t>SeCoE</a:t>
            </a:r>
            <a:r>
              <a:rPr lang="en-US" sz="3300" dirty="0" smtClean="0"/>
              <a:t> and other internal and external researchers</a:t>
            </a:r>
            <a:endParaRPr lang="en-US" sz="3300" dirty="0"/>
          </a:p>
          <a:p>
            <a:r>
              <a:rPr lang="en-US" sz="3600" dirty="0"/>
              <a:t>Many caught by our Excite </a:t>
            </a:r>
            <a:r>
              <a:rPr lang="en-US" sz="3600" dirty="0" smtClean="0"/>
              <a:t>Project (BIOS symbolic execution) </a:t>
            </a:r>
            <a:r>
              <a:rPr lang="en-US" sz="3600" dirty="0"/>
              <a:t>(</a:t>
            </a:r>
            <a:r>
              <a:rPr lang="en-US" sz="3600" dirty="0">
                <a:hlinkClick r:id="rId3"/>
              </a:rPr>
              <a:t>https://github.com/REhints/Publications/blob/master/Conferences/ZeroNights_2016/Excite_Project_ZN.pdf</a:t>
            </a:r>
            <a:r>
              <a:rPr lang="en-US" sz="3600" dirty="0"/>
              <a:t>)</a:t>
            </a:r>
            <a:endParaRPr lang="en-US" sz="3300" dirty="0" smtClean="0"/>
          </a:p>
        </p:txBody>
      </p:sp>
      <p:sp>
        <p:nvSpPr>
          <p:cNvPr id="4" name="TextBox 3"/>
          <p:cNvSpPr txBox="1"/>
          <p:nvPr/>
        </p:nvSpPr>
        <p:spPr>
          <a:xfrm>
            <a:off x="5019098" y="256548"/>
            <a:ext cx="3731534" cy="769441"/>
          </a:xfrm>
          <a:prstGeom prst="rect">
            <a:avLst/>
          </a:prstGeom>
          <a:noFill/>
        </p:spPr>
        <p:txBody>
          <a:bodyPr wrap="none" rtlCol="0">
            <a:spAutoFit/>
          </a:bodyPr>
          <a:lstStyle/>
          <a:p>
            <a:r>
              <a:rPr lang="en-US" sz="4400" dirty="0" smtClean="0">
                <a:solidFill>
                  <a:schemeClr val="bg1"/>
                </a:solidFill>
              </a:rPr>
              <a:t>Examples (3/7) </a:t>
            </a:r>
            <a:endParaRPr lang="en-US" sz="4400" dirty="0">
              <a:solidFill>
                <a:schemeClr val="bg1"/>
              </a:solidFill>
            </a:endParaRPr>
          </a:p>
        </p:txBody>
      </p:sp>
    </p:spTree>
    <p:extLst>
      <p:ext uri="{BB962C8B-B14F-4D97-AF65-F5344CB8AC3E}">
        <p14:creationId xmlns:p14="http://schemas.microsoft.com/office/powerpoint/2010/main" val="3368590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5364579" y="245006"/>
            <a:ext cx="3007555" cy="769441"/>
          </a:xfrm>
          <a:prstGeom prst="rect">
            <a:avLst/>
          </a:prstGeom>
          <a:noFill/>
        </p:spPr>
        <p:txBody>
          <a:bodyPr wrap="none" rtlCol="0">
            <a:spAutoFit/>
          </a:bodyPr>
          <a:lstStyle/>
          <a:p>
            <a:r>
              <a:rPr lang="en-US" sz="4400" dirty="0" smtClean="0">
                <a:solidFill>
                  <a:schemeClr val="bg1"/>
                </a:solidFill>
              </a:rPr>
              <a:t>DISCLAIMER</a:t>
            </a:r>
            <a:endParaRPr lang="en-US" sz="4400" dirty="0">
              <a:solidFill>
                <a:schemeClr val="bg1"/>
              </a:solidFill>
            </a:endParaRPr>
          </a:p>
        </p:txBody>
      </p:sp>
      <p:sp>
        <p:nvSpPr>
          <p:cNvPr id="3" name="TextBox 2"/>
          <p:cNvSpPr txBox="1"/>
          <p:nvPr/>
        </p:nvSpPr>
        <p:spPr>
          <a:xfrm>
            <a:off x="585926" y="1811046"/>
            <a:ext cx="11659089" cy="3970318"/>
          </a:xfrm>
          <a:prstGeom prst="rect">
            <a:avLst/>
          </a:prstGeom>
          <a:noFill/>
        </p:spPr>
        <p:txBody>
          <a:bodyPr wrap="none" rtlCol="0">
            <a:spAutoFit/>
          </a:bodyPr>
          <a:lstStyle/>
          <a:p>
            <a:pPr marL="285750" indent="-285750">
              <a:buFont typeface="Arial" panose="020B0604020202020204" pitchFamily="34" charset="0"/>
              <a:buChar char="•"/>
            </a:pPr>
            <a:r>
              <a:rPr lang="en-US" dirty="0" smtClean="0"/>
              <a:t>Intel has official documentation that is highly comprehensive and should be used to make technical decisions related</a:t>
            </a:r>
          </a:p>
          <a:p>
            <a:r>
              <a:rPr lang="en-US" dirty="0" smtClean="0"/>
              <a:t>to Intel’s technologies.  To have a high-level of accuracy for such documentation, lots of reviews are performed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accuracy of this talk can’t be compared and should not be used to compare with official documentation.  We</a:t>
            </a:r>
          </a:p>
          <a:p>
            <a:r>
              <a:rPr lang="en-US" dirty="0" smtClean="0"/>
              <a:t>are going to discuss directions, strategies and initiatives being proposed, giving recommendations to OEMs, researchers</a:t>
            </a:r>
          </a:p>
          <a:p>
            <a:r>
              <a:rPr lang="en-US" dirty="0" smtClean="0"/>
              <a:t>and customers but everything should be treated as *OUR*  opinion instead of official statements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There possibly are other initiatives and focus areas that we are not at liberty to talk about or that we are even unaware</a:t>
            </a:r>
          </a:p>
          <a:p>
            <a:r>
              <a:rPr lang="en-US" dirty="0" smtClean="0"/>
              <a:t>of, so this should not be considered the full scope of the problem, but instead, *OUR* vision of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This talk is about BIOS/UEFI security.  We are not pedantic on terminology (since we accept that the majority outside</a:t>
            </a:r>
          </a:p>
          <a:p>
            <a:r>
              <a:rPr lang="en-US" dirty="0" smtClean="0"/>
              <a:t>of Intel have a harder time to know/differentiate what is the responsibility of different components of the platform in</a:t>
            </a:r>
          </a:p>
          <a:p>
            <a:r>
              <a:rPr lang="en-US" dirty="0" smtClean="0"/>
              <a:t>order to guarantee the security of it).  As so, we did include things that are *NOT* directly related to errors in BIOS/UEFI</a:t>
            </a:r>
          </a:p>
          <a:p>
            <a:r>
              <a:rPr lang="en-US" dirty="0" smtClean="0"/>
              <a:t>per-se, but that somehow affected the expectations for it</a:t>
            </a:r>
          </a:p>
        </p:txBody>
      </p:sp>
    </p:spTree>
    <p:extLst>
      <p:ext uri="{BB962C8B-B14F-4D97-AF65-F5344CB8AC3E}">
        <p14:creationId xmlns:p14="http://schemas.microsoft.com/office/powerpoint/2010/main" val="13558148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6111" y="1498060"/>
            <a:ext cx="11517549" cy="5194570"/>
          </a:xfrm>
        </p:spPr>
        <p:txBody>
          <a:bodyPr>
            <a:normAutofit fontScale="92500"/>
          </a:bodyPr>
          <a:lstStyle/>
          <a:p>
            <a:r>
              <a:rPr lang="en-US" sz="3400" dirty="0" smtClean="0"/>
              <a:t>Measurement failures</a:t>
            </a:r>
          </a:p>
          <a:p>
            <a:pPr lvl="1"/>
            <a:r>
              <a:rPr lang="en-US" sz="2900" dirty="0" smtClean="0"/>
              <a:t>Not measuring certain modules</a:t>
            </a:r>
          </a:p>
          <a:p>
            <a:pPr lvl="1"/>
            <a:r>
              <a:rPr lang="en-US" sz="2900" dirty="0" smtClean="0"/>
              <a:t>Accepting signed updates, but for the wrong platform due to using same keys</a:t>
            </a:r>
          </a:p>
          <a:p>
            <a:pPr lvl="1"/>
            <a:r>
              <a:rPr lang="en-US" sz="2900" dirty="0" smtClean="0"/>
              <a:t>Accepting to load certain modules in the wrong time (when certain assets are not properly protected)</a:t>
            </a:r>
          </a:p>
          <a:p>
            <a:pPr lvl="1"/>
            <a:r>
              <a:rPr lang="en-US" sz="2900" dirty="0" smtClean="0"/>
              <a:t>Failing to identify a measurement error/problem</a:t>
            </a:r>
            <a:endParaRPr lang="en-US" sz="2900" dirty="0"/>
          </a:p>
          <a:p>
            <a:r>
              <a:rPr lang="en-US" sz="3300" dirty="0" smtClean="0"/>
              <a:t>Two real examples we’ve seem:</a:t>
            </a:r>
          </a:p>
          <a:p>
            <a:pPr lvl="1"/>
            <a:r>
              <a:rPr lang="en-US" sz="2900" dirty="0" smtClean="0"/>
              <a:t>Client &amp; Server parts using the same keys, meaning that an image from one would load in the other, but obviously bricking the platform</a:t>
            </a:r>
          </a:p>
          <a:p>
            <a:pPr lvl="1"/>
            <a:r>
              <a:rPr lang="en-US" sz="2900" dirty="0" smtClean="0"/>
              <a:t>TE (Terse Executables) are loaded correctly, but not measured since deeper parts check for specific PE header presence (but the boot succeeds)</a:t>
            </a:r>
          </a:p>
        </p:txBody>
      </p:sp>
      <p:sp>
        <p:nvSpPr>
          <p:cNvPr id="4" name="TextBox 3"/>
          <p:cNvSpPr txBox="1"/>
          <p:nvPr/>
        </p:nvSpPr>
        <p:spPr>
          <a:xfrm>
            <a:off x="5019098" y="256548"/>
            <a:ext cx="3731534" cy="769441"/>
          </a:xfrm>
          <a:prstGeom prst="rect">
            <a:avLst/>
          </a:prstGeom>
          <a:noFill/>
        </p:spPr>
        <p:txBody>
          <a:bodyPr wrap="none" rtlCol="0">
            <a:spAutoFit/>
          </a:bodyPr>
          <a:lstStyle/>
          <a:p>
            <a:r>
              <a:rPr lang="en-US" sz="4400" dirty="0" smtClean="0">
                <a:solidFill>
                  <a:schemeClr val="bg1"/>
                </a:solidFill>
              </a:rPr>
              <a:t>Examples (4/7) </a:t>
            </a:r>
            <a:endParaRPr lang="en-US" sz="4400" dirty="0">
              <a:solidFill>
                <a:schemeClr val="bg1"/>
              </a:solidFill>
            </a:endParaRPr>
          </a:p>
        </p:txBody>
      </p:sp>
    </p:spTree>
    <p:extLst>
      <p:ext uri="{BB962C8B-B14F-4D97-AF65-F5344CB8AC3E}">
        <p14:creationId xmlns:p14="http://schemas.microsoft.com/office/powerpoint/2010/main" val="21408803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6111" y="1498060"/>
            <a:ext cx="11517549" cy="5194570"/>
          </a:xfrm>
        </p:spPr>
        <p:txBody>
          <a:bodyPr>
            <a:normAutofit/>
          </a:bodyPr>
          <a:lstStyle/>
          <a:p>
            <a:r>
              <a:rPr lang="en-US" sz="3400" dirty="0" smtClean="0"/>
              <a:t>Platform capability not properly configured</a:t>
            </a:r>
          </a:p>
          <a:p>
            <a:pPr lvl="1"/>
            <a:r>
              <a:rPr lang="en-US" sz="2900" dirty="0" smtClean="0"/>
              <a:t>Locks not set, devices not properly initialized, features not disabled, </a:t>
            </a:r>
            <a:r>
              <a:rPr lang="en-US" sz="2900" dirty="0" err="1" smtClean="0"/>
              <a:t>etc</a:t>
            </a:r>
            <a:endParaRPr lang="en-US" sz="2900" dirty="0" smtClean="0"/>
          </a:p>
          <a:p>
            <a:pPr lvl="1"/>
            <a:r>
              <a:rPr lang="en-US" sz="2900" dirty="0"/>
              <a:t>Lots of times guidance </a:t>
            </a:r>
            <a:r>
              <a:rPr lang="en-US" sz="2900" dirty="0" smtClean="0"/>
              <a:t>is just not </a:t>
            </a:r>
            <a:r>
              <a:rPr lang="en-US" sz="2900" dirty="0"/>
              <a:t>being followed</a:t>
            </a:r>
          </a:p>
          <a:p>
            <a:pPr lvl="1"/>
            <a:r>
              <a:rPr lang="en-US" sz="2900" dirty="0" err="1"/>
              <a:t>Chipsec</a:t>
            </a:r>
            <a:r>
              <a:rPr lang="en-US" sz="2900" dirty="0"/>
              <a:t> use by OEMs and consumers would identify </a:t>
            </a:r>
            <a:r>
              <a:rPr lang="en-US" sz="2900" dirty="0" smtClean="0"/>
              <a:t>most of these</a:t>
            </a:r>
            <a:endParaRPr lang="en-US" sz="2900" dirty="0"/>
          </a:p>
          <a:p>
            <a:pPr lvl="1"/>
            <a:r>
              <a:rPr lang="en-US" sz="2900" dirty="0"/>
              <a:t>See the </a:t>
            </a:r>
            <a:r>
              <a:rPr lang="en-US" sz="2900" dirty="0" err="1"/>
              <a:t>Chipsec</a:t>
            </a:r>
            <a:r>
              <a:rPr lang="en-US" sz="2900" dirty="0"/>
              <a:t> Platform Security Assessment Framework</a:t>
            </a:r>
          </a:p>
          <a:p>
            <a:pPr marL="0" indent="0">
              <a:buNone/>
            </a:pPr>
            <a:r>
              <a:rPr lang="en-US" sz="3300" dirty="0" smtClean="0">
                <a:hlinkClick r:id="rId3"/>
              </a:rPr>
              <a:t>https</a:t>
            </a:r>
            <a:r>
              <a:rPr lang="en-US" sz="3300" dirty="0">
                <a:hlinkClick r:id="rId3"/>
              </a:rPr>
              <a:t>://</a:t>
            </a:r>
            <a:r>
              <a:rPr lang="en-US" sz="3300" dirty="0" smtClean="0">
                <a:hlinkClick r:id="rId3"/>
              </a:rPr>
              <a:t>github.com/chipsec/chipsec</a:t>
            </a:r>
            <a:endParaRPr lang="en-US" sz="3300" dirty="0"/>
          </a:p>
          <a:p>
            <a:endParaRPr lang="en-US" sz="3300" dirty="0" smtClean="0"/>
          </a:p>
          <a:p>
            <a:pPr marL="0" lvl="1" indent="0" algn="ctr">
              <a:spcBef>
                <a:spcPts val="1000"/>
              </a:spcBef>
              <a:buNone/>
            </a:pPr>
            <a:r>
              <a:rPr lang="en-US" b="1" dirty="0"/>
              <a:t>Watch the talk </a:t>
            </a:r>
            <a:r>
              <a:rPr lang="en-US" b="1" dirty="0" smtClean="0"/>
              <a:t>in H2HC: </a:t>
            </a:r>
            <a:r>
              <a:rPr lang="en-US" b="1" dirty="0"/>
              <a:t>“Betraying the BIOS:  Where the guardians of the BIOS are failing” for real life recent examples </a:t>
            </a:r>
            <a:r>
              <a:rPr lang="en-US" b="1" dirty="0" smtClean="0">
                <a:sym typeface="Wingdings" panose="05000000000000000000" pitchFamily="2" charset="2"/>
              </a:rPr>
              <a:t>. Callout to Alex Matrosov</a:t>
            </a:r>
            <a:endParaRPr lang="en-US" b="1" dirty="0"/>
          </a:p>
          <a:p>
            <a:endParaRPr lang="en-US" sz="3300" dirty="0" smtClean="0"/>
          </a:p>
        </p:txBody>
      </p:sp>
      <p:sp>
        <p:nvSpPr>
          <p:cNvPr id="4" name="TextBox 3"/>
          <p:cNvSpPr txBox="1"/>
          <p:nvPr/>
        </p:nvSpPr>
        <p:spPr>
          <a:xfrm>
            <a:off x="5019098" y="256548"/>
            <a:ext cx="3731534" cy="769441"/>
          </a:xfrm>
          <a:prstGeom prst="rect">
            <a:avLst/>
          </a:prstGeom>
          <a:noFill/>
        </p:spPr>
        <p:txBody>
          <a:bodyPr wrap="none" rtlCol="0">
            <a:spAutoFit/>
          </a:bodyPr>
          <a:lstStyle/>
          <a:p>
            <a:r>
              <a:rPr lang="en-US" sz="4400" dirty="0" smtClean="0">
                <a:solidFill>
                  <a:schemeClr val="bg1"/>
                </a:solidFill>
              </a:rPr>
              <a:t>Examples (5/7) </a:t>
            </a:r>
            <a:endParaRPr lang="en-US" sz="4400" dirty="0">
              <a:solidFill>
                <a:schemeClr val="bg1"/>
              </a:solidFill>
            </a:endParaRPr>
          </a:p>
        </p:txBody>
      </p:sp>
    </p:spTree>
    <p:extLst>
      <p:ext uri="{BB962C8B-B14F-4D97-AF65-F5344CB8AC3E}">
        <p14:creationId xmlns:p14="http://schemas.microsoft.com/office/powerpoint/2010/main" val="13946587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6111" y="1498060"/>
            <a:ext cx="11517549" cy="5194570"/>
          </a:xfrm>
        </p:spPr>
        <p:txBody>
          <a:bodyPr>
            <a:normAutofit lnSpcReduction="10000"/>
          </a:bodyPr>
          <a:lstStyle/>
          <a:p>
            <a:r>
              <a:rPr lang="en-US" sz="3400" dirty="0" smtClean="0"/>
              <a:t>Security of meaningful assets exposed to untrusted entities</a:t>
            </a:r>
          </a:p>
          <a:p>
            <a:pPr lvl="1"/>
            <a:r>
              <a:rPr lang="en-US" sz="2900" dirty="0" smtClean="0"/>
              <a:t>E.g.: UEFI variables</a:t>
            </a:r>
          </a:p>
          <a:p>
            <a:pPr lvl="1"/>
            <a:endParaRPr lang="en-US" sz="2900" dirty="0"/>
          </a:p>
          <a:p>
            <a:r>
              <a:rPr lang="en-US" dirty="0" smtClean="0"/>
              <a:t>At least one case we’ve seem included UEFI variables that control PK/KEK not requiring physical presence to be modified</a:t>
            </a:r>
          </a:p>
          <a:p>
            <a:pPr lvl="1"/>
            <a:r>
              <a:rPr lang="en-US" dirty="0" smtClean="0"/>
              <a:t>That essentially undermines Secure Boot</a:t>
            </a:r>
          </a:p>
          <a:p>
            <a:pPr lvl="1"/>
            <a:endParaRPr lang="en-US" dirty="0"/>
          </a:p>
          <a:p>
            <a:r>
              <a:rPr lang="en-US" dirty="0" smtClean="0"/>
              <a:t>Some times, sample code has validation features that should be disabled/removed from production versions, such as a UEFI variable that sets the policy responsible for configuring EISS (also known as SMM_BWP, which essentially opens the flash for writes from outside of SMM) bit in the SPI controller to be false</a:t>
            </a:r>
          </a:p>
        </p:txBody>
      </p:sp>
      <p:sp>
        <p:nvSpPr>
          <p:cNvPr id="4" name="TextBox 3"/>
          <p:cNvSpPr txBox="1"/>
          <p:nvPr/>
        </p:nvSpPr>
        <p:spPr>
          <a:xfrm>
            <a:off x="5019098" y="256548"/>
            <a:ext cx="3731534" cy="769441"/>
          </a:xfrm>
          <a:prstGeom prst="rect">
            <a:avLst/>
          </a:prstGeom>
          <a:noFill/>
        </p:spPr>
        <p:txBody>
          <a:bodyPr wrap="none" rtlCol="0">
            <a:spAutoFit/>
          </a:bodyPr>
          <a:lstStyle/>
          <a:p>
            <a:r>
              <a:rPr lang="en-US" sz="4400" dirty="0" smtClean="0">
                <a:solidFill>
                  <a:schemeClr val="bg1"/>
                </a:solidFill>
              </a:rPr>
              <a:t>Examples (6/7) </a:t>
            </a:r>
            <a:endParaRPr lang="en-US" sz="4400" dirty="0">
              <a:solidFill>
                <a:schemeClr val="bg1"/>
              </a:solidFill>
            </a:endParaRPr>
          </a:p>
        </p:txBody>
      </p:sp>
    </p:spTree>
    <p:extLst>
      <p:ext uri="{BB962C8B-B14F-4D97-AF65-F5344CB8AC3E}">
        <p14:creationId xmlns:p14="http://schemas.microsoft.com/office/powerpoint/2010/main" val="27966622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6111" y="1498060"/>
            <a:ext cx="11517549" cy="5194570"/>
          </a:xfrm>
        </p:spPr>
        <p:txBody>
          <a:bodyPr>
            <a:normAutofit fontScale="92500" lnSpcReduction="20000"/>
          </a:bodyPr>
          <a:lstStyle/>
          <a:p>
            <a:r>
              <a:rPr lang="en-US" dirty="0"/>
              <a:t>HW Misbehavior</a:t>
            </a:r>
          </a:p>
          <a:p>
            <a:pPr lvl="1"/>
            <a:r>
              <a:rPr lang="en-US" dirty="0"/>
              <a:t>Wrongly defined architecture, micro-architecture, bad design, </a:t>
            </a:r>
            <a:r>
              <a:rPr lang="en-US" dirty="0" err="1" smtClean="0"/>
              <a:t>etc</a:t>
            </a:r>
            <a:endParaRPr lang="en-US" dirty="0" smtClean="0"/>
          </a:p>
          <a:p>
            <a:pPr lvl="1"/>
            <a:r>
              <a:rPr lang="en-US" dirty="0"/>
              <a:t>Platform components behaving differently than </a:t>
            </a:r>
            <a:r>
              <a:rPr lang="en-US" dirty="0" smtClean="0"/>
              <a:t>specified</a:t>
            </a:r>
            <a:endParaRPr lang="en-US" dirty="0"/>
          </a:p>
          <a:p>
            <a:r>
              <a:rPr lang="en-US" dirty="0" smtClean="0"/>
              <a:t>See Intel’s </a:t>
            </a:r>
            <a:r>
              <a:rPr lang="en-US" dirty="0" err="1" smtClean="0"/>
              <a:t>Erratas</a:t>
            </a:r>
            <a:r>
              <a:rPr lang="en-US" dirty="0"/>
              <a:t> </a:t>
            </a:r>
            <a:r>
              <a:rPr lang="en-US" dirty="0" smtClean="0">
                <a:sym typeface="Wingdings" panose="05000000000000000000" pitchFamily="2" charset="2"/>
              </a:rPr>
              <a:t>  We do our best, but things fail.  Complexity and composition are security’s worst enemies</a:t>
            </a:r>
          </a:p>
          <a:p>
            <a:endParaRPr lang="en-US" dirty="0">
              <a:sym typeface="Wingdings" panose="05000000000000000000" pitchFamily="2" charset="2"/>
            </a:endParaRPr>
          </a:p>
          <a:p>
            <a:r>
              <a:rPr lang="en-US" dirty="0" smtClean="0">
                <a:sym typeface="Wingdings" panose="05000000000000000000" pitchFamily="2" charset="2"/>
              </a:rPr>
              <a:t>Examples of those:</a:t>
            </a:r>
          </a:p>
          <a:p>
            <a:pPr lvl="1"/>
            <a:r>
              <a:rPr lang="en-US" dirty="0" smtClean="0"/>
              <a:t>The Memory Sinkhole (by Christopher </a:t>
            </a:r>
            <a:r>
              <a:rPr lang="en-US" dirty="0" err="1" smtClean="0"/>
              <a:t>Domas</a:t>
            </a:r>
            <a:r>
              <a:rPr lang="en-US" dirty="0" smtClean="0"/>
              <a:t> in Black Hat USA 2015)  </a:t>
            </a:r>
            <a:r>
              <a:rPr lang="en-US" dirty="0" smtClean="0">
                <a:hlinkClick r:id="rId3"/>
              </a:rPr>
              <a:t>https</a:t>
            </a:r>
            <a:r>
              <a:rPr lang="en-US" dirty="0">
                <a:hlinkClick r:id="rId3"/>
              </a:rPr>
              <a:t>://</a:t>
            </a:r>
            <a:r>
              <a:rPr lang="en-US" dirty="0" smtClean="0">
                <a:hlinkClick r:id="rId3"/>
              </a:rPr>
              <a:t>www.blackhat.com/docs/us-15/materials/us-15-Domas-The-Memory-Sinkhole-Unleashing-An-x86-Design-Flaw-Allowing-Universal-Privilege-Escalation-wp.pdf</a:t>
            </a:r>
            <a:r>
              <a:rPr lang="en-US" dirty="0" smtClean="0"/>
              <a:t> </a:t>
            </a:r>
          </a:p>
          <a:p>
            <a:pPr lvl="1"/>
            <a:r>
              <a:rPr lang="en-US" dirty="0" err="1" smtClean="0"/>
              <a:t>Phrack</a:t>
            </a:r>
            <a:r>
              <a:rPr lang="en-US" dirty="0" smtClean="0"/>
              <a:t> article “Using SMM for Other </a:t>
            </a:r>
            <a:r>
              <a:rPr lang="en-US" dirty="0"/>
              <a:t>Purposes” (</a:t>
            </a:r>
            <a:r>
              <a:rPr lang="en-US" dirty="0">
                <a:hlinkClick r:id="rId4"/>
              </a:rPr>
              <a:t>http://</a:t>
            </a:r>
            <a:r>
              <a:rPr lang="en-US" dirty="0" smtClean="0">
                <a:hlinkClick r:id="rId4"/>
              </a:rPr>
              <a:t>phrack.org/issues/65/7.html</a:t>
            </a:r>
            <a:r>
              <a:rPr lang="en-US" dirty="0" smtClean="0"/>
              <a:t>)  release of a weird cache behavior, followed by Joanna’s and </a:t>
            </a:r>
            <a:r>
              <a:rPr lang="en-US" dirty="0" err="1" smtClean="0"/>
              <a:t>Rafal’s</a:t>
            </a:r>
            <a:r>
              <a:rPr lang="en-US" dirty="0" smtClean="0"/>
              <a:t> work proving it was an </a:t>
            </a:r>
            <a:r>
              <a:rPr lang="en-US" dirty="0"/>
              <a:t>exploitable </a:t>
            </a:r>
            <a:r>
              <a:rPr lang="en-US" dirty="0" smtClean="0"/>
              <a:t>vulnerability</a:t>
            </a:r>
            <a:r>
              <a:rPr lang="en-US" dirty="0"/>
              <a:t> </a:t>
            </a:r>
            <a:r>
              <a:rPr lang="en-US" dirty="0" smtClean="0"/>
              <a:t>in “Attacking SMM Memory via Intel CPU </a:t>
            </a:r>
            <a:r>
              <a:rPr lang="en-US" dirty="0"/>
              <a:t>Cache Poisoning” (</a:t>
            </a:r>
            <a:r>
              <a:rPr lang="en-US" dirty="0">
                <a:hlinkClick r:id="rId5"/>
              </a:rPr>
              <a:t>http://</a:t>
            </a:r>
            <a:r>
              <a:rPr lang="en-US" dirty="0" smtClean="0">
                <a:hlinkClick r:id="rId5"/>
              </a:rPr>
              <a:t>invisiblethingslab.com/resources/misc09/smm_cache_fun.pdf</a:t>
            </a:r>
            <a:r>
              <a:rPr lang="en-US" dirty="0" smtClean="0"/>
              <a:t>)</a:t>
            </a:r>
          </a:p>
          <a:p>
            <a:pPr lvl="1"/>
            <a:r>
              <a:rPr lang="en-US" dirty="0" smtClean="0"/>
              <a:t>McAfee ATR work on “</a:t>
            </a:r>
            <a:r>
              <a:rPr lang="en-US" dirty="0" err="1" smtClean="0"/>
              <a:t>BARing</a:t>
            </a:r>
            <a:r>
              <a:rPr lang="en-US" dirty="0" smtClean="0"/>
              <a:t> </a:t>
            </a:r>
            <a:r>
              <a:rPr lang="en-US" dirty="0"/>
              <a:t>the System</a:t>
            </a:r>
            <a:r>
              <a:rPr lang="en-US" dirty="0" smtClean="0"/>
              <a:t>” at Recon2017 </a:t>
            </a:r>
            <a:r>
              <a:rPr lang="en-US" dirty="0"/>
              <a:t>(</a:t>
            </a:r>
            <a:r>
              <a:rPr lang="en-US" dirty="0">
                <a:hlinkClick r:id="rId6"/>
              </a:rPr>
              <a:t>http://</a:t>
            </a:r>
            <a:r>
              <a:rPr lang="en-US" dirty="0" smtClean="0">
                <a:hlinkClick r:id="rId6"/>
              </a:rPr>
              <a:t>www.intelsecurity.com/advanced-threat-research/content/data/REConBrussels2017_BARing_the_system.pdf</a:t>
            </a:r>
            <a:r>
              <a:rPr lang="en-US" dirty="0" smtClean="0"/>
              <a:t>) </a:t>
            </a:r>
          </a:p>
          <a:p>
            <a:pPr lvl="1"/>
            <a:endParaRPr lang="en-US" dirty="0" smtClean="0"/>
          </a:p>
        </p:txBody>
      </p:sp>
      <p:sp>
        <p:nvSpPr>
          <p:cNvPr id="4" name="TextBox 3"/>
          <p:cNvSpPr txBox="1"/>
          <p:nvPr/>
        </p:nvSpPr>
        <p:spPr>
          <a:xfrm>
            <a:off x="5019098" y="256548"/>
            <a:ext cx="3731534" cy="769441"/>
          </a:xfrm>
          <a:prstGeom prst="rect">
            <a:avLst/>
          </a:prstGeom>
          <a:noFill/>
        </p:spPr>
        <p:txBody>
          <a:bodyPr wrap="none" rtlCol="0">
            <a:spAutoFit/>
          </a:bodyPr>
          <a:lstStyle/>
          <a:p>
            <a:r>
              <a:rPr lang="en-US" sz="4400" dirty="0" smtClean="0">
                <a:solidFill>
                  <a:schemeClr val="bg1"/>
                </a:solidFill>
              </a:rPr>
              <a:t>Examples (7/7) </a:t>
            </a:r>
            <a:endParaRPr lang="en-US" sz="4400" dirty="0">
              <a:solidFill>
                <a:schemeClr val="bg1"/>
              </a:solidFill>
            </a:endParaRPr>
          </a:p>
        </p:txBody>
      </p:sp>
    </p:spTree>
    <p:extLst>
      <p:ext uri="{BB962C8B-B14F-4D97-AF65-F5344CB8AC3E}">
        <p14:creationId xmlns:p14="http://schemas.microsoft.com/office/powerpoint/2010/main" val="19289544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10016"/>
            <a:ext cx="10515600" cy="1325563"/>
          </a:xfrm>
        </p:spPr>
        <p:txBody>
          <a:bodyPr/>
          <a:lstStyle/>
          <a:p>
            <a:pPr algn="ctr"/>
            <a:r>
              <a:rPr lang="en-US" dirty="0" smtClean="0">
                <a:solidFill>
                  <a:schemeClr val="bg1"/>
                </a:solidFill>
                <a:latin typeface="Calibri (Body)"/>
              </a:rPr>
              <a:t>Bug Class Distribution</a:t>
            </a:r>
            <a:br>
              <a:rPr lang="en-US" dirty="0" smtClean="0">
                <a:solidFill>
                  <a:schemeClr val="bg1"/>
                </a:solidFill>
                <a:latin typeface="Calibri (Body)"/>
              </a:rPr>
            </a:br>
            <a:r>
              <a:rPr lang="en-US" sz="2400" dirty="0" smtClean="0">
                <a:solidFill>
                  <a:schemeClr val="bg1"/>
                </a:solidFill>
                <a:latin typeface="Calibri (Body)"/>
              </a:rPr>
              <a:t>2015-2017 (Past Week – Middle July)</a:t>
            </a:r>
            <a:endParaRPr lang="en-US" dirty="0">
              <a:solidFill>
                <a:schemeClr val="bg1"/>
              </a:solidFill>
              <a:latin typeface="Calibri (Body)"/>
            </a:endParaRPr>
          </a:p>
        </p:txBody>
      </p:sp>
      <p:graphicFrame>
        <p:nvGraphicFramePr>
          <p:cNvPr id="8" name="Chart 7"/>
          <p:cNvGraphicFramePr>
            <a:graphicFrameLocks/>
          </p:cNvGraphicFramePr>
          <p:nvPr/>
        </p:nvGraphicFramePr>
        <p:xfrm>
          <a:off x="1266218" y="1449421"/>
          <a:ext cx="10087582" cy="514593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242313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81783" y="10016"/>
            <a:ext cx="10515600" cy="1325563"/>
          </a:xfrm>
        </p:spPr>
        <p:txBody>
          <a:bodyPr/>
          <a:lstStyle/>
          <a:p>
            <a:pPr algn="ctr"/>
            <a:r>
              <a:rPr lang="en-US" dirty="0" smtClean="0">
                <a:solidFill>
                  <a:schemeClr val="bg1"/>
                </a:solidFill>
                <a:latin typeface="Calibri (Body)"/>
              </a:rPr>
              <a:t>Bug Class Distribution per Year</a:t>
            </a:r>
            <a:br>
              <a:rPr lang="en-US" dirty="0" smtClean="0">
                <a:solidFill>
                  <a:schemeClr val="bg1"/>
                </a:solidFill>
                <a:latin typeface="Calibri (Body)"/>
              </a:rPr>
            </a:br>
            <a:r>
              <a:rPr lang="en-US" sz="2400" dirty="0" smtClean="0">
                <a:solidFill>
                  <a:schemeClr val="bg1"/>
                </a:solidFill>
                <a:latin typeface="Calibri (Body)"/>
              </a:rPr>
              <a:t>2015-2017 (Past Week – Middle July)</a:t>
            </a:r>
            <a:endParaRPr lang="en-US" dirty="0">
              <a:solidFill>
                <a:schemeClr val="bg1"/>
              </a:solidFill>
              <a:latin typeface="Calibri (Body)"/>
            </a:endParaRPr>
          </a:p>
        </p:txBody>
      </p:sp>
      <p:graphicFrame>
        <p:nvGraphicFramePr>
          <p:cNvPr id="4" name="Chart 3"/>
          <p:cNvGraphicFramePr>
            <a:graphicFrameLocks/>
          </p:cNvGraphicFramePr>
          <p:nvPr>
            <p:extLst>
              <p:ext uri="{D42A27DB-BD31-4B8C-83A1-F6EECF244321}">
                <p14:modId xmlns:p14="http://schemas.microsoft.com/office/powerpoint/2010/main" val="2304222188"/>
              </p:ext>
            </p:extLst>
          </p:nvPr>
        </p:nvGraphicFramePr>
        <p:xfrm>
          <a:off x="1410511" y="1464013"/>
          <a:ext cx="9513651" cy="49076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824898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4294967295"/>
          </p:nvPr>
        </p:nvSpPr>
        <p:spPr>
          <a:xfrm>
            <a:off x="825623" y="1600202"/>
            <a:ext cx="10848513" cy="4853864"/>
          </a:xfrm>
          <a:prstGeom prst="rect">
            <a:avLst/>
          </a:prstGeom>
        </p:spPr>
        <p:txBody>
          <a:bodyPr>
            <a:normAutofit/>
          </a:bodyPr>
          <a:lstStyle/>
          <a:p>
            <a:r>
              <a:rPr lang="en-US" dirty="0" smtClean="0"/>
              <a:t>“My house is secure” is almost meaningless</a:t>
            </a:r>
          </a:p>
          <a:p>
            <a:pPr lvl="1"/>
            <a:r>
              <a:rPr lang="en-US" dirty="0" smtClean="0"/>
              <a:t>Against a burglar? Against a meteor strike? A thermonuclear device?</a:t>
            </a:r>
          </a:p>
          <a:p>
            <a:r>
              <a:rPr lang="en-US" dirty="0" smtClean="0"/>
              <a:t>“My system is secure” is almost meaningless</a:t>
            </a:r>
          </a:p>
          <a:p>
            <a:pPr lvl="1"/>
            <a:r>
              <a:rPr lang="en-US" dirty="0" smtClean="0"/>
              <a:t>Against what? To what extent?</a:t>
            </a:r>
          </a:p>
          <a:p>
            <a:r>
              <a:rPr lang="en-US" dirty="0" smtClean="0"/>
              <a:t>Threat modeling is a process to define the goals and constraints of a (software) security solution</a:t>
            </a:r>
          </a:p>
          <a:p>
            <a:pPr lvl="1"/>
            <a:r>
              <a:rPr lang="en-US" dirty="0" smtClean="0"/>
              <a:t>Translate user requirements to security requirements</a:t>
            </a:r>
          </a:p>
          <a:p>
            <a:r>
              <a:rPr lang="en-US" dirty="0" smtClean="0"/>
              <a:t>We used threat modeling for our UEFI / PI codebase</a:t>
            </a:r>
          </a:p>
          <a:p>
            <a:pPr lvl="1"/>
            <a:r>
              <a:rPr lang="en-US" dirty="0" smtClean="0"/>
              <a:t>We believe the process and findings are applicable to driver implementations as well as UEFI implementations in general</a:t>
            </a:r>
          </a:p>
        </p:txBody>
      </p:sp>
      <p:sp>
        <p:nvSpPr>
          <p:cNvPr id="6" name="Footer Placeholder 5"/>
          <p:cNvSpPr>
            <a:spLocks noGrp="1"/>
          </p:cNvSpPr>
          <p:nvPr>
            <p:ph type="ftr" sz="quarter" idx="4294967295"/>
          </p:nvPr>
        </p:nvSpPr>
        <p:spPr>
          <a:xfrm>
            <a:off x="1981200" y="1371600"/>
            <a:ext cx="8229600" cy="4572000"/>
          </a:xfrm>
          <a:prstGeom prst="rect">
            <a:avLst/>
          </a:prstGeom>
        </p:spPr>
        <p:txBody>
          <a:bodyPr/>
          <a:lstStyle/>
          <a:p>
            <a:r>
              <a:rPr lang="en-US" dirty="0" smtClean="0"/>
              <a:t>   </a:t>
            </a:r>
            <a:endParaRPr lang="en-US" dirty="0"/>
          </a:p>
        </p:txBody>
      </p:sp>
      <p:sp>
        <p:nvSpPr>
          <p:cNvPr id="7" name="TextBox 6"/>
          <p:cNvSpPr txBox="1"/>
          <p:nvPr/>
        </p:nvSpPr>
        <p:spPr>
          <a:xfrm>
            <a:off x="3639199" y="250315"/>
            <a:ext cx="7467750" cy="769441"/>
          </a:xfrm>
          <a:prstGeom prst="rect">
            <a:avLst/>
          </a:prstGeom>
          <a:noFill/>
        </p:spPr>
        <p:txBody>
          <a:bodyPr wrap="none" rtlCol="0">
            <a:spAutoFit/>
          </a:bodyPr>
          <a:lstStyle/>
          <a:p>
            <a:r>
              <a:rPr lang="en-US" sz="4400" dirty="0" smtClean="0">
                <a:solidFill>
                  <a:schemeClr val="bg1"/>
                </a:solidFill>
              </a:rPr>
              <a:t>Rationale for a Threat Modeling</a:t>
            </a:r>
            <a:endParaRPr lang="en-US" sz="4400" dirty="0">
              <a:solidFill>
                <a:schemeClr val="bg1"/>
              </a:solidFill>
            </a:endParaRPr>
          </a:p>
        </p:txBody>
      </p:sp>
    </p:spTree>
    <p:extLst>
      <p:ext uri="{BB962C8B-B14F-4D97-AF65-F5344CB8AC3E}">
        <p14:creationId xmlns:p14="http://schemas.microsoft.com/office/powerpoint/2010/main" val="1368301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48069" y="1600202"/>
            <a:ext cx="11061577" cy="4525963"/>
          </a:xfrm>
          <a:prstGeom prst="rect">
            <a:avLst/>
          </a:prstGeom>
        </p:spPr>
        <p:txBody>
          <a:bodyPr>
            <a:normAutofit/>
          </a:bodyPr>
          <a:lstStyle/>
          <a:p>
            <a:r>
              <a:rPr lang="en-US" dirty="0" smtClean="0"/>
              <a:t>A Threat Model (TM) defines the security assertions and constraints for a product</a:t>
            </a:r>
          </a:p>
          <a:p>
            <a:pPr lvl="1"/>
            <a:r>
              <a:rPr lang="en-US" dirty="0" smtClean="0"/>
              <a:t>Assets: What we’re protecting</a:t>
            </a:r>
          </a:p>
          <a:p>
            <a:pPr lvl="1"/>
            <a:r>
              <a:rPr lang="en-US" dirty="0" smtClean="0"/>
              <a:t>Threats: What we’re protecting it against</a:t>
            </a:r>
          </a:p>
          <a:p>
            <a:pPr lvl="1"/>
            <a:r>
              <a:rPr lang="en-US" dirty="0" smtClean="0"/>
              <a:t>Mitigations: How we’re protecting our Assets</a:t>
            </a:r>
          </a:p>
          <a:p>
            <a:r>
              <a:rPr lang="en-US" dirty="0" smtClean="0"/>
              <a:t>Use TM to narrow subsequent mitigation efforts</a:t>
            </a:r>
          </a:p>
          <a:p>
            <a:pPr lvl="1"/>
            <a:r>
              <a:rPr lang="en-US" dirty="0" smtClean="0"/>
              <a:t>Don’t only perform a secure review, fuzz test all interfaces</a:t>
            </a:r>
          </a:p>
          <a:p>
            <a:pPr lvl="1"/>
            <a:r>
              <a:rPr lang="en-US" dirty="0" smtClean="0"/>
              <a:t>Select the ones that are critical</a:t>
            </a:r>
            <a:endParaRPr lang="en-US" dirty="0"/>
          </a:p>
          <a:p>
            <a:r>
              <a:rPr lang="en-US" dirty="0" smtClean="0"/>
              <a:t>TM is part science, part art, part experience, part nuance, part preference</a:t>
            </a:r>
          </a:p>
          <a:p>
            <a:pPr lvl="1"/>
            <a:r>
              <a:rPr lang="en-US" dirty="0" smtClean="0"/>
              <a:t>Few big assets vs lots of focused assets</a:t>
            </a:r>
          </a:p>
        </p:txBody>
      </p:sp>
      <p:sp>
        <p:nvSpPr>
          <p:cNvPr id="5" name="Footer Placeholder 4"/>
          <p:cNvSpPr>
            <a:spLocks noGrp="1"/>
          </p:cNvSpPr>
          <p:nvPr>
            <p:ph type="ftr" sz="quarter" idx="4294967295"/>
          </p:nvPr>
        </p:nvSpPr>
        <p:spPr>
          <a:xfrm>
            <a:off x="1981200" y="1371600"/>
            <a:ext cx="8229600" cy="4572000"/>
          </a:xfrm>
          <a:prstGeom prst="rect">
            <a:avLst/>
          </a:prstGeom>
        </p:spPr>
        <p:txBody>
          <a:bodyPr/>
          <a:lstStyle/>
          <a:p>
            <a:r>
              <a:rPr lang="en-US" dirty="0" smtClean="0"/>
              <a:t>    </a:t>
            </a:r>
            <a:endParaRPr lang="en-US" dirty="0"/>
          </a:p>
        </p:txBody>
      </p:sp>
      <p:sp>
        <p:nvSpPr>
          <p:cNvPr id="6" name="TextBox 5"/>
          <p:cNvSpPr txBox="1"/>
          <p:nvPr/>
        </p:nvSpPr>
        <p:spPr>
          <a:xfrm>
            <a:off x="3568178" y="250315"/>
            <a:ext cx="7917488" cy="769441"/>
          </a:xfrm>
          <a:prstGeom prst="rect">
            <a:avLst/>
          </a:prstGeom>
          <a:noFill/>
        </p:spPr>
        <p:txBody>
          <a:bodyPr wrap="none" rtlCol="0">
            <a:spAutoFit/>
          </a:bodyPr>
          <a:lstStyle/>
          <a:p>
            <a:r>
              <a:rPr lang="en-US" sz="4400" dirty="0" smtClean="0">
                <a:solidFill>
                  <a:schemeClr val="bg1"/>
                </a:solidFill>
              </a:rPr>
              <a:t>Defining, using a Threat Modeling</a:t>
            </a:r>
            <a:endParaRPr lang="en-US" sz="4400" dirty="0">
              <a:solidFill>
                <a:schemeClr val="bg1"/>
              </a:solidFill>
            </a:endParaRPr>
          </a:p>
        </p:txBody>
      </p:sp>
    </p:spTree>
    <p:extLst>
      <p:ext uri="{BB962C8B-B14F-4D97-AF65-F5344CB8AC3E}">
        <p14:creationId xmlns:p14="http://schemas.microsoft.com/office/powerpoint/2010/main" val="804463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Freeform 74"/>
          <p:cNvSpPr/>
          <p:nvPr/>
        </p:nvSpPr>
        <p:spPr>
          <a:xfrm>
            <a:off x="4180639" y="2995303"/>
            <a:ext cx="4477871" cy="3550023"/>
          </a:xfrm>
          <a:custGeom>
            <a:avLst/>
            <a:gdLst>
              <a:gd name="connsiteX0" fmla="*/ 4343400 w 4477871"/>
              <a:gd name="connsiteY0" fmla="*/ 2622176 h 3550023"/>
              <a:gd name="connsiteX1" fmla="*/ 4034118 w 4477871"/>
              <a:gd name="connsiteY1" fmla="*/ 2393576 h 3550023"/>
              <a:gd name="connsiteX2" fmla="*/ 2474259 w 4477871"/>
              <a:gd name="connsiteY2" fmla="*/ 2407023 h 3550023"/>
              <a:gd name="connsiteX3" fmla="*/ 2245659 w 4477871"/>
              <a:gd name="connsiteY3" fmla="*/ 3348317 h 3550023"/>
              <a:gd name="connsiteX4" fmla="*/ 1600200 w 4477871"/>
              <a:gd name="connsiteY4" fmla="*/ 3482788 h 3550023"/>
              <a:gd name="connsiteX5" fmla="*/ 0 w 4477871"/>
              <a:gd name="connsiteY5" fmla="*/ 3550023 h 3550023"/>
              <a:gd name="connsiteX6" fmla="*/ 107576 w 4477871"/>
              <a:gd name="connsiteY6" fmla="*/ 2918011 h 3550023"/>
              <a:gd name="connsiteX7" fmla="*/ 147918 w 4477871"/>
              <a:gd name="connsiteY7" fmla="*/ 2393576 h 3550023"/>
              <a:gd name="connsiteX8" fmla="*/ 578224 w 4477871"/>
              <a:gd name="connsiteY8" fmla="*/ 941294 h 3550023"/>
              <a:gd name="connsiteX9" fmla="*/ 1694329 w 4477871"/>
              <a:gd name="connsiteY9" fmla="*/ 0 h 3550023"/>
              <a:gd name="connsiteX10" fmla="*/ 3872753 w 4477871"/>
              <a:gd name="connsiteY10" fmla="*/ 497541 h 3550023"/>
              <a:gd name="connsiteX11" fmla="*/ 4477871 w 4477871"/>
              <a:gd name="connsiteY11" fmla="*/ 1896035 h 3550023"/>
              <a:gd name="connsiteX12" fmla="*/ 4370294 w 4477871"/>
              <a:gd name="connsiteY12" fmla="*/ 2675964 h 3550023"/>
              <a:gd name="connsiteX13" fmla="*/ 4343400 w 4477871"/>
              <a:gd name="connsiteY13" fmla="*/ 2622176 h 3550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7871" h="3550023">
                <a:moveTo>
                  <a:pt x="4343400" y="2622176"/>
                </a:moveTo>
                <a:lnTo>
                  <a:pt x="4034118" y="2393576"/>
                </a:lnTo>
                <a:lnTo>
                  <a:pt x="2474259" y="2407023"/>
                </a:lnTo>
                <a:lnTo>
                  <a:pt x="2245659" y="3348317"/>
                </a:lnTo>
                <a:lnTo>
                  <a:pt x="1600200" y="3482788"/>
                </a:lnTo>
                <a:lnTo>
                  <a:pt x="0" y="3550023"/>
                </a:lnTo>
                <a:lnTo>
                  <a:pt x="107576" y="2918011"/>
                </a:lnTo>
                <a:lnTo>
                  <a:pt x="147918" y="2393576"/>
                </a:lnTo>
                <a:lnTo>
                  <a:pt x="578224" y="941294"/>
                </a:lnTo>
                <a:lnTo>
                  <a:pt x="1694329" y="0"/>
                </a:lnTo>
                <a:lnTo>
                  <a:pt x="3872753" y="497541"/>
                </a:lnTo>
                <a:lnTo>
                  <a:pt x="4477871" y="1896035"/>
                </a:lnTo>
                <a:lnTo>
                  <a:pt x="4370294" y="2675964"/>
                </a:lnTo>
                <a:lnTo>
                  <a:pt x="4343400" y="2622176"/>
                </a:lnTo>
                <a:close/>
              </a:path>
            </a:pathLst>
          </a:cu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6399404" y="5375431"/>
            <a:ext cx="4491317" cy="1546412"/>
          </a:xfrm>
          <a:custGeom>
            <a:avLst/>
            <a:gdLst>
              <a:gd name="connsiteX0" fmla="*/ 4491317 w 4491317"/>
              <a:gd name="connsiteY0" fmla="*/ 618565 h 1546412"/>
              <a:gd name="connsiteX1" fmla="*/ 2138082 w 4491317"/>
              <a:gd name="connsiteY1" fmla="*/ 201706 h 1546412"/>
              <a:gd name="connsiteX2" fmla="*/ 1801906 w 4491317"/>
              <a:gd name="connsiteY2" fmla="*/ 0 h 1546412"/>
              <a:gd name="connsiteX3" fmla="*/ 268941 w 4491317"/>
              <a:gd name="connsiteY3" fmla="*/ 0 h 1546412"/>
              <a:gd name="connsiteX4" fmla="*/ 0 w 4491317"/>
              <a:gd name="connsiteY4" fmla="*/ 1021976 h 1546412"/>
              <a:gd name="connsiteX5" fmla="*/ 564776 w 4491317"/>
              <a:gd name="connsiteY5" fmla="*/ 1546412 h 1546412"/>
              <a:gd name="connsiteX6" fmla="*/ 3590364 w 4491317"/>
              <a:gd name="connsiteY6" fmla="*/ 1479176 h 1546412"/>
              <a:gd name="connsiteX7" fmla="*/ 4464423 w 4491317"/>
              <a:gd name="connsiteY7" fmla="*/ 1129553 h 1546412"/>
              <a:gd name="connsiteX8" fmla="*/ 4491317 w 4491317"/>
              <a:gd name="connsiteY8" fmla="*/ 618565 h 15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91317" h="1546412">
                <a:moveTo>
                  <a:pt x="4491317" y="618565"/>
                </a:moveTo>
                <a:lnTo>
                  <a:pt x="2138082" y="201706"/>
                </a:lnTo>
                <a:lnTo>
                  <a:pt x="1801906" y="0"/>
                </a:lnTo>
                <a:lnTo>
                  <a:pt x="268941" y="0"/>
                </a:lnTo>
                <a:lnTo>
                  <a:pt x="0" y="1021976"/>
                </a:lnTo>
                <a:lnTo>
                  <a:pt x="564776" y="1546412"/>
                </a:lnTo>
                <a:lnTo>
                  <a:pt x="3590364" y="1479176"/>
                </a:lnTo>
                <a:lnTo>
                  <a:pt x="4464423" y="1129553"/>
                </a:lnTo>
                <a:lnTo>
                  <a:pt x="4491317" y="618565"/>
                </a:lnTo>
                <a:close/>
              </a:path>
            </a:pathLst>
          </a:cu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5579133" y="1300972"/>
            <a:ext cx="5244353" cy="4693024"/>
          </a:xfrm>
          <a:custGeom>
            <a:avLst/>
            <a:gdLst>
              <a:gd name="connsiteX0" fmla="*/ 0 w 5244353"/>
              <a:gd name="connsiteY0" fmla="*/ 161365 h 4693024"/>
              <a:gd name="connsiteX1" fmla="*/ 336177 w 5244353"/>
              <a:gd name="connsiteY1" fmla="*/ 376518 h 4693024"/>
              <a:gd name="connsiteX2" fmla="*/ 309282 w 5244353"/>
              <a:gd name="connsiteY2" fmla="*/ 1775012 h 4693024"/>
              <a:gd name="connsiteX3" fmla="*/ 2339788 w 5244353"/>
              <a:gd name="connsiteY3" fmla="*/ 2151530 h 4693024"/>
              <a:gd name="connsiteX4" fmla="*/ 2985247 w 5244353"/>
              <a:gd name="connsiteY4" fmla="*/ 3496235 h 4693024"/>
              <a:gd name="connsiteX5" fmla="*/ 2958353 w 5244353"/>
              <a:gd name="connsiteY5" fmla="*/ 4303059 h 4693024"/>
              <a:gd name="connsiteX6" fmla="*/ 5244353 w 5244353"/>
              <a:gd name="connsiteY6" fmla="*/ 4693024 h 4693024"/>
              <a:gd name="connsiteX7" fmla="*/ 5230906 w 5244353"/>
              <a:gd name="connsiteY7" fmla="*/ 147918 h 4693024"/>
              <a:gd name="connsiteX8" fmla="*/ 4733365 w 5244353"/>
              <a:gd name="connsiteY8" fmla="*/ 484094 h 4693024"/>
              <a:gd name="connsiteX9" fmla="*/ 4437530 w 5244353"/>
              <a:gd name="connsiteY9" fmla="*/ 645459 h 4693024"/>
              <a:gd name="connsiteX10" fmla="*/ 4222377 w 5244353"/>
              <a:gd name="connsiteY10" fmla="*/ 753035 h 4693024"/>
              <a:gd name="connsiteX11" fmla="*/ 3550024 w 5244353"/>
              <a:gd name="connsiteY11" fmla="*/ 389965 h 4693024"/>
              <a:gd name="connsiteX12" fmla="*/ 3254188 w 5244353"/>
              <a:gd name="connsiteY12" fmla="*/ 0 h 4693024"/>
              <a:gd name="connsiteX13" fmla="*/ 0 w 5244353"/>
              <a:gd name="connsiteY13" fmla="*/ 161365 h 4693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44353" h="4693024">
                <a:moveTo>
                  <a:pt x="0" y="161365"/>
                </a:moveTo>
                <a:lnTo>
                  <a:pt x="336177" y="376518"/>
                </a:lnTo>
                <a:lnTo>
                  <a:pt x="309282" y="1775012"/>
                </a:lnTo>
                <a:lnTo>
                  <a:pt x="2339788" y="2151530"/>
                </a:lnTo>
                <a:lnTo>
                  <a:pt x="2985247" y="3496235"/>
                </a:lnTo>
                <a:lnTo>
                  <a:pt x="2958353" y="4303059"/>
                </a:lnTo>
                <a:lnTo>
                  <a:pt x="5244353" y="4693024"/>
                </a:lnTo>
                <a:cubicBezTo>
                  <a:pt x="5239871" y="3177989"/>
                  <a:pt x="5235388" y="1662953"/>
                  <a:pt x="5230906" y="147918"/>
                </a:cubicBezTo>
                <a:lnTo>
                  <a:pt x="4733365" y="484094"/>
                </a:lnTo>
                <a:lnTo>
                  <a:pt x="4437530" y="645459"/>
                </a:lnTo>
                <a:lnTo>
                  <a:pt x="4222377" y="753035"/>
                </a:lnTo>
                <a:lnTo>
                  <a:pt x="3550024" y="389965"/>
                </a:lnTo>
                <a:lnTo>
                  <a:pt x="3254188" y="0"/>
                </a:lnTo>
                <a:lnTo>
                  <a:pt x="0" y="1613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1666039" y="1475785"/>
            <a:ext cx="4249271" cy="3792071"/>
          </a:xfrm>
          <a:custGeom>
            <a:avLst/>
            <a:gdLst>
              <a:gd name="connsiteX0" fmla="*/ 0 w 4249271"/>
              <a:gd name="connsiteY0" fmla="*/ 2702859 h 3792071"/>
              <a:gd name="connsiteX1" fmla="*/ 1425388 w 4249271"/>
              <a:gd name="connsiteY1" fmla="*/ 2891118 h 3792071"/>
              <a:gd name="connsiteX2" fmla="*/ 2675965 w 4249271"/>
              <a:gd name="connsiteY2" fmla="*/ 3792071 h 3792071"/>
              <a:gd name="connsiteX3" fmla="*/ 3133165 w 4249271"/>
              <a:gd name="connsiteY3" fmla="*/ 2568388 h 3792071"/>
              <a:gd name="connsiteX4" fmla="*/ 4249271 w 4249271"/>
              <a:gd name="connsiteY4" fmla="*/ 1613647 h 3792071"/>
              <a:gd name="connsiteX5" fmla="*/ 4249271 w 4249271"/>
              <a:gd name="connsiteY5" fmla="*/ 134471 h 3792071"/>
              <a:gd name="connsiteX6" fmla="*/ 4249271 w 4249271"/>
              <a:gd name="connsiteY6" fmla="*/ 161365 h 3792071"/>
              <a:gd name="connsiteX7" fmla="*/ 3980329 w 4249271"/>
              <a:gd name="connsiteY7" fmla="*/ 0 h 3792071"/>
              <a:gd name="connsiteX8" fmla="*/ 13447 w 4249271"/>
              <a:gd name="connsiteY8" fmla="*/ 26894 h 3792071"/>
              <a:gd name="connsiteX9" fmla="*/ 0 w 4249271"/>
              <a:gd name="connsiteY9" fmla="*/ 2702859 h 379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9271" h="3792071">
                <a:moveTo>
                  <a:pt x="0" y="2702859"/>
                </a:moveTo>
                <a:lnTo>
                  <a:pt x="1425388" y="2891118"/>
                </a:lnTo>
                <a:lnTo>
                  <a:pt x="2675965" y="3792071"/>
                </a:lnTo>
                <a:lnTo>
                  <a:pt x="3133165" y="2568388"/>
                </a:lnTo>
                <a:lnTo>
                  <a:pt x="4249271" y="1613647"/>
                </a:lnTo>
                <a:lnTo>
                  <a:pt x="4249271" y="134471"/>
                </a:lnTo>
                <a:lnTo>
                  <a:pt x="4249271" y="161365"/>
                </a:lnTo>
                <a:lnTo>
                  <a:pt x="3980329" y="0"/>
                </a:lnTo>
                <a:lnTo>
                  <a:pt x="13447" y="26894"/>
                </a:lnTo>
                <a:cubicBezTo>
                  <a:pt x="8965" y="927847"/>
                  <a:pt x="4482" y="1828800"/>
                  <a:pt x="0" y="2702859"/>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1666038" y="4165196"/>
            <a:ext cx="2716306" cy="2420470"/>
          </a:xfrm>
          <a:custGeom>
            <a:avLst/>
            <a:gdLst>
              <a:gd name="connsiteX0" fmla="*/ 13447 w 2716306"/>
              <a:gd name="connsiteY0" fmla="*/ 0 h 2420470"/>
              <a:gd name="connsiteX1" fmla="*/ 1492623 w 2716306"/>
              <a:gd name="connsiteY1" fmla="*/ 188259 h 2420470"/>
              <a:gd name="connsiteX2" fmla="*/ 2164976 w 2716306"/>
              <a:gd name="connsiteY2" fmla="*/ 658906 h 2420470"/>
              <a:gd name="connsiteX3" fmla="*/ 2716306 w 2716306"/>
              <a:gd name="connsiteY3" fmla="*/ 1102659 h 2420470"/>
              <a:gd name="connsiteX4" fmla="*/ 2675965 w 2716306"/>
              <a:gd name="connsiteY4" fmla="*/ 1896035 h 2420470"/>
              <a:gd name="connsiteX5" fmla="*/ 2554941 w 2716306"/>
              <a:gd name="connsiteY5" fmla="*/ 2407023 h 2420470"/>
              <a:gd name="connsiteX6" fmla="*/ 0 w 2716306"/>
              <a:gd name="connsiteY6" fmla="*/ 2420470 h 2420470"/>
              <a:gd name="connsiteX7" fmla="*/ 13447 w 2716306"/>
              <a:gd name="connsiteY7" fmla="*/ 0 h 2420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16306" h="2420470">
                <a:moveTo>
                  <a:pt x="13447" y="0"/>
                </a:moveTo>
                <a:lnTo>
                  <a:pt x="1492623" y="188259"/>
                </a:lnTo>
                <a:lnTo>
                  <a:pt x="2164976" y="658906"/>
                </a:lnTo>
                <a:lnTo>
                  <a:pt x="2716306" y="1102659"/>
                </a:lnTo>
                <a:lnTo>
                  <a:pt x="2675965" y="1896035"/>
                </a:lnTo>
                <a:lnTo>
                  <a:pt x="2554941" y="2407023"/>
                </a:lnTo>
                <a:lnTo>
                  <a:pt x="0" y="2420470"/>
                </a:lnTo>
                <a:cubicBezTo>
                  <a:pt x="4482" y="1618129"/>
                  <a:pt x="8965" y="815788"/>
                  <a:pt x="13447"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219238" y="2708431"/>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PE/COFF</a:t>
            </a:r>
          </a:p>
        </p:txBody>
      </p:sp>
      <p:sp>
        <p:nvSpPr>
          <p:cNvPr id="12" name="Flowchart: Magnetic Disk 11"/>
          <p:cNvSpPr/>
          <p:nvPr/>
        </p:nvSpPr>
        <p:spPr>
          <a:xfrm>
            <a:off x="7152438" y="1717831"/>
            <a:ext cx="1219200" cy="533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rved Down Arrow 12"/>
          <p:cNvSpPr/>
          <p:nvPr/>
        </p:nvSpPr>
        <p:spPr>
          <a:xfrm rot="2611778">
            <a:off x="8429258" y="2061554"/>
            <a:ext cx="875360" cy="295541"/>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p:cNvSpPr/>
          <p:nvPr/>
        </p:nvSpPr>
        <p:spPr>
          <a:xfrm>
            <a:off x="8828838" y="4165178"/>
            <a:ext cx="1524000" cy="6858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981238" y="4850978"/>
            <a:ext cx="609600" cy="1524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9209838" y="4317578"/>
            <a:ext cx="152400" cy="3048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rved Down Arrow 17"/>
          <p:cNvSpPr/>
          <p:nvPr/>
        </p:nvSpPr>
        <p:spPr>
          <a:xfrm rot="15200213">
            <a:off x="8428890" y="3860535"/>
            <a:ext cx="875360" cy="295541"/>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p:cNvSpPr txBox="1"/>
          <p:nvPr/>
        </p:nvSpPr>
        <p:spPr>
          <a:xfrm>
            <a:off x="6847638" y="2262899"/>
            <a:ext cx="2057400" cy="369332"/>
          </a:xfrm>
          <a:prstGeom prst="rect">
            <a:avLst/>
          </a:prstGeom>
          <a:noFill/>
        </p:spPr>
        <p:txBody>
          <a:bodyPr wrap="square" rtlCol="0">
            <a:spAutoFit/>
          </a:bodyPr>
          <a:lstStyle/>
          <a:p>
            <a:r>
              <a:rPr lang="en-US" dirty="0"/>
              <a:t>Operating System</a:t>
            </a:r>
          </a:p>
        </p:txBody>
      </p:sp>
      <p:sp>
        <p:nvSpPr>
          <p:cNvPr id="20" name="TextBox 19"/>
          <p:cNvSpPr txBox="1"/>
          <p:nvPr/>
        </p:nvSpPr>
        <p:spPr>
          <a:xfrm>
            <a:off x="8981238" y="3643446"/>
            <a:ext cx="1524000" cy="369332"/>
          </a:xfrm>
          <a:prstGeom prst="rect">
            <a:avLst/>
          </a:prstGeom>
          <a:noFill/>
        </p:spPr>
        <p:txBody>
          <a:bodyPr wrap="square" rtlCol="0">
            <a:spAutoFit/>
          </a:bodyPr>
          <a:lstStyle/>
          <a:p>
            <a:r>
              <a:rPr lang="en-US" dirty="0"/>
              <a:t>Option ROM</a:t>
            </a:r>
          </a:p>
        </p:txBody>
      </p:sp>
      <p:sp>
        <p:nvSpPr>
          <p:cNvPr id="33" name="Left-Right Arrow 32"/>
          <p:cNvSpPr/>
          <p:nvPr/>
        </p:nvSpPr>
        <p:spPr>
          <a:xfrm>
            <a:off x="3342438" y="2022631"/>
            <a:ext cx="685800" cy="304800"/>
          </a:xfrm>
          <a:prstGeom prst="lef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2504238" y="1946431"/>
            <a:ext cx="0" cy="1905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190038" y="1794031"/>
            <a:ext cx="0" cy="1905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4180638" y="1794031"/>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SMM</a:t>
            </a:r>
          </a:p>
        </p:txBody>
      </p:sp>
      <p:sp>
        <p:nvSpPr>
          <p:cNvPr id="39" name="TextBox 38"/>
          <p:cNvSpPr txBox="1"/>
          <p:nvPr/>
        </p:nvSpPr>
        <p:spPr>
          <a:xfrm>
            <a:off x="6847638" y="5899901"/>
            <a:ext cx="1371600" cy="923330"/>
          </a:xfrm>
          <a:prstGeom prst="rect">
            <a:avLst/>
          </a:prstGeom>
          <a:solidFill>
            <a:schemeClr val="bg1">
              <a:lumMod val="95000"/>
            </a:schemeClr>
          </a:solidFill>
        </p:spPr>
        <p:txBody>
          <a:bodyPr wrap="square" rtlCol="0">
            <a:spAutoFit/>
          </a:bodyPr>
          <a:lstStyle/>
          <a:p>
            <a:r>
              <a:rPr lang="en-US" dirty="0">
                <a:latin typeface="Lucida Handwriting" pitchFamily="66" charset="0"/>
              </a:rPr>
              <a:t>This </a:t>
            </a:r>
            <a:r>
              <a:rPr lang="en-US" dirty="0" err="1">
                <a:latin typeface="Lucida Handwriting" pitchFamily="66" charset="0"/>
              </a:rPr>
              <a:t>reg</a:t>
            </a:r>
            <a:r>
              <a:rPr lang="en-US" dirty="0">
                <a:latin typeface="Lucida Handwriting" pitchFamily="66" charset="0"/>
              </a:rPr>
              <a:t/>
            </a:r>
            <a:br>
              <a:rPr lang="en-US" dirty="0">
                <a:latin typeface="Lucida Handwriting" pitchFamily="66" charset="0"/>
              </a:rPr>
            </a:br>
            <a:r>
              <a:rPr lang="en-US" dirty="0">
                <a:latin typeface="Lucida Handwriting" pitchFamily="66" charset="0"/>
              </a:rPr>
              <a:t>That </a:t>
            </a:r>
            <a:r>
              <a:rPr lang="en-US" dirty="0" err="1">
                <a:latin typeface="Lucida Handwriting" pitchFamily="66" charset="0"/>
              </a:rPr>
              <a:t>reg</a:t>
            </a:r>
            <a:r>
              <a:rPr lang="en-US" dirty="0">
                <a:latin typeface="Lucida Handwriting" pitchFamily="66" charset="0"/>
              </a:rPr>
              <a:t/>
            </a:r>
            <a:br>
              <a:rPr lang="en-US" dirty="0">
                <a:latin typeface="Lucida Handwriting" pitchFamily="66" charset="0"/>
              </a:rPr>
            </a:br>
            <a:r>
              <a:rPr lang="en-US" dirty="0">
                <a:latin typeface="Lucida Handwriting" pitchFamily="66" charset="0"/>
              </a:rPr>
              <a:t>Other bit</a:t>
            </a:r>
          </a:p>
        </p:txBody>
      </p:sp>
      <p:cxnSp>
        <p:nvCxnSpPr>
          <p:cNvPr id="41" name="Straight Connector 40"/>
          <p:cNvCxnSpPr/>
          <p:nvPr/>
        </p:nvCxnSpPr>
        <p:spPr>
          <a:xfrm>
            <a:off x="2504238" y="2251231"/>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504238" y="2556031"/>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504238" y="3241831"/>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894638" y="5448574"/>
            <a:ext cx="1066800"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894638" y="5143774"/>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970838" y="5219974"/>
            <a:ext cx="152400" cy="152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732838" y="5219974"/>
            <a:ext cx="152400" cy="152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2580438" y="5219974"/>
            <a:ext cx="152400" cy="152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2199438" y="5219974"/>
            <a:ext cx="152400" cy="2286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1943944" y="5524774"/>
            <a:ext cx="76200" cy="762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172544" y="5524774"/>
            <a:ext cx="76200" cy="762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2401144" y="5524774"/>
            <a:ext cx="76200" cy="762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2629744" y="5524774"/>
            <a:ext cx="76200" cy="762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858344" y="5524774"/>
            <a:ext cx="76200" cy="762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248744" y="4915174"/>
            <a:ext cx="685800" cy="2286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Triangle 45"/>
          <p:cNvSpPr/>
          <p:nvPr/>
        </p:nvSpPr>
        <p:spPr>
          <a:xfrm rot="7815206">
            <a:off x="2031422" y="4848739"/>
            <a:ext cx="488432" cy="584897"/>
          </a:xfrm>
          <a:prstGeom prst="rtTriangle">
            <a:avLst/>
          </a:prstGeom>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Vertical Scroll 58"/>
          <p:cNvSpPr/>
          <p:nvPr/>
        </p:nvSpPr>
        <p:spPr>
          <a:xfrm>
            <a:off x="2961438" y="5756431"/>
            <a:ext cx="762000" cy="609600"/>
          </a:xfrm>
          <a:prstGeom prst="verticalScroll">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NIST</a:t>
            </a:r>
          </a:p>
        </p:txBody>
      </p:sp>
      <p:sp>
        <p:nvSpPr>
          <p:cNvPr id="61" name="Vertical Scroll 60"/>
          <p:cNvSpPr/>
          <p:nvPr/>
        </p:nvSpPr>
        <p:spPr>
          <a:xfrm>
            <a:off x="3494838" y="2784631"/>
            <a:ext cx="1524000" cy="609600"/>
          </a:xfrm>
          <a:prstGeom prst="verticalScroll">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Security “Researchers”</a:t>
            </a:r>
          </a:p>
        </p:txBody>
      </p:sp>
      <p:sp>
        <p:nvSpPr>
          <p:cNvPr id="62" name="Vertical Scroll 61"/>
          <p:cNvSpPr/>
          <p:nvPr/>
        </p:nvSpPr>
        <p:spPr>
          <a:xfrm>
            <a:off x="9286038" y="5070631"/>
            <a:ext cx="1524000" cy="609600"/>
          </a:xfrm>
          <a:prstGeom prst="verticalScroll">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UEFI, TCG, OSV</a:t>
            </a:r>
          </a:p>
        </p:txBody>
      </p:sp>
      <p:sp>
        <p:nvSpPr>
          <p:cNvPr id="63" name="Vertical Scroll 62"/>
          <p:cNvSpPr/>
          <p:nvPr/>
        </p:nvSpPr>
        <p:spPr>
          <a:xfrm>
            <a:off x="8447838" y="6061231"/>
            <a:ext cx="1524000" cy="609600"/>
          </a:xfrm>
          <a:prstGeom prst="verticalScroll">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Internal Research</a:t>
            </a:r>
          </a:p>
        </p:txBody>
      </p:sp>
      <p:sp>
        <p:nvSpPr>
          <p:cNvPr id="64" name="12-Point Star 63"/>
          <p:cNvSpPr/>
          <p:nvPr/>
        </p:nvSpPr>
        <p:spPr>
          <a:xfrm>
            <a:off x="4714038" y="4918231"/>
            <a:ext cx="685800" cy="685800"/>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12-Point Star 64"/>
          <p:cNvSpPr/>
          <p:nvPr/>
        </p:nvSpPr>
        <p:spPr>
          <a:xfrm>
            <a:off x="4906779" y="4106925"/>
            <a:ext cx="914400" cy="914400"/>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24-Point Star 65"/>
          <p:cNvSpPr/>
          <p:nvPr/>
        </p:nvSpPr>
        <p:spPr>
          <a:xfrm>
            <a:off x="4982979" y="5514384"/>
            <a:ext cx="762000" cy="762000"/>
          </a:xfrm>
          <a:prstGeom prst="star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Data 66"/>
          <p:cNvSpPr/>
          <p:nvPr/>
        </p:nvSpPr>
        <p:spPr>
          <a:xfrm>
            <a:off x="6085638" y="3775231"/>
            <a:ext cx="1371600" cy="4572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Source</a:t>
            </a:r>
          </a:p>
        </p:txBody>
      </p:sp>
      <p:sp>
        <p:nvSpPr>
          <p:cNvPr id="68" name="Curved Down Arrow 67"/>
          <p:cNvSpPr/>
          <p:nvPr/>
        </p:nvSpPr>
        <p:spPr>
          <a:xfrm rot="8573421">
            <a:off x="5781357" y="4542777"/>
            <a:ext cx="875360" cy="295541"/>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Striped Right Arrow 68"/>
          <p:cNvSpPr/>
          <p:nvPr/>
        </p:nvSpPr>
        <p:spPr>
          <a:xfrm rot="10800000">
            <a:off x="3875838" y="5527831"/>
            <a:ext cx="685800" cy="304800"/>
          </a:xfrm>
          <a:prstGeom prst="strip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1666038" y="4308631"/>
            <a:ext cx="1905000" cy="369332"/>
          </a:xfrm>
          <a:prstGeom prst="rect">
            <a:avLst/>
          </a:prstGeom>
          <a:noFill/>
        </p:spPr>
        <p:txBody>
          <a:bodyPr wrap="square" rtlCol="0">
            <a:spAutoFit/>
          </a:bodyPr>
          <a:lstStyle/>
          <a:p>
            <a:r>
              <a:rPr lang="en-US" b="1" dirty="0"/>
              <a:t>BIOS Flash</a:t>
            </a:r>
          </a:p>
        </p:txBody>
      </p:sp>
      <p:sp>
        <p:nvSpPr>
          <p:cNvPr id="76" name="TextBox 75"/>
          <p:cNvSpPr txBox="1"/>
          <p:nvPr/>
        </p:nvSpPr>
        <p:spPr>
          <a:xfrm>
            <a:off x="5476038" y="3241831"/>
            <a:ext cx="1600200" cy="369332"/>
          </a:xfrm>
          <a:prstGeom prst="rect">
            <a:avLst/>
          </a:prstGeom>
          <a:noFill/>
        </p:spPr>
        <p:txBody>
          <a:bodyPr wrap="square" rtlCol="0">
            <a:spAutoFit/>
          </a:bodyPr>
          <a:lstStyle/>
          <a:p>
            <a:r>
              <a:rPr lang="en-US" b="1" dirty="0"/>
              <a:t>Build tools</a:t>
            </a:r>
          </a:p>
        </p:txBody>
      </p:sp>
      <p:sp>
        <p:nvSpPr>
          <p:cNvPr id="77" name="TextBox 76"/>
          <p:cNvSpPr txBox="1"/>
          <p:nvPr/>
        </p:nvSpPr>
        <p:spPr>
          <a:xfrm>
            <a:off x="1666038" y="1489231"/>
            <a:ext cx="1600200" cy="369332"/>
          </a:xfrm>
          <a:prstGeom prst="rect">
            <a:avLst/>
          </a:prstGeom>
          <a:noFill/>
        </p:spPr>
        <p:txBody>
          <a:bodyPr wrap="square" rtlCol="0">
            <a:spAutoFit/>
          </a:bodyPr>
          <a:lstStyle/>
          <a:p>
            <a:r>
              <a:rPr lang="en-US" b="1" dirty="0"/>
              <a:t>SMM</a:t>
            </a:r>
          </a:p>
        </p:txBody>
      </p:sp>
      <p:sp>
        <p:nvSpPr>
          <p:cNvPr id="78" name="TextBox 77"/>
          <p:cNvSpPr txBox="1"/>
          <p:nvPr/>
        </p:nvSpPr>
        <p:spPr>
          <a:xfrm>
            <a:off x="5857038" y="1424699"/>
            <a:ext cx="1600200" cy="369332"/>
          </a:xfrm>
          <a:prstGeom prst="rect">
            <a:avLst/>
          </a:prstGeom>
          <a:noFill/>
        </p:spPr>
        <p:txBody>
          <a:bodyPr wrap="square" rtlCol="0">
            <a:spAutoFit/>
          </a:bodyPr>
          <a:lstStyle/>
          <a:p>
            <a:r>
              <a:rPr lang="en-US" b="1" dirty="0"/>
              <a:t>Boot flow</a:t>
            </a:r>
          </a:p>
        </p:txBody>
      </p:sp>
      <p:sp>
        <p:nvSpPr>
          <p:cNvPr id="79" name="TextBox 78"/>
          <p:cNvSpPr txBox="1"/>
          <p:nvPr/>
        </p:nvSpPr>
        <p:spPr>
          <a:xfrm>
            <a:off x="6695238" y="5375431"/>
            <a:ext cx="1600200" cy="369332"/>
          </a:xfrm>
          <a:prstGeom prst="rect">
            <a:avLst/>
          </a:prstGeom>
          <a:noFill/>
        </p:spPr>
        <p:txBody>
          <a:bodyPr wrap="square" rtlCol="0">
            <a:spAutoFit/>
          </a:bodyPr>
          <a:lstStyle/>
          <a:p>
            <a:r>
              <a:rPr lang="en-US" b="1" dirty="0"/>
              <a:t>S3 </a:t>
            </a:r>
            <a:r>
              <a:rPr lang="en-US" b="1" dirty="0">
                <a:sym typeface="Wingdings" pitchFamily="2" charset="2"/>
              </a:rPr>
              <a:t> S0</a:t>
            </a:r>
            <a:endParaRPr lang="en-US" b="1" dirty="0"/>
          </a:p>
        </p:txBody>
      </p:sp>
      <p:sp>
        <p:nvSpPr>
          <p:cNvPr id="80" name="Vertical Scroll 79"/>
          <p:cNvSpPr/>
          <p:nvPr/>
        </p:nvSpPr>
        <p:spPr>
          <a:xfrm>
            <a:off x="6771438" y="4613431"/>
            <a:ext cx="1524000" cy="609600"/>
          </a:xfrm>
          <a:prstGeom prst="verticalScroll">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Internal Research</a:t>
            </a:r>
          </a:p>
        </p:txBody>
      </p:sp>
      <p:sp>
        <p:nvSpPr>
          <p:cNvPr id="57" name="TextBox 56"/>
          <p:cNvSpPr txBox="1"/>
          <p:nvPr/>
        </p:nvSpPr>
        <p:spPr>
          <a:xfrm>
            <a:off x="2626302" y="250315"/>
            <a:ext cx="9631547" cy="769441"/>
          </a:xfrm>
          <a:prstGeom prst="rect">
            <a:avLst/>
          </a:prstGeom>
          <a:noFill/>
        </p:spPr>
        <p:txBody>
          <a:bodyPr wrap="none" rtlCol="0">
            <a:spAutoFit/>
          </a:bodyPr>
          <a:lstStyle/>
          <a:p>
            <a:r>
              <a:rPr lang="en-US" sz="4400" dirty="0" smtClean="0">
                <a:solidFill>
                  <a:schemeClr val="bg1"/>
                </a:solidFill>
              </a:rPr>
              <a:t>We don’t always get to choose our assets</a:t>
            </a:r>
            <a:endParaRPr lang="en-US" sz="4400" dirty="0">
              <a:solidFill>
                <a:schemeClr val="bg1"/>
              </a:solidFill>
            </a:endParaRPr>
          </a:p>
        </p:txBody>
      </p:sp>
    </p:spTree>
    <p:extLst>
      <p:ext uri="{BB962C8B-B14F-4D97-AF65-F5344CB8AC3E}">
        <p14:creationId xmlns:p14="http://schemas.microsoft.com/office/powerpoint/2010/main" val="900572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4" grpId="0" animBg="1"/>
      <p:bldP spid="73" grpId="0" animBg="1"/>
      <p:bldP spid="72" grpId="0" animBg="1"/>
      <p:bldP spid="9" grpId="0" animBg="1"/>
      <p:bldP spid="12" grpId="0" animBg="1"/>
      <p:bldP spid="13" grpId="0" animBg="1"/>
      <p:bldP spid="14" grpId="0" animBg="1"/>
      <p:bldP spid="15" grpId="0" animBg="1"/>
      <p:bldP spid="16" grpId="0" animBg="1"/>
      <p:bldP spid="18" grpId="0" animBg="1"/>
      <p:bldP spid="19" grpId="0"/>
      <p:bldP spid="20" grpId="0"/>
      <p:bldP spid="33" grpId="0" animBg="1"/>
      <p:bldP spid="37" grpId="0" animBg="1"/>
      <p:bldP spid="39" grpId="0" animBg="1"/>
      <p:bldP spid="61" grpId="0" animBg="1"/>
      <p:bldP spid="62" grpId="0" animBg="1"/>
      <p:bldP spid="63" grpId="0" animBg="1"/>
      <p:bldP spid="64" grpId="0" animBg="1"/>
      <p:bldP spid="65" grpId="0" animBg="1"/>
      <p:bldP spid="66" grpId="0" animBg="1"/>
      <p:bldP spid="67" grpId="0" animBg="1"/>
      <p:bldP spid="68" grpId="0" animBg="1"/>
      <p:bldP spid="69" grpId="0" animBg="1"/>
      <p:bldP spid="76" grpId="0"/>
      <p:bldP spid="77" grpId="0"/>
      <p:bldP spid="78" grpId="0"/>
      <p:bldP spid="79" grpId="0"/>
      <p:bldP spid="8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solidFill>
                  <a:schemeClr val="bg1"/>
                </a:solidFill>
                <a:latin typeface="Calibri (Body)"/>
              </a:rPr>
              <a:t>Flash**</a:t>
            </a:r>
            <a:endParaRPr lang="en-US" dirty="0">
              <a:solidFill>
                <a:schemeClr val="bg1"/>
              </a:solidFill>
              <a:latin typeface="Calibri (Body)"/>
            </a:endParaRPr>
          </a:p>
        </p:txBody>
      </p:sp>
      <p:sp>
        <p:nvSpPr>
          <p:cNvPr id="3" name="Content Placeholder 2"/>
          <p:cNvSpPr>
            <a:spLocks noGrp="1"/>
          </p:cNvSpPr>
          <p:nvPr>
            <p:ph idx="4294967295"/>
          </p:nvPr>
        </p:nvSpPr>
        <p:spPr>
          <a:xfrm>
            <a:off x="1" y="1600202"/>
            <a:ext cx="12033114" cy="4525963"/>
          </a:xfrm>
          <a:prstGeom prst="rect">
            <a:avLst/>
          </a:prstGeom>
        </p:spPr>
        <p:txBody>
          <a:bodyPr>
            <a:normAutofit fontScale="62500" lnSpcReduction="20000"/>
          </a:bodyPr>
          <a:lstStyle/>
          <a:p>
            <a:r>
              <a:rPr lang="en-US" dirty="0" smtClean="0"/>
              <a:t>NIST SP800-147 says</a:t>
            </a:r>
          </a:p>
          <a:p>
            <a:pPr lvl="1"/>
            <a:r>
              <a:rPr lang="en-US" dirty="0" smtClean="0"/>
              <a:t>Lock code flash except for update before Exit </a:t>
            </a:r>
            <a:r>
              <a:rPr lang="en-US" dirty="0" err="1" smtClean="0"/>
              <a:t>Mfg</a:t>
            </a:r>
            <a:r>
              <a:rPr lang="en-US" dirty="0" smtClean="0"/>
              <a:t> </a:t>
            </a:r>
            <a:r>
              <a:rPr lang="en-US" dirty="0" err="1" smtClean="0"/>
              <a:t>Auth</a:t>
            </a:r>
            <a:r>
              <a:rPr lang="en-US" dirty="0" smtClean="0"/>
              <a:t> (Common Bugs: HW Misbehavior</a:t>
            </a:r>
            <a:r>
              <a:rPr lang="en-US" dirty="0"/>
              <a:t>, Platform capability not properly </a:t>
            </a:r>
            <a:r>
              <a:rPr lang="en-US" dirty="0" smtClean="0"/>
              <a:t>configured)</a:t>
            </a:r>
          </a:p>
          <a:p>
            <a:pPr lvl="1"/>
            <a:r>
              <a:rPr lang="en-US" dirty="0" smtClean="0"/>
              <a:t>Signed update (&gt;= RSA2048, SHA256) (Common Bugs: </a:t>
            </a:r>
            <a:r>
              <a:rPr lang="en-US" dirty="0"/>
              <a:t>Security meaningful assets exposed to untrusted </a:t>
            </a:r>
            <a:r>
              <a:rPr lang="en-US" dirty="0" smtClean="0"/>
              <a:t>entities, </a:t>
            </a:r>
            <a:r>
              <a:rPr lang="en-US" dirty="0"/>
              <a:t>Trusting </a:t>
            </a:r>
            <a:r>
              <a:rPr lang="en-US" dirty="0" smtClean="0"/>
              <a:t>input, Measurement Failures) </a:t>
            </a:r>
          </a:p>
          <a:p>
            <a:pPr lvl="1"/>
            <a:r>
              <a:rPr lang="en-US" dirty="0" smtClean="0"/>
              <a:t>High quality signing servers (Outside of the scope of the BIOS itself, but signing keys must be secret, </a:t>
            </a:r>
            <a:r>
              <a:rPr lang="en-US" dirty="0" err="1" smtClean="0"/>
              <a:t>etc</a:t>
            </a:r>
            <a:r>
              <a:rPr lang="en-US" dirty="0" smtClean="0"/>
              <a:t>)</a:t>
            </a:r>
          </a:p>
          <a:p>
            <a:pPr lvl="1"/>
            <a:r>
              <a:rPr lang="en-US" dirty="0" smtClean="0"/>
              <a:t>Without back doors (“non-</a:t>
            </a:r>
            <a:r>
              <a:rPr lang="en-US" dirty="0" err="1" smtClean="0"/>
              <a:t>bypassability</a:t>
            </a:r>
            <a:r>
              <a:rPr lang="en-US" dirty="0"/>
              <a:t>”) (Common Bugs: </a:t>
            </a:r>
            <a:r>
              <a:rPr lang="en-US" dirty="0" smtClean="0"/>
              <a:t>A group of the above) </a:t>
            </a:r>
          </a:p>
          <a:p>
            <a:r>
              <a:rPr lang="en-US" dirty="0" smtClean="0"/>
              <a:t>Threats</a:t>
            </a:r>
          </a:p>
          <a:p>
            <a:pPr lvl="1"/>
            <a:r>
              <a:rPr lang="en-US" dirty="0" err="1" smtClean="0"/>
              <a:t>PDoS</a:t>
            </a:r>
            <a:r>
              <a:rPr lang="en-US" dirty="0" smtClean="0"/>
              <a:t> – Permanent Denial of Service</a:t>
            </a:r>
          </a:p>
          <a:p>
            <a:pPr lvl="2"/>
            <a:r>
              <a:rPr lang="en-US" dirty="0" smtClean="0"/>
              <a:t>System into inefficient room heater</a:t>
            </a:r>
          </a:p>
          <a:p>
            <a:pPr lvl="1"/>
            <a:r>
              <a:rPr lang="en-US" dirty="0" smtClean="0"/>
              <a:t>Elevation of privileges</a:t>
            </a:r>
          </a:p>
          <a:p>
            <a:pPr lvl="2"/>
            <a:r>
              <a:rPr lang="en-US" dirty="0" smtClean="0"/>
              <a:t>Owning the system at boot is an advantage to an attacker</a:t>
            </a:r>
          </a:p>
          <a:p>
            <a:r>
              <a:rPr lang="en-US" dirty="0" smtClean="0"/>
              <a:t>Known attacks</a:t>
            </a:r>
          </a:p>
          <a:p>
            <a:pPr lvl="1"/>
            <a:r>
              <a:rPr lang="en-US" dirty="0" smtClean="0"/>
              <a:t>CIH / Chernobyl 1999-2000</a:t>
            </a:r>
          </a:p>
          <a:p>
            <a:pPr lvl="1"/>
            <a:r>
              <a:rPr lang="en-US" dirty="0" err="1" smtClean="0"/>
              <a:t>Mebroni</a:t>
            </a:r>
            <a:r>
              <a:rPr lang="en-US" dirty="0" smtClean="0"/>
              <a:t> 2010</a:t>
            </a:r>
          </a:p>
          <a:p>
            <a:pPr lvl="1"/>
            <a:r>
              <a:rPr lang="en-US" dirty="0" smtClean="0"/>
              <a:t>Hacking Team 2015</a:t>
            </a:r>
          </a:p>
          <a:p>
            <a:pPr lvl="1"/>
            <a:r>
              <a:rPr lang="en-US" dirty="0" smtClean="0"/>
              <a:t>Various reputed government leaks (2016, 2017…)</a:t>
            </a:r>
          </a:p>
          <a:p>
            <a:r>
              <a:rPr lang="en-US" dirty="0" smtClean="0"/>
              <a:t>Mitigations include</a:t>
            </a:r>
          </a:p>
          <a:p>
            <a:pPr lvl="1"/>
            <a:r>
              <a:rPr lang="en-US" dirty="0" smtClean="0"/>
              <a:t>Reexamining flash protection methods – use the best even if its new</a:t>
            </a:r>
          </a:p>
          <a:p>
            <a:pPr lvl="1"/>
            <a:r>
              <a:rPr lang="en-US" dirty="0" smtClean="0"/>
              <a:t>Using advanced techniques to locate and remove </a:t>
            </a:r>
            <a:r>
              <a:rPr lang="en-US" dirty="0" err="1" smtClean="0"/>
              <a:t>vulnerabilites</a:t>
            </a:r>
            <a:endParaRPr lang="en-US" dirty="0"/>
          </a:p>
        </p:txBody>
      </p:sp>
      <p:sp>
        <p:nvSpPr>
          <p:cNvPr id="5" name="Footer Placeholder 4"/>
          <p:cNvSpPr>
            <a:spLocks noGrp="1"/>
          </p:cNvSpPr>
          <p:nvPr>
            <p:ph type="ftr" sz="quarter" idx="4294967295"/>
          </p:nvPr>
        </p:nvSpPr>
        <p:spPr>
          <a:xfrm>
            <a:off x="1981200" y="1371600"/>
            <a:ext cx="8229600" cy="4572000"/>
          </a:xfrm>
          <a:prstGeom prst="rect">
            <a:avLst/>
          </a:prstGeom>
        </p:spPr>
        <p:txBody>
          <a:bodyPr/>
          <a:lstStyle/>
          <a:p>
            <a:r>
              <a:rPr lang="en-US" dirty="0" smtClean="0"/>
              <a:t>     </a:t>
            </a:r>
            <a:endParaRPr lang="en-US" dirty="0"/>
          </a:p>
        </p:txBody>
      </p:sp>
      <p:sp>
        <p:nvSpPr>
          <p:cNvPr id="7" name="Rectangle 6"/>
          <p:cNvSpPr/>
          <p:nvPr/>
        </p:nvSpPr>
        <p:spPr>
          <a:xfrm>
            <a:off x="7570694" y="1066800"/>
            <a:ext cx="1066800"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570694" y="7620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646894" y="838200"/>
            <a:ext cx="152400" cy="152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408894" y="838200"/>
            <a:ext cx="152400" cy="152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256494" y="838200"/>
            <a:ext cx="152400" cy="152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875494" y="838200"/>
            <a:ext cx="152400" cy="2286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620000" y="1143000"/>
            <a:ext cx="76200" cy="762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848600" y="1143000"/>
            <a:ext cx="76200" cy="762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077200" y="1143000"/>
            <a:ext cx="76200" cy="762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05800" y="1143000"/>
            <a:ext cx="76200" cy="762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534400" y="1143000"/>
            <a:ext cx="76200" cy="762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924800" y="533400"/>
            <a:ext cx="685800" cy="2286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p:nvSpPr>
        <p:spPr>
          <a:xfrm rot="7815206">
            <a:off x="7707478" y="466965"/>
            <a:ext cx="488432" cy="584897"/>
          </a:xfrm>
          <a:prstGeom prst="rtTriangle">
            <a:avLst/>
          </a:prstGeom>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133600" y="6245424"/>
            <a:ext cx="7620000" cy="307777"/>
          </a:xfrm>
          <a:prstGeom prst="rect">
            <a:avLst/>
          </a:prstGeom>
          <a:noFill/>
        </p:spPr>
        <p:txBody>
          <a:bodyPr wrap="square" rtlCol="0">
            <a:spAutoFit/>
          </a:bodyPr>
          <a:lstStyle/>
          <a:p>
            <a:pPr algn="r"/>
            <a:r>
              <a:rPr lang="en-US" sz="1400" dirty="0"/>
              <a:t>** or tomorrow’s equivalent NV storage</a:t>
            </a:r>
          </a:p>
        </p:txBody>
      </p:sp>
    </p:spTree>
    <p:extLst>
      <p:ext uri="{BB962C8B-B14F-4D97-AF65-F5344CB8AC3E}">
        <p14:creationId xmlns:p14="http://schemas.microsoft.com/office/powerpoint/2010/main" val="3270234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37179" y="245006"/>
            <a:ext cx="1917641" cy="769441"/>
          </a:xfrm>
          <a:prstGeom prst="rect">
            <a:avLst/>
          </a:prstGeom>
          <a:noFill/>
        </p:spPr>
        <p:txBody>
          <a:bodyPr wrap="none" rtlCol="0">
            <a:spAutoFit/>
          </a:bodyPr>
          <a:lstStyle/>
          <a:p>
            <a:r>
              <a:rPr lang="en-US" sz="4400" dirty="0" smtClean="0">
                <a:solidFill>
                  <a:schemeClr val="bg1"/>
                </a:solidFill>
              </a:rPr>
              <a:t>Agenda</a:t>
            </a:r>
            <a:endParaRPr lang="en-US" sz="4400" dirty="0">
              <a:solidFill>
                <a:schemeClr val="bg1"/>
              </a:solidFill>
            </a:endParaRPr>
          </a:p>
        </p:txBody>
      </p:sp>
      <p:sp>
        <p:nvSpPr>
          <p:cNvPr id="3" name="Rectangle 2"/>
          <p:cNvSpPr/>
          <p:nvPr/>
        </p:nvSpPr>
        <p:spPr>
          <a:xfrm>
            <a:off x="772357" y="2036741"/>
            <a:ext cx="12192000" cy="3539430"/>
          </a:xfrm>
          <a:prstGeom prst="rect">
            <a:avLst/>
          </a:prstGeom>
        </p:spPr>
        <p:txBody>
          <a:bodyPr wrap="square">
            <a:spAutoFit/>
          </a:bodyPr>
          <a:lstStyle/>
          <a:p>
            <a:pPr marL="285750" indent="-285750">
              <a:buFont typeface="Arial" panose="020B0604020202020204" pitchFamily="34" charset="0"/>
              <a:buChar char="•"/>
            </a:pPr>
            <a:r>
              <a:rPr lang="en-US" sz="2800" dirty="0" smtClean="0">
                <a:latin typeface="Calibri" panose="020F0502020204030204" pitchFamily="34" charset="0"/>
                <a:ea typeface="Calibri" panose="020F0502020204030204" pitchFamily="34" charset="0"/>
                <a:cs typeface="Times New Roman" panose="02020603050405020304" pitchFamily="18" charset="0"/>
              </a:rPr>
              <a:t>BIOS/UEFI </a:t>
            </a:r>
            <a:r>
              <a:rPr lang="en-US" sz="2800" dirty="0">
                <a:latin typeface="Calibri" panose="020F0502020204030204" pitchFamily="34" charset="0"/>
                <a:ea typeface="Calibri" panose="020F0502020204030204" pitchFamily="34" charset="0"/>
                <a:cs typeface="Times New Roman" panose="02020603050405020304" pitchFamily="18" charset="0"/>
              </a:rPr>
              <a:t>background </a:t>
            </a:r>
            <a:endParaRPr lang="en-US" sz="2800" dirty="0" smtClean="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800" dirty="0">
                <a:latin typeface="Calibri" panose="020F0502020204030204" pitchFamily="34" charset="0"/>
                <a:ea typeface="Calibri" panose="020F0502020204030204" pitchFamily="34" charset="0"/>
                <a:cs typeface="Times New Roman" panose="02020603050405020304" pitchFamily="18" charset="0"/>
              </a:rPr>
              <a:t>BIOS/UEFI </a:t>
            </a:r>
            <a:r>
              <a:rPr lang="en-US" sz="2800" dirty="0" smtClean="0">
                <a:latin typeface="Calibri" panose="020F0502020204030204" pitchFamily="34" charset="0"/>
                <a:ea typeface="Calibri" panose="020F0502020204030204" pitchFamily="34" charset="0"/>
                <a:cs typeface="Times New Roman" panose="02020603050405020304" pitchFamily="18" charset="0"/>
              </a:rPr>
              <a:t>ecosystem</a:t>
            </a:r>
          </a:p>
          <a:p>
            <a:pPr marL="285750" indent="-285750">
              <a:buFont typeface="Arial" panose="020B0604020202020204" pitchFamily="34" charset="0"/>
              <a:buChar char="•"/>
            </a:pPr>
            <a:r>
              <a:rPr lang="en-US" sz="2800" dirty="0" smtClean="0">
                <a:latin typeface="Calibri" panose="020F0502020204030204" pitchFamily="34" charset="0"/>
                <a:ea typeface="Calibri" panose="020F0502020204030204" pitchFamily="34" charset="0"/>
                <a:cs typeface="Times New Roman" panose="02020603050405020304" pitchFamily="18" charset="0"/>
              </a:rPr>
              <a:t>BIOS/UEFI </a:t>
            </a:r>
            <a:r>
              <a:rPr lang="en-US" sz="2800" dirty="0">
                <a:latin typeface="Calibri" panose="020F0502020204030204" pitchFamily="34" charset="0"/>
                <a:ea typeface="Calibri" panose="020F0502020204030204" pitchFamily="34" charset="0"/>
                <a:cs typeface="Times New Roman" panose="02020603050405020304" pitchFamily="18" charset="0"/>
              </a:rPr>
              <a:t>security technologies </a:t>
            </a:r>
            <a:r>
              <a:rPr lang="en-US" sz="2800" b="1" dirty="0">
                <a:latin typeface="Calibri" panose="020F0502020204030204" pitchFamily="34" charset="0"/>
                <a:ea typeface="Calibri" panose="020F0502020204030204" pitchFamily="34"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Calibri" panose="020F0502020204030204" pitchFamily="34" charset="0"/>
                <a:ea typeface="Calibri" panose="020F0502020204030204" pitchFamily="34" charset="0"/>
                <a:cs typeface="Times New Roman" panose="02020603050405020304" pitchFamily="18" charset="0"/>
              </a:rPr>
              <a:t>Dataset &amp; Methodology</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Calibri" panose="020F0502020204030204" pitchFamily="34" charset="0"/>
                <a:ea typeface="Calibri" panose="020F0502020204030204" pitchFamily="34" charset="0"/>
                <a:cs typeface="Times New Roman" panose="02020603050405020304" pitchFamily="18" charset="0"/>
              </a:rPr>
              <a:t>Bug </a:t>
            </a:r>
            <a:r>
              <a:rPr lang="en-US" sz="2800" dirty="0">
                <a:latin typeface="Calibri" panose="020F0502020204030204" pitchFamily="34" charset="0"/>
                <a:ea typeface="Calibri" panose="020F0502020204030204" pitchFamily="34" charset="0"/>
                <a:cs typeface="Times New Roman" panose="02020603050405020304" pitchFamily="18" charset="0"/>
              </a:rPr>
              <a:t>classes (a proposal for UEFI</a:t>
            </a:r>
            <a:r>
              <a:rPr lang="en-US" sz="2800" dirty="0" smtClean="0">
                <a:latin typeface="Calibri" panose="020F0502020204030204" pitchFamily="34" charset="0"/>
                <a:ea typeface="Calibri" panose="020F0502020204030204" pitchFamily="34"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800" dirty="0">
                <a:latin typeface="Calibri" panose="020F0502020204030204" pitchFamily="34" charset="0"/>
                <a:ea typeface="Calibri" panose="020F0502020204030204" pitchFamily="34" charset="0"/>
                <a:cs typeface="Times New Roman" panose="02020603050405020304" pitchFamily="18" charset="0"/>
              </a:rPr>
              <a:t>Vulnerability distribution (by bug </a:t>
            </a:r>
            <a:r>
              <a:rPr lang="en-US" sz="2800" dirty="0" smtClean="0">
                <a:latin typeface="Calibri" panose="020F0502020204030204" pitchFamily="34" charset="0"/>
                <a:ea typeface="Calibri" panose="020F0502020204030204" pitchFamily="34" charset="0"/>
                <a:cs typeface="Times New Roman" panose="02020603050405020304" pitchFamily="18" charset="0"/>
              </a:rPr>
              <a:t>classes)</a:t>
            </a:r>
          </a:p>
          <a:p>
            <a:pPr marL="285750" indent="-285750">
              <a:buFont typeface="Arial" panose="020B0604020202020204" pitchFamily="34" charset="0"/>
              <a:buChar char="•"/>
            </a:pPr>
            <a:r>
              <a:rPr lang="en-US" sz="2800" dirty="0" smtClean="0">
                <a:latin typeface="Calibri" panose="020F0502020204030204" pitchFamily="34" charset="0"/>
                <a:ea typeface="Calibri" panose="020F0502020204030204" pitchFamily="34" charset="0"/>
                <a:cs typeface="Times New Roman" panose="02020603050405020304" pitchFamily="18" charset="0"/>
              </a:rPr>
              <a:t>Platform </a:t>
            </a:r>
            <a:r>
              <a:rPr lang="en-US" sz="2800" dirty="0">
                <a:latin typeface="Calibri" panose="020F0502020204030204" pitchFamily="34" charset="0"/>
                <a:ea typeface="Calibri" panose="020F0502020204030204" pitchFamily="34" charset="0"/>
                <a:cs typeface="Times New Roman" panose="02020603050405020304" pitchFamily="18" charset="0"/>
              </a:rPr>
              <a:t>Firmware Threat Modelling </a:t>
            </a:r>
            <a:endParaRPr lang="en-US" sz="2800" dirty="0" smtClean="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Calibri" panose="020F0502020204030204" pitchFamily="34" charset="0"/>
                <a:ea typeface="Calibri" panose="020F0502020204030204" pitchFamily="34" charset="0"/>
                <a:cs typeface="Times New Roman" panose="02020603050405020304" pitchFamily="18" charset="0"/>
              </a:rPr>
              <a:t>Future </a:t>
            </a:r>
            <a:r>
              <a:rPr lang="en-US" sz="2800" dirty="0">
                <a:latin typeface="Calibri" panose="020F0502020204030204" pitchFamily="34"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86087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25"/>
            <a:ext cx="10515600" cy="1325563"/>
          </a:xfrm>
        </p:spPr>
        <p:txBody>
          <a:bodyPr/>
          <a:lstStyle/>
          <a:p>
            <a:pPr algn="ctr"/>
            <a:r>
              <a:rPr lang="en-US" dirty="0" smtClean="0">
                <a:solidFill>
                  <a:schemeClr val="bg1"/>
                </a:solidFill>
                <a:latin typeface="Calibri (Body)"/>
              </a:rPr>
              <a:t>SMM</a:t>
            </a:r>
            <a:endParaRPr lang="en-US" dirty="0">
              <a:solidFill>
                <a:schemeClr val="bg1"/>
              </a:solidFill>
              <a:latin typeface="Calibri (Body)"/>
            </a:endParaRPr>
          </a:p>
        </p:txBody>
      </p:sp>
      <p:sp>
        <p:nvSpPr>
          <p:cNvPr id="3" name="Content Placeholder 2"/>
          <p:cNvSpPr>
            <a:spLocks noGrp="1"/>
          </p:cNvSpPr>
          <p:nvPr>
            <p:ph idx="4294967295"/>
          </p:nvPr>
        </p:nvSpPr>
        <p:spPr>
          <a:xfrm>
            <a:off x="727969" y="1600202"/>
            <a:ext cx="10706470" cy="4525963"/>
          </a:xfrm>
          <a:prstGeom prst="rect">
            <a:avLst/>
          </a:prstGeom>
        </p:spPr>
        <p:txBody>
          <a:bodyPr>
            <a:normAutofit fontScale="92500" lnSpcReduction="20000"/>
          </a:bodyPr>
          <a:lstStyle/>
          <a:p>
            <a:r>
              <a:rPr lang="en-US" dirty="0" smtClean="0"/>
              <a:t>SMM is valuable because</a:t>
            </a:r>
          </a:p>
          <a:p>
            <a:pPr lvl="1"/>
            <a:r>
              <a:rPr lang="en-US" dirty="0" smtClean="0"/>
              <a:t>It’s invisible to System Software (including Anti Virus, </a:t>
            </a:r>
            <a:r>
              <a:rPr lang="en-US" dirty="0" err="1" smtClean="0"/>
              <a:t>etc</a:t>
            </a:r>
            <a:r>
              <a:rPr lang="en-US" dirty="0" smtClean="0"/>
              <a:t>)</a:t>
            </a:r>
          </a:p>
          <a:p>
            <a:pPr lvl="1"/>
            <a:r>
              <a:rPr lang="en-US" dirty="0" smtClean="0"/>
              <a:t>SMM sees all of system RAM (standard notion, without STM)</a:t>
            </a:r>
          </a:p>
          <a:p>
            <a:pPr lvl="1"/>
            <a:r>
              <a:rPr lang="en-US" dirty="0" smtClean="0"/>
              <a:t>Not too different from PCI adapter device firmware</a:t>
            </a:r>
          </a:p>
          <a:p>
            <a:pPr lvl="1"/>
            <a:r>
              <a:rPr lang="en-US" dirty="0" smtClean="0"/>
              <a:t>Most BIOS bugs are somehow related to getting SMM access (so all classes apply)</a:t>
            </a:r>
          </a:p>
          <a:p>
            <a:r>
              <a:rPr lang="en-US" dirty="0" smtClean="0"/>
              <a:t>Threats</a:t>
            </a:r>
          </a:p>
          <a:p>
            <a:pPr lvl="1"/>
            <a:r>
              <a:rPr lang="en-US" dirty="0" smtClean="0"/>
              <a:t>Elevation of privileges</a:t>
            </a:r>
          </a:p>
          <a:p>
            <a:pPr lvl="2"/>
            <a:r>
              <a:rPr lang="en-US" dirty="0" smtClean="0"/>
              <a:t>View secrets or own the system by subverting RAM</a:t>
            </a:r>
          </a:p>
          <a:p>
            <a:r>
              <a:rPr lang="en-US" dirty="0" smtClean="0"/>
              <a:t>Known attacks</a:t>
            </a:r>
          </a:p>
          <a:p>
            <a:pPr lvl="1"/>
            <a:r>
              <a:rPr lang="en-US" dirty="0" smtClean="0"/>
              <a:t>See </a:t>
            </a:r>
            <a:r>
              <a:rPr lang="en-US" dirty="0" err="1" smtClean="0"/>
              <a:t>e.g</a:t>
            </a:r>
            <a:r>
              <a:rPr lang="en-US" dirty="0" smtClean="0"/>
              <a:t>: </a:t>
            </a:r>
            <a:r>
              <a:rPr lang="en-US" dirty="0" err="1" smtClean="0"/>
              <a:t>Duflot</a:t>
            </a:r>
            <a:r>
              <a:rPr lang="en-US" dirty="0" smtClean="0"/>
              <a:t>, “</a:t>
            </a:r>
            <a:r>
              <a:rPr lang="en-US" dirty="0" err="1" smtClean="0"/>
              <a:t>Phrack</a:t>
            </a:r>
            <a:r>
              <a:rPr lang="en-US" dirty="0" smtClean="0"/>
              <a:t> Using SMM for Other Purposes and others”, </a:t>
            </a:r>
            <a:r>
              <a:rPr lang="en-US" dirty="0" err="1" smtClean="0"/>
              <a:t>Legbacore</a:t>
            </a:r>
            <a:r>
              <a:rPr lang="en-US" dirty="0" smtClean="0"/>
              <a:t>, McAfee’s Advanced Threat Research, Cr4sh</a:t>
            </a:r>
          </a:p>
          <a:p>
            <a:r>
              <a:rPr lang="en-US" dirty="0" smtClean="0"/>
              <a:t>Mitigations include</a:t>
            </a:r>
          </a:p>
          <a:p>
            <a:pPr lvl="1"/>
            <a:r>
              <a:rPr lang="en-US" dirty="0" smtClean="0"/>
              <a:t>Validate “external” / “untrusted” input</a:t>
            </a:r>
          </a:p>
          <a:p>
            <a:pPr lvl="1"/>
            <a:r>
              <a:rPr lang="en-US" dirty="0" smtClean="0"/>
              <a:t>Remove calls from inside SMM to outside SMM</a:t>
            </a:r>
          </a:p>
          <a:p>
            <a:pPr lvl="1"/>
            <a:endParaRPr lang="en-US" dirty="0"/>
          </a:p>
        </p:txBody>
      </p:sp>
      <p:sp>
        <p:nvSpPr>
          <p:cNvPr id="5" name="Footer Placeholder 4"/>
          <p:cNvSpPr>
            <a:spLocks noGrp="1"/>
          </p:cNvSpPr>
          <p:nvPr>
            <p:ph type="ftr" sz="quarter" idx="4294967295"/>
          </p:nvPr>
        </p:nvSpPr>
        <p:spPr>
          <a:xfrm>
            <a:off x="1981200" y="1371600"/>
            <a:ext cx="9614170" cy="5232400"/>
          </a:xfrm>
          <a:prstGeom prst="rect">
            <a:avLst/>
          </a:prstGeom>
        </p:spPr>
        <p:txBody>
          <a:bodyPr/>
          <a:lstStyle/>
          <a:p>
            <a:r>
              <a:rPr lang="en-US" dirty="0" smtClean="0"/>
              <a:t>   </a:t>
            </a:r>
            <a:endParaRPr lang="en-US" dirty="0"/>
          </a:p>
        </p:txBody>
      </p:sp>
      <p:sp>
        <p:nvSpPr>
          <p:cNvPr id="7" name="Left-Right Arrow 6"/>
          <p:cNvSpPr/>
          <p:nvPr/>
        </p:nvSpPr>
        <p:spPr>
          <a:xfrm>
            <a:off x="8529538" y="350193"/>
            <a:ext cx="685800" cy="304800"/>
          </a:xfrm>
          <a:prstGeom prst="lef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767538" y="149154"/>
            <a:ext cx="0" cy="11382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453338" y="45393"/>
            <a:ext cx="0" cy="1143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9291538" y="273993"/>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SMM</a:t>
            </a:r>
          </a:p>
        </p:txBody>
      </p:sp>
      <p:cxnSp>
        <p:nvCxnSpPr>
          <p:cNvPr id="11" name="Straight Connector 10"/>
          <p:cNvCxnSpPr/>
          <p:nvPr/>
        </p:nvCxnSpPr>
        <p:spPr>
          <a:xfrm>
            <a:off x="7767538" y="502593"/>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767538" y="807393"/>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190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4"/>
            <a:ext cx="10515600" cy="1325563"/>
          </a:xfrm>
        </p:spPr>
        <p:txBody>
          <a:bodyPr/>
          <a:lstStyle/>
          <a:p>
            <a:pPr algn="ctr"/>
            <a:r>
              <a:rPr lang="en-US" dirty="0" smtClean="0">
                <a:solidFill>
                  <a:schemeClr val="bg1"/>
                </a:solidFill>
                <a:latin typeface="Calibri (Body)"/>
              </a:rPr>
              <a:t>Resume from S3</a:t>
            </a:r>
            <a:endParaRPr lang="en-US" dirty="0">
              <a:solidFill>
                <a:schemeClr val="bg1"/>
              </a:solidFill>
              <a:latin typeface="Calibri (Body)"/>
            </a:endParaRPr>
          </a:p>
        </p:txBody>
      </p:sp>
      <p:sp>
        <p:nvSpPr>
          <p:cNvPr id="3" name="Content Placeholder 2"/>
          <p:cNvSpPr>
            <a:spLocks noGrp="1"/>
          </p:cNvSpPr>
          <p:nvPr>
            <p:ph idx="4294967295"/>
          </p:nvPr>
        </p:nvSpPr>
        <p:spPr>
          <a:xfrm>
            <a:off x="683581" y="1600202"/>
            <a:ext cx="11061576" cy="4525963"/>
          </a:xfrm>
          <a:prstGeom prst="rect">
            <a:avLst/>
          </a:prstGeom>
        </p:spPr>
        <p:txBody>
          <a:bodyPr>
            <a:normAutofit fontScale="92500" lnSpcReduction="10000"/>
          </a:bodyPr>
          <a:lstStyle/>
          <a:p>
            <a:r>
              <a:rPr lang="en-US" dirty="0" smtClean="0"/>
              <a:t>ACPI says that we return the system to the S5</a:t>
            </a:r>
            <a:r>
              <a:rPr lang="en-US" dirty="0" smtClean="0">
                <a:sym typeface="Wingdings" pitchFamily="2" charset="2"/>
              </a:rPr>
              <a:t></a:t>
            </a:r>
            <a:r>
              <a:rPr lang="en-US" dirty="0" smtClean="0"/>
              <a:t>S0 configuration at S3</a:t>
            </a:r>
            <a:r>
              <a:rPr lang="en-US" dirty="0" smtClean="0">
                <a:sym typeface="Wingdings" pitchFamily="2" charset="2"/>
              </a:rPr>
              <a:t></a:t>
            </a:r>
            <a:r>
              <a:rPr lang="en-US" dirty="0" smtClean="0"/>
              <a:t>S0</a:t>
            </a:r>
          </a:p>
          <a:p>
            <a:pPr lvl="1"/>
            <a:r>
              <a:rPr lang="en-US" dirty="0" smtClean="0"/>
              <a:t>Must protect the data structures we record the cold boot </a:t>
            </a:r>
            <a:r>
              <a:rPr lang="en-US" dirty="0" err="1" smtClean="0"/>
              <a:t>config</a:t>
            </a:r>
            <a:r>
              <a:rPr lang="en-US" dirty="0" smtClean="0"/>
              <a:t> in </a:t>
            </a:r>
            <a:r>
              <a:rPr lang="en-US" dirty="0"/>
              <a:t>(Common Bugs: Inconsistent power-transition </a:t>
            </a:r>
            <a:r>
              <a:rPr lang="en-US" dirty="0" smtClean="0"/>
              <a:t>checks, Race Condition, </a:t>
            </a:r>
            <a:r>
              <a:rPr lang="en-US" dirty="0"/>
              <a:t>Security of meaningful assets exposed to untrusted </a:t>
            </a:r>
            <a:r>
              <a:rPr lang="en-US" dirty="0" smtClean="0"/>
              <a:t>entities)</a:t>
            </a:r>
          </a:p>
          <a:p>
            <a:r>
              <a:rPr lang="en-US" dirty="0" smtClean="0"/>
              <a:t>Threats</a:t>
            </a:r>
          </a:p>
          <a:p>
            <a:pPr lvl="1"/>
            <a:r>
              <a:rPr lang="en-US" dirty="0" smtClean="0"/>
              <a:t>Changing data structures could cause security settings to be incorrectly configured leaving S3</a:t>
            </a:r>
          </a:p>
          <a:p>
            <a:pPr lvl="1"/>
            <a:r>
              <a:rPr lang="en-US" dirty="0" smtClean="0"/>
              <a:t>Reopen the other assets’ mitigated threats </a:t>
            </a:r>
          </a:p>
          <a:p>
            <a:r>
              <a:rPr lang="en-US" dirty="0" smtClean="0"/>
              <a:t>Known attacks (McAfee ATR, </a:t>
            </a:r>
            <a:r>
              <a:rPr lang="en-US" dirty="0" err="1" smtClean="0"/>
              <a:t>Legbacore</a:t>
            </a:r>
            <a:r>
              <a:rPr lang="en-US" dirty="0" smtClean="0"/>
              <a:t>, cr4sh)</a:t>
            </a:r>
          </a:p>
          <a:p>
            <a:r>
              <a:rPr lang="en-US" dirty="0" smtClean="0"/>
              <a:t>Mitigations include</a:t>
            </a:r>
          </a:p>
          <a:p>
            <a:pPr lvl="1"/>
            <a:r>
              <a:rPr lang="en-US" dirty="0" smtClean="0"/>
              <a:t>Store data in SMM -or-</a:t>
            </a:r>
          </a:p>
          <a:p>
            <a:pPr lvl="1"/>
            <a:r>
              <a:rPr lang="en-US" dirty="0" smtClean="0"/>
              <a:t>Store hash of data structures and refuse to resume if the hashes don’t compare</a:t>
            </a:r>
          </a:p>
          <a:p>
            <a:endParaRPr lang="en-US" dirty="0"/>
          </a:p>
        </p:txBody>
      </p:sp>
      <p:sp>
        <p:nvSpPr>
          <p:cNvPr id="5" name="Footer Placeholder 4"/>
          <p:cNvSpPr>
            <a:spLocks noGrp="1"/>
          </p:cNvSpPr>
          <p:nvPr>
            <p:ph type="ftr" sz="quarter" idx="4294967295"/>
          </p:nvPr>
        </p:nvSpPr>
        <p:spPr>
          <a:xfrm>
            <a:off x="355600" y="1371600"/>
            <a:ext cx="11511280" cy="5161280"/>
          </a:xfrm>
          <a:prstGeom prst="rect">
            <a:avLst/>
          </a:prstGeom>
        </p:spPr>
        <p:txBody>
          <a:bodyPr/>
          <a:lstStyle/>
          <a:p>
            <a:r>
              <a:rPr lang="en-US" dirty="0" smtClean="0"/>
              <a:t>  </a:t>
            </a:r>
            <a:endParaRPr lang="en-US" dirty="0"/>
          </a:p>
        </p:txBody>
      </p:sp>
      <p:sp>
        <p:nvSpPr>
          <p:cNvPr id="8" name="TextBox 7"/>
          <p:cNvSpPr txBox="1"/>
          <p:nvPr/>
        </p:nvSpPr>
        <p:spPr>
          <a:xfrm>
            <a:off x="8839200" y="228600"/>
            <a:ext cx="1371600" cy="923330"/>
          </a:xfrm>
          <a:prstGeom prst="rect">
            <a:avLst/>
          </a:prstGeom>
          <a:solidFill>
            <a:schemeClr val="bg1">
              <a:lumMod val="95000"/>
            </a:schemeClr>
          </a:solidFill>
        </p:spPr>
        <p:txBody>
          <a:bodyPr wrap="square" rtlCol="0">
            <a:spAutoFit/>
          </a:bodyPr>
          <a:lstStyle/>
          <a:p>
            <a:r>
              <a:rPr lang="en-US" dirty="0">
                <a:latin typeface="Lucida Handwriting" pitchFamily="66" charset="0"/>
              </a:rPr>
              <a:t>This </a:t>
            </a:r>
            <a:r>
              <a:rPr lang="en-US" dirty="0" err="1">
                <a:latin typeface="Lucida Handwriting" pitchFamily="66" charset="0"/>
              </a:rPr>
              <a:t>reg</a:t>
            </a:r>
            <a:r>
              <a:rPr lang="en-US" dirty="0">
                <a:latin typeface="Lucida Handwriting" pitchFamily="66" charset="0"/>
              </a:rPr>
              <a:t/>
            </a:r>
            <a:br>
              <a:rPr lang="en-US" dirty="0">
                <a:latin typeface="Lucida Handwriting" pitchFamily="66" charset="0"/>
              </a:rPr>
            </a:br>
            <a:r>
              <a:rPr lang="en-US" dirty="0">
                <a:latin typeface="Lucida Handwriting" pitchFamily="66" charset="0"/>
              </a:rPr>
              <a:t>That </a:t>
            </a:r>
            <a:r>
              <a:rPr lang="en-US" dirty="0" err="1">
                <a:latin typeface="Lucida Handwriting" pitchFamily="66" charset="0"/>
              </a:rPr>
              <a:t>reg</a:t>
            </a:r>
            <a:r>
              <a:rPr lang="en-US" dirty="0">
                <a:latin typeface="Lucida Handwriting" pitchFamily="66" charset="0"/>
              </a:rPr>
              <a:t/>
            </a:r>
            <a:br>
              <a:rPr lang="en-US" dirty="0">
                <a:latin typeface="Lucida Handwriting" pitchFamily="66" charset="0"/>
              </a:rPr>
            </a:br>
            <a:r>
              <a:rPr lang="en-US" dirty="0">
                <a:latin typeface="Lucida Handwriting" pitchFamily="66" charset="0"/>
              </a:rPr>
              <a:t>Other bit</a:t>
            </a:r>
          </a:p>
        </p:txBody>
      </p:sp>
    </p:spTree>
    <p:extLst>
      <p:ext uri="{BB962C8B-B14F-4D97-AF65-F5344CB8AC3E}">
        <p14:creationId xmlns:p14="http://schemas.microsoft.com/office/powerpoint/2010/main" val="547564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18"/>
            <a:ext cx="10515600" cy="1325563"/>
          </a:xfrm>
        </p:spPr>
        <p:txBody>
          <a:bodyPr/>
          <a:lstStyle/>
          <a:p>
            <a:pPr algn="ctr"/>
            <a:r>
              <a:rPr lang="en-US" dirty="0" smtClean="0">
                <a:solidFill>
                  <a:schemeClr val="bg1"/>
                </a:solidFill>
                <a:latin typeface="Calibri (Body)"/>
              </a:rPr>
              <a:t>Tool chain</a:t>
            </a:r>
            <a:endParaRPr lang="en-US" dirty="0">
              <a:solidFill>
                <a:schemeClr val="bg1"/>
              </a:solidFill>
              <a:latin typeface="Calibri (Body)"/>
            </a:endParaRPr>
          </a:p>
        </p:txBody>
      </p:sp>
      <p:sp>
        <p:nvSpPr>
          <p:cNvPr id="3" name="Content Placeholder 2"/>
          <p:cNvSpPr>
            <a:spLocks noGrp="1"/>
          </p:cNvSpPr>
          <p:nvPr>
            <p:ph idx="4294967295"/>
          </p:nvPr>
        </p:nvSpPr>
        <p:spPr>
          <a:xfrm>
            <a:off x="838199" y="1600202"/>
            <a:ext cx="10818181" cy="4525963"/>
          </a:xfrm>
          <a:prstGeom prst="rect">
            <a:avLst/>
          </a:prstGeom>
        </p:spPr>
        <p:txBody>
          <a:bodyPr>
            <a:normAutofit fontScale="92500" lnSpcReduction="20000"/>
          </a:bodyPr>
          <a:lstStyle/>
          <a:p>
            <a:r>
              <a:rPr lang="en-US" dirty="0" smtClean="0"/>
              <a:t>Tools create the resulting firmware</a:t>
            </a:r>
          </a:p>
          <a:p>
            <a:pPr lvl="1"/>
            <a:r>
              <a:rPr lang="en-US" dirty="0" smtClean="0"/>
              <a:t>Rely on third party tools and home grown tools</a:t>
            </a:r>
          </a:p>
          <a:p>
            <a:pPr lvl="1"/>
            <a:r>
              <a:rPr lang="en-US" dirty="0" smtClean="0"/>
              <a:t>Incorrect or attacked tools leave vulnerabilities</a:t>
            </a:r>
          </a:p>
          <a:p>
            <a:pPr lvl="1"/>
            <a:r>
              <a:rPr lang="en-US" dirty="0" smtClean="0"/>
              <a:t>We did not add a class for those (instead we tried to tie the final bug to a class)</a:t>
            </a:r>
          </a:p>
          <a:p>
            <a:r>
              <a:rPr lang="en-US" dirty="0" smtClean="0"/>
              <a:t>Threats</a:t>
            </a:r>
          </a:p>
          <a:p>
            <a:pPr lvl="1"/>
            <a:r>
              <a:rPr lang="en-US" dirty="0" smtClean="0"/>
              <a:t>Disabled signing, for example</a:t>
            </a:r>
          </a:p>
          <a:p>
            <a:r>
              <a:rPr lang="en-US" dirty="0" smtClean="0"/>
              <a:t>Known attacks</a:t>
            </a:r>
          </a:p>
          <a:p>
            <a:pPr lvl="1"/>
            <a:r>
              <a:rPr lang="en-US" dirty="0" smtClean="0"/>
              <a:t>See e.g. </a:t>
            </a:r>
            <a:r>
              <a:rPr lang="en-US" i="1" dirty="0" smtClean="0"/>
              <a:t>Reflections on Trust</a:t>
            </a:r>
            <a:r>
              <a:rPr lang="en-US" dirty="0" smtClean="0"/>
              <a:t>, Ken Thompson**</a:t>
            </a:r>
          </a:p>
          <a:p>
            <a:r>
              <a:rPr lang="en-US" dirty="0" smtClean="0"/>
              <a:t>Mitigation</a:t>
            </a:r>
          </a:p>
          <a:p>
            <a:pPr lvl="1"/>
            <a:r>
              <a:rPr lang="en-US" dirty="0" smtClean="0"/>
              <a:t>Difficult: For most tools, provided as source code</a:t>
            </a:r>
          </a:p>
          <a:p>
            <a:pPr lvl="1"/>
            <a:r>
              <a:rPr lang="en-US" dirty="0" smtClean="0"/>
              <a:t>Review for correct implementation</a:t>
            </a:r>
          </a:p>
          <a:p>
            <a:pPr lvl="1"/>
            <a:r>
              <a:rPr lang="en-US" dirty="0" smtClean="0"/>
              <a:t>Use static, dynamic code analysis tools</a:t>
            </a:r>
          </a:p>
          <a:p>
            <a:pPr lvl="2"/>
            <a:r>
              <a:rPr lang="en-US" dirty="0" err="1" smtClean="0"/>
              <a:t>PyLint</a:t>
            </a:r>
            <a:r>
              <a:rPr lang="en-US" dirty="0" smtClean="0"/>
              <a:t> for Python, for example</a:t>
            </a:r>
            <a:endParaRPr lang="en-US" dirty="0"/>
          </a:p>
        </p:txBody>
      </p:sp>
      <p:sp>
        <p:nvSpPr>
          <p:cNvPr id="5" name="Footer Placeholder 4"/>
          <p:cNvSpPr>
            <a:spLocks noGrp="1"/>
          </p:cNvSpPr>
          <p:nvPr>
            <p:ph type="ftr" sz="quarter" idx="4294967295"/>
          </p:nvPr>
        </p:nvSpPr>
        <p:spPr>
          <a:xfrm>
            <a:off x="1981200" y="1371600"/>
            <a:ext cx="8229600" cy="4572000"/>
          </a:xfrm>
          <a:prstGeom prst="rect">
            <a:avLst/>
          </a:prstGeom>
        </p:spPr>
        <p:txBody>
          <a:bodyPr/>
          <a:lstStyle/>
          <a:p>
            <a:r>
              <a:rPr lang="en-US" dirty="0" smtClean="0"/>
              <a:t>  </a:t>
            </a:r>
            <a:endParaRPr lang="en-US" dirty="0"/>
          </a:p>
        </p:txBody>
      </p:sp>
      <p:sp>
        <p:nvSpPr>
          <p:cNvPr id="7" name="12-Point Star 6"/>
          <p:cNvSpPr/>
          <p:nvPr/>
        </p:nvSpPr>
        <p:spPr>
          <a:xfrm rot="17213034">
            <a:off x="8833192" y="505944"/>
            <a:ext cx="685800" cy="685800"/>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12-Point Star 7"/>
          <p:cNvSpPr/>
          <p:nvPr/>
        </p:nvSpPr>
        <p:spPr>
          <a:xfrm rot="17213034">
            <a:off x="8023260" y="229414"/>
            <a:ext cx="914400" cy="914400"/>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24-Point Star 8"/>
          <p:cNvSpPr/>
          <p:nvPr/>
        </p:nvSpPr>
        <p:spPr>
          <a:xfrm rot="17213034">
            <a:off x="9452215" y="515367"/>
            <a:ext cx="762000" cy="762000"/>
          </a:xfrm>
          <a:prstGeom prst="star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410200" y="6172201"/>
            <a:ext cx="5257800" cy="307777"/>
          </a:xfrm>
          <a:prstGeom prst="rect">
            <a:avLst/>
          </a:prstGeom>
          <a:noFill/>
        </p:spPr>
        <p:txBody>
          <a:bodyPr wrap="square" rtlCol="0">
            <a:spAutoFit/>
          </a:bodyPr>
          <a:lstStyle/>
          <a:p>
            <a:pPr algn="r"/>
            <a:r>
              <a:rPr lang="en-US" sz="1400" dirty="0"/>
              <a:t>** CACM, </a:t>
            </a:r>
            <a:r>
              <a:rPr lang="en-US" sz="1400" dirty="0" err="1"/>
              <a:t>Vol</a:t>
            </a:r>
            <a:r>
              <a:rPr lang="en-US" sz="1400" dirty="0"/>
              <a:t> 27, No 8, Aug, 1984, pp. 761-763</a:t>
            </a:r>
          </a:p>
        </p:txBody>
      </p:sp>
    </p:spTree>
    <p:extLst>
      <p:ext uri="{BB962C8B-B14F-4D97-AF65-F5344CB8AC3E}">
        <p14:creationId xmlns:p14="http://schemas.microsoft.com/office/powerpoint/2010/main" val="2238724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16"/>
            <a:ext cx="10515600" cy="1325563"/>
          </a:xfrm>
        </p:spPr>
        <p:txBody>
          <a:bodyPr/>
          <a:lstStyle/>
          <a:p>
            <a:pPr algn="ctr"/>
            <a:r>
              <a:rPr lang="en-US" dirty="0" smtClean="0">
                <a:solidFill>
                  <a:schemeClr val="bg1"/>
                </a:solidFill>
                <a:latin typeface="Calibri (Body)"/>
              </a:rPr>
              <a:t>Boot flow</a:t>
            </a:r>
            <a:endParaRPr lang="en-US" dirty="0">
              <a:solidFill>
                <a:schemeClr val="bg1"/>
              </a:solidFill>
              <a:latin typeface="Calibri (Body)"/>
            </a:endParaRPr>
          </a:p>
        </p:txBody>
      </p:sp>
      <p:sp>
        <p:nvSpPr>
          <p:cNvPr id="3" name="Content Placeholder 2"/>
          <p:cNvSpPr>
            <a:spLocks noGrp="1"/>
          </p:cNvSpPr>
          <p:nvPr>
            <p:ph idx="4294967295"/>
          </p:nvPr>
        </p:nvSpPr>
        <p:spPr>
          <a:xfrm>
            <a:off x="763479" y="1600202"/>
            <a:ext cx="10928411" cy="4525963"/>
          </a:xfrm>
          <a:prstGeom prst="rect">
            <a:avLst/>
          </a:prstGeom>
        </p:spPr>
        <p:txBody>
          <a:bodyPr>
            <a:normAutofit fontScale="92500" lnSpcReduction="20000"/>
          </a:bodyPr>
          <a:lstStyle/>
          <a:p>
            <a:r>
              <a:rPr lang="en-US" dirty="0" smtClean="0"/>
              <a:t>Secure boot </a:t>
            </a:r>
            <a:r>
              <a:rPr lang="en-US" dirty="0"/>
              <a:t>(Common Bugs: Measurement </a:t>
            </a:r>
            <a:r>
              <a:rPr lang="en-US" dirty="0" smtClean="0"/>
              <a:t>failures, </a:t>
            </a:r>
            <a:r>
              <a:rPr lang="en-US" dirty="0"/>
              <a:t>Platform capability not properly </a:t>
            </a:r>
            <a:r>
              <a:rPr lang="en-US" dirty="0" smtClean="0"/>
              <a:t>configured, </a:t>
            </a:r>
            <a:r>
              <a:rPr lang="en-US" dirty="0"/>
              <a:t>Security of meaningful assets exposed to untrusted </a:t>
            </a:r>
            <a:r>
              <a:rPr lang="en-US" dirty="0" smtClean="0"/>
              <a:t>entities, Race Condition)</a:t>
            </a:r>
          </a:p>
          <a:p>
            <a:pPr lvl="1"/>
            <a:r>
              <a:rPr lang="en-US" dirty="0" smtClean="0"/>
              <a:t>Authenticated variables</a:t>
            </a:r>
          </a:p>
          <a:p>
            <a:pPr lvl="1"/>
            <a:r>
              <a:rPr lang="en-US" dirty="0" smtClean="0"/>
              <a:t>Based on the fundamental crypto being correct</a:t>
            </a:r>
          </a:p>
          <a:p>
            <a:pPr lvl="1"/>
            <a:r>
              <a:rPr lang="en-US" dirty="0" smtClean="0"/>
              <a:t>Correct location for </a:t>
            </a:r>
            <a:r>
              <a:rPr lang="en-US" dirty="0" err="1" smtClean="0"/>
              <a:t>config</a:t>
            </a:r>
            <a:r>
              <a:rPr lang="en-US" dirty="0" smtClean="0"/>
              <a:t> data</a:t>
            </a:r>
          </a:p>
          <a:p>
            <a:r>
              <a:rPr lang="en-US" dirty="0" smtClean="0"/>
              <a:t>Threats</a:t>
            </a:r>
          </a:p>
          <a:p>
            <a:pPr lvl="1"/>
            <a:r>
              <a:rPr lang="en-US" dirty="0" smtClean="0"/>
              <a:t>Run unauthorized op roms, boot loaders</a:t>
            </a:r>
          </a:p>
          <a:p>
            <a:pPr lvl="1"/>
            <a:r>
              <a:rPr lang="en-US" dirty="0" err="1" smtClean="0"/>
              <a:t>PDoS</a:t>
            </a:r>
            <a:r>
              <a:rPr lang="en-US" dirty="0" smtClean="0"/>
              <a:t> systems with bad </a:t>
            </a:r>
            <a:r>
              <a:rPr lang="en-US" dirty="0" err="1" smtClean="0"/>
              <a:t>config</a:t>
            </a:r>
            <a:r>
              <a:rPr lang="en-US" dirty="0" smtClean="0"/>
              <a:t> variables</a:t>
            </a:r>
          </a:p>
          <a:p>
            <a:r>
              <a:rPr lang="en-US" dirty="0" smtClean="0"/>
              <a:t>Known attacks</a:t>
            </a:r>
          </a:p>
          <a:p>
            <a:r>
              <a:rPr lang="en-US" dirty="0" smtClean="0"/>
              <a:t>Mitigations include</a:t>
            </a:r>
          </a:p>
          <a:p>
            <a:pPr lvl="1"/>
            <a:r>
              <a:rPr lang="en-US" dirty="0" smtClean="0"/>
              <a:t>Sanity check </a:t>
            </a:r>
            <a:r>
              <a:rPr lang="en-US" dirty="0" err="1" smtClean="0"/>
              <a:t>config</a:t>
            </a:r>
            <a:r>
              <a:rPr lang="en-US" dirty="0" smtClean="0"/>
              <a:t> </a:t>
            </a:r>
            <a:r>
              <a:rPr lang="en-US" dirty="0" err="1" smtClean="0"/>
              <a:t>vars</a:t>
            </a:r>
            <a:r>
              <a:rPr lang="en-US" dirty="0" smtClean="0"/>
              <a:t> before use, use defaults</a:t>
            </a:r>
          </a:p>
          <a:p>
            <a:pPr lvl="1"/>
            <a:r>
              <a:rPr lang="en-US" dirty="0" smtClean="0"/>
              <a:t>Reviews, fuzz checking, third party reviews, etc.</a:t>
            </a:r>
            <a:endParaRPr lang="en-US" dirty="0"/>
          </a:p>
        </p:txBody>
      </p:sp>
      <p:sp>
        <p:nvSpPr>
          <p:cNvPr id="5" name="Footer Placeholder 4"/>
          <p:cNvSpPr>
            <a:spLocks noGrp="1"/>
          </p:cNvSpPr>
          <p:nvPr>
            <p:ph type="ftr" sz="quarter" idx="4294967295"/>
          </p:nvPr>
        </p:nvSpPr>
        <p:spPr>
          <a:xfrm>
            <a:off x="1981200" y="1371600"/>
            <a:ext cx="8229600" cy="4572000"/>
          </a:xfrm>
          <a:prstGeom prst="rect">
            <a:avLst/>
          </a:prstGeom>
        </p:spPr>
        <p:txBody>
          <a:bodyPr/>
          <a:lstStyle/>
          <a:p>
            <a:r>
              <a:rPr lang="en-US" dirty="0"/>
              <a:t> </a:t>
            </a:r>
            <a:r>
              <a:rPr lang="en-US" dirty="0" smtClean="0"/>
              <a:t> </a:t>
            </a:r>
            <a:endParaRPr lang="en-US" dirty="0"/>
          </a:p>
        </p:txBody>
      </p:sp>
      <p:sp>
        <p:nvSpPr>
          <p:cNvPr id="15" name="Flowchart: Magnetic Disk 14"/>
          <p:cNvSpPr/>
          <p:nvPr/>
        </p:nvSpPr>
        <p:spPr>
          <a:xfrm>
            <a:off x="7936276" y="152400"/>
            <a:ext cx="762000" cy="304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698276" y="533400"/>
            <a:ext cx="99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a:t>
            </a:r>
            <a:br>
              <a:rPr lang="en-US" dirty="0"/>
            </a:br>
            <a:r>
              <a:rPr lang="en-US" dirty="0"/>
              <a:t>COFF</a:t>
            </a:r>
          </a:p>
        </p:txBody>
      </p:sp>
      <p:grpSp>
        <p:nvGrpSpPr>
          <p:cNvPr id="20" name="Group 19"/>
          <p:cNvGrpSpPr/>
          <p:nvPr/>
        </p:nvGrpSpPr>
        <p:grpSpPr>
          <a:xfrm>
            <a:off x="9841276" y="685800"/>
            <a:ext cx="1524000" cy="838200"/>
            <a:chOff x="6248400" y="1295400"/>
            <a:chExt cx="1524000" cy="838200"/>
          </a:xfrm>
        </p:grpSpPr>
        <p:sp>
          <p:nvSpPr>
            <p:cNvPr id="17" name="Rectangle 16"/>
            <p:cNvSpPr/>
            <p:nvPr/>
          </p:nvSpPr>
          <p:spPr>
            <a:xfrm>
              <a:off x="6248400" y="1295400"/>
              <a:ext cx="1524000" cy="6858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400800" y="1981200"/>
              <a:ext cx="609600" cy="1524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629400" y="1447800"/>
              <a:ext cx="152400" cy="3048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Curved Left Arrow 20"/>
          <p:cNvSpPr/>
          <p:nvPr/>
        </p:nvSpPr>
        <p:spPr>
          <a:xfrm rot="7779966">
            <a:off x="9423196" y="981315"/>
            <a:ext cx="175474" cy="580045"/>
          </a:xfrm>
          <a:prstGeom prst="curvedLeftArrow">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Left Arrow 21"/>
          <p:cNvSpPr/>
          <p:nvPr/>
        </p:nvSpPr>
        <p:spPr>
          <a:xfrm rot="18512411">
            <a:off x="8903093" y="-42207"/>
            <a:ext cx="188158" cy="614388"/>
          </a:xfrm>
          <a:prstGeom prst="curvedLeftArrow">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66005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105" y="1825625"/>
            <a:ext cx="11468911" cy="4351338"/>
          </a:xfrm>
        </p:spPr>
        <p:txBody>
          <a:bodyPr>
            <a:normAutofit fontScale="70000" lnSpcReduction="20000"/>
          </a:bodyPr>
          <a:lstStyle/>
          <a:p>
            <a:r>
              <a:rPr lang="en-US" dirty="0" smtClean="0">
                <a:latin typeface="Calibri" panose="020F0502020204030204" pitchFamily="34" charset="0"/>
                <a:ea typeface="Calibri" panose="020F0502020204030204" pitchFamily="34" charset="0"/>
                <a:cs typeface="Times New Roman" panose="02020603050405020304" pitchFamily="18" charset="0"/>
              </a:rPr>
              <a:t>We can’t foresee the future, but there are lots of things that Intel is planning and that the overall industry can help!</a:t>
            </a:r>
          </a:p>
          <a:p>
            <a:pPr lvl="1"/>
            <a:r>
              <a:rPr lang="en-US" dirty="0" smtClean="0">
                <a:latin typeface="Calibri" panose="020F0502020204030204" pitchFamily="34" charset="0"/>
                <a:ea typeface="Calibri" panose="020F0502020204030204" pitchFamily="34" charset="0"/>
                <a:cs typeface="Times New Roman" panose="02020603050405020304" pitchFamily="18" charset="0"/>
              </a:rPr>
              <a:t>The release of a Platform Security Configuration Guide, independent of the BIOS Writer Guide (which currently already have a section for security) </a:t>
            </a:r>
          </a:p>
          <a:p>
            <a:pPr lvl="1"/>
            <a:r>
              <a:rPr lang="en-US" dirty="0" smtClean="0">
                <a:latin typeface="Calibri" panose="020F0502020204030204" pitchFamily="34" charset="0"/>
                <a:ea typeface="Calibri" panose="020F0502020204030204" pitchFamily="34" charset="0"/>
                <a:cs typeface="Times New Roman" panose="02020603050405020304" pitchFamily="18" charset="0"/>
              </a:rPr>
              <a:t>Release of more </a:t>
            </a:r>
            <a:r>
              <a:rPr lang="en-US" dirty="0" err="1" smtClean="0">
                <a:latin typeface="Calibri" panose="020F0502020204030204" pitchFamily="34" charset="0"/>
                <a:ea typeface="Calibri" panose="020F0502020204030204" pitchFamily="34" charset="0"/>
                <a:cs typeface="Times New Roman" panose="02020603050405020304" pitchFamily="18" charset="0"/>
              </a:rPr>
              <a:t>Chipsec</a:t>
            </a:r>
            <a:r>
              <a:rPr lang="en-US" dirty="0" smtClean="0">
                <a:latin typeface="Calibri" panose="020F0502020204030204" pitchFamily="34" charset="0"/>
                <a:ea typeface="Calibri" panose="020F0502020204030204" pitchFamily="34" charset="0"/>
                <a:cs typeface="Times New Roman" panose="02020603050405020304" pitchFamily="18" charset="0"/>
              </a:rPr>
              <a:t> and HSTI security checks</a:t>
            </a:r>
          </a:p>
          <a:p>
            <a:pPr lvl="1"/>
            <a:r>
              <a:rPr lang="en-US" dirty="0" smtClean="0">
                <a:latin typeface="Calibri" panose="020F0502020204030204" pitchFamily="34" charset="0"/>
                <a:ea typeface="Calibri" panose="020F0502020204030204" pitchFamily="34" charset="0"/>
                <a:cs typeface="Times New Roman" panose="02020603050405020304" pitchFamily="18" charset="0"/>
              </a:rPr>
              <a:t>Increase in mitigating technologies as part of the platform (some were discussed in this talk), to evolve the state-of-the-art</a:t>
            </a:r>
          </a:p>
          <a:p>
            <a:pPr lvl="1"/>
            <a:r>
              <a:rPr lang="en-US" dirty="0" smtClean="0">
                <a:latin typeface="Calibri" panose="020F0502020204030204" pitchFamily="34" charset="0"/>
                <a:ea typeface="Calibri" panose="020F0502020204030204" pitchFamily="34" charset="0"/>
                <a:cs typeface="Times New Roman" panose="02020603050405020304" pitchFamily="18" charset="0"/>
              </a:rPr>
              <a:t>Share of other initiatives, as we did for example with Excite (symbolic execution tool, currently used to automate finding SMM call-outs and having heavy investment)</a:t>
            </a:r>
          </a:p>
          <a:p>
            <a:pPr marL="457200" lvl="1" indent="0">
              <a:buNone/>
            </a:pP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r>
              <a:rPr lang="en-US" dirty="0" smtClean="0">
                <a:latin typeface="Calibri" panose="020F0502020204030204" pitchFamily="34" charset="0"/>
                <a:ea typeface="Calibri" panose="020F0502020204030204" pitchFamily="34" charset="0"/>
                <a:cs typeface="Times New Roman" panose="02020603050405020304" pitchFamily="18" charset="0"/>
              </a:rPr>
              <a:t>What </a:t>
            </a:r>
            <a:r>
              <a:rPr lang="en-US" b="1" dirty="0" smtClean="0">
                <a:latin typeface="Calibri" panose="020F0502020204030204" pitchFamily="34" charset="0"/>
                <a:ea typeface="Calibri" panose="020F0502020204030204" pitchFamily="34" charset="0"/>
                <a:cs typeface="Times New Roman" panose="02020603050405020304" pitchFamily="18" charset="0"/>
              </a:rPr>
              <a:t>*you*</a:t>
            </a:r>
            <a:r>
              <a:rPr lang="en-US" dirty="0" smtClean="0">
                <a:latin typeface="Calibri" panose="020F0502020204030204" pitchFamily="34" charset="0"/>
                <a:ea typeface="Calibri" panose="020F0502020204030204" pitchFamily="34" charset="0"/>
                <a:cs typeface="Times New Roman" panose="02020603050405020304" pitchFamily="18" charset="0"/>
              </a:rPr>
              <a:t> can do to help?  *</a:t>
            </a:r>
            <a:r>
              <a:rPr lang="en-US" b="1" dirty="0" smtClean="0">
                <a:latin typeface="Calibri" panose="020F0502020204030204" pitchFamily="34" charset="0"/>
                <a:ea typeface="Calibri" panose="020F0502020204030204" pitchFamily="34" charset="0"/>
                <a:cs typeface="Times New Roman" panose="02020603050405020304" pitchFamily="18" charset="0"/>
              </a:rPr>
              <a:t>OUR* CALL FOR ACTIONS!</a:t>
            </a:r>
          </a:p>
          <a:p>
            <a:pPr lvl="1"/>
            <a:r>
              <a:rPr lang="en-US" dirty="0" smtClean="0">
                <a:latin typeface="Calibri" panose="020F0502020204030204" pitchFamily="34" charset="0"/>
                <a:ea typeface="Calibri" panose="020F0502020204030204" pitchFamily="34" charset="0"/>
                <a:cs typeface="Times New Roman" panose="02020603050405020304" pitchFamily="18" charset="0"/>
              </a:rPr>
              <a:t>The ecosystem is complex, help naming the names and demonstrating the value to whoever cares about security</a:t>
            </a:r>
          </a:p>
          <a:p>
            <a:pPr lvl="1"/>
            <a:r>
              <a:rPr lang="en-US" dirty="0" smtClean="0">
                <a:latin typeface="Calibri" panose="020F0502020204030204" pitchFamily="34" charset="0"/>
                <a:ea typeface="Calibri" panose="020F0502020204030204" pitchFamily="34" charset="0"/>
                <a:cs typeface="Times New Roman" panose="02020603050405020304" pitchFamily="18" charset="0"/>
              </a:rPr>
              <a:t>Always question if attack demonstrated are against the state-of-the-art available, or are just one more configuration mistake (and mention the state-of-the-art if you are a researcher)</a:t>
            </a:r>
          </a:p>
          <a:p>
            <a:pPr lvl="1"/>
            <a:r>
              <a:rPr lang="en-US" dirty="0" smtClean="0">
                <a:latin typeface="Calibri" panose="020F0502020204030204" pitchFamily="34" charset="0"/>
                <a:ea typeface="Calibri" panose="020F0502020204030204" pitchFamily="34" charset="0"/>
                <a:cs typeface="Times New Roman" panose="02020603050405020304" pitchFamily="18" charset="0"/>
              </a:rPr>
              <a:t>Help us evolving such state-of-the-art: propose new attack classes (as some of you are already doing), propose architectural improvements:  Dream high! Let us care about making it a reality </a:t>
            </a:r>
            <a:r>
              <a:rPr lang="en-US" dirty="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p>
          <a:p>
            <a:pPr lvl="1"/>
            <a:r>
              <a:rPr lang="en-US" dirty="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If you are an end-user:  Those attacks are *NOT* complex.  Understand and define your threat model, run the available tools and pressure your vendor!</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5247562" y="250315"/>
            <a:ext cx="1696875" cy="769441"/>
          </a:xfrm>
          <a:prstGeom prst="rect">
            <a:avLst/>
          </a:prstGeom>
          <a:noFill/>
        </p:spPr>
        <p:txBody>
          <a:bodyPr wrap="none" rtlCol="0">
            <a:spAutoFit/>
          </a:bodyPr>
          <a:lstStyle/>
          <a:p>
            <a:r>
              <a:rPr lang="en-US" sz="4400" dirty="0" smtClean="0">
                <a:solidFill>
                  <a:schemeClr val="bg1"/>
                </a:solidFill>
              </a:rPr>
              <a:t>Future</a:t>
            </a:r>
            <a:endParaRPr lang="en-US" sz="4400" dirty="0">
              <a:solidFill>
                <a:schemeClr val="bg1"/>
              </a:solidFill>
            </a:endParaRPr>
          </a:p>
        </p:txBody>
      </p:sp>
    </p:spTree>
    <p:extLst>
      <p:ext uri="{BB962C8B-B14F-4D97-AF65-F5344CB8AC3E}">
        <p14:creationId xmlns:p14="http://schemas.microsoft.com/office/powerpoint/2010/main" val="4332033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708532" cy="4351338"/>
          </a:xfrm>
        </p:spPr>
        <p:txBody>
          <a:bodyPr>
            <a:normAutofit fontScale="92500" lnSpcReduction="20000"/>
          </a:bodyPr>
          <a:lstStyle/>
          <a:p>
            <a:r>
              <a:rPr lang="en-US" dirty="0" smtClean="0">
                <a:latin typeface="Calibri" panose="020F0502020204030204" pitchFamily="34" charset="0"/>
                <a:ea typeface="Calibri" panose="020F0502020204030204" pitchFamily="34" charset="0"/>
                <a:cs typeface="Times New Roman" panose="02020603050405020304" pitchFamily="18" charset="0"/>
              </a:rPr>
              <a:t>Lots of different individuals (and teams) inside and outside of Intel contribute to the evolution of UEFI security, some names from Intel (knowing very well we forgot many):</a:t>
            </a:r>
          </a:p>
          <a:p>
            <a:pPr lvl="1"/>
            <a:r>
              <a:rPr lang="en-US" dirty="0">
                <a:latin typeface="Calibri" panose="020F0502020204030204" pitchFamily="34" charset="0"/>
                <a:ea typeface="Calibri" panose="020F0502020204030204" pitchFamily="34" charset="0"/>
                <a:cs typeface="Times New Roman" panose="02020603050405020304" pitchFamily="18" charset="0"/>
              </a:rPr>
              <a:t>Bulygin, </a:t>
            </a:r>
            <a:r>
              <a:rPr lang="en-US" dirty="0" smtClean="0">
                <a:latin typeface="Calibri" panose="020F0502020204030204" pitchFamily="34" charset="0"/>
                <a:ea typeface="Calibri" panose="020F0502020204030204" pitchFamily="34" charset="0"/>
                <a:cs typeface="Times New Roman" panose="02020603050405020304" pitchFamily="18" charset="0"/>
              </a:rPr>
              <a:t>Yuriy; Govindarajan</a:t>
            </a:r>
            <a:r>
              <a:rPr lang="en-US" dirty="0">
                <a:latin typeface="Calibri" panose="020F0502020204030204" pitchFamily="34" charset="0"/>
                <a:ea typeface="Calibri" panose="020F0502020204030204" pitchFamily="34" charset="0"/>
                <a:cs typeface="Times New Roman" panose="02020603050405020304" pitchFamily="18" charset="0"/>
              </a:rPr>
              <a:t>, Sugumar; Mathews, John; Loucaides, John; Delgado, Brian; Yao, Jiewen; Frinzell, </a:t>
            </a:r>
            <a:r>
              <a:rPr lang="en-US" dirty="0" smtClean="0">
                <a:latin typeface="Calibri" panose="020F0502020204030204" pitchFamily="34" charset="0"/>
                <a:ea typeface="Calibri" panose="020F0502020204030204" pitchFamily="34" charset="0"/>
                <a:cs typeface="Times New Roman" panose="02020603050405020304" pitchFamily="18" charset="0"/>
              </a:rPr>
              <a:t>Aaron; Brannock, Kirk; Wolman, Ayellet; Rosenbaum, </a:t>
            </a:r>
            <a:r>
              <a:rPr lang="en-US" dirty="0" smtClean="0">
                <a:latin typeface="Calibri" panose="020F0502020204030204" pitchFamily="34" charset="0"/>
                <a:ea typeface="Calibri" panose="020F0502020204030204" pitchFamily="34" charset="0"/>
                <a:cs typeface="Times New Roman" panose="02020603050405020304" pitchFamily="18" charset="0"/>
              </a:rPr>
              <a:t>Lee; </a:t>
            </a:r>
            <a:r>
              <a:rPr lang="en-US" b="1" dirty="0" smtClean="0">
                <a:latin typeface="Calibri" panose="020F0502020204030204" pitchFamily="34" charset="0"/>
                <a:ea typeface="Calibri" panose="020F0502020204030204" pitchFamily="34" charset="0"/>
                <a:cs typeface="Times New Roman" panose="02020603050405020304" pitchFamily="18" charset="0"/>
              </a:rPr>
              <a:t>Bazhaniuk (see his presentation in H2HC this year)</a:t>
            </a:r>
            <a:endParaRPr lang="en-US" b="1" dirty="0" smtClean="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a:p>
            <a:r>
              <a:rPr lang="en-US" dirty="0" smtClean="0">
                <a:latin typeface="Calibri" panose="020F0502020204030204" pitchFamily="34" charset="0"/>
                <a:cs typeface="Times New Roman" panose="02020603050405020304" pitchFamily="18" charset="0"/>
              </a:rPr>
              <a:t>Without them, this talk would not have been possible and we strongly appreciate their help, continuous feedback and work</a:t>
            </a:r>
          </a:p>
          <a:p>
            <a:endParaRPr lang="en-US" dirty="0">
              <a:latin typeface="Calibri" panose="020F0502020204030204" pitchFamily="34" charset="0"/>
              <a:cs typeface="Times New Roman" panose="02020603050405020304" pitchFamily="18" charset="0"/>
            </a:endParaRPr>
          </a:p>
          <a:p>
            <a:r>
              <a:rPr lang="en-US" dirty="0" smtClean="0">
                <a:latin typeface="Calibri" panose="020F0502020204030204" pitchFamily="34" charset="0"/>
                <a:cs typeface="Times New Roman" panose="02020603050405020304" pitchFamily="18" charset="0"/>
              </a:rPr>
              <a:t>To all the researchers that collaborate with Intel, directly or indirectly (yes, any form of report, including full-disclosure contributed to actions, decisions and direction changes) -&gt; </a:t>
            </a:r>
            <a:r>
              <a:rPr lang="en-US" b="1" dirty="0" smtClean="0">
                <a:latin typeface="Calibri" panose="020F0502020204030204" pitchFamily="34" charset="0"/>
                <a:cs typeface="Times New Roman" panose="02020603050405020304" pitchFamily="18" charset="0"/>
              </a:rPr>
              <a:t>Thank you!</a:t>
            </a:r>
            <a:endParaRPr lang="en-US" b="1" dirty="0"/>
          </a:p>
        </p:txBody>
      </p:sp>
      <p:sp>
        <p:nvSpPr>
          <p:cNvPr id="4" name="TextBox 3"/>
          <p:cNvSpPr txBox="1"/>
          <p:nvPr/>
        </p:nvSpPr>
        <p:spPr>
          <a:xfrm>
            <a:off x="3753500" y="245006"/>
            <a:ext cx="4685000" cy="769441"/>
          </a:xfrm>
          <a:prstGeom prst="rect">
            <a:avLst/>
          </a:prstGeom>
          <a:noFill/>
        </p:spPr>
        <p:txBody>
          <a:bodyPr wrap="none" rtlCol="0">
            <a:spAutoFit/>
          </a:bodyPr>
          <a:lstStyle/>
          <a:p>
            <a:r>
              <a:rPr lang="en-US" sz="4400" dirty="0" smtClean="0">
                <a:solidFill>
                  <a:schemeClr val="bg1"/>
                </a:solidFill>
              </a:rPr>
              <a:t>Acknowledgements</a:t>
            </a:r>
            <a:endParaRPr lang="en-US" sz="4400" dirty="0">
              <a:solidFill>
                <a:schemeClr val="bg1"/>
              </a:solidFill>
            </a:endParaRPr>
          </a:p>
        </p:txBody>
      </p:sp>
    </p:spTree>
    <p:extLst>
      <p:ext uri="{BB962C8B-B14F-4D97-AF65-F5344CB8AC3E}">
        <p14:creationId xmlns:p14="http://schemas.microsoft.com/office/powerpoint/2010/main" val="15840324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40188" y="3459116"/>
            <a:ext cx="10515600" cy="4351338"/>
          </a:xfrm>
        </p:spPr>
        <p:txBody>
          <a:bodyPr/>
          <a:lstStyle/>
          <a:p>
            <a:pPr marL="0" indent="0">
              <a:buNone/>
            </a:pPr>
            <a:r>
              <a:rPr lang="en-US" dirty="0" smtClean="0">
                <a:latin typeface="Calibri" panose="020F0502020204030204" pitchFamily="34" charset="0"/>
                <a:ea typeface="Calibri" panose="020F0502020204030204" pitchFamily="34" charset="0"/>
                <a:cs typeface="Times New Roman" panose="02020603050405020304" pitchFamily="18" charset="0"/>
              </a:rPr>
              <a:t>QUESTIONS?</a:t>
            </a:r>
            <a:endParaRPr lang="en-US" dirty="0"/>
          </a:p>
        </p:txBody>
      </p:sp>
      <p:sp>
        <p:nvSpPr>
          <p:cNvPr id="4" name="TextBox 3"/>
          <p:cNvSpPr txBox="1"/>
          <p:nvPr/>
        </p:nvSpPr>
        <p:spPr>
          <a:xfrm>
            <a:off x="3753500" y="245006"/>
            <a:ext cx="3853940" cy="769441"/>
          </a:xfrm>
          <a:prstGeom prst="rect">
            <a:avLst/>
          </a:prstGeom>
          <a:noFill/>
        </p:spPr>
        <p:txBody>
          <a:bodyPr wrap="none" rtlCol="0">
            <a:spAutoFit/>
          </a:bodyPr>
          <a:lstStyle/>
          <a:p>
            <a:r>
              <a:rPr lang="en-US" sz="4400" dirty="0" smtClean="0">
                <a:solidFill>
                  <a:schemeClr val="bg1"/>
                </a:solidFill>
              </a:rPr>
              <a:t>THE END!  IS IT?</a:t>
            </a:r>
            <a:endParaRPr lang="en-US" sz="4400" dirty="0">
              <a:solidFill>
                <a:schemeClr val="bg1"/>
              </a:solidFill>
            </a:endParaRPr>
          </a:p>
        </p:txBody>
      </p:sp>
      <p:sp>
        <p:nvSpPr>
          <p:cNvPr id="5" name="Subtitle 2"/>
          <p:cNvSpPr txBox="1">
            <a:spLocks/>
          </p:cNvSpPr>
          <p:nvPr/>
        </p:nvSpPr>
        <p:spPr>
          <a:xfrm>
            <a:off x="887768" y="4562585"/>
            <a:ext cx="10901778" cy="92333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smtClean="0"/>
              <a:t>Bruce Monroe &amp; Rodrigo Rubira Branco (@</a:t>
            </a:r>
            <a:r>
              <a:rPr lang="en-US" dirty="0" err="1" smtClean="0"/>
              <a:t>bsdaemon</a:t>
            </a:r>
            <a:r>
              <a:rPr lang="en-US" dirty="0" smtClean="0"/>
              <a:t>) &amp; Vincent Zimmer (@</a:t>
            </a:r>
            <a:r>
              <a:rPr lang="en-US" dirty="0" err="1" smtClean="0"/>
              <a:t>vincentzimmer</a:t>
            </a:r>
            <a:r>
              <a:rPr lang="en-US" dirty="0" smtClean="0"/>
              <a:t>)</a:t>
            </a:r>
          </a:p>
          <a:p>
            <a:pPr marL="0" indent="0" algn="ctr">
              <a:buNone/>
            </a:pPr>
            <a:r>
              <a:rPr lang="en-US" dirty="0" smtClean="0"/>
              <a:t>{ </a:t>
            </a:r>
            <a:r>
              <a:rPr lang="en-US" dirty="0" err="1" smtClean="0"/>
              <a:t>bruce.monroe</a:t>
            </a:r>
            <a:r>
              <a:rPr lang="en-US" dirty="0" smtClean="0"/>
              <a:t> || </a:t>
            </a:r>
            <a:r>
              <a:rPr lang="en-US" dirty="0" err="1" smtClean="0"/>
              <a:t>rodrigo.branco</a:t>
            </a:r>
            <a:r>
              <a:rPr lang="en-US" dirty="0" smtClean="0"/>
              <a:t> || </a:t>
            </a:r>
            <a:r>
              <a:rPr lang="en-US" dirty="0" err="1" smtClean="0"/>
              <a:t>vincent.zimmer</a:t>
            </a:r>
            <a:r>
              <a:rPr lang="en-US" dirty="0" smtClean="0"/>
              <a:t> } @ intel.com</a:t>
            </a:r>
            <a:endParaRPr lang="en-US" dirty="0"/>
          </a:p>
        </p:txBody>
      </p:sp>
    </p:spTree>
    <p:extLst>
      <p:ext uri="{BB962C8B-B14F-4D97-AF65-F5344CB8AC3E}">
        <p14:creationId xmlns:p14="http://schemas.microsoft.com/office/powerpoint/2010/main" val="40138412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105" y="1825625"/>
            <a:ext cx="11468911" cy="4351338"/>
          </a:xfrm>
        </p:spPr>
        <p:txBody>
          <a:bodyPr>
            <a:normAutofit fontScale="70000" lnSpcReduction="20000"/>
          </a:bodyPr>
          <a:lstStyle/>
          <a:p>
            <a:r>
              <a:rPr lang="en-US" dirty="0" smtClean="0">
                <a:latin typeface="Calibri" panose="020F0502020204030204" pitchFamily="34" charset="0"/>
                <a:ea typeface="Calibri" panose="020F0502020204030204" pitchFamily="34" charset="0"/>
                <a:cs typeface="Times New Roman" panose="02020603050405020304" pitchFamily="18" charset="0"/>
              </a:rPr>
              <a:t>We can’t foresee the future, but there are lots of things that Intel is planning and that the overall industry can help!</a:t>
            </a:r>
          </a:p>
          <a:p>
            <a:pPr lvl="1"/>
            <a:r>
              <a:rPr lang="en-US" dirty="0" smtClean="0">
                <a:latin typeface="Calibri" panose="020F0502020204030204" pitchFamily="34" charset="0"/>
                <a:ea typeface="Calibri" panose="020F0502020204030204" pitchFamily="34" charset="0"/>
                <a:cs typeface="Times New Roman" panose="02020603050405020304" pitchFamily="18" charset="0"/>
              </a:rPr>
              <a:t>The release of a Platform Security Configuration Guide, independent of the BIOS Writer Guide (which currently already have a section for security) </a:t>
            </a:r>
          </a:p>
          <a:p>
            <a:pPr lvl="1"/>
            <a:r>
              <a:rPr lang="en-US" dirty="0" smtClean="0">
                <a:latin typeface="Calibri" panose="020F0502020204030204" pitchFamily="34" charset="0"/>
                <a:ea typeface="Calibri" panose="020F0502020204030204" pitchFamily="34" charset="0"/>
                <a:cs typeface="Times New Roman" panose="02020603050405020304" pitchFamily="18" charset="0"/>
              </a:rPr>
              <a:t>Release of more </a:t>
            </a:r>
            <a:r>
              <a:rPr lang="en-US" dirty="0" err="1" smtClean="0">
                <a:latin typeface="Calibri" panose="020F0502020204030204" pitchFamily="34" charset="0"/>
                <a:ea typeface="Calibri" panose="020F0502020204030204" pitchFamily="34" charset="0"/>
                <a:cs typeface="Times New Roman" panose="02020603050405020304" pitchFamily="18" charset="0"/>
              </a:rPr>
              <a:t>Chipsec</a:t>
            </a:r>
            <a:r>
              <a:rPr lang="en-US" dirty="0" smtClean="0">
                <a:latin typeface="Calibri" panose="020F0502020204030204" pitchFamily="34" charset="0"/>
                <a:ea typeface="Calibri" panose="020F0502020204030204" pitchFamily="34" charset="0"/>
                <a:cs typeface="Times New Roman" panose="02020603050405020304" pitchFamily="18" charset="0"/>
              </a:rPr>
              <a:t> and HSTI security checks</a:t>
            </a:r>
          </a:p>
          <a:p>
            <a:pPr lvl="1"/>
            <a:r>
              <a:rPr lang="en-US" dirty="0" smtClean="0">
                <a:latin typeface="Calibri" panose="020F0502020204030204" pitchFamily="34" charset="0"/>
                <a:ea typeface="Calibri" panose="020F0502020204030204" pitchFamily="34" charset="0"/>
                <a:cs typeface="Times New Roman" panose="02020603050405020304" pitchFamily="18" charset="0"/>
              </a:rPr>
              <a:t>Increase in mitigating technologies as part of the platform (some were discussed in this talk), to evolve the state-of-the-art</a:t>
            </a:r>
          </a:p>
          <a:p>
            <a:pPr lvl="1"/>
            <a:r>
              <a:rPr lang="en-US" dirty="0" smtClean="0">
                <a:latin typeface="Calibri" panose="020F0502020204030204" pitchFamily="34" charset="0"/>
                <a:ea typeface="Calibri" panose="020F0502020204030204" pitchFamily="34" charset="0"/>
                <a:cs typeface="Times New Roman" panose="02020603050405020304" pitchFamily="18" charset="0"/>
              </a:rPr>
              <a:t>Share of other initiatives, as we did for example with Excite (symbolic execution tool, currently used to automate finding SMM call-outs and having heavy investment)</a:t>
            </a:r>
          </a:p>
          <a:p>
            <a:pPr marL="457200" lvl="1" indent="0">
              <a:buNone/>
            </a:pP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r>
              <a:rPr lang="en-US" dirty="0" smtClean="0">
                <a:latin typeface="Calibri" panose="020F0502020204030204" pitchFamily="34" charset="0"/>
                <a:ea typeface="Calibri" panose="020F0502020204030204" pitchFamily="34" charset="0"/>
                <a:cs typeface="Times New Roman" panose="02020603050405020304" pitchFamily="18" charset="0"/>
              </a:rPr>
              <a:t>What </a:t>
            </a:r>
            <a:r>
              <a:rPr lang="en-US" b="1" dirty="0" smtClean="0">
                <a:latin typeface="Calibri" panose="020F0502020204030204" pitchFamily="34" charset="0"/>
                <a:ea typeface="Calibri" panose="020F0502020204030204" pitchFamily="34" charset="0"/>
                <a:cs typeface="Times New Roman" panose="02020603050405020304" pitchFamily="18" charset="0"/>
              </a:rPr>
              <a:t>*you*</a:t>
            </a:r>
            <a:r>
              <a:rPr lang="en-US" dirty="0" smtClean="0">
                <a:latin typeface="Calibri" panose="020F0502020204030204" pitchFamily="34" charset="0"/>
                <a:ea typeface="Calibri" panose="020F0502020204030204" pitchFamily="34" charset="0"/>
                <a:cs typeface="Times New Roman" panose="02020603050405020304" pitchFamily="18" charset="0"/>
              </a:rPr>
              <a:t> can do to help?  *</a:t>
            </a:r>
            <a:r>
              <a:rPr lang="en-US" b="1" dirty="0" smtClean="0">
                <a:latin typeface="Calibri" panose="020F0502020204030204" pitchFamily="34" charset="0"/>
                <a:ea typeface="Calibri" panose="020F0502020204030204" pitchFamily="34" charset="0"/>
                <a:cs typeface="Times New Roman" panose="02020603050405020304" pitchFamily="18" charset="0"/>
              </a:rPr>
              <a:t>OUR* CALL FOR ACTIONS!</a:t>
            </a:r>
          </a:p>
          <a:p>
            <a:pPr lvl="1"/>
            <a:r>
              <a:rPr lang="en-US" dirty="0" smtClean="0">
                <a:latin typeface="Calibri" panose="020F0502020204030204" pitchFamily="34" charset="0"/>
                <a:ea typeface="Calibri" panose="020F0502020204030204" pitchFamily="34" charset="0"/>
                <a:cs typeface="Times New Roman" panose="02020603050405020304" pitchFamily="18" charset="0"/>
              </a:rPr>
              <a:t>The ecosystem is complex, help naming the names and demonstrating the value to whoever cares about security</a:t>
            </a:r>
          </a:p>
          <a:p>
            <a:pPr lvl="1"/>
            <a:r>
              <a:rPr lang="en-US" dirty="0" smtClean="0">
                <a:latin typeface="Calibri" panose="020F0502020204030204" pitchFamily="34" charset="0"/>
                <a:ea typeface="Calibri" panose="020F0502020204030204" pitchFamily="34" charset="0"/>
                <a:cs typeface="Times New Roman" panose="02020603050405020304" pitchFamily="18" charset="0"/>
              </a:rPr>
              <a:t>Always question if attack demonstrated are against the state-of-the-art available, or are just one more configuration mistake (and mention the state-of-the-art if you are a researcher)</a:t>
            </a:r>
          </a:p>
          <a:p>
            <a:pPr lvl="1"/>
            <a:r>
              <a:rPr lang="en-US" dirty="0" smtClean="0">
                <a:latin typeface="Calibri" panose="020F0502020204030204" pitchFamily="34" charset="0"/>
                <a:ea typeface="Calibri" panose="020F0502020204030204" pitchFamily="34" charset="0"/>
                <a:cs typeface="Times New Roman" panose="02020603050405020304" pitchFamily="18" charset="0"/>
              </a:rPr>
              <a:t>Help us evolving such state-of-the-art: propose new attack classes (as some of you are already doing), propose architectural improvements:  Dream high! Let us care about making it a reality </a:t>
            </a:r>
            <a:r>
              <a:rPr lang="en-US" dirty="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p>
          <a:p>
            <a:pPr lvl="1"/>
            <a:r>
              <a:rPr lang="en-US" dirty="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If you are an end-user:  Those attacks are *NOT* complex.  Understand and define your threat model, run the available tools and pressure your vendor!</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5247562" y="250315"/>
            <a:ext cx="1696875" cy="769441"/>
          </a:xfrm>
          <a:prstGeom prst="rect">
            <a:avLst/>
          </a:prstGeom>
          <a:noFill/>
        </p:spPr>
        <p:txBody>
          <a:bodyPr wrap="none" rtlCol="0">
            <a:spAutoFit/>
          </a:bodyPr>
          <a:lstStyle/>
          <a:p>
            <a:r>
              <a:rPr lang="en-US" sz="4400" dirty="0" smtClean="0">
                <a:solidFill>
                  <a:schemeClr val="bg1"/>
                </a:solidFill>
              </a:rPr>
              <a:t>Future</a:t>
            </a:r>
            <a:endParaRPr lang="en-US" sz="4400" dirty="0">
              <a:solidFill>
                <a:schemeClr val="bg1"/>
              </a:solidFill>
            </a:endParaRPr>
          </a:p>
        </p:txBody>
      </p:sp>
    </p:spTree>
    <p:extLst>
      <p:ext uri="{BB962C8B-B14F-4D97-AF65-F5344CB8AC3E}">
        <p14:creationId xmlns:p14="http://schemas.microsoft.com/office/powerpoint/2010/main" val="3543379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62174" y="245006"/>
            <a:ext cx="4067652" cy="769441"/>
          </a:xfrm>
          <a:prstGeom prst="rect">
            <a:avLst/>
          </a:prstGeom>
          <a:noFill/>
        </p:spPr>
        <p:txBody>
          <a:bodyPr wrap="none" rtlCol="0">
            <a:spAutoFit/>
          </a:bodyPr>
          <a:lstStyle/>
          <a:p>
            <a:r>
              <a:rPr lang="en-US" sz="4400" dirty="0" smtClean="0">
                <a:solidFill>
                  <a:schemeClr val="bg1"/>
                </a:solidFill>
              </a:rPr>
              <a:t>UEFI Background</a:t>
            </a:r>
            <a:endParaRPr lang="en-US" sz="4400" dirty="0">
              <a:solidFill>
                <a:schemeClr val="bg1"/>
              </a:solidFill>
            </a:endParaRPr>
          </a:p>
        </p:txBody>
      </p:sp>
      <p:sp>
        <p:nvSpPr>
          <p:cNvPr id="4" name="Content Placeholder 2"/>
          <p:cNvSpPr>
            <a:spLocks noGrp="1"/>
          </p:cNvSpPr>
          <p:nvPr>
            <p:ph idx="1"/>
          </p:nvPr>
        </p:nvSpPr>
        <p:spPr>
          <a:xfrm>
            <a:off x="838200" y="1825625"/>
            <a:ext cx="10515600" cy="4351338"/>
          </a:xfrm>
        </p:spPr>
        <p:txBody>
          <a:bodyPr>
            <a:normAutofit lnSpcReduction="10000"/>
          </a:bodyPr>
          <a:lstStyle/>
          <a:p>
            <a:pPr marL="0" indent="0">
              <a:buNone/>
            </a:pPr>
            <a:r>
              <a:rPr lang="en-US" dirty="0" smtClean="0"/>
              <a:t>UEFI – Unified Extensible Firmware Interface old school terms…(BIOS)</a:t>
            </a:r>
            <a:endParaRPr lang="en-US" dirty="0"/>
          </a:p>
          <a:p>
            <a:r>
              <a:rPr lang="en-US" dirty="0" smtClean="0"/>
              <a:t>First up root of trust on the system</a:t>
            </a:r>
          </a:p>
          <a:p>
            <a:r>
              <a:rPr lang="en-US" dirty="0" smtClean="0"/>
              <a:t>It hands over control to the operating system</a:t>
            </a:r>
          </a:p>
          <a:p>
            <a:pPr lvl="1"/>
            <a:r>
              <a:rPr lang="en-US" dirty="0" smtClean="0"/>
              <a:t>Rest of the magic then occurs ;)</a:t>
            </a:r>
          </a:p>
          <a:p>
            <a:r>
              <a:rPr lang="en-US" dirty="0" smtClean="0"/>
              <a:t>UEFI Membership spans the compute spectrum</a:t>
            </a:r>
          </a:p>
          <a:p>
            <a:pPr marL="0" indent="0">
              <a:buNone/>
            </a:pPr>
            <a:r>
              <a:rPr lang="en-US" dirty="0">
                <a:hlinkClick r:id="rId3"/>
              </a:rPr>
              <a:t>http://</a:t>
            </a:r>
            <a:r>
              <a:rPr lang="en-US" dirty="0" smtClean="0">
                <a:hlinkClick r:id="rId3"/>
              </a:rPr>
              <a:t>uefi.org/members</a:t>
            </a:r>
            <a:endParaRPr lang="en-US" dirty="0" smtClean="0"/>
          </a:p>
          <a:p>
            <a:pPr marL="0" indent="0">
              <a:buNone/>
            </a:pPr>
            <a:endParaRPr lang="en-US" dirty="0" smtClean="0"/>
          </a:p>
          <a:p>
            <a:pPr marL="0" indent="0">
              <a:buNone/>
            </a:pPr>
            <a:endParaRPr lang="en-US" dirty="0"/>
          </a:p>
          <a:p>
            <a:pPr marL="0" indent="0">
              <a:buNone/>
            </a:pPr>
            <a:r>
              <a:rPr lang="en-US" sz="4000" dirty="0" smtClean="0"/>
              <a:t>UEFI – sets up the platform to run…</a:t>
            </a:r>
          </a:p>
          <a:p>
            <a:endParaRPr lang="en-US" dirty="0"/>
          </a:p>
        </p:txBody>
      </p:sp>
    </p:spTree>
    <p:extLst>
      <p:ext uri="{BB962C8B-B14F-4D97-AF65-F5344CB8AC3E}">
        <p14:creationId xmlns:p14="http://schemas.microsoft.com/office/powerpoint/2010/main" val="2307831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80"/>
          <p:cNvGrpSpPr>
            <a:grpSpLocks/>
          </p:cNvGrpSpPr>
          <p:nvPr/>
        </p:nvGrpSpPr>
        <p:grpSpPr bwMode="auto">
          <a:xfrm>
            <a:off x="2640014" y="1453519"/>
            <a:ext cx="4689475" cy="4565650"/>
            <a:chOff x="2048982" y="849675"/>
            <a:chExt cx="4689218" cy="4566164"/>
          </a:xfrm>
        </p:grpSpPr>
        <p:grpSp>
          <p:nvGrpSpPr>
            <p:cNvPr id="8" name="组合 3101"/>
            <p:cNvGrpSpPr>
              <a:grpSpLocks/>
            </p:cNvGrpSpPr>
            <p:nvPr/>
          </p:nvGrpSpPr>
          <p:grpSpPr bwMode="auto">
            <a:xfrm>
              <a:off x="2714569" y="849675"/>
              <a:ext cx="4023631" cy="4566164"/>
              <a:chOff x="2714569" y="849675"/>
              <a:chExt cx="4023631" cy="4566164"/>
            </a:xfrm>
          </p:grpSpPr>
          <p:grpSp>
            <p:nvGrpSpPr>
              <p:cNvPr id="12" name="组合 3091"/>
              <p:cNvGrpSpPr>
                <a:grpSpLocks/>
              </p:cNvGrpSpPr>
              <p:nvPr/>
            </p:nvGrpSpPr>
            <p:grpSpPr bwMode="auto">
              <a:xfrm>
                <a:off x="2714569" y="849675"/>
                <a:ext cx="4023631" cy="4566164"/>
                <a:chOff x="1706378" y="1118834"/>
                <a:chExt cx="4023631" cy="4566164"/>
              </a:xfrm>
            </p:grpSpPr>
            <p:sp>
              <p:nvSpPr>
                <p:cNvPr id="14" name="矩形 3090"/>
                <p:cNvSpPr/>
                <p:nvPr/>
              </p:nvSpPr>
              <p:spPr>
                <a:xfrm>
                  <a:off x="1705917" y="3089144"/>
                  <a:ext cx="3981231" cy="2572040"/>
                </a:xfrm>
                <a:prstGeom prst="rect">
                  <a:avLst/>
                </a:prstGeom>
                <a:no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a typeface="ＭＳ Ｐゴシック" pitchFamily="34" charset="-128"/>
                  </a:endParaRPr>
                </a:p>
              </p:txBody>
            </p:sp>
            <p:sp>
              <p:nvSpPr>
                <p:cNvPr id="15" name="圆角矩形 42"/>
                <p:cNvSpPr/>
                <p:nvPr/>
              </p:nvSpPr>
              <p:spPr>
                <a:xfrm>
                  <a:off x="1821799" y="3771846"/>
                  <a:ext cx="3752644" cy="1643247"/>
                </a:xfrm>
                <a:prstGeom prst="roundRect">
                  <a:avLst/>
                </a:prstGeom>
                <a:solidFill>
                  <a:schemeClr val="bg1">
                    <a:lumMod val="65000"/>
                  </a:schemeClr>
                </a:solidFill>
                <a:ln>
                  <a:round/>
                </a:ln>
              </p:spPr>
              <p:style>
                <a:lnRef idx="1">
                  <a:schemeClr val="dk1"/>
                </a:lnRef>
                <a:fillRef idx="2">
                  <a:schemeClr val="dk1"/>
                </a:fillRef>
                <a:effectRef idx="1">
                  <a:schemeClr val="dk1"/>
                </a:effectRef>
                <a:fontRef idx="minor">
                  <a:schemeClr val="dk1"/>
                </a:fontRef>
              </p:style>
              <p:txBody>
                <a:bodyPr anchor="ctr"/>
                <a:lstStyle/>
                <a:p>
                  <a:pPr algn="ctr"/>
                  <a:endParaRPr lang="zh-CN" altLang="en-US" sz="1200">
                    <a:solidFill>
                      <a:srgbClr val="000000"/>
                    </a:solidFill>
                    <a:ea typeface="ＭＳ Ｐゴシック" pitchFamily="34" charset="-128"/>
                  </a:endParaRPr>
                </a:p>
              </p:txBody>
            </p:sp>
            <p:sp>
              <p:nvSpPr>
                <p:cNvPr id="16" name="圆角矩形 6"/>
                <p:cNvSpPr/>
                <p:nvPr/>
              </p:nvSpPr>
              <p:spPr>
                <a:xfrm>
                  <a:off x="2447239" y="3185992"/>
                  <a:ext cx="1814412" cy="400095"/>
                </a:xfrm>
                <a:prstGeom prst="roundRect">
                  <a:avLst/>
                </a:prstGeom>
                <a:solidFill>
                  <a:srgbClr val="FFCCCC"/>
                </a:solidFill>
              </p:spPr>
              <p:style>
                <a:lnRef idx="1">
                  <a:schemeClr val="accent2"/>
                </a:lnRef>
                <a:fillRef idx="2">
                  <a:schemeClr val="accent2"/>
                </a:fillRef>
                <a:effectRef idx="1">
                  <a:schemeClr val="accent2"/>
                </a:effectRef>
                <a:fontRef idx="minor">
                  <a:schemeClr val="dk1"/>
                </a:fontRef>
              </p:style>
              <p:txBody>
                <a:bodyPr anchor="ctr"/>
                <a:lstStyle/>
                <a:p>
                  <a:pPr algn="ctr"/>
                  <a:r>
                    <a:rPr lang="en-US" altLang="zh-CN" sz="1400" dirty="0">
                      <a:solidFill>
                        <a:srgbClr val="000000"/>
                      </a:solidFill>
                      <a:ea typeface="ＭＳ Ｐゴシック" pitchFamily="34" charset="-128"/>
                    </a:rPr>
                    <a:t>SMM / BIOS</a:t>
                  </a:r>
                  <a:endParaRPr lang="zh-CN" altLang="en-US" sz="1400" dirty="0">
                    <a:solidFill>
                      <a:srgbClr val="000000"/>
                    </a:solidFill>
                    <a:ea typeface="ＭＳ Ｐゴシック" pitchFamily="34" charset="-128"/>
                  </a:endParaRPr>
                </a:p>
              </p:txBody>
            </p:sp>
            <p:sp>
              <p:nvSpPr>
                <p:cNvPr id="17" name="圆角矩形 7"/>
                <p:cNvSpPr/>
                <p:nvPr/>
              </p:nvSpPr>
              <p:spPr>
                <a:xfrm>
                  <a:off x="1958316" y="3916324"/>
                  <a:ext cx="3135140" cy="3302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r>
                    <a:rPr lang="en-US" altLang="zh-CN" sz="1400">
                      <a:solidFill>
                        <a:srgbClr val="000000"/>
                      </a:solidFill>
                      <a:ea typeface="ＭＳ Ｐゴシック" pitchFamily="34" charset="-128"/>
                    </a:rPr>
                    <a:t>CPU</a:t>
                  </a:r>
                  <a:endParaRPr lang="zh-CN" altLang="en-US" sz="1400">
                    <a:solidFill>
                      <a:srgbClr val="000000"/>
                    </a:solidFill>
                    <a:ea typeface="ＭＳ Ｐゴシック" pitchFamily="34" charset="-128"/>
                  </a:endParaRPr>
                </a:p>
              </p:txBody>
            </p:sp>
            <p:grpSp>
              <p:nvGrpSpPr>
                <p:cNvPr id="18" name="组合 27"/>
                <p:cNvGrpSpPr>
                  <a:grpSpLocks/>
                </p:cNvGrpSpPr>
                <p:nvPr/>
              </p:nvGrpSpPr>
              <p:grpSpPr bwMode="auto">
                <a:xfrm>
                  <a:off x="1832586" y="1118834"/>
                  <a:ext cx="1782680" cy="1285027"/>
                  <a:chOff x="2441913" y="692696"/>
                  <a:chExt cx="1782680" cy="1285027"/>
                </a:xfrm>
              </p:grpSpPr>
              <p:sp>
                <p:nvSpPr>
                  <p:cNvPr id="42" name="圆角矩形 26"/>
                  <p:cNvSpPr/>
                  <p:nvPr/>
                </p:nvSpPr>
                <p:spPr>
                  <a:xfrm>
                    <a:off x="2442237" y="776843"/>
                    <a:ext cx="1782665" cy="1200285"/>
                  </a:xfrm>
                  <a:prstGeom prst="roundRect">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zh-CN" altLang="en-US" sz="1200">
                      <a:solidFill>
                        <a:srgbClr val="FFFFFF"/>
                      </a:solidFill>
                      <a:ea typeface="ＭＳ Ｐゴシック" pitchFamily="34" charset="-128"/>
                    </a:endParaRPr>
                  </a:p>
                </p:txBody>
              </p:sp>
              <p:sp>
                <p:nvSpPr>
                  <p:cNvPr id="43" name="圆角矩形 4"/>
                  <p:cNvSpPr/>
                  <p:nvPr/>
                </p:nvSpPr>
                <p:spPr>
                  <a:xfrm>
                    <a:off x="2547006" y="953075"/>
                    <a:ext cx="777832" cy="330237"/>
                  </a:xfrm>
                  <a:prstGeom prst="roundRect">
                    <a:avLst/>
                  </a:prstGeom>
                  <a:solidFill>
                    <a:srgbClr val="99FF99"/>
                  </a:solidFill>
                </p:spPr>
                <p:style>
                  <a:lnRef idx="1">
                    <a:schemeClr val="accent3"/>
                  </a:lnRef>
                  <a:fillRef idx="2">
                    <a:schemeClr val="accent3"/>
                  </a:fillRef>
                  <a:effectRef idx="1">
                    <a:schemeClr val="accent3"/>
                  </a:effectRef>
                  <a:fontRef idx="minor">
                    <a:schemeClr val="dk1"/>
                  </a:fontRef>
                </p:style>
                <p:txBody>
                  <a:bodyPr anchor="ctr"/>
                  <a:lstStyle/>
                  <a:p>
                    <a:pPr algn="ctr"/>
                    <a:r>
                      <a:rPr lang="en-US" altLang="zh-CN" sz="1200">
                        <a:solidFill>
                          <a:srgbClr val="000000"/>
                        </a:solidFill>
                        <a:ea typeface="ＭＳ Ｐゴシック" pitchFamily="34" charset="-128"/>
                      </a:rPr>
                      <a:t>App</a:t>
                    </a:r>
                    <a:endParaRPr lang="zh-CN" altLang="en-US" sz="1200">
                      <a:solidFill>
                        <a:srgbClr val="000000"/>
                      </a:solidFill>
                      <a:ea typeface="ＭＳ Ｐゴシック" pitchFamily="34" charset="-128"/>
                    </a:endParaRPr>
                  </a:p>
                </p:txBody>
              </p:sp>
              <p:sp>
                <p:nvSpPr>
                  <p:cNvPr id="44" name="圆角矩形 5"/>
                  <p:cNvSpPr/>
                  <p:nvPr/>
                </p:nvSpPr>
                <p:spPr>
                  <a:xfrm>
                    <a:off x="2526370" y="1477010"/>
                    <a:ext cx="1595349" cy="327062"/>
                  </a:xfrm>
                  <a:prstGeom prst="roundRect">
                    <a:avLst/>
                  </a:prstGeom>
                  <a:solidFill>
                    <a:srgbClr val="99FF99"/>
                  </a:solidFill>
                </p:spPr>
                <p:style>
                  <a:lnRef idx="1">
                    <a:schemeClr val="accent3"/>
                  </a:lnRef>
                  <a:fillRef idx="2">
                    <a:schemeClr val="accent3"/>
                  </a:fillRef>
                  <a:effectRef idx="1">
                    <a:schemeClr val="accent3"/>
                  </a:effectRef>
                  <a:fontRef idx="minor">
                    <a:schemeClr val="dk1"/>
                  </a:fontRef>
                </p:style>
                <p:txBody>
                  <a:bodyPr anchor="ctr"/>
                  <a:lstStyle/>
                  <a:p>
                    <a:pPr algn="ctr"/>
                    <a:r>
                      <a:rPr lang="en-US" altLang="zh-CN" sz="1200">
                        <a:solidFill>
                          <a:srgbClr val="000000"/>
                        </a:solidFill>
                        <a:ea typeface="ＭＳ Ｐゴシック" pitchFamily="34" charset="-128"/>
                      </a:rPr>
                      <a:t>OS</a:t>
                    </a:r>
                    <a:endParaRPr lang="zh-CN" altLang="en-US" sz="1200">
                      <a:solidFill>
                        <a:srgbClr val="000000"/>
                      </a:solidFill>
                      <a:ea typeface="ＭＳ Ｐゴシック" pitchFamily="34" charset="-128"/>
                    </a:endParaRPr>
                  </a:p>
                </p:txBody>
              </p:sp>
              <p:sp>
                <p:nvSpPr>
                  <p:cNvPr id="45" name="圆角矩形 8"/>
                  <p:cNvSpPr/>
                  <p:nvPr/>
                </p:nvSpPr>
                <p:spPr>
                  <a:xfrm>
                    <a:off x="3415321" y="953075"/>
                    <a:ext cx="706398" cy="330237"/>
                  </a:xfrm>
                  <a:prstGeom prst="roundRect">
                    <a:avLst/>
                  </a:prstGeom>
                  <a:solidFill>
                    <a:srgbClr val="99FF99"/>
                  </a:solidFill>
                </p:spPr>
                <p:style>
                  <a:lnRef idx="1">
                    <a:schemeClr val="accent3"/>
                  </a:lnRef>
                  <a:fillRef idx="2">
                    <a:schemeClr val="accent3"/>
                  </a:fillRef>
                  <a:effectRef idx="1">
                    <a:schemeClr val="accent3"/>
                  </a:effectRef>
                  <a:fontRef idx="minor">
                    <a:schemeClr val="dk1"/>
                  </a:fontRef>
                </p:style>
                <p:txBody>
                  <a:bodyPr anchor="ctr"/>
                  <a:lstStyle/>
                  <a:p>
                    <a:pPr algn="ctr"/>
                    <a:r>
                      <a:rPr lang="en-US" altLang="zh-CN" sz="1200">
                        <a:solidFill>
                          <a:srgbClr val="000000"/>
                        </a:solidFill>
                        <a:ea typeface="ＭＳ Ｐゴシック" pitchFamily="34" charset="-128"/>
                      </a:rPr>
                      <a:t>App</a:t>
                    </a:r>
                    <a:endParaRPr lang="zh-CN" altLang="en-US" sz="1200">
                      <a:solidFill>
                        <a:srgbClr val="000000"/>
                      </a:solidFill>
                      <a:ea typeface="ＭＳ Ｐゴシック" pitchFamily="34" charset="-128"/>
                    </a:endParaRPr>
                  </a:p>
                </p:txBody>
              </p:sp>
              <p:cxnSp>
                <p:nvCxnSpPr>
                  <p:cNvPr id="46" name="直接箭头连接符 9"/>
                  <p:cNvCxnSpPr>
                    <a:stCxn id="43" idx="2"/>
                  </p:cNvCxnSpPr>
                  <p:nvPr/>
                </p:nvCxnSpPr>
                <p:spPr>
                  <a:xfrm>
                    <a:off x="2935923" y="1283313"/>
                    <a:ext cx="0" cy="198460"/>
                  </a:xfrm>
                  <a:prstGeom prst="straightConnector1">
                    <a:avLst/>
                  </a:prstGeom>
                  <a:ln>
                    <a:headEnd type="triangle" w="med" len="sm"/>
                    <a:tailEnd type="triangle" w="med" len="sm"/>
                  </a:ln>
                </p:spPr>
                <p:style>
                  <a:lnRef idx="2">
                    <a:schemeClr val="dk1"/>
                  </a:lnRef>
                  <a:fillRef idx="0">
                    <a:schemeClr val="dk1"/>
                  </a:fillRef>
                  <a:effectRef idx="1">
                    <a:schemeClr val="dk1"/>
                  </a:effectRef>
                  <a:fontRef idx="minor">
                    <a:schemeClr val="tx1"/>
                  </a:fontRef>
                </p:style>
              </p:cxnSp>
              <p:cxnSp>
                <p:nvCxnSpPr>
                  <p:cNvPr id="47" name="直接箭头连接符 22"/>
                  <p:cNvCxnSpPr>
                    <a:stCxn id="45" idx="2"/>
                  </p:cNvCxnSpPr>
                  <p:nvPr/>
                </p:nvCxnSpPr>
                <p:spPr>
                  <a:xfrm>
                    <a:off x="3769314" y="1283313"/>
                    <a:ext cx="0" cy="193697"/>
                  </a:xfrm>
                  <a:prstGeom prst="straightConnector1">
                    <a:avLst/>
                  </a:prstGeom>
                  <a:ln>
                    <a:headEnd type="triangle" w="med" len="sm"/>
                    <a:tailEnd type="triangle" w="med" len="sm"/>
                  </a:ln>
                </p:spPr>
                <p:style>
                  <a:lnRef idx="2">
                    <a:schemeClr val="dk1"/>
                  </a:lnRef>
                  <a:fillRef idx="0">
                    <a:schemeClr val="dk1"/>
                  </a:fillRef>
                  <a:effectRef idx="1">
                    <a:schemeClr val="dk1"/>
                  </a:effectRef>
                  <a:fontRef idx="minor">
                    <a:schemeClr val="tx1"/>
                  </a:fontRef>
                </p:style>
              </p:cxnSp>
              <p:sp>
                <p:nvSpPr>
                  <p:cNvPr id="48" name="TextBox 25"/>
                  <p:cNvSpPr txBox="1">
                    <a:spLocks noChangeArrowheads="1"/>
                  </p:cNvSpPr>
                  <p:nvPr/>
                </p:nvSpPr>
                <p:spPr bwMode="auto">
                  <a:xfrm>
                    <a:off x="3707904" y="692696"/>
                    <a:ext cx="504056" cy="307777"/>
                  </a:xfrm>
                  <a:prstGeom prst="rect">
                    <a:avLst/>
                  </a:prstGeom>
                  <a:noFill/>
                  <a:ln w="9525">
                    <a:noFill/>
                    <a:miter lim="800000"/>
                    <a:headEnd/>
                    <a:tailEnd/>
                  </a:ln>
                </p:spPr>
                <p:txBody>
                  <a:bodyPr>
                    <a:spAutoFit/>
                  </a:bodyPr>
                  <a:lstStyle/>
                  <a:p>
                    <a:r>
                      <a:rPr lang="en-US" altLang="zh-CN" sz="1400"/>
                      <a:t>VM</a:t>
                    </a:r>
                    <a:endParaRPr lang="zh-CN" altLang="en-US" sz="1400"/>
                  </a:p>
                </p:txBody>
              </p:sp>
            </p:grpSp>
            <p:grpSp>
              <p:nvGrpSpPr>
                <p:cNvPr id="19" name="组合 29"/>
                <p:cNvGrpSpPr>
                  <a:grpSpLocks/>
                </p:cNvGrpSpPr>
                <p:nvPr/>
              </p:nvGrpSpPr>
              <p:grpSpPr bwMode="auto">
                <a:xfrm>
                  <a:off x="3767666" y="1118834"/>
                  <a:ext cx="1782680" cy="1285027"/>
                  <a:chOff x="2441913" y="692696"/>
                  <a:chExt cx="1782680" cy="1285027"/>
                </a:xfrm>
              </p:grpSpPr>
              <p:sp>
                <p:nvSpPr>
                  <p:cNvPr id="35" name="圆角矩形 30"/>
                  <p:cNvSpPr/>
                  <p:nvPr/>
                </p:nvSpPr>
                <p:spPr>
                  <a:xfrm>
                    <a:off x="2442214" y="776843"/>
                    <a:ext cx="1782664" cy="1200285"/>
                  </a:xfrm>
                  <a:prstGeom prst="roundRect">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zh-CN" altLang="en-US" sz="1200">
                      <a:solidFill>
                        <a:srgbClr val="FFFFFF"/>
                      </a:solidFill>
                      <a:ea typeface="ＭＳ Ｐゴシック" pitchFamily="34" charset="-128"/>
                    </a:endParaRPr>
                  </a:p>
                </p:txBody>
              </p:sp>
              <p:sp>
                <p:nvSpPr>
                  <p:cNvPr id="36" name="圆角矩形 31"/>
                  <p:cNvSpPr/>
                  <p:nvPr/>
                </p:nvSpPr>
                <p:spPr>
                  <a:xfrm>
                    <a:off x="2546983" y="953075"/>
                    <a:ext cx="777832" cy="330237"/>
                  </a:xfrm>
                  <a:prstGeom prst="roundRect">
                    <a:avLst/>
                  </a:prstGeom>
                  <a:solidFill>
                    <a:srgbClr val="99FF99"/>
                  </a:solidFill>
                </p:spPr>
                <p:style>
                  <a:lnRef idx="1">
                    <a:schemeClr val="accent3"/>
                  </a:lnRef>
                  <a:fillRef idx="2">
                    <a:schemeClr val="accent3"/>
                  </a:fillRef>
                  <a:effectRef idx="1">
                    <a:schemeClr val="accent3"/>
                  </a:effectRef>
                  <a:fontRef idx="minor">
                    <a:schemeClr val="dk1"/>
                  </a:fontRef>
                </p:style>
                <p:txBody>
                  <a:bodyPr anchor="ctr"/>
                  <a:lstStyle/>
                  <a:p>
                    <a:pPr algn="ctr"/>
                    <a:r>
                      <a:rPr lang="en-US" altLang="zh-CN" sz="1200">
                        <a:solidFill>
                          <a:srgbClr val="000000"/>
                        </a:solidFill>
                        <a:ea typeface="ＭＳ Ｐゴシック" pitchFamily="34" charset="-128"/>
                      </a:rPr>
                      <a:t>App</a:t>
                    </a:r>
                    <a:endParaRPr lang="zh-CN" altLang="en-US" sz="1200">
                      <a:solidFill>
                        <a:srgbClr val="000000"/>
                      </a:solidFill>
                      <a:ea typeface="ＭＳ Ｐゴシック" pitchFamily="34" charset="-128"/>
                    </a:endParaRPr>
                  </a:p>
                </p:txBody>
              </p:sp>
              <p:sp>
                <p:nvSpPr>
                  <p:cNvPr id="37" name="圆角矩形 32"/>
                  <p:cNvSpPr/>
                  <p:nvPr/>
                </p:nvSpPr>
                <p:spPr>
                  <a:xfrm>
                    <a:off x="2526346" y="1477010"/>
                    <a:ext cx="1595350" cy="327062"/>
                  </a:xfrm>
                  <a:prstGeom prst="roundRect">
                    <a:avLst/>
                  </a:prstGeom>
                  <a:solidFill>
                    <a:srgbClr val="99FF99"/>
                  </a:solidFill>
                </p:spPr>
                <p:style>
                  <a:lnRef idx="1">
                    <a:schemeClr val="accent3"/>
                  </a:lnRef>
                  <a:fillRef idx="2">
                    <a:schemeClr val="accent3"/>
                  </a:fillRef>
                  <a:effectRef idx="1">
                    <a:schemeClr val="accent3"/>
                  </a:effectRef>
                  <a:fontRef idx="minor">
                    <a:schemeClr val="dk1"/>
                  </a:fontRef>
                </p:style>
                <p:txBody>
                  <a:bodyPr anchor="ctr"/>
                  <a:lstStyle/>
                  <a:p>
                    <a:pPr algn="ctr"/>
                    <a:r>
                      <a:rPr lang="en-US" altLang="zh-CN" sz="1200">
                        <a:solidFill>
                          <a:srgbClr val="000000"/>
                        </a:solidFill>
                        <a:ea typeface="ＭＳ Ｐゴシック" pitchFamily="34" charset="-128"/>
                      </a:rPr>
                      <a:t>OS</a:t>
                    </a:r>
                    <a:endParaRPr lang="zh-CN" altLang="en-US" sz="1200">
                      <a:solidFill>
                        <a:srgbClr val="000000"/>
                      </a:solidFill>
                      <a:ea typeface="ＭＳ Ｐゴシック" pitchFamily="34" charset="-128"/>
                    </a:endParaRPr>
                  </a:p>
                </p:txBody>
              </p:sp>
              <p:sp>
                <p:nvSpPr>
                  <p:cNvPr id="38" name="圆角矩形 33"/>
                  <p:cNvSpPr/>
                  <p:nvPr/>
                </p:nvSpPr>
                <p:spPr>
                  <a:xfrm>
                    <a:off x="3415297" y="953075"/>
                    <a:ext cx="706399" cy="330237"/>
                  </a:xfrm>
                  <a:prstGeom prst="roundRect">
                    <a:avLst/>
                  </a:prstGeom>
                  <a:solidFill>
                    <a:srgbClr val="99FF99"/>
                  </a:solidFill>
                </p:spPr>
                <p:style>
                  <a:lnRef idx="1">
                    <a:schemeClr val="accent3"/>
                  </a:lnRef>
                  <a:fillRef idx="2">
                    <a:schemeClr val="accent3"/>
                  </a:fillRef>
                  <a:effectRef idx="1">
                    <a:schemeClr val="accent3"/>
                  </a:effectRef>
                  <a:fontRef idx="minor">
                    <a:schemeClr val="dk1"/>
                  </a:fontRef>
                </p:style>
                <p:txBody>
                  <a:bodyPr anchor="ctr"/>
                  <a:lstStyle/>
                  <a:p>
                    <a:pPr algn="ctr"/>
                    <a:r>
                      <a:rPr lang="en-US" altLang="zh-CN" sz="1200">
                        <a:solidFill>
                          <a:srgbClr val="000000"/>
                        </a:solidFill>
                        <a:ea typeface="ＭＳ Ｐゴシック" pitchFamily="34" charset="-128"/>
                      </a:rPr>
                      <a:t>App</a:t>
                    </a:r>
                    <a:endParaRPr lang="zh-CN" altLang="en-US" sz="1200">
                      <a:solidFill>
                        <a:srgbClr val="000000"/>
                      </a:solidFill>
                      <a:ea typeface="ＭＳ Ｐゴシック" pitchFamily="34" charset="-128"/>
                    </a:endParaRPr>
                  </a:p>
                </p:txBody>
              </p:sp>
              <p:cxnSp>
                <p:nvCxnSpPr>
                  <p:cNvPr id="39" name="直接箭头连接符 34"/>
                  <p:cNvCxnSpPr>
                    <a:stCxn id="36" idx="2"/>
                  </p:cNvCxnSpPr>
                  <p:nvPr/>
                </p:nvCxnSpPr>
                <p:spPr>
                  <a:xfrm>
                    <a:off x="2935899" y="1283313"/>
                    <a:ext cx="0" cy="198460"/>
                  </a:xfrm>
                  <a:prstGeom prst="straightConnector1">
                    <a:avLst/>
                  </a:prstGeom>
                  <a:ln>
                    <a:headEnd type="triangle" w="med" len="sm"/>
                    <a:tailEnd type="triangle" w="med" len="sm"/>
                  </a:ln>
                </p:spPr>
                <p:style>
                  <a:lnRef idx="2">
                    <a:schemeClr val="dk1"/>
                  </a:lnRef>
                  <a:fillRef idx="0">
                    <a:schemeClr val="dk1"/>
                  </a:fillRef>
                  <a:effectRef idx="1">
                    <a:schemeClr val="dk1"/>
                  </a:effectRef>
                  <a:fontRef idx="minor">
                    <a:schemeClr val="tx1"/>
                  </a:fontRef>
                </p:style>
              </p:cxnSp>
              <p:cxnSp>
                <p:nvCxnSpPr>
                  <p:cNvPr id="40" name="直接箭头连接符 35"/>
                  <p:cNvCxnSpPr>
                    <a:stCxn id="38" idx="2"/>
                  </p:cNvCxnSpPr>
                  <p:nvPr/>
                </p:nvCxnSpPr>
                <p:spPr>
                  <a:xfrm>
                    <a:off x="3769291" y="1283313"/>
                    <a:ext cx="0" cy="193697"/>
                  </a:xfrm>
                  <a:prstGeom prst="straightConnector1">
                    <a:avLst/>
                  </a:prstGeom>
                  <a:ln>
                    <a:headEnd type="triangle" w="med" len="sm"/>
                    <a:tailEnd type="triangle" w="med" len="sm"/>
                  </a:ln>
                </p:spPr>
                <p:style>
                  <a:lnRef idx="2">
                    <a:schemeClr val="dk1"/>
                  </a:lnRef>
                  <a:fillRef idx="0">
                    <a:schemeClr val="dk1"/>
                  </a:fillRef>
                  <a:effectRef idx="1">
                    <a:schemeClr val="dk1"/>
                  </a:effectRef>
                  <a:fontRef idx="minor">
                    <a:schemeClr val="tx1"/>
                  </a:fontRef>
                </p:style>
              </p:cxnSp>
              <p:sp>
                <p:nvSpPr>
                  <p:cNvPr id="41" name="TextBox 36"/>
                  <p:cNvSpPr txBox="1">
                    <a:spLocks noChangeArrowheads="1"/>
                  </p:cNvSpPr>
                  <p:nvPr/>
                </p:nvSpPr>
                <p:spPr bwMode="auto">
                  <a:xfrm>
                    <a:off x="3707904" y="692696"/>
                    <a:ext cx="504056" cy="307777"/>
                  </a:xfrm>
                  <a:prstGeom prst="rect">
                    <a:avLst/>
                  </a:prstGeom>
                  <a:noFill/>
                  <a:ln w="9525">
                    <a:noFill/>
                    <a:miter lim="800000"/>
                    <a:headEnd/>
                    <a:tailEnd/>
                  </a:ln>
                </p:spPr>
                <p:txBody>
                  <a:bodyPr>
                    <a:spAutoFit/>
                  </a:bodyPr>
                  <a:lstStyle/>
                  <a:p>
                    <a:r>
                      <a:rPr lang="en-US" altLang="zh-CN" sz="1400"/>
                      <a:t>VM</a:t>
                    </a:r>
                    <a:endParaRPr lang="zh-CN" altLang="en-US" sz="1400"/>
                  </a:p>
                </p:txBody>
              </p:sp>
            </p:grpSp>
            <p:sp>
              <p:nvSpPr>
                <p:cNvPr id="20" name="圆角矩形 37"/>
                <p:cNvSpPr/>
                <p:nvPr/>
              </p:nvSpPr>
              <p:spPr>
                <a:xfrm>
                  <a:off x="1840848" y="2565210"/>
                  <a:ext cx="3019259" cy="400095"/>
                </a:xfrm>
                <a:prstGeom prst="roundRect">
                  <a:avLst/>
                </a:prstGeom>
                <a:solidFill>
                  <a:srgbClr val="CCECFF"/>
                </a:solidFill>
                <a:ln>
                  <a:solidFill>
                    <a:srgbClr val="00B0F0"/>
                  </a:solidFill>
                </a:ln>
              </p:spPr>
              <p:style>
                <a:lnRef idx="1">
                  <a:schemeClr val="accent1"/>
                </a:lnRef>
                <a:fillRef idx="2">
                  <a:schemeClr val="accent1"/>
                </a:fillRef>
                <a:effectRef idx="1">
                  <a:schemeClr val="accent1"/>
                </a:effectRef>
                <a:fontRef idx="minor">
                  <a:schemeClr val="dk1"/>
                </a:fontRef>
              </p:style>
              <p:txBody>
                <a:bodyPr anchor="ctr"/>
                <a:lstStyle/>
                <a:p>
                  <a:pPr algn="ctr"/>
                  <a:r>
                    <a:rPr lang="en-US" altLang="zh-CN" sz="1400" dirty="0">
                      <a:solidFill>
                        <a:srgbClr val="000000"/>
                      </a:solidFill>
                      <a:ea typeface="ＭＳ Ｐゴシック" pitchFamily="34" charset="-128"/>
                    </a:rPr>
                    <a:t>VMM / Hypervisor</a:t>
                  </a:r>
                  <a:endParaRPr lang="zh-CN" altLang="en-US" sz="1400" dirty="0">
                    <a:solidFill>
                      <a:srgbClr val="000000"/>
                    </a:solidFill>
                    <a:ea typeface="ＭＳ Ｐゴシック" pitchFamily="34" charset="-128"/>
                  </a:endParaRPr>
                </a:p>
              </p:txBody>
            </p:sp>
            <p:sp>
              <p:nvSpPr>
                <p:cNvPr id="21" name="圆角矩形 39"/>
                <p:cNvSpPr/>
                <p:nvPr/>
              </p:nvSpPr>
              <p:spPr>
                <a:xfrm>
                  <a:off x="1969428" y="4511704"/>
                  <a:ext cx="1509630" cy="3302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r>
                    <a:rPr lang="en-US" altLang="zh-CN" sz="1400">
                      <a:solidFill>
                        <a:srgbClr val="000000"/>
                      </a:solidFill>
                      <a:ea typeface="ＭＳ Ｐゴシック" pitchFamily="34" charset="-128"/>
                    </a:rPr>
                    <a:t>Memory</a:t>
                  </a:r>
                  <a:endParaRPr lang="zh-CN" altLang="en-US" sz="1200">
                    <a:solidFill>
                      <a:srgbClr val="000000"/>
                    </a:solidFill>
                    <a:ea typeface="ＭＳ Ｐゴシック" pitchFamily="34" charset="-128"/>
                  </a:endParaRPr>
                </a:p>
              </p:txBody>
            </p:sp>
            <p:sp>
              <p:nvSpPr>
                <p:cNvPr id="22" name="圆角矩形 40"/>
                <p:cNvSpPr/>
                <p:nvPr/>
              </p:nvSpPr>
              <p:spPr>
                <a:xfrm>
                  <a:off x="3723519" y="4492652"/>
                  <a:ext cx="1590588" cy="647773"/>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r>
                    <a:rPr lang="en-US" altLang="zh-CN" sz="1400">
                      <a:solidFill>
                        <a:srgbClr val="000000"/>
                      </a:solidFill>
                      <a:ea typeface="ＭＳ Ｐゴシック" pitchFamily="34" charset="-128"/>
                    </a:rPr>
                    <a:t>Peripherals</a:t>
                  </a:r>
                </a:p>
                <a:p>
                  <a:pPr algn="ctr"/>
                  <a:endParaRPr lang="en-US" altLang="zh-CN" sz="1400">
                    <a:solidFill>
                      <a:srgbClr val="000000"/>
                    </a:solidFill>
                    <a:ea typeface="ＭＳ Ｐゴシック" pitchFamily="34" charset="-128"/>
                  </a:endParaRPr>
                </a:p>
                <a:p>
                  <a:pPr algn="ctr"/>
                  <a:endParaRPr lang="zh-CN" altLang="en-US" sz="1200">
                    <a:solidFill>
                      <a:srgbClr val="000000"/>
                    </a:solidFill>
                    <a:ea typeface="ＭＳ Ｐゴシック" pitchFamily="34" charset="-128"/>
                  </a:endParaRPr>
                </a:p>
              </p:txBody>
            </p:sp>
            <p:sp>
              <p:nvSpPr>
                <p:cNvPr id="23" name="圆角矩形 41"/>
                <p:cNvSpPr/>
                <p:nvPr/>
              </p:nvSpPr>
              <p:spPr>
                <a:xfrm>
                  <a:off x="3883847" y="4770495"/>
                  <a:ext cx="1295329" cy="266730"/>
                </a:xfrm>
                <a:prstGeom prst="roundRect">
                  <a:avLst/>
                </a:prstGeom>
                <a:solidFill>
                  <a:srgbClr val="FFCCCC"/>
                </a:solidFill>
              </p:spPr>
              <p:style>
                <a:lnRef idx="1">
                  <a:schemeClr val="accent2"/>
                </a:lnRef>
                <a:fillRef idx="2">
                  <a:schemeClr val="accent2"/>
                </a:fillRef>
                <a:effectRef idx="1">
                  <a:schemeClr val="accent2"/>
                </a:effectRef>
                <a:fontRef idx="minor">
                  <a:schemeClr val="dk1"/>
                </a:fontRef>
              </p:style>
              <p:txBody>
                <a:bodyPr anchor="ctr"/>
                <a:lstStyle/>
                <a:p>
                  <a:pPr algn="ctr"/>
                  <a:r>
                    <a:rPr lang="en-US" altLang="zh-CN" sz="1400">
                      <a:solidFill>
                        <a:srgbClr val="000000"/>
                      </a:solidFill>
                      <a:ea typeface="ＭＳ Ｐゴシック" pitchFamily="34" charset="-128"/>
                    </a:rPr>
                    <a:t>Firmware</a:t>
                  </a:r>
                  <a:endParaRPr lang="zh-CN" altLang="en-US" sz="1400">
                    <a:solidFill>
                      <a:srgbClr val="000000"/>
                    </a:solidFill>
                    <a:ea typeface="ＭＳ Ｐゴシック" pitchFamily="34" charset="-128"/>
                  </a:endParaRPr>
                </a:p>
              </p:txBody>
            </p:sp>
            <p:sp>
              <p:nvSpPr>
                <p:cNvPr id="24" name="TextBox 43"/>
                <p:cNvSpPr txBox="1">
                  <a:spLocks noChangeArrowheads="1"/>
                </p:cNvSpPr>
                <p:nvPr/>
              </p:nvSpPr>
              <p:spPr bwMode="auto">
                <a:xfrm>
                  <a:off x="1957353" y="5108062"/>
                  <a:ext cx="1224136" cy="307777"/>
                </a:xfrm>
                <a:prstGeom prst="rect">
                  <a:avLst/>
                </a:prstGeom>
                <a:noFill/>
                <a:ln w="9525">
                  <a:noFill/>
                  <a:miter lim="800000"/>
                  <a:headEnd/>
                  <a:tailEnd/>
                </a:ln>
              </p:spPr>
              <p:txBody>
                <a:bodyPr>
                  <a:spAutoFit/>
                </a:bodyPr>
                <a:lstStyle/>
                <a:p>
                  <a:r>
                    <a:rPr lang="en-US" altLang="zh-CN" sz="1400" i="1"/>
                    <a:t>Hardware</a:t>
                  </a:r>
                  <a:endParaRPr lang="zh-CN" altLang="en-US" sz="1400" i="1"/>
                </a:p>
              </p:txBody>
            </p:sp>
            <p:cxnSp>
              <p:nvCxnSpPr>
                <p:cNvPr id="25" name="直接箭头连接符 11"/>
                <p:cNvCxnSpPr/>
                <p:nvPr/>
              </p:nvCxnSpPr>
              <p:spPr>
                <a:xfrm>
                  <a:off x="2713925" y="2231797"/>
                  <a:ext cx="0" cy="333413"/>
                </a:xfrm>
                <a:prstGeom prst="straightConnector1">
                  <a:avLst/>
                </a:prstGeom>
                <a:ln>
                  <a:headEnd type="triangle" w="med" len="sm"/>
                  <a:tailEnd type="triangle" w="med" len="sm"/>
                </a:ln>
              </p:spPr>
              <p:style>
                <a:lnRef idx="2">
                  <a:schemeClr val="dk1"/>
                </a:lnRef>
                <a:fillRef idx="0">
                  <a:schemeClr val="dk1"/>
                </a:fillRef>
                <a:effectRef idx="1">
                  <a:schemeClr val="dk1"/>
                </a:effectRef>
                <a:fontRef idx="minor">
                  <a:schemeClr val="tx1"/>
                </a:fontRef>
              </p:style>
            </p:cxnSp>
            <p:cxnSp>
              <p:nvCxnSpPr>
                <p:cNvPr id="26" name="直接箭头连接符 47"/>
                <p:cNvCxnSpPr/>
                <p:nvPr/>
              </p:nvCxnSpPr>
              <p:spPr>
                <a:xfrm>
                  <a:off x="4637869" y="2231797"/>
                  <a:ext cx="4762" cy="333413"/>
                </a:xfrm>
                <a:prstGeom prst="straightConnector1">
                  <a:avLst/>
                </a:prstGeom>
                <a:ln>
                  <a:headEnd type="triangle" w="med" len="sm"/>
                  <a:tailEnd type="triangle" w="med" len="sm"/>
                </a:ln>
              </p:spPr>
              <p:style>
                <a:lnRef idx="2">
                  <a:schemeClr val="dk1"/>
                </a:lnRef>
                <a:fillRef idx="0">
                  <a:schemeClr val="dk1"/>
                </a:fillRef>
                <a:effectRef idx="1">
                  <a:schemeClr val="dk1"/>
                </a:effectRef>
                <a:fontRef idx="minor">
                  <a:schemeClr val="tx1"/>
                </a:fontRef>
              </p:style>
            </p:cxnSp>
            <p:cxnSp>
              <p:nvCxnSpPr>
                <p:cNvPr id="27" name="直接箭头连接符 48"/>
                <p:cNvCxnSpPr>
                  <a:stCxn id="20" idx="2"/>
                  <a:endCxn id="16" idx="0"/>
                </p:cNvCxnSpPr>
                <p:nvPr/>
              </p:nvCxnSpPr>
              <p:spPr>
                <a:xfrm>
                  <a:off x="3350477" y="2965305"/>
                  <a:ext cx="3175" cy="220687"/>
                </a:xfrm>
                <a:prstGeom prst="straightConnector1">
                  <a:avLst/>
                </a:prstGeom>
                <a:ln>
                  <a:headEnd type="triangle" w="med" len="sm"/>
                  <a:tailEnd type="triangle" w="med" len="sm"/>
                </a:ln>
              </p:spPr>
              <p:style>
                <a:lnRef idx="2">
                  <a:schemeClr val="dk1"/>
                </a:lnRef>
                <a:fillRef idx="0">
                  <a:schemeClr val="dk1"/>
                </a:fillRef>
                <a:effectRef idx="1">
                  <a:schemeClr val="dk1"/>
                </a:effectRef>
                <a:fontRef idx="minor">
                  <a:schemeClr val="tx1"/>
                </a:fontRef>
              </p:style>
            </p:cxnSp>
            <p:cxnSp>
              <p:nvCxnSpPr>
                <p:cNvPr id="28" name="直接箭头连接符 58"/>
                <p:cNvCxnSpPr>
                  <a:stCxn id="16" idx="2"/>
                </p:cNvCxnSpPr>
                <p:nvPr/>
              </p:nvCxnSpPr>
              <p:spPr>
                <a:xfrm>
                  <a:off x="3353652" y="3586087"/>
                  <a:ext cx="0" cy="330237"/>
                </a:xfrm>
                <a:prstGeom prst="straightConnector1">
                  <a:avLst/>
                </a:prstGeom>
                <a:ln>
                  <a:headEnd type="triangle" w="med" len="sm"/>
                  <a:tailEnd type="triangle" w="med" len="sm"/>
                </a:ln>
              </p:spPr>
              <p:style>
                <a:lnRef idx="2">
                  <a:schemeClr val="dk1"/>
                </a:lnRef>
                <a:fillRef idx="0">
                  <a:schemeClr val="dk1"/>
                </a:fillRef>
                <a:effectRef idx="1">
                  <a:schemeClr val="dk1"/>
                </a:effectRef>
                <a:fontRef idx="minor">
                  <a:schemeClr val="tx1"/>
                </a:fontRef>
              </p:style>
            </p:cxnSp>
            <p:cxnSp>
              <p:nvCxnSpPr>
                <p:cNvPr id="29" name="直接箭头连接符 67"/>
                <p:cNvCxnSpPr/>
                <p:nvPr/>
              </p:nvCxnSpPr>
              <p:spPr>
                <a:xfrm>
                  <a:off x="2569470" y="4246561"/>
                  <a:ext cx="0" cy="265143"/>
                </a:xfrm>
                <a:prstGeom prst="straightConnector1">
                  <a:avLst/>
                </a:prstGeom>
                <a:ln>
                  <a:headEnd type="triangle" w="med" len="sm"/>
                  <a:tailEnd type="triangle" w="med" len="sm"/>
                </a:ln>
              </p:spPr>
              <p:style>
                <a:lnRef idx="2">
                  <a:schemeClr val="dk1"/>
                </a:lnRef>
                <a:fillRef idx="0">
                  <a:schemeClr val="dk1"/>
                </a:fillRef>
                <a:effectRef idx="1">
                  <a:schemeClr val="dk1"/>
                </a:effectRef>
                <a:fontRef idx="minor">
                  <a:schemeClr val="tx1"/>
                </a:fontRef>
              </p:style>
            </p:cxnSp>
            <p:cxnSp>
              <p:nvCxnSpPr>
                <p:cNvPr id="30" name="直接箭头连接符 71"/>
                <p:cNvCxnSpPr/>
                <p:nvPr/>
              </p:nvCxnSpPr>
              <p:spPr>
                <a:xfrm>
                  <a:off x="4668029" y="4246561"/>
                  <a:ext cx="0" cy="246091"/>
                </a:xfrm>
                <a:prstGeom prst="straightConnector1">
                  <a:avLst/>
                </a:prstGeom>
                <a:ln>
                  <a:headEnd type="triangle" w="med" len="sm"/>
                  <a:tailEnd type="triangle" w="med" len="sm"/>
                </a:ln>
              </p:spPr>
              <p:style>
                <a:lnRef idx="2">
                  <a:schemeClr val="dk1"/>
                </a:lnRef>
                <a:fillRef idx="0">
                  <a:schemeClr val="dk1"/>
                </a:fillRef>
                <a:effectRef idx="1">
                  <a:schemeClr val="dk1"/>
                </a:effectRef>
                <a:fontRef idx="minor">
                  <a:schemeClr val="tx1"/>
                </a:fontRef>
              </p:style>
            </p:cxnSp>
            <p:cxnSp>
              <p:nvCxnSpPr>
                <p:cNvPr id="31" name="直接箭头连接符 74"/>
                <p:cNvCxnSpPr/>
                <p:nvPr/>
              </p:nvCxnSpPr>
              <p:spPr>
                <a:xfrm>
                  <a:off x="4658505" y="2965305"/>
                  <a:ext cx="0" cy="951019"/>
                </a:xfrm>
                <a:prstGeom prst="straightConnector1">
                  <a:avLst/>
                </a:prstGeom>
                <a:ln>
                  <a:headEnd type="triangle" w="med" len="sm"/>
                  <a:tailEnd type="triangle" w="med" len="sm"/>
                </a:ln>
              </p:spPr>
              <p:style>
                <a:lnRef idx="2">
                  <a:schemeClr val="dk1"/>
                </a:lnRef>
                <a:fillRef idx="0">
                  <a:schemeClr val="dk1"/>
                </a:fillRef>
                <a:effectRef idx="1">
                  <a:schemeClr val="dk1"/>
                </a:effectRef>
                <a:fontRef idx="minor">
                  <a:schemeClr val="tx1"/>
                </a:fontRef>
              </p:style>
            </p:cxnSp>
            <p:cxnSp>
              <p:nvCxnSpPr>
                <p:cNvPr id="32" name="直接箭头连接符 81"/>
                <p:cNvCxnSpPr/>
                <p:nvPr/>
              </p:nvCxnSpPr>
              <p:spPr>
                <a:xfrm>
                  <a:off x="4980750" y="2238148"/>
                  <a:ext cx="0" cy="1678176"/>
                </a:xfrm>
                <a:prstGeom prst="straightConnector1">
                  <a:avLst/>
                </a:prstGeom>
                <a:ln>
                  <a:prstDash val="sysDot"/>
                  <a:headEnd type="triangle" w="med" len="sm"/>
                  <a:tailEnd type="triangle" w="med" len="sm"/>
                </a:ln>
              </p:spPr>
              <p:style>
                <a:lnRef idx="2">
                  <a:schemeClr val="dk1"/>
                </a:lnRef>
                <a:fillRef idx="0">
                  <a:schemeClr val="dk1"/>
                </a:fillRef>
                <a:effectRef idx="1">
                  <a:schemeClr val="dk1"/>
                </a:effectRef>
                <a:fontRef idx="minor">
                  <a:schemeClr val="tx1"/>
                </a:fontRef>
              </p:style>
            </p:cxnSp>
            <p:cxnSp>
              <p:nvCxnSpPr>
                <p:cNvPr id="33" name="直接箭头连接符 84"/>
                <p:cNvCxnSpPr/>
                <p:nvPr/>
              </p:nvCxnSpPr>
              <p:spPr>
                <a:xfrm>
                  <a:off x="5285533" y="2238148"/>
                  <a:ext cx="0" cy="2254504"/>
                </a:xfrm>
                <a:prstGeom prst="straightConnector1">
                  <a:avLst/>
                </a:prstGeom>
                <a:ln>
                  <a:prstDash val="sysDot"/>
                  <a:headEnd type="triangle" w="med" len="sm"/>
                  <a:tailEnd type="triangle" w="med" len="sm"/>
                </a:ln>
              </p:spPr>
              <p:style>
                <a:lnRef idx="2">
                  <a:schemeClr val="dk1"/>
                </a:lnRef>
                <a:fillRef idx="0">
                  <a:schemeClr val="dk1"/>
                </a:fillRef>
                <a:effectRef idx="1">
                  <a:schemeClr val="dk1"/>
                </a:effectRef>
                <a:fontRef idx="minor">
                  <a:schemeClr val="tx1"/>
                </a:fontRef>
              </p:style>
            </p:cxnSp>
            <p:sp>
              <p:nvSpPr>
                <p:cNvPr id="34" name="TextBox 88"/>
                <p:cNvSpPr txBox="1">
                  <a:spLocks noChangeArrowheads="1"/>
                </p:cNvSpPr>
                <p:nvPr/>
              </p:nvSpPr>
              <p:spPr bwMode="auto">
                <a:xfrm>
                  <a:off x="4741307" y="5377221"/>
                  <a:ext cx="988702" cy="307777"/>
                </a:xfrm>
                <a:prstGeom prst="rect">
                  <a:avLst/>
                </a:prstGeom>
                <a:noFill/>
                <a:ln w="9525">
                  <a:noFill/>
                  <a:miter lim="800000"/>
                  <a:headEnd/>
                  <a:tailEnd/>
                </a:ln>
              </p:spPr>
              <p:txBody>
                <a:bodyPr>
                  <a:spAutoFit/>
                </a:bodyPr>
                <a:lstStyle/>
                <a:p>
                  <a:r>
                    <a:rPr lang="en-US" altLang="zh-CN" sz="1400" i="1">
                      <a:solidFill>
                        <a:srgbClr val="C00000"/>
                      </a:solidFill>
                    </a:rPr>
                    <a:t>Platform</a:t>
                  </a:r>
                  <a:endParaRPr lang="zh-CN" altLang="en-US" sz="1400" i="1">
                    <a:solidFill>
                      <a:srgbClr val="C00000"/>
                    </a:solidFill>
                  </a:endParaRPr>
                </a:p>
              </p:txBody>
            </p:sp>
          </p:grpSp>
          <p:cxnSp>
            <p:nvCxnSpPr>
              <p:cNvPr id="13" name="直接箭头连接符 98"/>
              <p:cNvCxnSpPr>
                <a:stCxn id="21" idx="3"/>
              </p:cNvCxnSpPr>
              <p:nvPr/>
            </p:nvCxnSpPr>
            <p:spPr>
              <a:xfrm>
                <a:off x="4487249" y="4407664"/>
                <a:ext cx="244462" cy="0"/>
              </a:xfrm>
              <a:prstGeom prst="straightConnector1">
                <a:avLst/>
              </a:prstGeom>
              <a:ln>
                <a:headEnd type="triangle" w="med" len="sm"/>
                <a:tailEnd type="triangle" w="med" len="sm"/>
              </a:ln>
            </p:spPr>
            <p:style>
              <a:lnRef idx="2">
                <a:schemeClr val="dk1"/>
              </a:lnRef>
              <a:fillRef idx="0">
                <a:schemeClr val="dk1"/>
              </a:fillRef>
              <a:effectRef idx="1">
                <a:schemeClr val="dk1"/>
              </a:effectRef>
              <a:fontRef idx="minor">
                <a:schemeClr val="tx1"/>
              </a:fontRef>
            </p:style>
          </p:cxnSp>
        </p:grpSp>
        <p:sp>
          <p:nvSpPr>
            <p:cNvPr id="9" name="燕尾形箭头 79"/>
            <p:cNvSpPr/>
            <p:nvPr/>
          </p:nvSpPr>
          <p:spPr>
            <a:xfrm rot="5400000">
              <a:off x="850237" y="2659677"/>
              <a:ext cx="2972135" cy="574644"/>
            </a:xfrm>
            <a:prstGeom prst="notchedRightArrow">
              <a:avLst>
                <a:gd name="adj1" fmla="val 50001"/>
                <a:gd name="adj2" fmla="val 132577"/>
              </a:avLst>
            </a:prstGeom>
          </p:spPr>
          <p:style>
            <a:lnRef idx="1">
              <a:schemeClr val="accent6"/>
            </a:lnRef>
            <a:fillRef idx="2">
              <a:schemeClr val="accent6"/>
            </a:fillRef>
            <a:effectRef idx="1">
              <a:schemeClr val="accent6"/>
            </a:effectRef>
            <a:fontRef idx="minor">
              <a:schemeClr val="dk1"/>
            </a:fontRef>
          </p:style>
          <p:txBody>
            <a:bodyPr anchor="ctr"/>
            <a:lstStyle/>
            <a:p>
              <a:pPr algn="ctr"/>
              <a:endParaRPr lang="zh-CN" altLang="en-US">
                <a:solidFill>
                  <a:srgbClr val="000000"/>
                </a:solidFill>
                <a:ea typeface="ＭＳ Ｐゴシック" pitchFamily="34" charset="-128"/>
              </a:endParaRPr>
            </a:p>
          </p:txBody>
        </p:sp>
        <p:sp>
          <p:nvSpPr>
            <p:cNvPr id="11" name="TextBox 10"/>
            <p:cNvSpPr txBox="1"/>
            <p:nvPr/>
          </p:nvSpPr>
          <p:spPr>
            <a:xfrm rot="16200000">
              <a:off x="1717110" y="3067691"/>
              <a:ext cx="1224101" cy="338118"/>
            </a:xfrm>
            <a:prstGeom prst="rect">
              <a:avLst/>
            </a:prstGeom>
            <a:noFill/>
          </p:spPr>
          <p:txBody>
            <a:bodyPr>
              <a:spAutoFit/>
            </a:bodyPr>
            <a:lstStyle/>
            <a:p>
              <a:r>
                <a:rPr lang="en-US" altLang="zh-CN" sz="1600" b="1">
                  <a:solidFill>
                    <a:srgbClr val="7F7F7F"/>
                  </a:solidFill>
                </a:rPr>
                <a:t>Privilege</a:t>
              </a:r>
              <a:endParaRPr lang="zh-CN" altLang="en-US" sz="1600" b="1">
                <a:solidFill>
                  <a:srgbClr val="7F7F7F"/>
                </a:solidFill>
              </a:endParaRPr>
            </a:p>
          </p:txBody>
        </p:sp>
      </p:grpSp>
      <p:sp>
        <p:nvSpPr>
          <p:cNvPr id="49" name="圆角矩形标注 86"/>
          <p:cNvSpPr/>
          <p:nvPr/>
        </p:nvSpPr>
        <p:spPr>
          <a:xfrm>
            <a:off x="7551738" y="2352044"/>
            <a:ext cx="2888402" cy="926646"/>
          </a:xfrm>
          <a:prstGeom prst="wedgeRoundRectCallout">
            <a:avLst>
              <a:gd name="adj1" fmla="val -155589"/>
              <a:gd name="adj2" fmla="val 89222"/>
              <a:gd name="adj3" fmla="val 16667"/>
            </a:avLst>
          </a:prstGeom>
        </p:spPr>
        <p:style>
          <a:lnRef idx="1">
            <a:schemeClr val="accent6"/>
          </a:lnRef>
          <a:fillRef idx="2">
            <a:schemeClr val="accent6"/>
          </a:fillRef>
          <a:effectRef idx="1">
            <a:schemeClr val="accent6"/>
          </a:effectRef>
          <a:fontRef idx="minor">
            <a:schemeClr val="dk1"/>
          </a:fontRef>
        </p:style>
        <p:txBody>
          <a:bodyPr anchor="ctr"/>
          <a:lstStyle/>
          <a:p>
            <a:r>
              <a:rPr lang="en-US" altLang="zh-CN" b="1" dirty="0">
                <a:solidFill>
                  <a:schemeClr val="tx2"/>
                </a:solidFill>
                <a:latin typeface="Browallia New" pitchFamily="34" charset="-34"/>
                <a:ea typeface="ＭＳ Ｐゴシック" pitchFamily="34" charset="-128"/>
                <a:cs typeface="Browallia New" pitchFamily="34" charset="-34"/>
              </a:rPr>
              <a:t>BIOS</a:t>
            </a:r>
            <a:r>
              <a:rPr lang="zh-CN" altLang="en-US" b="1" dirty="0">
                <a:solidFill>
                  <a:schemeClr val="tx2"/>
                </a:solidFill>
                <a:latin typeface="Browallia New" pitchFamily="34" charset="-34"/>
                <a:ea typeface="ＭＳ Ｐゴシック" pitchFamily="34" charset="-128"/>
                <a:cs typeface="Browallia New" pitchFamily="34" charset="-34"/>
              </a:rPr>
              <a:t> </a:t>
            </a:r>
            <a:r>
              <a:rPr lang="en-US" altLang="zh-CN" b="1" dirty="0">
                <a:solidFill>
                  <a:schemeClr val="tx2"/>
                </a:solidFill>
                <a:latin typeface="Browallia New" pitchFamily="34" charset="-34"/>
                <a:ea typeface="ＭＳ Ｐゴシック" pitchFamily="34" charset="-128"/>
                <a:cs typeface="Browallia New" pitchFamily="34" charset="-34"/>
              </a:rPr>
              <a:t>&amp; OS/VMM share access, but not trust</a:t>
            </a:r>
          </a:p>
          <a:p>
            <a:r>
              <a:rPr lang="en-US" altLang="zh-CN" b="1" dirty="0">
                <a:solidFill>
                  <a:schemeClr val="tx2"/>
                </a:solidFill>
                <a:latin typeface="Browallia New" pitchFamily="34" charset="-34"/>
                <a:ea typeface="ＭＳ Ｐゴシック" pitchFamily="34" charset="-128"/>
                <a:cs typeface="Browallia New" pitchFamily="34" charset="-34"/>
              </a:rPr>
              <a:t>UEFI  + PI SMM</a:t>
            </a:r>
            <a:endParaRPr lang="zh-CN" altLang="en-US" b="1" dirty="0">
              <a:solidFill>
                <a:schemeClr val="tx2"/>
              </a:solidFill>
              <a:latin typeface="Browallia New" pitchFamily="34" charset="-34"/>
              <a:ea typeface="ＭＳ Ｐゴシック" pitchFamily="34" charset="-128"/>
              <a:cs typeface="Browallia New" pitchFamily="34" charset="-34"/>
            </a:endParaRPr>
          </a:p>
        </p:txBody>
      </p:sp>
      <p:sp>
        <p:nvSpPr>
          <p:cNvPr id="50" name="圆角矩形标注 123"/>
          <p:cNvSpPr/>
          <p:nvPr/>
        </p:nvSpPr>
        <p:spPr>
          <a:xfrm>
            <a:off x="8218488" y="3928433"/>
            <a:ext cx="2295217" cy="998537"/>
          </a:xfrm>
          <a:prstGeom prst="wedgeRoundRectCallout">
            <a:avLst>
              <a:gd name="adj1" fmla="val -120357"/>
              <a:gd name="adj2" fmla="val -58861"/>
              <a:gd name="adj3" fmla="val 16667"/>
            </a:avLst>
          </a:prstGeom>
        </p:spPr>
        <p:style>
          <a:lnRef idx="1">
            <a:schemeClr val="accent6"/>
          </a:lnRef>
          <a:fillRef idx="2">
            <a:schemeClr val="accent6"/>
          </a:fillRef>
          <a:effectRef idx="1">
            <a:schemeClr val="accent6"/>
          </a:effectRef>
          <a:fontRef idx="minor">
            <a:schemeClr val="dk1"/>
          </a:fontRef>
        </p:style>
        <p:txBody>
          <a:bodyPr anchor="ctr"/>
          <a:lstStyle/>
          <a:p>
            <a:r>
              <a:rPr lang="en-US" altLang="zh-CN" b="1" dirty="0">
                <a:solidFill>
                  <a:schemeClr val="tx2"/>
                </a:solidFill>
                <a:latin typeface="Browallia New" pitchFamily="34" charset="-34"/>
                <a:ea typeface="ＭＳ Ｐゴシック" pitchFamily="34" charset="-128"/>
                <a:cs typeface="Browallia New" pitchFamily="34" charset="-34"/>
              </a:rPr>
              <a:t>Hypervisor can grant VM direct hardware access</a:t>
            </a:r>
            <a:endParaRPr lang="zh-CN" altLang="en-US" b="1" dirty="0">
              <a:solidFill>
                <a:schemeClr val="tx2"/>
              </a:solidFill>
              <a:latin typeface="Browallia New" pitchFamily="34" charset="-34"/>
              <a:ea typeface="ＭＳ Ｐゴシック" pitchFamily="34" charset="-128"/>
              <a:cs typeface="Browallia New" pitchFamily="34" charset="-34"/>
            </a:endParaRPr>
          </a:p>
        </p:txBody>
      </p:sp>
      <p:sp>
        <p:nvSpPr>
          <p:cNvPr id="51" name="圆角矩形标注 124"/>
          <p:cNvSpPr/>
          <p:nvPr/>
        </p:nvSpPr>
        <p:spPr>
          <a:xfrm>
            <a:off x="4949825" y="5995358"/>
            <a:ext cx="909638" cy="446087"/>
          </a:xfrm>
          <a:prstGeom prst="wedgeRoundRectCallout">
            <a:avLst>
              <a:gd name="adj1" fmla="val -24659"/>
              <a:gd name="adj2" fmla="val -258565"/>
              <a:gd name="adj3" fmla="val 16667"/>
            </a:avLst>
          </a:prstGeom>
        </p:spPr>
        <p:style>
          <a:lnRef idx="1">
            <a:schemeClr val="accent6"/>
          </a:lnRef>
          <a:fillRef idx="2">
            <a:schemeClr val="accent6"/>
          </a:fillRef>
          <a:effectRef idx="1">
            <a:schemeClr val="accent6"/>
          </a:effectRef>
          <a:fontRef idx="minor">
            <a:schemeClr val="dk1"/>
          </a:fontRef>
        </p:style>
        <p:txBody>
          <a:bodyPr anchor="ctr"/>
          <a:lstStyle/>
          <a:p>
            <a:pPr algn="ctr"/>
            <a:r>
              <a:rPr lang="en-US" altLang="zh-CN" b="1">
                <a:solidFill>
                  <a:schemeClr val="tx2"/>
                </a:solidFill>
                <a:latin typeface="Browallia New" pitchFamily="34" charset="-34"/>
                <a:ea typeface="ＭＳ Ｐゴシック" pitchFamily="34" charset="-128"/>
                <a:cs typeface="Browallia New" pitchFamily="34" charset="-34"/>
              </a:rPr>
              <a:t>DMA</a:t>
            </a:r>
            <a:endParaRPr lang="zh-CN" altLang="en-US" b="1">
              <a:solidFill>
                <a:schemeClr val="tx2"/>
              </a:solidFill>
              <a:latin typeface="Browallia New" pitchFamily="34" charset="-34"/>
              <a:ea typeface="ＭＳ Ｐゴシック" pitchFamily="34" charset="-128"/>
              <a:cs typeface="Browallia New" pitchFamily="34" charset="-34"/>
            </a:endParaRPr>
          </a:p>
        </p:txBody>
      </p:sp>
      <p:sp>
        <p:nvSpPr>
          <p:cNvPr id="52" name="圆角矩形标注 123"/>
          <p:cNvSpPr/>
          <p:nvPr/>
        </p:nvSpPr>
        <p:spPr>
          <a:xfrm>
            <a:off x="7551737" y="5336545"/>
            <a:ext cx="3776169" cy="1057275"/>
          </a:xfrm>
          <a:prstGeom prst="wedgeRoundRectCallout">
            <a:avLst>
              <a:gd name="adj1" fmla="val -80872"/>
              <a:gd name="adj2" fmla="val -85814"/>
              <a:gd name="adj3" fmla="val 16667"/>
            </a:avLst>
          </a:prstGeom>
        </p:spPr>
        <p:style>
          <a:lnRef idx="1">
            <a:schemeClr val="accent6"/>
          </a:lnRef>
          <a:fillRef idx="2">
            <a:schemeClr val="accent6"/>
          </a:fillRef>
          <a:effectRef idx="1">
            <a:schemeClr val="accent6"/>
          </a:effectRef>
          <a:fontRef idx="minor">
            <a:schemeClr val="dk1"/>
          </a:fontRef>
        </p:style>
        <p:txBody>
          <a:bodyPr anchor="ctr"/>
          <a:lstStyle/>
          <a:p>
            <a:r>
              <a:rPr lang="en-US" altLang="zh-CN" b="1" dirty="0">
                <a:solidFill>
                  <a:schemeClr val="tx2"/>
                </a:solidFill>
                <a:latin typeface="Browallia New" pitchFamily="34" charset="-34"/>
                <a:ea typeface="ＭＳ Ｐゴシック" pitchFamily="34" charset="-128"/>
                <a:cs typeface="Browallia New" pitchFamily="34" charset="-34"/>
              </a:rPr>
              <a:t>A specific Peripheral may have its own processor, and its own firmware, which is undetectable by host CPU/OS.</a:t>
            </a:r>
            <a:endParaRPr lang="zh-CN" altLang="en-US" b="1" dirty="0">
              <a:solidFill>
                <a:schemeClr val="tx2"/>
              </a:solidFill>
              <a:latin typeface="Browallia New" pitchFamily="34" charset="-34"/>
              <a:ea typeface="ＭＳ Ｐゴシック" pitchFamily="34" charset="-128"/>
              <a:cs typeface="Browallia New" pitchFamily="34" charset="-34"/>
            </a:endParaRPr>
          </a:p>
        </p:txBody>
      </p:sp>
      <p:sp>
        <p:nvSpPr>
          <p:cNvPr id="53" name="Title 1"/>
          <p:cNvSpPr>
            <a:spLocks noGrp="1"/>
          </p:cNvSpPr>
          <p:nvPr>
            <p:ph type="title"/>
          </p:nvPr>
        </p:nvSpPr>
        <p:spPr>
          <a:xfrm>
            <a:off x="2139157" y="183413"/>
            <a:ext cx="8237537" cy="889000"/>
          </a:xfrm>
        </p:spPr>
        <p:txBody>
          <a:bodyPr/>
          <a:lstStyle/>
          <a:p>
            <a:pPr algn="ctr"/>
            <a:r>
              <a:rPr lang="en-US" altLang="zh-CN" dirty="0" smtClean="0">
                <a:solidFill>
                  <a:schemeClr val="bg1"/>
                </a:solidFill>
                <a:latin typeface="Calibri (Body)"/>
              </a:rPr>
              <a:t>Where  is UEFI firmware</a:t>
            </a:r>
          </a:p>
        </p:txBody>
      </p:sp>
      <p:sp>
        <p:nvSpPr>
          <p:cNvPr id="54" name="Oval 53"/>
          <p:cNvSpPr/>
          <p:nvPr/>
        </p:nvSpPr>
        <p:spPr>
          <a:xfrm>
            <a:off x="3595606" y="3407712"/>
            <a:ext cx="2786063" cy="700088"/>
          </a:xfrm>
          <a:prstGeom prst="ellipse">
            <a:avLst/>
          </a:prstGeom>
          <a:noFill/>
          <a:ln w="3175" cap="flat" cmpd="sng" algn="ctr">
            <a:solidFill>
              <a:srgbClr val="FF0000"/>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latin typeface="Neo Sans Intel" pitchFamily="34" charset="0"/>
              <a:cs typeface="Arial" pitchFamily="34" charset="0"/>
            </a:endParaRPr>
          </a:p>
        </p:txBody>
      </p:sp>
    </p:spTree>
    <p:extLst>
      <p:ext uri="{BB962C8B-B14F-4D97-AF65-F5344CB8AC3E}">
        <p14:creationId xmlns:p14="http://schemas.microsoft.com/office/powerpoint/2010/main" val="1815627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584" y="1141"/>
            <a:ext cx="10515600" cy="1325563"/>
          </a:xfrm>
        </p:spPr>
        <p:txBody>
          <a:bodyPr/>
          <a:lstStyle/>
          <a:p>
            <a:pPr algn="ctr"/>
            <a:r>
              <a:rPr lang="en-US" dirty="0" smtClean="0">
                <a:solidFill>
                  <a:schemeClr val="bg1"/>
                </a:solidFill>
                <a:latin typeface="Calibri (Body)"/>
              </a:rPr>
              <a:t>What’s in UEFI</a:t>
            </a:r>
            <a:endParaRPr lang="en-US" dirty="0">
              <a:solidFill>
                <a:schemeClr val="bg1"/>
              </a:solidFill>
              <a:latin typeface="Calibri (Body)"/>
            </a:endParaRPr>
          </a:p>
        </p:txBody>
      </p:sp>
      <p:pic>
        <p:nvPicPr>
          <p:cNvPr id="66" name="Picture 65"/>
          <p:cNvPicPr>
            <a:picLocks noChangeAspect="1"/>
          </p:cNvPicPr>
          <p:nvPr/>
        </p:nvPicPr>
        <p:blipFill>
          <a:blip r:embed="rId3"/>
          <a:stretch>
            <a:fillRect/>
          </a:stretch>
        </p:blipFill>
        <p:spPr>
          <a:xfrm>
            <a:off x="2063443" y="1986981"/>
            <a:ext cx="7775883" cy="3413694"/>
          </a:xfrm>
          <a:prstGeom prst="rect">
            <a:avLst/>
          </a:prstGeom>
        </p:spPr>
      </p:pic>
    </p:spTree>
    <p:extLst>
      <p:ext uri="{BB962C8B-B14F-4D97-AF65-F5344CB8AC3E}">
        <p14:creationId xmlns:p14="http://schemas.microsoft.com/office/powerpoint/2010/main" val="251933856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UEFI Ecosystem is an “Onion”.  Layers upon layers…</a:t>
            </a:r>
          </a:p>
          <a:p>
            <a:r>
              <a:rPr lang="en-US" dirty="0" smtClean="0"/>
              <a:t>Peel the onion and you have:</a:t>
            </a:r>
          </a:p>
          <a:p>
            <a:pPr lvl="1"/>
            <a:r>
              <a:rPr lang="en-US" dirty="0" smtClean="0"/>
              <a:t>Tianocore (Open Source EDK II) Intel is the sole maintainer</a:t>
            </a:r>
          </a:p>
          <a:p>
            <a:pPr lvl="1"/>
            <a:r>
              <a:rPr lang="en-US" dirty="0" smtClean="0"/>
              <a:t>IBV – Independent BIOS Vendors</a:t>
            </a:r>
          </a:p>
          <a:p>
            <a:pPr lvl="1"/>
            <a:r>
              <a:rPr lang="en-US" dirty="0"/>
              <a:t>OEM – </a:t>
            </a:r>
            <a:r>
              <a:rPr lang="en-US" dirty="0" smtClean="0"/>
              <a:t>Other Equipment Manufacturers (The folks building your systems)</a:t>
            </a:r>
          </a:p>
          <a:p>
            <a:pPr lvl="1"/>
            <a:r>
              <a:rPr lang="en-US" dirty="0" smtClean="0"/>
              <a:t>ODM – Original Design Manufacturer</a:t>
            </a:r>
          </a:p>
          <a:p>
            <a:pPr lvl="1"/>
            <a:r>
              <a:rPr lang="en-US" dirty="0" smtClean="0"/>
              <a:t>Consumers (deliberate action to download/install updates)</a:t>
            </a:r>
          </a:p>
          <a:p>
            <a:r>
              <a:rPr lang="en-US" sz="4000" dirty="0" smtClean="0"/>
              <a:t>If a </a:t>
            </a:r>
            <a:r>
              <a:rPr lang="en-US" sz="4000" dirty="0" err="1" smtClean="0"/>
              <a:t>vuln</a:t>
            </a:r>
            <a:r>
              <a:rPr lang="en-US" sz="4000" dirty="0" smtClean="0"/>
              <a:t> mitigation goes out it has to navigate the onion</a:t>
            </a:r>
            <a:r>
              <a:rPr lang="en-US" dirty="0" smtClean="0"/>
              <a:t> </a:t>
            </a:r>
          </a:p>
          <a:p>
            <a:pPr lvl="1"/>
            <a:r>
              <a:rPr lang="en-US" b="1" dirty="0" smtClean="0"/>
              <a:t>Additional update </a:t>
            </a:r>
            <a:r>
              <a:rPr lang="en-US" b="1" dirty="0"/>
              <a:t>lag time </a:t>
            </a:r>
            <a:r>
              <a:rPr lang="en-US" b="1" dirty="0" smtClean="0"/>
              <a:t>is introduced </a:t>
            </a:r>
            <a:r>
              <a:rPr lang="en-US" b="1" dirty="0"/>
              <a:t>because end users have to take deliberate action to download/install updates</a:t>
            </a:r>
            <a:endParaRPr lang="en-US" b="1" dirty="0" smtClean="0"/>
          </a:p>
          <a:p>
            <a:pPr lvl="1"/>
            <a:endParaRPr lang="en-US" dirty="0"/>
          </a:p>
        </p:txBody>
      </p:sp>
      <p:sp>
        <p:nvSpPr>
          <p:cNvPr id="5" name="TextBox 4"/>
          <p:cNvSpPr txBox="1"/>
          <p:nvPr/>
        </p:nvSpPr>
        <p:spPr>
          <a:xfrm>
            <a:off x="3074179" y="245006"/>
            <a:ext cx="6043642" cy="769441"/>
          </a:xfrm>
          <a:prstGeom prst="rect">
            <a:avLst/>
          </a:prstGeom>
          <a:noFill/>
        </p:spPr>
        <p:txBody>
          <a:bodyPr wrap="none" rtlCol="0">
            <a:spAutoFit/>
          </a:bodyPr>
          <a:lstStyle/>
          <a:p>
            <a:r>
              <a:rPr lang="en-US" sz="4400" dirty="0" smtClean="0">
                <a:solidFill>
                  <a:schemeClr val="bg1"/>
                </a:solidFill>
              </a:rPr>
              <a:t>UEFI Ecosystem Overview</a:t>
            </a:r>
            <a:endParaRPr lang="en-US" sz="4400" dirty="0">
              <a:solidFill>
                <a:schemeClr val="bg1"/>
              </a:solidFill>
            </a:endParaRPr>
          </a:p>
        </p:txBody>
      </p:sp>
    </p:spTree>
    <p:extLst>
      <p:ext uri="{BB962C8B-B14F-4D97-AF65-F5344CB8AC3E}">
        <p14:creationId xmlns:p14="http://schemas.microsoft.com/office/powerpoint/2010/main" val="27021813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3895" y="1455576"/>
            <a:ext cx="11299370" cy="5318448"/>
          </a:xfrm>
        </p:spPr>
      </p:pic>
      <p:sp>
        <p:nvSpPr>
          <p:cNvPr id="5" name="TextBox 4"/>
          <p:cNvSpPr txBox="1"/>
          <p:nvPr/>
        </p:nvSpPr>
        <p:spPr>
          <a:xfrm>
            <a:off x="4224429" y="245006"/>
            <a:ext cx="3743141" cy="769441"/>
          </a:xfrm>
          <a:prstGeom prst="rect">
            <a:avLst/>
          </a:prstGeom>
          <a:noFill/>
        </p:spPr>
        <p:txBody>
          <a:bodyPr wrap="none" rtlCol="0">
            <a:spAutoFit/>
          </a:bodyPr>
          <a:lstStyle/>
          <a:p>
            <a:r>
              <a:rPr lang="en-US" sz="4400" dirty="0" smtClean="0">
                <a:solidFill>
                  <a:schemeClr val="bg1"/>
                </a:solidFill>
              </a:rPr>
              <a:t>UEFI Ecosystem</a:t>
            </a:r>
            <a:endParaRPr lang="en-US" sz="4400" dirty="0">
              <a:solidFill>
                <a:schemeClr val="bg1"/>
              </a:solidFill>
            </a:endParaRPr>
          </a:p>
        </p:txBody>
      </p:sp>
    </p:spTree>
    <p:extLst>
      <p:ext uri="{BB962C8B-B14F-4D97-AF65-F5344CB8AC3E}">
        <p14:creationId xmlns:p14="http://schemas.microsoft.com/office/powerpoint/2010/main" val="24352528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916</TotalTime>
  <Words>4599</Words>
  <Application>Microsoft Office PowerPoint</Application>
  <PresentationFormat>Widescreen</PresentationFormat>
  <Paragraphs>615</Paragraphs>
  <Slides>47</Slides>
  <Notes>45</Notes>
  <HiddenSlides>1</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47</vt:i4>
      </vt:variant>
    </vt:vector>
  </HeadingPairs>
  <TitlesOfParts>
    <vt:vector size="61" baseType="lpstr">
      <vt:lpstr>DengXian</vt:lpstr>
      <vt:lpstr>ＭＳ Ｐゴシック</vt:lpstr>
      <vt:lpstr>Arial</vt:lpstr>
      <vt:lpstr>Browallia New</vt:lpstr>
      <vt:lpstr>Calibri</vt:lpstr>
      <vt:lpstr>Calibri (Body)</vt:lpstr>
      <vt:lpstr>Calibri Light</vt:lpstr>
      <vt:lpstr>DengXian Light</vt:lpstr>
      <vt:lpstr>Lucida Handwriting</vt:lpstr>
      <vt:lpstr>Neo Sans Intel</vt:lpstr>
      <vt:lpstr>Times New Roman</vt:lpstr>
      <vt:lpstr>Vista Sans OT Light</vt:lpstr>
      <vt:lpstr>Wingdings</vt:lpstr>
      <vt:lpstr>Office Theme</vt:lpstr>
      <vt:lpstr>Firmware is the new Black – Analyzing Past 3 years of BIOS/UEFI Security Vulnerabilities</vt:lpstr>
      <vt:lpstr>PowerPoint Presentation</vt:lpstr>
      <vt:lpstr>PowerPoint Presentation</vt:lpstr>
      <vt:lpstr>PowerPoint Presentation</vt:lpstr>
      <vt:lpstr>PowerPoint Presentation</vt:lpstr>
      <vt:lpstr>Where  is UEFI firmware</vt:lpstr>
      <vt:lpstr>What’s in UEFI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Bug Class Distribution 2015-2017 (Past Week – Middle July)</vt:lpstr>
      <vt:lpstr>Bug Class Distribution per Year 2015-2017 (Past Week – Middle July)</vt:lpstr>
      <vt:lpstr>PowerPoint Presentation</vt:lpstr>
      <vt:lpstr>PowerPoint Presentation</vt:lpstr>
      <vt:lpstr>PowerPoint Presentation</vt:lpstr>
      <vt:lpstr>Flash**</vt:lpstr>
      <vt:lpstr>SMM</vt:lpstr>
      <vt:lpstr>Resume from S3</vt:lpstr>
      <vt:lpstr>Tool chain</vt:lpstr>
      <vt:lpstr>Boot flow</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Branco, Rodrigo</cp:lastModifiedBy>
  <cp:revision>295</cp:revision>
  <dcterms:created xsi:type="dcterms:W3CDTF">2016-01-11T21:35:58Z</dcterms:created>
  <dcterms:modified xsi:type="dcterms:W3CDTF">2017-10-19T18:29:08Z</dcterms:modified>
</cp:coreProperties>
</file>