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0" r:id="rId4"/>
    <p:sldId id="257" r:id="rId5"/>
    <p:sldId id="258" r:id="rId6"/>
    <p:sldId id="259" r:id="rId7"/>
    <p:sldId id="261" r:id="rId8"/>
    <p:sldId id="262" r:id="rId9"/>
    <p:sldId id="264" r:id="rId10"/>
    <p:sldId id="268" r:id="rId11"/>
    <p:sldId id="270" r:id="rId12"/>
    <p:sldId id="265" r:id="rId13"/>
    <p:sldId id="269" r:id="rId14"/>
    <p:sldId id="276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7EED-5CDB-4BA3-A4DD-6BB6590DA30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5DF-8EF7-48AA-99F5-81CA81B2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8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7EED-5CDB-4BA3-A4DD-6BB6590DA30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5DF-8EF7-48AA-99F5-81CA81B2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3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7EED-5CDB-4BA3-A4DD-6BB6590DA30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5DF-8EF7-48AA-99F5-81CA81B2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4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7EED-5CDB-4BA3-A4DD-6BB6590DA30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5DF-8EF7-48AA-99F5-81CA81B2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7EED-5CDB-4BA3-A4DD-6BB6590DA30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5DF-8EF7-48AA-99F5-81CA81B2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3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7EED-5CDB-4BA3-A4DD-6BB6590DA30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5DF-8EF7-48AA-99F5-81CA81B2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0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7EED-5CDB-4BA3-A4DD-6BB6590DA30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5DF-8EF7-48AA-99F5-81CA81B2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7EED-5CDB-4BA3-A4DD-6BB6590DA30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5DF-8EF7-48AA-99F5-81CA81B2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7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7EED-5CDB-4BA3-A4DD-6BB6590DA30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5DF-8EF7-48AA-99F5-81CA81B2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7EED-5CDB-4BA3-A4DD-6BB6590DA30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5DF-8EF7-48AA-99F5-81CA81B2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7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7EED-5CDB-4BA3-A4DD-6BB6590DA30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5DF-8EF7-48AA-99F5-81CA81B2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4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A7EED-5CDB-4BA3-A4DD-6BB6590DA30E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75DF-8EF7-48AA-99F5-81CA81B2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0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s.cs.washington.edu/~bornholt/post/building-synthesizer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lee/klee" TargetMode="External"/><Relationship Id="rId3" Type="http://schemas.openxmlformats.org/officeDocument/2006/relationships/hyperlink" Target="https://github.com/trailofbits/manticore" TargetMode="External"/><Relationship Id="rId7" Type="http://schemas.openxmlformats.org/officeDocument/2006/relationships/hyperlink" Target="https://github.com/angr/pyvex" TargetMode="External"/><Relationship Id="rId2" Type="http://schemas.openxmlformats.org/officeDocument/2006/relationships/hyperlink" Target="https://github.com/Z3Prover/z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nathanSalwan/Triton" TargetMode="External"/><Relationship Id="rId5" Type="http://schemas.openxmlformats.org/officeDocument/2006/relationships/hyperlink" Target="https://github.com/angr/angr" TargetMode="External"/><Relationship Id="rId4" Type="http://schemas.openxmlformats.org/officeDocument/2006/relationships/hyperlink" Target="https://github.com/trailofbits/mcsema" TargetMode="External"/><Relationship Id="rId9" Type="http://schemas.openxmlformats.org/officeDocument/2006/relationships/hyperlink" Target="https://github.com/illera88/Pon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mtlib.cs.uiowa.ed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Constraint Solvers for Reverse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Edgar Barbosa</a:t>
            </a:r>
          </a:p>
          <a:p>
            <a:r>
              <a:rPr lang="en-US" dirty="0" smtClean="0"/>
              <a:t>H2HC 2018</a:t>
            </a:r>
          </a:p>
          <a:p>
            <a:r>
              <a:rPr lang="en-US" dirty="0" smtClean="0"/>
              <a:t>Sao Paulo</a:t>
            </a:r>
          </a:p>
          <a:p>
            <a:r>
              <a:rPr lang="en-US" dirty="0" smtClean="0"/>
              <a:t>Brazil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reverse engineering equivalent of JavaScript frameworks.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Makes sense, everyone has different objectives and preferences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Some tools do not use an intermediate language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 want to translate x86 to some IL. Some options: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OpenREIL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Valgrind</a:t>
            </a:r>
            <a:r>
              <a:rPr lang="en-US" dirty="0" smtClean="0">
                <a:sym typeface="Wingdings" panose="05000000000000000000" pitchFamily="2" charset="2"/>
              </a:rPr>
              <a:t> - </a:t>
            </a:r>
            <a:r>
              <a:rPr lang="en-US" dirty="0" err="1" smtClean="0">
                <a:sym typeface="Wingdings" panose="05000000000000000000" pitchFamily="2" charset="2"/>
              </a:rPr>
              <a:t>pyvex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Others (not enough time to demo them all)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				DEMO</a:t>
            </a:r>
          </a:p>
        </p:txBody>
      </p:sp>
    </p:spTree>
    <p:extLst>
      <p:ext uri="{BB962C8B-B14F-4D97-AF65-F5344CB8AC3E}">
        <p14:creationId xmlns:p14="http://schemas.microsoft.com/office/powerpoint/2010/main" val="3726308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Frequently one of the main objectives of using SMT based program analysis tools for x86 is to </a:t>
            </a:r>
            <a:r>
              <a:rPr lang="en-US" b="1" dirty="0" smtClean="0"/>
              <a:t>automatically find</a:t>
            </a:r>
            <a:r>
              <a:rPr lang="en-US" dirty="0" smtClean="0"/>
              <a:t> new inputs able to reach some execution path.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if (constraint1):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  if (constraint2):</a:t>
            </a:r>
          </a:p>
          <a:p>
            <a:pPr marL="457200" lvl="1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</a:rPr>
              <a:t>    </a:t>
            </a:r>
            <a:r>
              <a:rPr lang="en-US" sz="2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bug</a:t>
            </a:r>
            <a:r>
              <a:rPr lang="en-US" sz="2800" dirty="0" smtClean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endParaRPr lang="en-US" sz="2800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Satisfy constraint1 and constraint2 and you’ll be able to reach </a:t>
            </a:r>
            <a:r>
              <a:rPr lang="en-US" b="1" dirty="0" smtClean="0"/>
              <a:t>bug()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1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selected a few tools to demo. There are more tools. Google is your friend (probably not). Links to tools in the Resources slide.</a:t>
            </a:r>
          </a:p>
          <a:p>
            <a:r>
              <a:rPr lang="en-US" dirty="0" smtClean="0"/>
              <a:t>Triton</a:t>
            </a:r>
          </a:p>
          <a:p>
            <a:r>
              <a:rPr lang="en-US" dirty="0" err="1" smtClean="0"/>
              <a:t>Manticore</a:t>
            </a:r>
            <a:r>
              <a:rPr lang="en-US" dirty="0" smtClean="0"/>
              <a:t> (Trail of Bits)</a:t>
            </a:r>
          </a:p>
          <a:p>
            <a:r>
              <a:rPr lang="en-US" dirty="0" err="1" smtClean="0"/>
              <a:t>Angr</a:t>
            </a:r>
            <a:endParaRPr lang="en-US" dirty="0" smtClean="0"/>
          </a:p>
          <a:p>
            <a:r>
              <a:rPr lang="en-US" dirty="0" smtClean="0"/>
              <a:t>Klee</a:t>
            </a:r>
          </a:p>
          <a:p>
            <a:r>
              <a:rPr lang="en-US" dirty="0" err="1" smtClean="0"/>
              <a:t>mcsema</a:t>
            </a:r>
            <a:r>
              <a:rPr lang="en-US" dirty="0" smtClean="0"/>
              <a:t> (Trail of Bits)</a:t>
            </a:r>
          </a:p>
          <a:p>
            <a:r>
              <a:rPr lang="en-US" dirty="0" smtClean="0"/>
              <a:t>Ponce (IDA Pro plugin)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4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Program analysis and SMT solvers are a hot topic now.</a:t>
            </a:r>
          </a:p>
          <a:p>
            <a:r>
              <a:rPr lang="en-US" dirty="0" smtClean="0"/>
              <a:t>Much easier to find online material now compared with some years ago.</a:t>
            </a:r>
          </a:p>
          <a:p>
            <a:r>
              <a:rPr lang="en-US" dirty="0" smtClean="0"/>
              <a:t>The are tons of examples of how to use SMT solvers to solve CTF challenges.</a:t>
            </a:r>
          </a:p>
          <a:p>
            <a:r>
              <a:rPr lang="en-US" dirty="0" smtClean="0"/>
              <a:t>A really nice are of research is AEG (make sure you don’t miss Thais Moreira’s presentation here at H2HC!!)</a:t>
            </a:r>
          </a:p>
          <a:p>
            <a:r>
              <a:rPr lang="en-US" dirty="0" smtClean="0"/>
              <a:t>Another one: Program Synthesis! </a:t>
            </a:r>
            <a:r>
              <a:rPr lang="en-US" dirty="0" smtClean="0">
                <a:hlinkClick r:id="rId2"/>
              </a:rPr>
              <a:t>https://homes.cs.washington.edu/~bornholt/post/building-synthesizer.html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Topic for a future talk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67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7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Z3: </a:t>
            </a:r>
            <a:r>
              <a:rPr lang="en-US" dirty="0" smtClean="0">
                <a:hlinkClick r:id="rId2"/>
              </a:rPr>
              <a:t>https://github.com/Z3Prover/z3</a:t>
            </a:r>
            <a:endParaRPr lang="en-US" dirty="0" smtClean="0"/>
          </a:p>
          <a:p>
            <a:r>
              <a:rPr lang="en-US" dirty="0" err="1" smtClean="0"/>
              <a:t>Manticore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https://github.com/trailofbits/manticore</a:t>
            </a:r>
            <a:endParaRPr lang="en-US" dirty="0" smtClean="0"/>
          </a:p>
          <a:p>
            <a:r>
              <a:rPr lang="en-US" dirty="0" err="1" smtClean="0"/>
              <a:t>mcsema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https://github.com/trailofbits/mcsema</a:t>
            </a:r>
            <a:endParaRPr lang="en-US" dirty="0" smtClean="0"/>
          </a:p>
          <a:p>
            <a:r>
              <a:rPr lang="en-US" dirty="0" err="1" smtClean="0"/>
              <a:t>angr</a:t>
            </a:r>
            <a:r>
              <a:rPr lang="en-US" dirty="0" smtClean="0"/>
              <a:t>: </a:t>
            </a:r>
            <a:r>
              <a:rPr lang="en-US" dirty="0" smtClean="0">
                <a:hlinkClick r:id="rId5"/>
              </a:rPr>
              <a:t>https://github.com/angr/angr</a:t>
            </a:r>
            <a:endParaRPr lang="en-US" dirty="0" smtClean="0"/>
          </a:p>
          <a:p>
            <a:r>
              <a:rPr lang="en-US" dirty="0" smtClean="0"/>
              <a:t>Triton: </a:t>
            </a:r>
            <a:r>
              <a:rPr lang="en-US" dirty="0" smtClean="0">
                <a:hlinkClick r:id="rId6"/>
              </a:rPr>
              <a:t>https://github.com/JonathanSalwan/Triton</a:t>
            </a:r>
            <a:endParaRPr lang="en-US" dirty="0" smtClean="0"/>
          </a:p>
          <a:p>
            <a:r>
              <a:rPr lang="en-US" dirty="0" err="1" smtClean="0"/>
              <a:t>pyvex</a:t>
            </a:r>
            <a:r>
              <a:rPr lang="en-US" dirty="0" smtClean="0"/>
              <a:t>: </a:t>
            </a:r>
            <a:r>
              <a:rPr lang="en-US" dirty="0" smtClean="0">
                <a:hlinkClick r:id="rId7"/>
              </a:rPr>
              <a:t>https://github.com/angr/pyvex</a:t>
            </a:r>
            <a:endParaRPr lang="en-US" dirty="0" smtClean="0"/>
          </a:p>
          <a:p>
            <a:r>
              <a:rPr lang="en-US" dirty="0" err="1" smtClean="0"/>
              <a:t>klee</a:t>
            </a:r>
            <a:r>
              <a:rPr lang="en-US" dirty="0" smtClean="0"/>
              <a:t>: </a:t>
            </a:r>
            <a:r>
              <a:rPr lang="en-US" dirty="0" smtClean="0">
                <a:hlinkClick r:id="rId8"/>
              </a:rPr>
              <a:t>https://github.com/klee/klee</a:t>
            </a:r>
            <a:endParaRPr lang="en-US" dirty="0" smtClean="0"/>
          </a:p>
          <a:p>
            <a:r>
              <a:rPr lang="en-US" dirty="0" smtClean="0"/>
              <a:t>ponce: </a:t>
            </a:r>
            <a:r>
              <a:rPr lang="en-US" dirty="0" smtClean="0">
                <a:hlinkClick r:id="rId9"/>
              </a:rPr>
              <a:t>https://github.com/illera88/Ponce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2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Opinions expressed are solely </a:t>
            </a:r>
            <a:r>
              <a:rPr lang="en-US" sz="3600" b="1" dirty="0" smtClean="0"/>
              <a:t>my own</a:t>
            </a:r>
            <a:r>
              <a:rPr lang="en-US" sz="3600" dirty="0" smtClean="0"/>
              <a:t> and do not express the views or opinions of my employer.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6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Practical, </a:t>
            </a:r>
            <a:r>
              <a:rPr lang="en-US" b="1" dirty="0" smtClean="0"/>
              <a:t>demonstration</a:t>
            </a:r>
            <a:r>
              <a:rPr lang="en-US" dirty="0" smtClean="0"/>
              <a:t> based talk about how to integrate SMT solvers to your reverse engineering workflow.</a:t>
            </a:r>
          </a:p>
          <a:p>
            <a:r>
              <a:rPr lang="en-US" dirty="0" smtClean="0"/>
              <a:t>No academic theory, no discussions about SAT and SMT internals. </a:t>
            </a:r>
          </a:p>
          <a:p>
            <a:r>
              <a:rPr lang="en-US" dirty="0" smtClean="0"/>
              <a:t>Focus on demonstration of state-of-art SMT-based program analysis tools.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049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Solvers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 Programming</a:t>
            </a:r>
          </a:p>
          <a:p>
            <a:r>
              <a:rPr lang="en-US" dirty="0" smtClean="0"/>
              <a:t>Express relations between variables in the form of constraints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sat – the constraints are satisfiable</a:t>
            </a:r>
          </a:p>
          <a:p>
            <a:pPr lvl="1"/>
            <a:r>
              <a:rPr lang="en-US" dirty="0" smtClean="0"/>
              <a:t>unsat – it is not possible to satisfy the constraints</a:t>
            </a:r>
          </a:p>
          <a:p>
            <a:pPr lvl="1"/>
            <a:r>
              <a:rPr lang="en-US" dirty="0" smtClean="0"/>
              <a:t>timeout – it can take a long time to find the answer (unknown)</a:t>
            </a:r>
          </a:p>
          <a:p>
            <a:pPr lvl="1"/>
            <a:r>
              <a:rPr lang="en-US" dirty="0" smtClean="0"/>
              <a:t>crash (seriously) – how much RAM do you have?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2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Z3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Extremely powerful constraint solver (prover)</a:t>
            </a:r>
          </a:p>
          <a:p>
            <a:r>
              <a:rPr lang="en-US" dirty="0" smtClean="0"/>
              <a:t>Bindings to Python – easy to use</a:t>
            </a:r>
          </a:p>
          <a:p>
            <a:r>
              <a:rPr lang="en-US" dirty="0" smtClean="0"/>
              <a:t>Open-source </a:t>
            </a:r>
          </a:p>
          <a:p>
            <a:r>
              <a:rPr lang="en-US" dirty="0" smtClean="0"/>
              <a:t>Very popular SMT solver</a:t>
            </a:r>
          </a:p>
          <a:p>
            <a:r>
              <a:rPr lang="en-US" dirty="0" smtClean="0"/>
              <a:t>There are other solvers:</a:t>
            </a:r>
          </a:p>
          <a:p>
            <a:pPr lvl="1"/>
            <a:r>
              <a:rPr lang="en-US" dirty="0" smtClean="0"/>
              <a:t>CVC4</a:t>
            </a:r>
          </a:p>
          <a:p>
            <a:pPr lvl="1"/>
            <a:r>
              <a:rPr lang="en-US" dirty="0" smtClean="0"/>
              <a:t>STP</a:t>
            </a:r>
          </a:p>
          <a:p>
            <a:pPr lvl="1"/>
            <a:r>
              <a:rPr lang="en-US" dirty="0" err="1" smtClean="0"/>
              <a:t>Yices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6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 you like LISP?</a:t>
            </a:r>
          </a:p>
          <a:p>
            <a:pPr lvl="1"/>
            <a:r>
              <a:rPr lang="en-US" dirty="0" smtClean="0"/>
              <a:t>You will love SMT-LIB!</a:t>
            </a:r>
          </a:p>
          <a:p>
            <a:r>
              <a:rPr lang="en-US" dirty="0" smtClean="0"/>
              <a:t>Official standard language for SMT solvers</a:t>
            </a:r>
          </a:p>
          <a:p>
            <a:r>
              <a:rPr lang="en-US" dirty="0"/>
              <a:t>Documentation </a:t>
            </a:r>
            <a:r>
              <a:rPr lang="en-US" dirty="0">
                <a:hlinkClick r:id="rId2"/>
              </a:rPr>
              <a:t>http://smtlib.cs.uiowa.edu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</a:t>
            </a:r>
            <a:r>
              <a:rPr lang="en-US" b="1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2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constraints to solve?</a:t>
            </a:r>
          </a:p>
          <a:p>
            <a:r>
              <a:rPr lang="en-US" dirty="0" smtClean="0"/>
              <a:t>Translate them to SMTLIB and use the power of the solvers</a:t>
            </a:r>
          </a:p>
          <a:p>
            <a:r>
              <a:rPr lang="en-US" dirty="0" smtClean="0"/>
              <a:t>Let’s do it!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                                                       DEMO</a:t>
            </a:r>
          </a:p>
        </p:txBody>
      </p:sp>
    </p:spTree>
    <p:extLst>
      <p:ext uri="{BB962C8B-B14F-4D97-AF65-F5344CB8AC3E}">
        <p14:creationId xmlns:p14="http://schemas.microsoft.com/office/powerpoint/2010/main" val="351868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our life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blessed soul at Microsoft decided to free us from the pain of using SMTLIB and create a Python bindings for the Z3 API.</a:t>
            </a:r>
          </a:p>
          <a:p>
            <a:r>
              <a:rPr lang="en-US" dirty="0" smtClean="0"/>
              <a:t>from z3 import *</a:t>
            </a:r>
          </a:p>
          <a:p>
            <a:r>
              <a:rPr lang="en-US" dirty="0" smtClean="0"/>
              <a:t>Theories (Integers, </a:t>
            </a:r>
            <a:r>
              <a:rPr lang="en-US" dirty="0" err="1" smtClean="0"/>
              <a:t>BitVectors</a:t>
            </a:r>
            <a:r>
              <a:rPr lang="en-US" dirty="0" smtClean="0"/>
              <a:t>, Reals, String, Sequences, </a:t>
            </a:r>
            <a:r>
              <a:rPr lang="en-US" dirty="0" err="1" smtClean="0"/>
              <a:t>RegEx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                                                 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3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SMT and x86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“Mr. Barbosa, I want to translate all world problems to SMT and retire! Teach me how do it!”</a:t>
            </a:r>
          </a:p>
          <a:p>
            <a:r>
              <a:rPr lang="en-US" dirty="0" smtClean="0"/>
              <a:t>Hold on! SMT solvers are really powerful, but P is still not equal NP, combinatorial explosion is still a thing and there is a lot of translation work to be done yet.</a:t>
            </a:r>
          </a:p>
          <a:p>
            <a:pPr lvl="1"/>
            <a:r>
              <a:rPr lang="en-US" dirty="0" smtClean="0"/>
              <a:t>Example: translation of the x86 instruction set to SMT formulas.</a:t>
            </a:r>
          </a:p>
          <a:p>
            <a:pPr lvl="1"/>
            <a:r>
              <a:rPr lang="en-US" dirty="0" smtClean="0"/>
              <a:t>Good news: very smart people has been working on building awesome tools to deal with x86 code. I will demo some of these tools.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6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619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Office Theme</vt:lpstr>
      <vt:lpstr>Constraint Solvers for Reverse Engineering</vt:lpstr>
      <vt:lpstr>Disclaimer</vt:lpstr>
      <vt:lpstr>Objective of the talk</vt:lpstr>
      <vt:lpstr>Constraint Solvers</vt:lpstr>
      <vt:lpstr>Microsoft Z3</vt:lpstr>
      <vt:lpstr>Language</vt:lpstr>
      <vt:lpstr>Workflow</vt:lpstr>
      <vt:lpstr>Making our life easier</vt:lpstr>
      <vt:lpstr>SMT and x86 code </vt:lpstr>
      <vt:lpstr>Intermediate languages</vt:lpstr>
      <vt:lpstr>Tools</vt:lpstr>
      <vt:lpstr>DEMO time!</vt:lpstr>
      <vt:lpstr>What’s next?</vt:lpstr>
      <vt:lpstr>QUESTIONS?</vt:lpstr>
      <vt:lpstr>Resources: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Solvers for Reverse Engineering</dc:title>
  <dc:creator>Barbosa, Edgar</dc:creator>
  <cp:keywords>CTPClassification=CTP_NT</cp:keywords>
  <cp:lastModifiedBy>Barbosa, Edgar</cp:lastModifiedBy>
  <cp:revision>21</cp:revision>
  <dcterms:created xsi:type="dcterms:W3CDTF">2018-10-15T20:35:05Z</dcterms:created>
  <dcterms:modified xsi:type="dcterms:W3CDTF">2018-10-15T22:04:22Z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9918f80d-636a-4cee-8d02-779beb4a05a6</vt:lpwstr>
  </property>
  <property fmtid="{D5CDD505-2E9C-101B-9397-08002B2CF9AE}" pid="3" name="CTP_TimeStamp">
    <vt:lpwstr>2018-10-15 22:04:22Z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