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202EB7-95E5-591C-3403-A21FDD9B6A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65A80-B920-05BF-F844-E0634D64B8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6284C-0691-45CF-9EC2-1DB9B7FA76CF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505B1-A5E2-58EC-1A95-92341A2B04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F4D84-9E89-E6AF-2206-55865E07F8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416C8-D41D-4973-AE1B-0CC272EBF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53709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6A7C2-6FC3-405E-8EDA-8097379AD7E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2EB89-626A-40E8-89F1-21A058C23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03683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23FC-17BF-8337-3499-1A5D0C663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40BCD-83B8-B748-4B88-EFA93CBE8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9FB1-3DD3-89AA-9428-C3430666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1190-FFBA-4183-AD50-114F46F2621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9F7D1-1DA0-5D31-A749-01746691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98C89-A587-1E62-B68F-D6FFC576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FB06-706D-493D-A63E-BB3DCF22B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32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C97B-EC56-988E-FD23-70FBF951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AE8F6-052F-3FDD-4396-999D66ADC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8BB97-0284-9614-7C37-D53C954F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1190-FFBA-4183-AD50-114F46F2621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6690E-110B-D946-C54F-DABC7E30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2C990-99A2-4FC3-E518-7A4F96A8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FB06-706D-493D-A63E-BB3DCF22B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89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58F7A-AC1E-88CE-0B36-ECDB431EB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2762F-B934-67BB-7736-88A37EF05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30CCA-AAFD-5979-111D-DBA8EAE5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1190-FFBA-4183-AD50-114F46F2621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AB855-947E-083A-AE83-E5F314D0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6475F-B81F-5131-245A-6AF6686E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FB06-706D-493D-A63E-BB3DCF22B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76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0A97-D1DE-4303-76E7-4E40EE18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AAD1-B50F-DDB0-C042-7E435D218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FFDB5-3510-CFD1-DA45-ED094B7F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1190-FFBA-4183-AD50-114F46F2621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BA11D-1668-E4EE-94CE-8F1DF7A2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0BD0A-3594-1DB8-255F-6F7906E5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FB06-706D-493D-A63E-BB3DCF22B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29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F1AF-50F0-13E6-40E6-C589A8E6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6B598-AECD-0291-8A74-5ED915824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65199-8B2B-9D43-C1DF-461D1931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1190-FFBA-4183-AD50-114F46F2621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5F787-70C8-6225-23BD-C153CD3A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969E-F5B4-C229-B8AD-5DF721E7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FB06-706D-493D-A63E-BB3DCF22B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72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C359-F7D5-5B8E-3866-6457E210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D7042-B259-888E-2D54-32B923A48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91019-3B27-1E0A-3C3B-4E90FDC3C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CB057-FC3E-446F-CDE9-9F6D1B74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1190-FFBA-4183-AD50-114F46F2621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08B9C-253F-B368-0E7D-E6E54AA5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78FE2-818A-73D3-F307-F9F2B77D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FB06-706D-493D-A63E-BB3DCF22B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2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3F32-B034-2008-10FA-A885B0D4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42EFC-1ACA-E804-EA74-970B96C4E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FCFF9-74A0-7D48-BFFF-BB7487171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DC9C3-1247-A9EC-AD2F-8C16235F7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90342-5056-9CCD-3EC0-41D31CDB8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A1D541-5417-0391-4723-E8DF7607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1190-FFBA-4183-AD50-114F46F2621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A8601-F536-AAE3-49F0-CD85EC0D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3A22F-5149-C7A4-D911-C1D35AAA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FB06-706D-493D-A63E-BB3DCF22B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12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967E-4B06-AECD-566D-D76CD5A1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E5F70-90BC-5E8C-0C70-F8DB53EC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1190-FFBA-4183-AD50-114F46F2621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0C111-9AB7-6DB9-ADEA-2C92B741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F3C50-E8B1-858D-22DC-86670AF9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FB06-706D-493D-A63E-BB3DCF22B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82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6ACFD-A7E9-AADF-D5F8-FC3F3BA0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1190-FFBA-4183-AD50-114F46F2621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CC2FA-F88C-664B-DFA7-73A6F07F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383E4-17AC-C61C-4CDC-3C06FFE5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FB06-706D-493D-A63E-BB3DCF22B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42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9812-AC9A-BFF4-746D-314A7CF0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107ED-A633-9EA8-6FCF-19FEB5B0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DAE8B-CF66-54EB-1656-ED6A1A3C0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22F12-292D-CE74-DDB9-C537B800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1190-FFBA-4183-AD50-114F46F2621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C05B8-6371-7541-A8B0-C66B841B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F10DD-F804-FDD6-9065-B4504420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FB06-706D-493D-A63E-BB3DCF22B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5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2A5-60C5-8942-FF61-9B397AC2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937B1-7D03-E679-3A47-3B9A8275A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F90ED-BA06-5A99-AE92-280BBB412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01370-70E1-D100-768E-6D74BEF9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1190-FFBA-4183-AD50-114F46F2621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9EB13-C583-E80F-29E0-517D7498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63DAA-E806-0DF5-D241-B71910AB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FB06-706D-493D-A63E-BB3DCF22B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13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97A8B-AD45-0F02-9B1F-52927BC1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0A196-9CAD-727A-CDB8-F6FC6F20E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7CB48-DC98-4564-252C-0066CB41B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91190-FFBA-4183-AD50-114F46F2621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05DA1-F37B-75FD-6330-D7FB96D04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5ACC1-E57E-9744-05D1-5E9026C1D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8FB06-706D-493D-A63E-BB3DCF22B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0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0AA6-3CB4-76FF-3F04-2E239D10D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Predictive Marketing Analytics for Better Lead Conversion in EdTech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F54B7-9D20-95BB-6E6F-744B99E64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5781" y="5639881"/>
            <a:ext cx="9144000" cy="1655762"/>
          </a:xfrm>
        </p:spPr>
        <p:txBody>
          <a:bodyPr/>
          <a:lstStyle/>
          <a:p>
            <a:r>
              <a:rPr lang="en-IN" dirty="0"/>
              <a:t>By Akhileshwar Pandey</a:t>
            </a:r>
          </a:p>
          <a:p>
            <a:r>
              <a:rPr lang="en-IN" dirty="0"/>
              <a:t>Roll No- 21f3002866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6CEF5-AF68-9C92-5D56-A776C1FC1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62" y="3601040"/>
            <a:ext cx="2109238" cy="194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73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7C5E-45E9-5AF5-B96E-BC2F0F28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4883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F995B-DCB7-D12A-61FA-805AF3EB7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398"/>
            <a:ext cx="10515600" cy="4939645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fkGroteskNeue"/>
              </a:rPr>
              <a:t>Implement structured follow-up system within 24-48 hours of registration.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fkGroteskNeue"/>
              </a:rPr>
              <a:t>Increase marketing efforts on high-converting channels: Instagram, WhatsApp, YouTube.</a:t>
            </a:r>
            <a:endParaRPr lang="en-US" dirty="0">
              <a:latin typeface="fkGroteskNeue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fkGroteskNeue"/>
              </a:rPr>
              <a:t>Introduce time-sensitive discounts for high-potential leads.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fkGroteskNeue"/>
              </a:rPr>
              <a:t>Enhance data collection and management by capturing comprehensive lead information, including demographics (such as Board and State) and economic background of students.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Leads from Website Queries and App Downloads have lower conversion rates. Revamp landing pages, improve chatbot interactions, and offer incentives (discounts/free trials) for these leads.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94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2F898-E044-9B1F-278A-9C7D9F87E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4142"/>
            <a:ext cx="12192000" cy="456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4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BB25-D82F-6A25-C18F-D750FA24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E533295-BDB8-50B8-0F3A-84D410FC96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6" r="5246"/>
          <a:stretch>
            <a:fillRect/>
          </a:stretch>
        </p:blipFill>
        <p:spPr>
          <a:xfrm>
            <a:off x="5844618" y="987425"/>
            <a:ext cx="5510769" cy="44706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12D3-864E-B18A-9275-FDDB66CF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089672" cy="381158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fkGroteskNeue"/>
            </a:endParaRP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Blade Learner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EdTech company focused on humanities students</a:t>
            </a:r>
            <a:endParaRPr lang="en-US" dirty="0">
              <a:latin typeface="fkGroteskNeue"/>
            </a:endParaRP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</a:t>
            </a:r>
            <a:endParaRPr lang="en-US" b="0" i="0" dirty="0">
              <a:effectLst/>
              <a:latin typeface="fkGroteskNeue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Inefficient lead prioritization.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conversion rate (about 7%).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data-driven decision making in telemarketing campaigns.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74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BA52-1AC6-FF6C-1EBF-D882BC2C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6BBDC-52A4-51BD-5388-38F27094F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Objectives:</a:t>
            </a: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predictive model for lead scoring.</a:t>
            </a: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lead conversion rates.</a:t>
            </a: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telemarketing efficiency.</a:t>
            </a: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 data-driven decision-making culture.</a:t>
            </a:r>
          </a:p>
          <a:p>
            <a:pPr marL="0" indent="0"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achieving these objectives, aim is to optimize resource allocation, increase revenue, and create a more targeted approach to student acquisition.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F62A-018A-C609-8D27-857B8F0E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FFA40-9B1D-727B-1332-4DAA6E985A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buNone/>
            </a:pPr>
            <a:r>
              <a:rPr lang="en-US" sz="44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preprocessing</a:t>
            </a:r>
          </a:p>
          <a:p>
            <a:pPr lvl="1"/>
            <a:r>
              <a:rPr lang="en-US" sz="3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Gathered lead data .</a:t>
            </a:r>
          </a:p>
          <a:p>
            <a:pPr lvl="1"/>
            <a:r>
              <a:rPr lang="en-US" sz="3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Cleaned and standardized data for analysis using excel and python.</a:t>
            </a:r>
          </a:p>
          <a:p>
            <a:pPr algn="l">
              <a:buNone/>
            </a:pPr>
            <a:endParaRPr lang="en-US" sz="3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endParaRPr lang="en-US" sz="3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Identified trends in lead generation and conversion.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Analyzed patterns in successful conversions.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B307B-E875-182F-E885-BAE8F98A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715"/>
            <a:ext cx="5181600" cy="4659248"/>
          </a:xfrm>
        </p:spPr>
        <p:txBody>
          <a:bodyPr>
            <a:normAutofit fontScale="5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fkGroteskNeue"/>
            </a:endParaRPr>
          </a:p>
          <a:p>
            <a:pPr>
              <a:buNone/>
            </a:pPr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new features like time gaps between interactions, Parents intervention.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Encoded categorical variables for model input.</a:t>
            </a:r>
          </a:p>
          <a:p>
            <a:pPr marL="457200" lvl="1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and compared multiple models for lead scoring.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cross-validation to ensure model robustness.</a:t>
            </a:r>
          </a:p>
          <a:p>
            <a:pPr marL="742950" lvl="1" indent="-285750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Assessed model performance using various metrics like </a:t>
            </a:r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AUC-ROC, precision, recall, F1-score.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94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DFD5-C1E7-1BC2-DADD-C7D1FA01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26D8-9A14-034E-869A-E5FE359E32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Feature engineering: Created polynomial features to capture non-linear relationships.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Train-test split: Data divided into 80% training, 20% testing sets.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Tested Logistic Regression, Decision Trees, and Random Forest.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Random Forest selected as best performing model.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A93FB-3C4D-AF62-285D-861F5BB2E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744857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070C0"/>
                </a:solidFill>
                <a:effectLst/>
                <a:latin typeface="fkGroteskNeue"/>
              </a:rPr>
              <a:t>Evaluation metrics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Accuracy: 96% on test set.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High AUC-ROC score: 0.99.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Precision, recall, and F1-score calculated.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Confusion matrix analyzed for false positives/negatives.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070C0"/>
                </a:solidFill>
                <a:effectLst/>
                <a:latin typeface="fkGroteskNeue"/>
              </a:rPr>
              <a:t>Challenges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Class imbalance addressed using SMOTE.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Lower recall for converted leads due to imbalance.</a:t>
            </a:r>
          </a:p>
          <a:p>
            <a:r>
              <a:rPr lang="en-US" b="0" i="0" dirty="0">
                <a:solidFill>
                  <a:srgbClr val="0070C0"/>
                </a:solidFill>
                <a:effectLst/>
                <a:latin typeface="fkGroteskNeue"/>
              </a:rPr>
              <a:t>Engagement timing, lead source, and subject selection identified as key factors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47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604F-4904-6C08-D8E4-5310124D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1AA571-D235-6495-1FAE-C65274509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9459" y="1863332"/>
            <a:ext cx="5776961" cy="3557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18BA0C-644B-56A4-C921-A55F1D46251F}"/>
              </a:ext>
            </a:extLst>
          </p:cNvPr>
          <p:cNvSpPr txBox="1"/>
          <p:nvPr/>
        </p:nvSpPr>
        <p:spPr>
          <a:xfrm>
            <a:off x="838200" y="2026763"/>
            <a:ext cx="50912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graph illustrates daily lead registrations  and the number of first calls made between October 2024 and January 2025.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multiple instances where lead registrations spike significantly, but the corresponding first calls do not increase proportionally.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25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6748-D2F5-D0F5-2A5B-8181E9D6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19E8F5-611A-7B34-73B8-2B4A86E88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6656" y="1919893"/>
            <a:ext cx="5935815" cy="3462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15C03D-E880-E764-FD2C-04E79E2D3568}"/>
              </a:ext>
            </a:extLst>
          </p:cNvPr>
          <p:cNvSpPr txBox="1"/>
          <p:nvPr/>
        </p:nvSpPr>
        <p:spPr>
          <a:xfrm>
            <a:off x="838200" y="2055043"/>
            <a:ext cx="4808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his graph evaluates the conversion rates across different lead sources and identify the most effective channels for acquiring customers. 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Although leads from WhatsApp, Instagram and YouTube are less in volume but their conversion rate is much higher as compared to other leads. 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‘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NORMAL’ which happens to be the most frequent lead type is having very less conversion rate.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90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D3B2-2E23-8F33-C35E-0DFA91F6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0562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B155EE-7CB7-FFC4-FAEE-9760D9B0DE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1322" y="1744860"/>
            <a:ext cx="4704761" cy="2789433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F64308-3E6F-DB2E-BFB3-30226A722D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6744" y="1495688"/>
            <a:ext cx="5037056" cy="27086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E2A33C-4ABF-2959-8EE5-63E146CF3B54}"/>
              </a:ext>
            </a:extLst>
          </p:cNvPr>
          <p:cNvSpPr txBox="1"/>
          <p:nvPr/>
        </p:nvSpPr>
        <p:spPr>
          <a:xfrm>
            <a:off x="951322" y="4939645"/>
            <a:ext cx="47047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graph above shows that ‘Alpha All in One’ has highest Conversion rate. </a:t>
            </a:r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Although,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Alpha OG has highest frequency but its conversion rate is lower than three courses.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39FDAF-3324-3B54-71E4-72F8AC524058}"/>
              </a:ext>
            </a:extLst>
          </p:cNvPr>
          <p:cNvSpPr txBox="1"/>
          <p:nvPr/>
        </p:nvSpPr>
        <p:spPr>
          <a:xfrm>
            <a:off x="6617616" y="4534293"/>
            <a:ext cx="4736184" cy="2268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rtl="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Most popular subject combinations: "His, Pol, Geo, Eng" and "His, Pol, Eco, Eng" have the highest number of leads, indicating strong interest in these subject combinations.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History Political English are the subject sought in every combinations.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46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4A23-23C2-B4BB-5139-C9DC112F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E584A9-13E3-7C72-F145-20B667792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5826" y="2102176"/>
            <a:ext cx="6289487" cy="4128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B393CA-83C4-71A6-8752-7A55EC3F3F3F}"/>
              </a:ext>
            </a:extLst>
          </p:cNvPr>
          <p:cNvSpPr txBox="1"/>
          <p:nvPr/>
        </p:nvSpPr>
        <p:spPr>
          <a:xfrm>
            <a:off x="838200" y="2102176"/>
            <a:ext cx="40354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Significant drop-off after registration: Only about 53 percent of registered leads proceed to the first call.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Drastic decline after the second call: Only 11 out of 69 leads make it to the third call, indicating a major drop-off point.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Final conversion rate is low (7.27%): Only 40 leads out of 542 eventually convert.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33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651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fkGroteskNeue</vt:lpstr>
      <vt:lpstr>Symbol</vt:lpstr>
      <vt:lpstr>Times New Roman</vt:lpstr>
      <vt:lpstr>Wingdings</vt:lpstr>
      <vt:lpstr>Office Theme</vt:lpstr>
      <vt:lpstr>Predictive Marketing Analytics for Better Lead Conversion in EdTech</vt:lpstr>
      <vt:lpstr>Introduction</vt:lpstr>
      <vt:lpstr>Objectives</vt:lpstr>
      <vt:lpstr>Methodology</vt:lpstr>
      <vt:lpstr>ML Model Development</vt:lpstr>
      <vt:lpstr>Key Findings</vt:lpstr>
      <vt:lpstr>Key Findings</vt:lpstr>
      <vt:lpstr>Key Findings</vt:lpstr>
      <vt:lpstr>Key Findings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balkrishna shukla</dc:creator>
  <cp:lastModifiedBy>balkrishna shukla</cp:lastModifiedBy>
  <cp:revision>7</cp:revision>
  <dcterms:created xsi:type="dcterms:W3CDTF">2025-03-24T16:09:37Z</dcterms:created>
  <dcterms:modified xsi:type="dcterms:W3CDTF">2025-03-25T05:03:26Z</dcterms:modified>
</cp:coreProperties>
</file>