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02298A-9BD5-48F4-85A6-0A309839C0D2}">
          <p14:sldIdLst>
            <p14:sldId id="25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15/04/2024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006920128bf3e971acb2f61d1bc24cc703754754/%5BDDBB%5D/C3/TA1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6vnb57ifezo05wfggcx0caxyb9m8a7b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hlinkClick r:id="rId2"/>
            <a:extLst>
              <a:ext uri="{FF2B5EF4-FFF2-40B4-BE49-F238E27FC236}">
                <a16:creationId xmlns:a16="http://schemas.microsoft.com/office/drawing/2014/main" id="{83D6A5D3-F6EF-5CB4-8CE9-BE2A1557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3" name="Imagen 2">
            <a:hlinkClick r:id="rId4"/>
            <a:extLst>
              <a:ext uri="{FF2B5EF4-FFF2-40B4-BE49-F238E27FC236}">
                <a16:creationId xmlns:a16="http://schemas.microsoft.com/office/drawing/2014/main" id="{77624ABE-C25F-37D7-1D59-80801EA6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7E65B4-3929-91D6-1F74-722A70448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510" y="348739"/>
            <a:ext cx="4954980" cy="9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3215065" y="3429000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asignado_a</a:t>
            </a:r>
            <a:r>
              <a:rPr lang="es-ES" dirty="0"/>
              <a:t> utiliza como fk el </a:t>
            </a:r>
            <a:r>
              <a:rPr lang="es-ES" u="sng" dirty="0"/>
              <a:t>id_proyecto</a:t>
            </a:r>
            <a:r>
              <a:rPr lang="es-ES" dirty="0"/>
              <a:t> de la tabla </a:t>
            </a:r>
            <a:r>
              <a:rPr lang="es-ES" i="1" dirty="0"/>
              <a:t>proyecto</a:t>
            </a:r>
            <a:r>
              <a:rPr lang="es-ES" dirty="0"/>
              <a:t> y </a:t>
            </a:r>
            <a:r>
              <a:rPr lang="es-ES" u="sng" dirty="0"/>
              <a:t>DNI</a:t>
            </a:r>
            <a:r>
              <a:rPr lang="es-ES" dirty="0"/>
              <a:t> de la tabla </a:t>
            </a:r>
            <a:r>
              <a:rPr lang="es-ES" i="1" dirty="0"/>
              <a:t>cientificos</a:t>
            </a:r>
            <a:r>
              <a:rPr lang="es-ES" dirty="0"/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7446C-BC7C-B442-7101-CA88344E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8" y="1022772"/>
            <a:ext cx="10722712" cy="18285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7D7475-E469-2171-A4FE-E6D7FDB8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89500"/>
            <a:ext cx="3066863" cy="4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11C631F-9BF6-9E83-552D-B8769355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9" y="389499"/>
            <a:ext cx="4112781" cy="4963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088610-C914-29D8-52D3-F90818DAB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2" r="1272"/>
          <a:stretch/>
        </p:blipFill>
        <p:spPr>
          <a:xfrm>
            <a:off x="294968" y="885870"/>
            <a:ext cx="11897032" cy="296058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1858214" y="3635476"/>
            <a:ext cx="5504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venta </a:t>
            </a:r>
            <a:r>
              <a:rPr lang="es-ES" dirty="0"/>
              <a:t>utiliza como fk el </a:t>
            </a:r>
            <a:r>
              <a:rPr lang="es-ES" u="sng" dirty="0"/>
              <a:t>cod_prodcutos</a:t>
            </a:r>
            <a:r>
              <a:rPr lang="es-ES" dirty="0"/>
              <a:t> de la tabla </a:t>
            </a:r>
            <a:r>
              <a:rPr lang="es-ES" i="1" dirty="0"/>
              <a:t>productos, </a:t>
            </a:r>
            <a:r>
              <a:rPr lang="es-ES" dirty="0"/>
              <a:t>el </a:t>
            </a:r>
            <a:r>
              <a:rPr lang="es-ES" u="sng" dirty="0"/>
              <a:t>cod_maq</a:t>
            </a:r>
            <a:r>
              <a:rPr lang="es-ES" dirty="0"/>
              <a:t> de </a:t>
            </a:r>
            <a:r>
              <a:rPr lang="es-ES" i="1" dirty="0"/>
              <a:t>maq_registradoras</a:t>
            </a:r>
            <a:r>
              <a:rPr lang="es-ES" dirty="0"/>
              <a:t> y </a:t>
            </a:r>
            <a:r>
              <a:rPr lang="es-ES" u="sng" dirty="0"/>
              <a:t>cod_cajero</a:t>
            </a:r>
            <a:r>
              <a:rPr lang="es-ES" dirty="0"/>
              <a:t> de la tabla </a:t>
            </a:r>
            <a:r>
              <a:rPr lang="es-ES" i="1" dirty="0"/>
              <a:t>cajeros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12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1726305" y="4610702"/>
            <a:ext cx="87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facultad </a:t>
            </a:r>
            <a:r>
              <a:rPr lang="es-ES" dirty="0"/>
              <a:t>cede como fk su </a:t>
            </a:r>
            <a:r>
              <a:rPr lang="es-ES" u="sng" dirty="0"/>
              <a:t>cod_facultad</a:t>
            </a:r>
            <a:r>
              <a:rPr lang="es-ES" dirty="0"/>
              <a:t> a las tablas </a:t>
            </a:r>
            <a:r>
              <a:rPr lang="es-ES" i="1" dirty="0"/>
              <a:t>investigadores</a:t>
            </a:r>
            <a:r>
              <a:rPr lang="es-ES" dirty="0"/>
              <a:t> y </a:t>
            </a:r>
            <a:r>
              <a:rPr lang="es-ES" i="1" dirty="0"/>
              <a:t>equipos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Éstas, ceden sus pk, </a:t>
            </a:r>
            <a:r>
              <a:rPr lang="es-ES" u="sng" dirty="0"/>
              <a:t>DNI</a:t>
            </a:r>
            <a:r>
              <a:rPr lang="es-ES" dirty="0"/>
              <a:t> y </a:t>
            </a:r>
            <a:r>
              <a:rPr lang="es-ES" u="sng" dirty="0"/>
              <a:t>num_serie</a:t>
            </a:r>
            <a:r>
              <a:rPr lang="es-ES" dirty="0"/>
              <a:t>, respectivamente, a la tabla </a:t>
            </a:r>
            <a:r>
              <a:rPr lang="es-ES" i="1" dirty="0"/>
              <a:t>reserva</a:t>
            </a:r>
            <a:r>
              <a:rPr lang="es-ES" dirty="0"/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91E06-D9C5-2170-7CC4-F9C0D79A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" y="989671"/>
            <a:ext cx="11402184" cy="32185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ED3DE1-722C-9BE3-4870-49CA0FAC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87040"/>
            <a:ext cx="3190951" cy="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276FCC-215B-FF58-E9C7-B54002FA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6" y="391363"/>
            <a:ext cx="9470083" cy="48966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069273" y="4377947"/>
            <a:ext cx="659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cursos </a:t>
            </a:r>
            <a:r>
              <a:rPr lang="es-ES" dirty="0"/>
              <a:t>toma como fk  </a:t>
            </a:r>
            <a:r>
              <a:rPr lang="es-ES" u="sng" dirty="0"/>
              <a:t>cod_curso</a:t>
            </a:r>
            <a:r>
              <a:rPr lang="es-ES" dirty="0"/>
              <a:t> de la tabla </a:t>
            </a:r>
            <a:r>
              <a:rPr lang="es-ES" i="1" dirty="0"/>
              <a:t>alumnos</a:t>
            </a:r>
            <a:r>
              <a:rPr lang="es-ES" dirty="0"/>
              <a:t> y </a:t>
            </a:r>
            <a:r>
              <a:rPr lang="es-ES" u="sng" dirty="0"/>
              <a:t>DNI_profesor</a:t>
            </a:r>
            <a:r>
              <a:rPr lang="es-ES" dirty="0"/>
              <a:t> de la tabla </a:t>
            </a:r>
            <a:r>
              <a:rPr lang="es-ES" i="1" dirty="0"/>
              <a:t>profesores.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CA4512-B7F4-B830-D553-9418C800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91363"/>
            <a:ext cx="2322313" cy="5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7F0FA2-4D11-319E-92C3-9A6B0E11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12" y="1440327"/>
            <a:ext cx="5646092" cy="28563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4033118" y="3892853"/>
            <a:ext cx="585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muestra</a:t>
            </a:r>
            <a:r>
              <a:rPr lang="es-ES" dirty="0"/>
              <a:t> utiliza como fk el </a:t>
            </a:r>
            <a:r>
              <a:rPr lang="es-ES" u="sng" dirty="0"/>
              <a:t>id</a:t>
            </a:r>
            <a:r>
              <a:rPr lang="es-ES" dirty="0"/>
              <a:t> de la tabla </a:t>
            </a:r>
            <a:r>
              <a:rPr lang="es-ES" i="1" dirty="0"/>
              <a:t>estación</a:t>
            </a:r>
            <a:r>
              <a:rPr lang="es-ES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34BC4B-4D14-382B-07FD-623119E6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2" y="206098"/>
            <a:ext cx="2043671" cy="6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9B685B-3A13-BBA5-B06F-B3897F1C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9" y="1115108"/>
            <a:ext cx="9675042" cy="55156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376C00-1167-C248-7ABA-701642F2F228}"/>
              </a:ext>
            </a:extLst>
          </p:cNvPr>
          <p:cNvSpPr txBox="1"/>
          <p:nvPr/>
        </p:nvSpPr>
        <p:spPr>
          <a:xfrm>
            <a:off x="3669326" y="1537896"/>
            <a:ext cx="384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ejemplar</a:t>
            </a:r>
            <a:r>
              <a:rPr lang="es-ES" dirty="0"/>
              <a:t> utiliza como fk la </a:t>
            </a:r>
            <a:r>
              <a:rPr lang="es-ES" u="sng" dirty="0"/>
              <a:t>clave_libro</a:t>
            </a:r>
            <a:r>
              <a:rPr lang="es-ES" dirty="0"/>
              <a:t> de la tabla </a:t>
            </a:r>
            <a:r>
              <a:rPr lang="es-ES" i="1" dirty="0"/>
              <a:t>libro</a:t>
            </a:r>
            <a:r>
              <a:rPr lang="es-ES" dirty="0"/>
              <a:t>. Ésta también es usada en las tablas </a:t>
            </a:r>
            <a:r>
              <a:rPr lang="es-ES" i="1" dirty="0"/>
              <a:t>escrito_por</a:t>
            </a:r>
            <a:r>
              <a:rPr lang="es-ES" dirty="0"/>
              <a:t> y </a:t>
            </a:r>
            <a:r>
              <a:rPr lang="es-ES" i="1" dirty="0"/>
              <a:t>trata_sobre</a:t>
            </a:r>
            <a:r>
              <a:rPr lang="es-E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B15B13D-8E27-99F3-5781-D35112DB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83" y="227292"/>
            <a:ext cx="2338694" cy="59366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4361A9A-8401-F8EE-CE43-234E4C6126AF}"/>
              </a:ext>
            </a:extLst>
          </p:cNvPr>
          <p:cNvSpPr txBox="1"/>
          <p:nvPr/>
        </p:nvSpPr>
        <p:spPr>
          <a:xfrm>
            <a:off x="8161304" y="4915276"/>
            <a:ext cx="384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su vez, la tabla </a:t>
            </a:r>
            <a:r>
              <a:rPr lang="es-ES" i="1" dirty="0"/>
              <a:t>prestamo</a:t>
            </a:r>
            <a:r>
              <a:rPr lang="es-ES" dirty="0"/>
              <a:t> utiliza como fk la </a:t>
            </a:r>
            <a:r>
              <a:rPr lang="es-ES" u="sng" dirty="0"/>
              <a:t>clave_ejemplar</a:t>
            </a:r>
            <a:r>
              <a:rPr lang="es-ES" dirty="0"/>
              <a:t> de la tabla </a:t>
            </a:r>
            <a:r>
              <a:rPr lang="es-ES" i="1" dirty="0"/>
              <a:t>ejemplar,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9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1088A1-EC05-D539-B1DD-0F8CD42E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8" y="1497881"/>
            <a:ext cx="6011317" cy="2090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944603-68A2-EAD2-B1A3-CE6524FB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8" y="284143"/>
            <a:ext cx="3284775" cy="5712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262150" y="1497881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articulos</a:t>
            </a:r>
            <a:r>
              <a:rPr lang="es-ES" dirty="0"/>
              <a:t> utiliza como fk el </a:t>
            </a:r>
            <a:r>
              <a:rPr lang="es-ES" u="sng" dirty="0"/>
              <a:t>cod_</a:t>
            </a:r>
            <a:r>
              <a:rPr lang="es-ES" dirty="0"/>
              <a:t>fabricantes de la tabla </a:t>
            </a:r>
            <a:r>
              <a:rPr lang="es-ES" i="1" dirty="0"/>
              <a:t>fabricantes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029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ED0A345-4B63-521A-4154-3002E614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7" y="1497881"/>
            <a:ext cx="6211245" cy="21793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262150" y="1497881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empleados</a:t>
            </a:r>
            <a:r>
              <a:rPr lang="es-ES" dirty="0"/>
              <a:t> utiliza como fk el </a:t>
            </a:r>
            <a:r>
              <a:rPr lang="es-ES" u="sng" dirty="0"/>
              <a:t>cod_departamento</a:t>
            </a:r>
            <a:r>
              <a:rPr lang="es-ES" dirty="0"/>
              <a:t> de la tabla </a:t>
            </a:r>
            <a:r>
              <a:rPr lang="es-ES" i="1" dirty="0"/>
              <a:t>departamentos</a:t>
            </a:r>
            <a:r>
              <a:rPr lang="es-ES" dirty="0"/>
              <a:t>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DADD43-4FDA-F8DB-4DEF-B1C2A18D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8" y="284143"/>
            <a:ext cx="3284775" cy="5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E49649-B05B-1DD8-ED43-DF6B06EC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4" y="1357281"/>
            <a:ext cx="5649196" cy="2220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262150" y="1497881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cajas</a:t>
            </a:r>
            <a:r>
              <a:rPr lang="es-ES" dirty="0"/>
              <a:t> utiliza como fk el </a:t>
            </a:r>
            <a:r>
              <a:rPr lang="es-ES" u="sng" dirty="0"/>
              <a:t>cod_almacen</a:t>
            </a:r>
            <a:r>
              <a:rPr lang="es-ES" dirty="0"/>
              <a:t> de la tabla </a:t>
            </a:r>
            <a:r>
              <a:rPr lang="es-ES" i="1" dirty="0"/>
              <a:t>almacenes</a:t>
            </a:r>
            <a:r>
              <a:rPr lang="es-ES" dirty="0"/>
              <a:t>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1AA86D-3DEC-FEFB-D8A4-B86D1823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39817"/>
            <a:ext cx="3499484" cy="5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01DB9F-768B-C0DC-884C-3946789B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8" y="747246"/>
            <a:ext cx="7759389" cy="26817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5547286" y="2903894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salas</a:t>
            </a:r>
            <a:r>
              <a:rPr lang="es-ES" dirty="0"/>
              <a:t> utiliza como fk el </a:t>
            </a:r>
            <a:r>
              <a:rPr lang="es-ES" u="sng" dirty="0"/>
              <a:t>cod_pelicula</a:t>
            </a:r>
            <a:r>
              <a:rPr lang="es-ES" dirty="0"/>
              <a:t> de la tabla </a:t>
            </a:r>
            <a:r>
              <a:rPr lang="es-ES" i="1" dirty="0"/>
              <a:t>peliculas</a:t>
            </a:r>
            <a:r>
              <a:rPr lang="es-ES" dirty="0"/>
              <a:t>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DB0CCA-19CE-38C6-7148-AD9F797C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253311"/>
            <a:ext cx="3587973" cy="6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7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4996679" y="1547042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directores</a:t>
            </a:r>
            <a:r>
              <a:rPr lang="es-ES" dirty="0"/>
              <a:t> utiliza como fk el </a:t>
            </a:r>
            <a:r>
              <a:rPr lang="es-ES" u="sng" dirty="0"/>
              <a:t>num_despacho</a:t>
            </a:r>
            <a:r>
              <a:rPr lang="es-ES" dirty="0"/>
              <a:t> de la tabla </a:t>
            </a:r>
            <a:r>
              <a:rPr lang="es-ES" i="1" dirty="0"/>
              <a:t>despachos</a:t>
            </a:r>
            <a:r>
              <a:rPr lang="es-ES" dirty="0"/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114673-F2F5-5E4B-56D7-ADACF5F2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9" y="1262786"/>
            <a:ext cx="3691909" cy="36336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7ABEA5-3ABE-64A5-1660-83DCD295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253311"/>
            <a:ext cx="3466459" cy="60370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B47374-F8E9-67CE-89C1-026CE75276B7}"/>
              </a:ext>
            </a:extLst>
          </p:cNvPr>
          <p:cNvSpPr txBox="1"/>
          <p:nvPr/>
        </p:nvSpPr>
        <p:spPr>
          <a:xfrm>
            <a:off x="4996679" y="3203778"/>
            <a:ext cx="550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Además, la tabla </a:t>
            </a:r>
            <a:r>
              <a:rPr lang="es-ES" i="1" dirty="0"/>
              <a:t>directores</a:t>
            </a:r>
            <a:r>
              <a:rPr lang="es-ES" dirty="0"/>
              <a:t> utiliza como fk el </a:t>
            </a:r>
            <a:r>
              <a:rPr lang="es-ES" u="sng" dirty="0"/>
              <a:t>DNI</a:t>
            </a:r>
            <a:r>
              <a:rPr lang="es-ES" dirty="0"/>
              <a:t> de la misma tabla, y lo utiliza como DNI_jefe, ya que la relación entre directores puede significar que un director tenga un director.</a:t>
            </a:r>
          </a:p>
        </p:txBody>
      </p:sp>
    </p:spTree>
    <p:extLst>
      <p:ext uri="{BB962C8B-B14F-4D97-AF65-F5344CB8AC3E}">
        <p14:creationId xmlns:p14="http://schemas.microsoft.com/office/powerpoint/2010/main" val="34589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0243663-38C8-E705-C618-AE8338FD2971}"/>
              </a:ext>
            </a:extLst>
          </p:cNvPr>
          <p:cNvSpPr txBox="1"/>
          <p:nvPr/>
        </p:nvSpPr>
        <p:spPr>
          <a:xfrm>
            <a:off x="3215065" y="3429000"/>
            <a:ext cx="550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tabla </a:t>
            </a:r>
            <a:r>
              <a:rPr lang="es-ES" i="1" dirty="0"/>
              <a:t>suministra</a:t>
            </a:r>
            <a:r>
              <a:rPr lang="es-ES" dirty="0"/>
              <a:t> utiliza como fk el </a:t>
            </a:r>
            <a:r>
              <a:rPr lang="es-ES" u="sng" dirty="0"/>
              <a:t>cod_pieza</a:t>
            </a:r>
            <a:r>
              <a:rPr lang="es-ES" dirty="0"/>
              <a:t> de la tabla </a:t>
            </a:r>
            <a:r>
              <a:rPr lang="es-ES" i="1" dirty="0"/>
              <a:t>piezas</a:t>
            </a:r>
            <a:r>
              <a:rPr lang="es-ES" dirty="0"/>
              <a:t> e </a:t>
            </a:r>
            <a:r>
              <a:rPr lang="es-ES" u="sng" dirty="0"/>
              <a:t>id_proveedor</a:t>
            </a:r>
            <a:r>
              <a:rPr lang="es-ES" dirty="0"/>
              <a:t> de la tabla </a:t>
            </a:r>
            <a:r>
              <a:rPr lang="es-ES" i="1" dirty="0"/>
              <a:t>proveedores</a:t>
            </a:r>
            <a:r>
              <a:rPr lang="es-ES" dirty="0"/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1537A-FEE0-EBD2-8CC5-0286B6F5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9" y="1258012"/>
            <a:ext cx="10733165" cy="16952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C7BC2A-5F03-3CF6-3152-D9DAD5FD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9" y="389500"/>
            <a:ext cx="4315560" cy="4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0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313</Words>
  <Application>Microsoft Office PowerPoint</Application>
  <PresentationFormat>Panorámica</PresentationFormat>
  <Paragraphs>16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12</cp:revision>
  <dcterms:created xsi:type="dcterms:W3CDTF">2024-04-08T07:53:46Z</dcterms:created>
  <dcterms:modified xsi:type="dcterms:W3CDTF">2024-04-15T11:49:12Z</dcterms:modified>
</cp:coreProperties>
</file>