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8" r:id="rId4"/>
    <p:sldId id="269" r:id="rId5"/>
    <p:sldId id="270" r:id="rId6"/>
    <p:sldId id="271" r:id="rId7"/>
    <p:sldId id="272" r:id="rId8"/>
    <p:sldId id="273" r:id="rId9"/>
    <p:sldId id="274" r:id="rId1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7502298A-9BD5-48F4-85A6-0A309839C0D2}">
          <p14:sldIdLst>
            <p14:sldId id="256"/>
            <p14:sldId id="264"/>
            <p14:sldId id="268"/>
            <p14:sldId id="269"/>
            <p14:sldId id="270"/>
            <p14:sldId id="271"/>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118CEF-2516-A9F3-BF3F-6F51F6F3381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1E8EBA1F-3186-3030-8D4F-9205BC97A3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1320D951-F602-612E-F504-371F9D076A5E}"/>
              </a:ext>
            </a:extLst>
          </p:cNvPr>
          <p:cNvSpPr>
            <a:spLocks noGrp="1"/>
          </p:cNvSpPr>
          <p:nvPr>
            <p:ph type="dt" sz="half" idx="10"/>
          </p:nvPr>
        </p:nvSpPr>
        <p:spPr/>
        <p:txBody>
          <a:bodyPr/>
          <a:lstStyle/>
          <a:p>
            <a:fld id="{C444815F-0780-4F4C-8CAB-34D9B3259EB9}" type="datetimeFigureOut">
              <a:rPr lang="es-ES" smtClean="0"/>
              <a:t>23/04/2024</a:t>
            </a:fld>
            <a:endParaRPr lang="es-ES" dirty="0"/>
          </a:p>
        </p:txBody>
      </p:sp>
      <p:sp>
        <p:nvSpPr>
          <p:cNvPr id="5" name="Marcador de pie de página 4">
            <a:extLst>
              <a:ext uri="{FF2B5EF4-FFF2-40B4-BE49-F238E27FC236}">
                <a16:creationId xmlns:a16="http://schemas.microsoft.com/office/drawing/2014/main" id="{8F0F0204-2CF5-FA67-642D-E146F7C929E3}"/>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0A34611B-8E47-4657-8149-DD2D419CB47C}"/>
              </a:ext>
            </a:extLst>
          </p:cNvPr>
          <p:cNvSpPr>
            <a:spLocks noGrp="1"/>
          </p:cNvSpPr>
          <p:nvPr>
            <p:ph type="sldNum" sz="quarter" idx="12"/>
          </p:nvPr>
        </p:nvSpPr>
        <p:spPr/>
        <p:txBody>
          <a:bodyPr/>
          <a:lstStyle/>
          <a:p>
            <a:fld id="{9A3D7A73-884A-46E3-B853-8E6CD7902741}" type="slidenum">
              <a:rPr lang="es-ES" smtClean="0"/>
              <a:t>‹Nº›</a:t>
            </a:fld>
            <a:endParaRPr lang="es-ES" dirty="0"/>
          </a:p>
        </p:txBody>
      </p:sp>
    </p:spTree>
    <p:extLst>
      <p:ext uri="{BB962C8B-B14F-4D97-AF65-F5344CB8AC3E}">
        <p14:creationId xmlns:p14="http://schemas.microsoft.com/office/powerpoint/2010/main" val="30940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1E7744-C2C1-F45A-EB62-66A620119F5C}"/>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9A718B9-1175-E2AA-426B-B844847A935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4AFA0FA-1F56-F65D-3B67-1CC70FD4E68B}"/>
              </a:ext>
            </a:extLst>
          </p:cNvPr>
          <p:cNvSpPr>
            <a:spLocks noGrp="1"/>
          </p:cNvSpPr>
          <p:nvPr>
            <p:ph type="dt" sz="half" idx="10"/>
          </p:nvPr>
        </p:nvSpPr>
        <p:spPr/>
        <p:txBody>
          <a:bodyPr/>
          <a:lstStyle/>
          <a:p>
            <a:fld id="{C444815F-0780-4F4C-8CAB-34D9B3259EB9}" type="datetimeFigureOut">
              <a:rPr lang="es-ES" smtClean="0"/>
              <a:t>23/04/2024</a:t>
            </a:fld>
            <a:endParaRPr lang="es-ES" dirty="0"/>
          </a:p>
        </p:txBody>
      </p:sp>
      <p:sp>
        <p:nvSpPr>
          <p:cNvPr id="5" name="Marcador de pie de página 4">
            <a:extLst>
              <a:ext uri="{FF2B5EF4-FFF2-40B4-BE49-F238E27FC236}">
                <a16:creationId xmlns:a16="http://schemas.microsoft.com/office/drawing/2014/main" id="{DCF258E3-C930-5A32-3ACB-8DBB25F25293}"/>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54615BDC-05FF-F050-2F87-79690859FAA9}"/>
              </a:ext>
            </a:extLst>
          </p:cNvPr>
          <p:cNvSpPr>
            <a:spLocks noGrp="1"/>
          </p:cNvSpPr>
          <p:nvPr>
            <p:ph type="sldNum" sz="quarter" idx="12"/>
          </p:nvPr>
        </p:nvSpPr>
        <p:spPr/>
        <p:txBody>
          <a:bodyPr/>
          <a:lstStyle/>
          <a:p>
            <a:fld id="{9A3D7A73-884A-46E3-B853-8E6CD7902741}" type="slidenum">
              <a:rPr lang="es-ES" smtClean="0"/>
              <a:t>‹Nº›</a:t>
            </a:fld>
            <a:endParaRPr lang="es-ES" dirty="0"/>
          </a:p>
        </p:txBody>
      </p:sp>
    </p:spTree>
    <p:extLst>
      <p:ext uri="{BB962C8B-B14F-4D97-AF65-F5344CB8AC3E}">
        <p14:creationId xmlns:p14="http://schemas.microsoft.com/office/powerpoint/2010/main" val="3663420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34AD660-EB4C-6B49-5130-E0F33A2E6DA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56AFCBF-0634-DAA9-71D7-79E20F92DFC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45933F8-AED9-9BEA-6AF5-8B8A49630E1E}"/>
              </a:ext>
            </a:extLst>
          </p:cNvPr>
          <p:cNvSpPr>
            <a:spLocks noGrp="1"/>
          </p:cNvSpPr>
          <p:nvPr>
            <p:ph type="dt" sz="half" idx="10"/>
          </p:nvPr>
        </p:nvSpPr>
        <p:spPr/>
        <p:txBody>
          <a:bodyPr/>
          <a:lstStyle/>
          <a:p>
            <a:fld id="{C444815F-0780-4F4C-8CAB-34D9B3259EB9}" type="datetimeFigureOut">
              <a:rPr lang="es-ES" smtClean="0"/>
              <a:t>23/04/2024</a:t>
            </a:fld>
            <a:endParaRPr lang="es-ES" dirty="0"/>
          </a:p>
        </p:txBody>
      </p:sp>
      <p:sp>
        <p:nvSpPr>
          <p:cNvPr id="5" name="Marcador de pie de página 4">
            <a:extLst>
              <a:ext uri="{FF2B5EF4-FFF2-40B4-BE49-F238E27FC236}">
                <a16:creationId xmlns:a16="http://schemas.microsoft.com/office/drawing/2014/main" id="{8103BA16-4C6F-53D2-02CA-BE84DCD4CAC9}"/>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A3EC498F-D003-A4E4-D0D3-3BCF7175F345}"/>
              </a:ext>
            </a:extLst>
          </p:cNvPr>
          <p:cNvSpPr>
            <a:spLocks noGrp="1"/>
          </p:cNvSpPr>
          <p:nvPr>
            <p:ph type="sldNum" sz="quarter" idx="12"/>
          </p:nvPr>
        </p:nvSpPr>
        <p:spPr/>
        <p:txBody>
          <a:bodyPr/>
          <a:lstStyle/>
          <a:p>
            <a:fld id="{9A3D7A73-884A-46E3-B853-8E6CD7902741}" type="slidenum">
              <a:rPr lang="es-ES" smtClean="0"/>
              <a:t>‹Nº›</a:t>
            </a:fld>
            <a:endParaRPr lang="es-ES" dirty="0"/>
          </a:p>
        </p:txBody>
      </p:sp>
    </p:spTree>
    <p:extLst>
      <p:ext uri="{BB962C8B-B14F-4D97-AF65-F5344CB8AC3E}">
        <p14:creationId xmlns:p14="http://schemas.microsoft.com/office/powerpoint/2010/main" val="3773792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228521-EF5C-BEFA-44AD-544CB6443DD5}"/>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F4C0196-87A0-89A1-36EB-6CE5490BA62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EB135B0-C4C5-A95E-FE9A-7A811D1BC27A}"/>
              </a:ext>
            </a:extLst>
          </p:cNvPr>
          <p:cNvSpPr>
            <a:spLocks noGrp="1"/>
          </p:cNvSpPr>
          <p:nvPr>
            <p:ph type="dt" sz="half" idx="10"/>
          </p:nvPr>
        </p:nvSpPr>
        <p:spPr/>
        <p:txBody>
          <a:bodyPr/>
          <a:lstStyle/>
          <a:p>
            <a:fld id="{C444815F-0780-4F4C-8CAB-34D9B3259EB9}" type="datetimeFigureOut">
              <a:rPr lang="es-ES" smtClean="0"/>
              <a:t>23/04/2024</a:t>
            </a:fld>
            <a:endParaRPr lang="es-ES" dirty="0"/>
          </a:p>
        </p:txBody>
      </p:sp>
      <p:sp>
        <p:nvSpPr>
          <p:cNvPr id="5" name="Marcador de pie de página 4">
            <a:extLst>
              <a:ext uri="{FF2B5EF4-FFF2-40B4-BE49-F238E27FC236}">
                <a16:creationId xmlns:a16="http://schemas.microsoft.com/office/drawing/2014/main" id="{C4129B13-68CF-4D0E-8D1A-E7CB4443601C}"/>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70D53298-EB05-9795-6461-47F036575440}"/>
              </a:ext>
            </a:extLst>
          </p:cNvPr>
          <p:cNvSpPr>
            <a:spLocks noGrp="1"/>
          </p:cNvSpPr>
          <p:nvPr>
            <p:ph type="sldNum" sz="quarter" idx="12"/>
          </p:nvPr>
        </p:nvSpPr>
        <p:spPr/>
        <p:txBody>
          <a:bodyPr/>
          <a:lstStyle/>
          <a:p>
            <a:fld id="{9A3D7A73-884A-46E3-B853-8E6CD7902741}" type="slidenum">
              <a:rPr lang="es-ES" smtClean="0"/>
              <a:t>‹Nº›</a:t>
            </a:fld>
            <a:endParaRPr lang="es-ES" dirty="0"/>
          </a:p>
        </p:txBody>
      </p:sp>
    </p:spTree>
    <p:extLst>
      <p:ext uri="{BB962C8B-B14F-4D97-AF65-F5344CB8AC3E}">
        <p14:creationId xmlns:p14="http://schemas.microsoft.com/office/powerpoint/2010/main" val="686982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A2980F-BDE2-C5C3-AF8E-A74BC763661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56CC1F9A-E450-7C86-7DCA-91F44769A45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4035A55-9641-B643-1ABC-E00C04AF99FA}"/>
              </a:ext>
            </a:extLst>
          </p:cNvPr>
          <p:cNvSpPr>
            <a:spLocks noGrp="1"/>
          </p:cNvSpPr>
          <p:nvPr>
            <p:ph type="dt" sz="half" idx="10"/>
          </p:nvPr>
        </p:nvSpPr>
        <p:spPr/>
        <p:txBody>
          <a:bodyPr/>
          <a:lstStyle/>
          <a:p>
            <a:fld id="{C444815F-0780-4F4C-8CAB-34D9B3259EB9}" type="datetimeFigureOut">
              <a:rPr lang="es-ES" smtClean="0"/>
              <a:t>23/04/2024</a:t>
            </a:fld>
            <a:endParaRPr lang="es-ES" dirty="0"/>
          </a:p>
        </p:txBody>
      </p:sp>
      <p:sp>
        <p:nvSpPr>
          <p:cNvPr id="5" name="Marcador de pie de página 4">
            <a:extLst>
              <a:ext uri="{FF2B5EF4-FFF2-40B4-BE49-F238E27FC236}">
                <a16:creationId xmlns:a16="http://schemas.microsoft.com/office/drawing/2014/main" id="{F48EDC55-3C8E-BEE6-2CFE-1F9EF2D0B354}"/>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63E9442F-6DFD-0C49-CE76-0E16DAF1DD9B}"/>
              </a:ext>
            </a:extLst>
          </p:cNvPr>
          <p:cNvSpPr>
            <a:spLocks noGrp="1"/>
          </p:cNvSpPr>
          <p:nvPr>
            <p:ph type="sldNum" sz="quarter" idx="12"/>
          </p:nvPr>
        </p:nvSpPr>
        <p:spPr/>
        <p:txBody>
          <a:bodyPr/>
          <a:lstStyle/>
          <a:p>
            <a:fld id="{9A3D7A73-884A-46E3-B853-8E6CD7902741}" type="slidenum">
              <a:rPr lang="es-ES" smtClean="0"/>
              <a:t>‹Nº›</a:t>
            </a:fld>
            <a:endParaRPr lang="es-ES" dirty="0"/>
          </a:p>
        </p:txBody>
      </p:sp>
    </p:spTree>
    <p:extLst>
      <p:ext uri="{BB962C8B-B14F-4D97-AF65-F5344CB8AC3E}">
        <p14:creationId xmlns:p14="http://schemas.microsoft.com/office/powerpoint/2010/main" val="1067697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2C4C5E-75DC-638D-1E56-99DAC3A21CA5}"/>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4F02671-72A0-D3A2-AFB3-6C66E809BE2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F1283A39-D555-D731-B7BA-AB79A6E6C6B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55FC17ED-AE06-27FB-D319-A375480A5748}"/>
              </a:ext>
            </a:extLst>
          </p:cNvPr>
          <p:cNvSpPr>
            <a:spLocks noGrp="1"/>
          </p:cNvSpPr>
          <p:nvPr>
            <p:ph type="dt" sz="half" idx="10"/>
          </p:nvPr>
        </p:nvSpPr>
        <p:spPr/>
        <p:txBody>
          <a:bodyPr/>
          <a:lstStyle/>
          <a:p>
            <a:fld id="{C444815F-0780-4F4C-8CAB-34D9B3259EB9}" type="datetimeFigureOut">
              <a:rPr lang="es-ES" smtClean="0"/>
              <a:t>23/04/2024</a:t>
            </a:fld>
            <a:endParaRPr lang="es-ES" dirty="0"/>
          </a:p>
        </p:txBody>
      </p:sp>
      <p:sp>
        <p:nvSpPr>
          <p:cNvPr id="6" name="Marcador de pie de página 5">
            <a:extLst>
              <a:ext uri="{FF2B5EF4-FFF2-40B4-BE49-F238E27FC236}">
                <a16:creationId xmlns:a16="http://schemas.microsoft.com/office/drawing/2014/main" id="{AF32BFC2-8514-43D3-D7B1-36F741DF0A44}"/>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DA1366F1-1B89-D795-A30E-4AB5031969C0}"/>
              </a:ext>
            </a:extLst>
          </p:cNvPr>
          <p:cNvSpPr>
            <a:spLocks noGrp="1"/>
          </p:cNvSpPr>
          <p:nvPr>
            <p:ph type="sldNum" sz="quarter" idx="12"/>
          </p:nvPr>
        </p:nvSpPr>
        <p:spPr/>
        <p:txBody>
          <a:bodyPr/>
          <a:lstStyle/>
          <a:p>
            <a:fld id="{9A3D7A73-884A-46E3-B853-8E6CD7902741}" type="slidenum">
              <a:rPr lang="es-ES" smtClean="0"/>
              <a:t>‹Nº›</a:t>
            </a:fld>
            <a:endParaRPr lang="es-ES" dirty="0"/>
          </a:p>
        </p:txBody>
      </p:sp>
    </p:spTree>
    <p:extLst>
      <p:ext uri="{BB962C8B-B14F-4D97-AF65-F5344CB8AC3E}">
        <p14:creationId xmlns:p14="http://schemas.microsoft.com/office/powerpoint/2010/main" val="412390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492D4D-1DA2-6551-1108-65829E9E4227}"/>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3CDFD77-9C2C-C295-F47F-29B7DA249A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11C0F47-5D87-383D-26A2-96210E07DCC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6226E187-223E-01C4-D1E0-D0BEDCC928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98C5FE0-B8B5-F648-5A8A-0824D83EAFD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D4860FB8-485F-BA61-009F-54198DD3B2F6}"/>
              </a:ext>
            </a:extLst>
          </p:cNvPr>
          <p:cNvSpPr>
            <a:spLocks noGrp="1"/>
          </p:cNvSpPr>
          <p:nvPr>
            <p:ph type="dt" sz="half" idx="10"/>
          </p:nvPr>
        </p:nvSpPr>
        <p:spPr/>
        <p:txBody>
          <a:bodyPr/>
          <a:lstStyle/>
          <a:p>
            <a:fld id="{C444815F-0780-4F4C-8CAB-34D9B3259EB9}" type="datetimeFigureOut">
              <a:rPr lang="es-ES" smtClean="0"/>
              <a:t>23/04/2024</a:t>
            </a:fld>
            <a:endParaRPr lang="es-ES" dirty="0"/>
          </a:p>
        </p:txBody>
      </p:sp>
      <p:sp>
        <p:nvSpPr>
          <p:cNvPr id="8" name="Marcador de pie de página 7">
            <a:extLst>
              <a:ext uri="{FF2B5EF4-FFF2-40B4-BE49-F238E27FC236}">
                <a16:creationId xmlns:a16="http://schemas.microsoft.com/office/drawing/2014/main" id="{A72629C9-7A9E-6907-A478-E04F0728321F}"/>
              </a:ext>
            </a:extLst>
          </p:cNvPr>
          <p:cNvSpPr>
            <a:spLocks noGrp="1"/>
          </p:cNvSpPr>
          <p:nvPr>
            <p:ph type="ftr" sz="quarter" idx="11"/>
          </p:nvPr>
        </p:nvSpPr>
        <p:spPr/>
        <p:txBody>
          <a:bodyPr/>
          <a:lstStyle/>
          <a:p>
            <a:endParaRPr lang="es-ES" dirty="0"/>
          </a:p>
        </p:txBody>
      </p:sp>
      <p:sp>
        <p:nvSpPr>
          <p:cNvPr id="9" name="Marcador de número de diapositiva 8">
            <a:extLst>
              <a:ext uri="{FF2B5EF4-FFF2-40B4-BE49-F238E27FC236}">
                <a16:creationId xmlns:a16="http://schemas.microsoft.com/office/drawing/2014/main" id="{DA3260DC-5B0A-8303-4929-A913ACBC2AE5}"/>
              </a:ext>
            </a:extLst>
          </p:cNvPr>
          <p:cNvSpPr>
            <a:spLocks noGrp="1"/>
          </p:cNvSpPr>
          <p:nvPr>
            <p:ph type="sldNum" sz="quarter" idx="12"/>
          </p:nvPr>
        </p:nvSpPr>
        <p:spPr/>
        <p:txBody>
          <a:bodyPr/>
          <a:lstStyle/>
          <a:p>
            <a:fld id="{9A3D7A73-884A-46E3-B853-8E6CD7902741}" type="slidenum">
              <a:rPr lang="es-ES" smtClean="0"/>
              <a:t>‹Nº›</a:t>
            </a:fld>
            <a:endParaRPr lang="es-ES" dirty="0"/>
          </a:p>
        </p:txBody>
      </p:sp>
    </p:spTree>
    <p:extLst>
      <p:ext uri="{BB962C8B-B14F-4D97-AF65-F5344CB8AC3E}">
        <p14:creationId xmlns:p14="http://schemas.microsoft.com/office/powerpoint/2010/main" val="1051969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E2B6C9-E5A7-42E3-E11D-2494AC77D74C}"/>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A20B22B3-0192-5DE3-2FCF-58A24BB1CBC1}"/>
              </a:ext>
            </a:extLst>
          </p:cNvPr>
          <p:cNvSpPr>
            <a:spLocks noGrp="1"/>
          </p:cNvSpPr>
          <p:nvPr>
            <p:ph type="dt" sz="half" idx="10"/>
          </p:nvPr>
        </p:nvSpPr>
        <p:spPr/>
        <p:txBody>
          <a:bodyPr/>
          <a:lstStyle/>
          <a:p>
            <a:fld id="{C444815F-0780-4F4C-8CAB-34D9B3259EB9}" type="datetimeFigureOut">
              <a:rPr lang="es-ES" smtClean="0"/>
              <a:t>23/04/2024</a:t>
            </a:fld>
            <a:endParaRPr lang="es-ES" dirty="0"/>
          </a:p>
        </p:txBody>
      </p:sp>
      <p:sp>
        <p:nvSpPr>
          <p:cNvPr id="4" name="Marcador de pie de página 3">
            <a:extLst>
              <a:ext uri="{FF2B5EF4-FFF2-40B4-BE49-F238E27FC236}">
                <a16:creationId xmlns:a16="http://schemas.microsoft.com/office/drawing/2014/main" id="{63122B62-6BA8-CDB7-620A-17D41F7408CC}"/>
              </a:ext>
            </a:extLst>
          </p:cNvPr>
          <p:cNvSpPr>
            <a:spLocks noGrp="1"/>
          </p:cNvSpPr>
          <p:nvPr>
            <p:ph type="ftr" sz="quarter" idx="11"/>
          </p:nvPr>
        </p:nvSpPr>
        <p:spPr/>
        <p:txBody>
          <a:bodyPr/>
          <a:lstStyle/>
          <a:p>
            <a:endParaRPr lang="es-ES" dirty="0"/>
          </a:p>
        </p:txBody>
      </p:sp>
      <p:sp>
        <p:nvSpPr>
          <p:cNvPr id="5" name="Marcador de número de diapositiva 4">
            <a:extLst>
              <a:ext uri="{FF2B5EF4-FFF2-40B4-BE49-F238E27FC236}">
                <a16:creationId xmlns:a16="http://schemas.microsoft.com/office/drawing/2014/main" id="{C5E18AEC-8535-577D-D4C9-D638B8079381}"/>
              </a:ext>
            </a:extLst>
          </p:cNvPr>
          <p:cNvSpPr>
            <a:spLocks noGrp="1"/>
          </p:cNvSpPr>
          <p:nvPr>
            <p:ph type="sldNum" sz="quarter" idx="12"/>
          </p:nvPr>
        </p:nvSpPr>
        <p:spPr/>
        <p:txBody>
          <a:bodyPr/>
          <a:lstStyle/>
          <a:p>
            <a:fld id="{9A3D7A73-884A-46E3-B853-8E6CD7902741}" type="slidenum">
              <a:rPr lang="es-ES" smtClean="0"/>
              <a:t>‹Nº›</a:t>
            </a:fld>
            <a:endParaRPr lang="es-ES" dirty="0"/>
          </a:p>
        </p:txBody>
      </p:sp>
    </p:spTree>
    <p:extLst>
      <p:ext uri="{BB962C8B-B14F-4D97-AF65-F5344CB8AC3E}">
        <p14:creationId xmlns:p14="http://schemas.microsoft.com/office/powerpoint/2010/main" val="11462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A51E8E7-3F82-125C-00C6-BF71DCB24F20}"/>
              </a:ext>
            </a:extLst>
          </p:cNvPr>
          <p:cNvSpPr>
            <a:spLocks noGrp="1"/>
          </p:cNvSpPr>
          <p:nvPr>
            <p:ph type="dt" sz="half" idx="10"/>
          </p:nvPr>
        </p:nvSpPr>
        <p:spPr/>
        <p:txBody>
          <a:bodyPr/>
          <a:lstStyle/>
          <a:p>
            <a:fld id="{C444815F-0780-4F4C-8CAB-34D9B3259EB9}" type="datetimeFigureOut">
              <a:rPr lang="es-ES" smtClean="0"/>
              <a:t>23/04/2024</a:t>
            </a:fld>
            <a:endParaRPr lang="es-ES" dirty="0"/>
          </a:p>
        </p:txBody>
      </p:sp>
      <p:sp>
        <p:nvSpPr>
          <p:cNvPr id="3" name="Marcador de pie de página 2">
            <a:extLst>
              <a:ext uri="{FF2B5EF4-FFF2-40B4-BE49-F238E27FC236}">
                <a16:creationId xmlns:a16="http://schemas.microsoft.com/office/drawing/2014/main" id="{AE36CBB0-E9D6-DEBF-258C-38DF33658592}"/>
              </a:ext>
            </a:extLst>
          </p:cNvPr>
          <p:cNvSpPr>
            <a:spLocks noGrp="1"/>
          </p:cNvSpPr>
          <p:nvPr>
            <p:ph type="ftr" sz="quarter" idx="11"/>
          </p:nvPr>
        </p:nvSpPr>
        <p:spPr/>
        <p:txBody>
          <a:bodyPr/>
          <a:lstStyle/>
          <a:p>
            <a:endParaRPr lang="es-ES" dirty="0"/>
          </a:p>
        </p:txBody>
      </p:sp>
      <p:sp>
        <p:nvSpPr>
          <p:cNvPr id="4" name="Marcador de número de diapositiva 3">
            <a:extLst>
              <a:ext uri="{FF2B5EF4-FFF2-40B4-BE49-F238E27FC236}">
                <a16:creationId xmlns:a16="http://schemas.microsoft.com/office/drawing/2014/main" id="{8CEBEC23-E484-E209-295A-96497678A877}"/>
              </a:ext>
            </a:extLst>
          </p:cNvPr>
          <p:cNvSpPr>
            <a:spLocks noGrp="1"/>
          </p:cNvSpPr>
          <p:nvPr>
            <p:ph type="sldNum" sz="quarter" idx="12"/>
          </p:nvPr>
        </p:nvSpPr>
        <p:spPr/>
        <p:txBody>
          <a:bodyPr/>
          <a:lstStyle/>
          <a:p>
            <a:fld id="{9A3D7A73-884A-46E3-B853-8E6CD7902741}" type="slidenum">
              <a:rPr lang="es-ES" smtClean="0"/>
              <a:t>‹Nº›</a:t>
            </a:fld>
            <a:endParaRPr lang="es-ES" dirty="0"/>
          </a:p>
        </p:txBody>
      </p:sp>
    </p:spTree>
    <p:extLst>
      <p:ext uri="{BB962C8B-B14F-4D97-AF65-F5344CB8AC3E}">
        <p14:creationId xmlns:p14="http://schemas.microsoft.com/office/powerpoint/2010/main" val="2596481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A82190-800A-B713-FE6E-6418C6831E4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0002FCD-39CE-8E18-67DE-EEB1B7CAE5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EB2A35C1-B177-D463-30C8-5D875E06FE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84E4F46-8A24-17B7-7AC9-96ACD353A021}"/>
              </a:ext>
            </a:extLst>
          </p:cNvPr>
          <p:cNvSpPr>
            <a:spLocks noGrp="1"/>
          </p:cNvSpPr>
          <p:nvPr>
            <p:ph type="dt" sz="half" idx="10"/>
          </p:nvPr>
        </p:nvSpPr>
        <p:spPr/>
        <p:txBody>
          <a:bodyPr/>
          <a:lstStyle/>
          <a:p>
            <a:fld id="{C444815F-0780-4F4C-8CAB-34D9B3259EB9}" type="datetimeFigureOut">
              <a:rPr lang="es-ES" smtClean="0"/>
              <a:t>23/04/2024</a:t>
            </a:fld>
            <a:endParaRPr lang="es-ES" dirty="0"/>
          </a:p>
        </p:txBody>
      </p:sp>
      <p:sp>
        <p:nvSpPr>
          <p:cNvPr id="6" name="Marcador de pie de página 5">
            <a:extLst>
              <a:ext uri="{FF2B5EF4-FFF2-40B4-BE49-F238E27FC236}">
                <a16:creationId xmlns:a16="http://schemas.microsoft.com/office/drawing/2014/main" id="{91C0401F-E6A3-45E9-D546-45A51B3E72BC}"/>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7DED6FEC-8DE6-0C15-FC3E-EC612798615B}"/>
              </a:ext>
            </a:extLst>
          </p:cNvPr>
          <p:cNvSpPr>
            <a:spLocks noGrp="1"/>
          </p:cNvSpPr>
          <p:nvPr>
            <p:ph type="sldNum" sz="quarter" idx="12"/>
          </p:nvPr>
        </p:nvSpPr>
        <p:spPr/>
        <p:txBody>
          <a:bodyPr/>
          <a:lstStyle/>
          <a:p>
            <a:fld id="{9A3D7A73-884A-46E3-B853-8E6CD7902741}" type="slidenum">
              <a:rPr lang="es-ES" smtClean="0"/>
              <a:t>‹Nº›</a:t>
            </a:fld>
            <a:endParaRPr lang="es-ES" dirty="0"/>
          </a:p>
        </p:txBody>
      </p:sp>
    </p:spTree>
    <p:extLst>
      <p:ext uri="{BB962C8B-B14F-4D97-AF65-F5344CB8AC3E}">
        <p14:creationId xmlns:p14="http://schemas.microsoft.com/office/powerpoint/2010/main" val="1499523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61A86D-2F14-B7F0-62AA-D56F9B392FE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DC602BC5-2108-CFED-2C67-D27BE2BBDC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a:extLst>
              <a:ext uri="{FF2B5EF4-FFF2-40B4-BE49-F238E27FC236}">
                <a16:creationId xmlns:a16="http://schemas.microsoft.com/office/drawing/2014/main" id="{DBE4B49F-49B4-832C-F7B3-9011EEC9F4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AD25555-34EE-2A59-0179-8D26CA580B3E}"/>
              </a:ext>
            </a:extLst>
          </p:cNvPr>
          <p:cNvSpPr>
            <a:spLocks noGrp="1"/>
          </p:cNvSpPr>
          <p:nvPr>
            <p:ph type="dt" sz="half" idx="10"/>
          </p:nvPr>
        </p:nvSpPr>
        <p:spPr/>
        <p:txBody>
          <a:bodyPr/>
          <a:lstStyle/>
          <a:p>
            <a:fld id="{C444815F-0780-4F4C-8CAB-34D9B3259EB9}" type="datetimeFigureOut">
              <a:rPr lang="es-ES" smtClean="0"/>
              <a:t>23/04/2024</a:t>
            </a:fld>
            <a:endParaRPr lang="es-ES" dirty="0"/>
          </a:p>
        </p:txBody>
      </p:sp>
      <p:sp>
        <p:nvSpPr>
          <p:cNvPr id="6" name="Marcador de pie de página 5">
            <a:extLst>
              <a:ext uri="{FF2B5EF4-FFF2-40B4-BE49-F238E27FC236}">
                <a16:creationId xmlns:a16="http://schemas.microsoft.com/office/drawing/2014/main" id="{10490A86-9905-0C3A-FE14-DF0BEE1DE1E8}"/>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8E25ED07-2A9B-8794-C896-277EBA2BACB8}"/>
              </a:ext>
            </a:extLst>
          </p:cNvPr>
          <p:cNvSpPr>
            <a:spLocks noGrp="1"/>
          </p:cNvSpPr>
          <p:nvPr>
            <p:ph type="sldNum" sz="quarter" idx="12"/>
          </p:nvPr>
        </p:nvSpPr>
        <p:spPr/>
        <p:txBody>
          <a:bodyPr/>
          <a:lstStyle/>
          <a:p>
            <a:fld id="{9A3D7A73-884A-46E3-B853-8E6CD7902741}" type="slidenum">
              <a:rPr lang="es-ES" smtClean="0"/>
              <a:t>‹Nº›</a:t>
            </a:fld>
            <a:endParaRPr lang="es-ES" dirty="0"/>
          </a:p>
        </p:txBody>
      </p:sp>
    </p:spTree>
    <p:extLst>
      <p:ext uri="{BB962C8B-B14F-4D97-AF65-F5344CB8AC3E}">
        <p14:creationId xmlns:p14="http://schemas.microsoft.com/office/powerpoint/2010/main" val="398432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F63A049-8EBB-8BE7-575C-F9F27138AE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CA5F023-3911-D4FE-FCAB-79BD7D56AA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C94A0A9-6837-6719-68FE-9BF91AB09D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444815F-0780-4F4C-8CAB-34D9B3259EB9}" type="datetimeFigureOut">
              <a:rPr lang="es-ES" smtClean="0"/>
              <a:t>23/04/2024</a:t>
            </a:fld>
            <a:endParaRPr lang="es-ES" dirty="0"/>
          </a:p>
        </p:txBody>
      </p:sp>
      <p:sp>
        <p:nvSpPr>
          <p:cNvPr id="5" name="Marcador de pie de página 4">
            <a:extLst>
              <a:ext uri="{FF2B5EF4-FFF2-40B4-BE49-F238E27FC236}">
                <a16:creationId xmlns:a16="http://schemas.microsoft.com/office/drawing/2014/main" id="{73F33B77-28A5-406A-35A6-0EEC24E6A9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dirty="0"/>
          </a:p>
        </p:txBody>
      </p:sp>
      <p:sp>
        <p:nvSpPr>
          <p:cNvPr id="6" name="Marcador de número de diapositiva 5">
            <a:extLst>
              <a:ext uri="{FF2B5EF4-FFF2-40B4-BE49-F238E27FC236}">
                <a16:creationId xmlns:a16="http://schemas.microsoft.com/office/drawing/2014/main" id="{E2EFD5C8-DF89-833E-B2A6-E2BE3F1998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3D7A73-884A-46E3-B853-8E6CD7902741}" type="slidenum">
              <a:rPr lang="es-ES" smtClean="0"/>
              <a:t>‹Nº›</a:t>
            </a:fld>
            <a:endParaRPr lang="es-ES" dirty="0"/>
          </a:p>
        </p:txBody>
      </p:sp>
    </p:spTree>
    <p:extLst>
      <p:ext uri="{BB962C8B-B14F-4D97-AF65-F5344CB8AC3E}">
        <p14:creationId xmlns:p14="http://schemas.microsoft.com/office/powerpoint/2010/main" val="4171055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AchillesD9-Alex/-2024-Java-Angular-Bootcamp/tree/f231a93ce11cc6bb501095fd534ba2fcf1951875/%5BDDBB%5D/C3/TA16"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app.box.com/s/v57jbvto364rzmdg5od7ggjypjlfoob1"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2"/>
            <a:extLst>
              <a:ext uri="{FF2B5EF4-FFF2-40B4-BE49-F238E27FC236}">
                <a16:creationId xmlns:a16="http://schemas.microsoft.com/office/drawing/2014/main" id="{83D6A5D3-F6EF-5CB4-8CE9-BE2A155742D8}"/>
              </a:ext>
            </a:extLst>
          </p:cNvPr>
          <p:cNvPicPr>
            <a:picLocks noChangeAspect="1"/>
          </p:cNvPicPr>
          <p:nvPr/>
        </p:nvPicPr>
        <p:blipFill>
          <a:blip r:embed="rId3"/>
          <a:stretch>
            <a:fillRect/>
          </a:stretch>
        </p:blipFill>
        <p:spPr>
          <a:xfrm>
            <a:off x="2221187" y="2047481"/>
            <a:ext cx="3874813" cy="3800907"/>
          </a:xfrm>
          <a:prstGeom prst="rect">
            <a:avLst/>
          </a:prstGeom>
        </p:spPr>
      </p:pic>
      <p:pic>
        <p:nvPicPr>
          <p:cNvPr id="3" name="Imagen 2">
            <a:hlinkClick r:id="rId4"/>
            <a:extLst>
              <a:ext uri="{FF2B5EF4-FFF2-40B4-BE49-F238E27FC236}">
                <a16:creationId xmlns:a16="http://schemas.microsoft.com/office/drawing/2014/main" id="{77624ABE-C25F-37D7-1D59-80801EA6B2F3}"/>
              </a:ext>
            </a:extLst>
          </p:cNvPr>
          <p:cNvPicPr>
            <a:picLocks noChangeAspect="1"/>
          </p:cNvPicPr>
          <p:nvPr/>
        </p:nvPicPr>
        <p:blipFill>
          <a:blip r:embed="rId5"/>
          <a:stretch>
            <a:fillRect/>
          </a:stretch>
        </p:blipFill>
        <p:spPr>
          <a:xfrm>
            <a:off x="7073189" y="2047481"/>
            <a:ext cx="2544766" cy="3800907"/>
          </a:xfrm>
          <a:prstGeom prst="rect">
            <a:avLst/>
          </a:prstGeom>
        </p:spPr>
      </p:pic>
      <p:pic>
        <p:nvPicPr>
          <p:cNvPr id="5" name="Imagen 4">
            <a:extLst>
              <a:ext uri="{FF2B5EF4-FFF2-40B4-BE49-F238E27FC236}">
                <a16:creationId xmlns:a16="http://schemas.microsoft.com/office/drawing/2014/main" id="{D2B0B93B-090A-3C99-18B1-D97F6A920EED}"/>
              </a:ext>
            </a:extLst>
          </p:cNvPr>
          <p:cNvPicPr>
            <a:picLocks noChangeAspect="1"/>
          </p:cNvPicPr>
          <p:nvPr/>
        </p:nvPicPr>
        <p:blipFill>
          <a:blip r:embed="rId6"/>
          <a:stretch>
            <a:fillRect/>
          </a:stretch>
        </p:blipFill>
        <p:spPr>
          <a:xfrm>
            <a:off x="3471930" y="655118"/>
            <a:ext cx="5248139" cy="937708"/>
          </a:xfrm>
          <a:prstGeom prst="rect">
            <a:avLst/>
          </a:prstGeom>
        </p:spPr>
      </p:pic>
    </p:spTree>
    <p:extLst>
      <p:ext uri="{BB962C8B-B14F-4D97-AF65-F5344CB8AC3E}">
        <p14:creationId xmlns:p14="http://schemas.microsoft.com/office/powerpoint/2010/main" val="2888762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12B8607-C06C-6BB1-1265-E0910FC461A5}"/>
              </a:ext>
            </a:extLst>
          </p:cNvPr>
          <p:cNvPicPr>
            <a:picLocks noChangeAspect="1"/>
          </p:cNvPicPr>
          <p:nvPr/>
        </p:nvPicPr>
        <p:blipFill>
          <a:blip r:embed="rId2"/>
          <a:stretch>
            <a:fillRect/>
          </a:stretch>
        </p:blipFill>
        <p:spPr>
          <a:xfrm>
            <a:off x="653495" y="716791"/>
            <a:ext cx="8771380" cy="3246401"/>
          </a:xfrm>
          <a:prstGeom prst="rect">
            <a:avLst/>
          </a:prstGeom>
        </p:spPr>
      </p:pic>
      <p:sp>
        <p:nvSpPr>
          <p:cNvPr id="5" name="CuadroTexto 4">
            <a:extLst>
              <a:ext uri="{FF2B5EF4-FFF2-40B4-BE49-F238E27FC236}">
                <a16:creationId xmlns:a16="http://schemas.microsoft.com/office/drawing/2014/main" id="{0FFB7700-DC5A-AE8D-5F70-52C4668B15DF}"/>
              </a:ext>
            </a:extLst>
          </p:cNvPr>
          <p:cNvSpPr txBox="1"/>
          <p:nvPr/>
        </p:nvSpPr>
        <p:spPr>
          <a:xfrm>
            <a:off x="545340" y="103011"/>
            <a:ext cx="4802533" cy="400110"/>
          </a:xfrm>
          <a:prstGeom prst="rect">
            <a:avLst/>
          </a:prstGeom>
          <a:noFill/>
        </p:spPr>
        <p:txBody>
          <a:bodyPr wrap="none" rtlCol="0">
            <a:spAutoFit/>
          </a:bodyPr>
          <a:lstStyle/>
          <a:p>
            <a:r>
              <a:rPr lang="es-ES" sz="2000" b="1" dirty="0">
                <a:solidFill>
                  <a:schemeClr val="accent1"/>
                </a:solidFill>
              </a:rPr>
              <a:t>Ej. 1.: Ejemplo de consultas en consola.</a:t>
            </a:r>
          </a:p>
        </p:txBody>
      </p:sp>
      <p:sp>
        <p:nvSpPr>
          <p:cNvPr id="14" name="CuadroTexto 13">
            <a:extLst>
              <a:ext uri="{FF2B5EF4-FFF2-40B4-BE49-F238E27FC236}">
                <a16:creationId xmlns:a16="http://schemas.microsoft.com/office/drawing/2014/main" id="{47DB6239-528F-B1F0-77A3-A879D0A7D640}"/>
              </a:ext>
            </a:extLst>
          </p:cNvPr>
          <p:cNvSpPr txBox="1"/>
          <p:nvPr/>
        </p:nvSpPr>
        <p:spPr>
          <a:xfrm>
            <a:off x="545340" y="4109884"/>
            <a:ext cx="11391021" cy="2031325"/>
          </a:xfrm>
          <a:prstGeom prst="rect">
            <a:avLst/>
          </a:prstGeom>
          <a:noFill/>
        </p:spPr>
        <p:txBody>
          <a:bodyPr wrap="square" rtlCol="0">
            <a:spAutoFit/>
          </a:bodyPr>
          <a:lstStyle/>
          <a:p>
            <a:r>
              <a:rPr lang="es-ES" dirty="0"/>
              <a:t>En esta consulta realizamos una multiplicación para hacer una conversión de Euros a Pesetas.</a:t>
            </a:r>
          </a:p>
          <a:p>
            <a:endParaRPr lang="es-ES" dirty="0"/>
          </a:p>
          <a:p>
            <a:r>
              <a:rPr lang="es-ES" dirty="0"/>
              <a:t>La consulta se realiza sobre la tabla </a:t>
            </a:r>
            <a:r>
              <a:rPr lang="es-ES" i="1" dirty="0"/>
              <a:t>artículos</a:t>
            </a:r>
            <a:r>
              <a:rPr lang="es-ES" dirty="0"/>
              <a:t>, de la cual se obtiene el nombre y el precio a través del comando SELECT.</a:t>
            </a:r>
          </a:p>
          <a:p>
            <a:r>
              <a:rPr lang="es-ES" dirty="0"/>
              <a:t>El nombre no se ve modificado, pero la columna de precio es multiplicada para su conversión a pesetas y se pide que se muestre como </a:t>
            </a:r>
            <a:r>
              <a:rPr lang="es-ES" dirty="0" err="1"/>
              <a:t>precio_pesetas</a:t>
            </a:r>
            <a:r>
              <a:rPr lang="es-ES" dirty="0"/>
              <a:t> utilizando el comando AS.</a:t>
            </a:r>
          </a:p>
          <a:p>
            <a:endParaRPr lang="es-ES" dirty="0"/>
          </a:p>
        </p:txBody>
      </p:sp>
    </p:spTree>
    <p:extLst>
      <p:ext uri="{BB962C8B-B14F-4D97-AF65-F5344CB8AC3E}">
        <p14:creationId xmlns:p14="http://schemas.microsoft.com/office/powerpoint/2010/main" val="743247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FFB7700-DC5A-AE8D-5F70-52C4668B15DF}"/>
              </a:ext>
            </a:extLst>
          </p:cNvPr>
          <p:cNvSpPr txBox="1"/>
          <p:nvPr/>
        </p:nvSpPr>
        <p:spPr>
          <a:xfrm>
            <a:off x="545340" y="103011"/>
            <a:ext cx="4802533" cy="400110"/>
          </a:xfrm>
          <a:prstGeom prst="rect">
            <a:avLst/>
          </a:prstGeom>
          <a:noFill/>
        </p:spPr>
        <p:txBody>
          <a:bodyPr wrap="none" rtlCol="0">
            <a:spAutoFit/>
          </a:bodyPr>
          <a:lstStyle/>
          <a:p>
            <a:r>
              <a:rPr lang="es-ES" sz="2000" b="1" dirty="0">
                <a:solidFill>
                  <a:schemeClr val="accent1"/>
                </a:solidFill>
              </a:rPr>
              <a:t>Ej. 1.: Ejemplo de consultas en consola.</a:t>
            </a:r>
          </a:p>
        </p:txBody>
      </p:sp>
      <p:pic>
        <p:nvPicPr>
          <p:cNvPr id="13" name="Imagen 12">
            <a:extLst>
              <a:ext uri="{FF2B5EF4-FFF2-40B4-BE49-F238E27FC236}">
                <a16:creationId xmlns:a16="http://schemas.microsoft.com/office/drawing/2014/main" id="{57731A7E-A637-6E7C-D8C9-03A3CB663724}"/>
              </a:ext>
            </a:extLst>
          </p:cNvPr>
          <p:cNvPicPr>
            <a:picLocks noChangeAspect="1"/>
          </p:cNvPicPr>
          <p:nvPr/>
        </p:nvPicPr>
        <p:blipFill>
          <a:blip r:embed="rId2"/>
          <a:stretch>
            <a:fillRect/>
          </a:stretch>
        </p:blipFill>
        <p:spPr>
          <a:xfrm>
            <a:off x="545340" y="779670"/>
            <a:ext cx="9350550" cy="2956816"/>
          </a:xfrm>
          <a:prstGeom prst="rect">
            <a:avLst/>
          </a:prstGeom>
        </p:spPr>
      </p:pic>
      <p:sp>
        <p:nvSpPr>
          <p:cNvPr id="2" name="CuadroTexto 1">
            <a:extLst>
              <a:ext uri="{FF2B5EF4-FFF2-40B4-BE49-F238E27FC236}">
                <a16:creationId xmlns:a16="http://schemas.microsoft.com/office/drawing/2014/main" id="{811E0397-389E-5C1F-44B6-AF9EB0E05E4B}"/>
              </a:ext>
            </a:extLst>
          </p:cNvPr>
          <p:cNvSpPr txBox="1"/>
          <p:nvPr/>
        </p:nvSpPr>
        <p:spPr>
          <a:xfrm>
            <a:off x="545340" y="3844413"/>
            <a:ext cx="11391021" cy="2862322"/>
          </a:xfrm>
          <a:prstGeom prst="rect">
            <a:avLst/>
          </a:prstGeom>
          <a:noFill/>
        </p:spPr>
        <p:txBody>
          <a:bodyPr wrap="square" rtlCol="0">
            <a:spAutoFit/>
          </a:bodyPr>
          <a:lstStyle/>
          <a:p>
            <a:r>
              <a:rPr lang="es-ES" dirty="0"/>
              <a:t>En esta consulta obtendremos datos de la tabla </a:t>
            </a:r>
            <a:r>
              <a:rPr lang="es-ES" i="1" dirty="0"/>
              <a:t>artículos</a:t>
            </a:r>
            <a:r>
              <a:rPr lang="es-ES" dirty="0"/>
              <a:t> y </a:t>
            </a:r>
            <a:r>
              <a:rPr lang="es-ES" i="1" dirty="0"/>
              <a:t>fabricantes</a:t>
            </a:r>
            <a:r>
              <a:rPr lang="es-ES" dirty="0"/>
              <a:t> mediante el comando SELECT e INNER JOIN (realiza una unión interna entre las tablas </a:t>
            </a:r>
            <a:r>
              <a:rPr lang="es-ES" i="1" dirty="0"/>
              <a:t>artículos</a:t>
            </a:r>
            <a:r>
              <a:rPr lang="es-ES" dirty="0"/>
              <a:t> y </a:t>
            </a:r>
            <a:r>
              <a:rPr lang="es-ES" i="1" dirty="0"/>
              <a:t>fabricantes</a:t>
            </a:r>
            <a:r>
              <a:rPr lang="es-ES" dirty="0"/>
              <a:t>.</a:t>
            </a:r>
          </a:p>
          <a:p>
            <a:endParaRPr lang="es-ES" dirty="0"/>
          </a:p>
          <a:p>
            <a:r>
              <a:rPr lang="es-ES" dirty="0"/>
              <a:t>La consulta realiza abreviaciones a las tablas consultadas:</a:t>
            </a:r>
          </a:p>
          <a:p>
            <a:r>
              <a:rPr lang="es-ES" dirty="0"/>
              <a:t>	- artículos </a:t>
            </a:r>
            <a:r>
              <a:rPr lang="es-ES" dirty="0">
                <a:sym typeface="Wingdings" panose="05000000000000000000" pitchFamily="2" charset="2"/>
              </a:rPr>
              <a:t> FROM artículos AS a  a </a:t>
            </a:r>
          </a:p>
          <a:p>
            <a:r>
              <a:rPr lang="es-ES" dirty="0">
                <a:sym typeface="Wingdings" panose="05000000000000000000" pitchFamily="2" charset="2"/>
              </a:rPr>
              <a:t>	- fabricantes  (FROM) fabricantes AS f  f</a:t>
            </a:r>
          </a:p>
          <a:p>
            <a:r>
              <a:rPr lang="es-ES" dirty="0">
                <a:sym typeface="Wingdings" panose="05000000000000000000" pitchFamily="2" charset="2"/>
              </a:rPr>
              <a:t>Además, también cambia el </a:t>
            </a:r>
            <a:r>
              <a:rPr lang="es-ES" i="1" dirty="0">
                <a:sym typeface="Wingdings" panose="05000000000000000000" pitchFamily="2" charset="2"/>
              </a:rPr>
              <a:t>nombre</a:t>
            </a:r>
            <a:r>
              <a:rPr lang="es-ES" dirty="0">
                <a:sym typeface="Wingdings" panose="05000000000000000000" pitchFamily="2" charset="2"/>
              </a:rPr>
              <a:t> de fabricantes a </a:t>
            </a:r>
            <a:r>
              <a:rPr lang="es-ES" i="1" dirty="0" err="1">
                <a:sym typeface="Wingdings" panose="05000000000000000000" pitchFamily="2" charset="2"/>
              </a:rPr>
              <a:t>nombre_fabricante</a:t>
            </a:r>
            <a:r>
              <a:rPr lang="es-ES" dirty="0">
                <a:sym typeface="Wingdings" panose="05000000000000000000" pitchFamily="2" charset="2"/>
              </a:rPr>
              <a:t>.</a:t>
            </a:r>
          </a:p>
          <a:p>
            <a:r>
              <a:rPr lang="es-ES" dirty="0">
                <a:sym typeface="Wingdings" panose="05000000000000000000" pitchFamily="2" charset="2"/>
              </a:rPr>
              <a:t>La unión entre las tablas se realiza mediante INNER JOIN (…) ON </a:t>
            </a:r>
            <a:r>
              <a:rPr lang="es-ES" dirty="0" err="1">
                <a:sym typeface="Wingdings" panose="05000000000000000000" pitchFamily="2" charset="2"/>
              </a:rPr>
              <a:t>a.cod_fabricantes</a:t>
            </a:r>
            <a:r>
              <a:rPr lang="es-ES" dirty="0">
                <a:sym typeface="Wingdings" panose="05000000000000000000" pitchFamily="2" charset="2"/>
              </a:rPr>
              <a:t> = </a:t>
            </a:r>
            <a:r>
              <a:rPr lang="es-ES" dirty="0" err="1">
                <a:sym typeface="Wingdings" panose="05000000000000000000" pitchFamily="2" charset="2"/>
              </a:rPr>
              <a:t>f.cod_fabricantes</a:t>
            </a:r>
            <a:r>
              <a:rPr lang="es-ES" dirty="0">
                <a:sym typeface="Wingdings" panose="05000000000000000000" pitchFamily="2" charset="2"/>
              </a:rPr>
              <a:t>: la cláusula ON especifica la condición de unión, que expresa una igualdad de valor entre las columnas seleccionadas de ambas tablas.</a:t>
            </a:r>
            <a:endParaRPr lang="es-ES" dirty="0"/>
          </a:p>
        </p:txBody>
      </p:sp>
    </p:spTree>
    <p:extLst>
      <p:ext uri="{BB962C8B-B14F-4D97-AF65-F5344CB8AC3E}">
        <p14:creationId xmlns:p14="http://schemas.microsoft.com/office/powerpoint/2010/main" val="261799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FFB7700-DC5A-AE8D-5F70-52C4668B15DF}"/>
              </a:ext>
            </a:extLst>
          </p:cNvPr>
          <p:cNvSpPr txBox="1"/>
          <p:nvPr/>
        </p:nvSpPr>
        <p:spPr>
          <a:xfrm>
            <a:off x="545340" y="103011"/>
            <a:ext cx="4802533" cy="400110"/>
          </a:xfrm>
          <a:prstGeom prst="rect">
            <a:avLst/>
          </a:prstGeom>
          <a:noFill/>
        </p:spPr>
        <p:txBody>
          <a:bodyPr wrap="none" rtlCol="0">
            <a:spAutoFit/>
          </a:bodyPr>
          <a:lstStyle/>
          <a:p>
            <a:r>
              <a:rPr lang="es-ES" sz="2000" b="1" dirty="0">
                <a:solidFill>
                  <a:schemeClr val="accent1"/>
                </a:solidFill>
              </a:rPr>
              <a:t>Ej. 2.: Ejemplo de consultas en consola.</a:t>
            </a:r>
          </a:p>
        </p:txBody>
      </p:sp>
      <p:sp>
        <p:nvSpPr>
          <p:cNvPr id="14" name="CuadroTexto 13">
            <a:extLst>
              <a:ext uri="{FF2B5EF4-FFF2-40B4-BE49-F238E27FC236}">
                <a16:creationId xmlns:a16="http://schemas.microsoft.com/office/drawing/2014/main" id="{47DB6239-528F-B1F0-77A3-A879D0A7D640}"/>
              </a:ext>
            </a:extLst>
          </p:cNvPr>
          <p:cNvSpPr txBox="1"/>
          <p:nvPr/>
        </p:nvSpPr>
        <p:spPr>
          <a:xfrm>
            <a:off x="545340" y="4109884"/>
            <a:ext cx="11391021" cy="2031325"/>
          </a:xfrm>
          <a:prstGeom prst="rect">
            <a:avLst/>
          </a:prstGeom>
          <a:noFill/>
        </p:spPr>
        <p:txBody>
          <a:bodyPr wrap="square" rtlCol="0">
            <a:spAutoFit/>
          </a:bodyPr>
          <a:lstStyle/>
          <a:p>
            <a:r>
              <a:rPr lang="es-ES" dirty="0"/>
              <a:t>En esta consulta utilizamos un JOIN como en el ejemplo anterior.</a:t>
            </a:r>
          </a:p>
          <a:p>
            <a:endParaRPr lang="es-ES" dirty="0"/>
          </a:p>
          <a:p>
            <a:r>
              <a:rPr lang="es-ES" dirty="0"/>
              <a:t>La consulta se realiza sobre la tabla </a:t>
            </a:r>
            <a:r>
              <a:rPr lang="es-ES" i="1" dirty="0"/>
              <a:t>empleados (e)</a:t>
            </a:r>
            <a:r>
              <a:rPr lang="es-ES" dirty="0"/>
              <a:t>, de la cual se obtienen todas sus columnas (e.*),  la cual se combina con dos columnas de la tabla </a:t>
            </a:r>
            <a:r>
              <a:rPr lang="es-ES" i="1" dirty="0"/>
              <a:t>departamentos (d)</a:t>
            </a:r>
            <a:r>
              <a:rPr lang="es-ES" dirty="0"/>
              <a:t>: </a:t>
            </a:r>
            <a:r>
              <a:rPr lang="es-ES" i="1" dirty="0"/>
              <a:t>nombre</a:t>
            </a:r>
            <a:r>
              <a:rPr lang="es-ES" dirty="0"/>
              <a:t> y </a:t>
            </a:r>
            <a:r>
              <a:rPr lang="es-ES" i="1" dirty="0"/>
              <a:t>presupuesto</a:t>
            </a:r>
            <a:r>
              <a:rPr lang="es-ES" dirty="0"/>
              <a:t>.</a:t>
            </a:r>
          </a:p>
          <a:p>
            <a:endParaRPr lang="es-ES" dirty="0"/>
          </a:p>
          <a:p>
            <a:r>
              <a:rPr lang="es-ES" dirty="0"/>
              <a:t>El resultado que obtenemos es una lista de todos los empleados donde, para cada empleado, se muestra su información personal (DNI, nombre, apellidos) junto con el nombre y presupuesto de su departamento.</a:t>
            </a:r>
          </a:p>
        </p:txBody>
      </p:sp>
      <p:pic>
        <p:nvPicPr>
          <p:cNvPr id="7" name="Imagen 6">
            <a:extLst>
              <a:ext uri="{FF2B5EF4-FFF2-40B4-BE49-F238E27FC236}">
                <a16:creationId xmlns:a16="http://schemas.microsoft.com/office/drawing/2014/main" id="{8B2B8941-C330-B312-4FB5-4D20BEA21A3E}"/>
              </a:ext>
            </a:extLst>
          </p:cNvPr>
          <p:cNvPicPr>
            <a:picLocks noChangeAspect="1"/>
          </p:cNvPicPr>
          <p:nvPr/>
        </p:nvPicPr>
        <p:blipFill>
          <a:blip r:embed="rId2"/>
          <a:stretch>
            <a:fillRect/>
          </a:stretch>
        </p:blipFill>
        <p:spPr>
          <a:xfrm>
            <a:off x="578642" y="660440"/>
            <a:ext cx="11034716" cy="3292125"/>
          </a:xfrm>
          <a:prstGeom prst="rect">
            <a:avLst/>
          </a:prstGeom>
        </p:spPr>
      </p:pic>
    </p:spTree>
    <p:extLst>
      <p:ext uri="{BB962C8B-B14F-4D97-AF65-F5344CB8AC3E}">
        <p14:creationId xmlns:p14="http://schemas.microsoft.com/office/powerpoint/2010/main" val="3297281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FFB7700-DC5A-AE8D-5F70-52C4668B15DF}"/>
              </a:ext>
            </a:extLst>
          </p:cNvPr>
          <p:cNvSpPr txBox="1"/>
          <p:nvPr/>
        </p:nvSpPr>
        <p:spPr>
          <a:xfrm>
            <a:off x="545340" y="103011"/>
            <a:ext cx="4802533" cy="400110"/>
          </a:xfrm>
          <a:prstGeom prst="rect">
            <a:avLst/>
          </a:prstGeom>
          <a:noFill/>
        </p:spPr>
        <p:txBody>
          <a:bodyPr wrap="none" rtlCol="0">
            <a:spAutoFit/>
          </a:bodyPr>
          <a:lstStyle/>
          <a:p>
            <a:r>
              <a:rPr lang="es-ES" sz="2000" b="1" dirty="0">
                <a:solidFill>
                  <a:schemeClr val="accent1"/>
                </a:solidFill>
              </a:rPr>
              <a:t>Ej. 2.: Ejemplo de consultas en consola.</a:t>
            </a:r>
          </a:p>
        </p:txBody>
      </p:sp>
      <p:sp>
        <p:nvSpPr>
          <p:cNvPr id="14" name="CuadroTexto 13">
            <a:extLst>
              <a:ext uri="{FF2B5EF4-FFF2-40B4-BE49-F238E27FC236}">
                <a16:creationId xmlns:a16="http://schemas.microsoft.com/office/drawing/2014/main" id="{47DB6239-528F-B1F0-77A3-A879D0A7D640}"/>
              </a:ext>
            </a:extLst>
          </p:cNvPr>
          <p:cNvSpPr txBox="1"/>
          <p:nvPr/>
        </p:nvSpPr>
        <p:spPr>
          <a:xfrm>
            <a:off x="545340" y="1474839"/>
            <a:ext cx="11391021" cy="923330"/>
          </a:xfrm>
          <a:prstGeom prst="rect">
            <a:avLst/>
          </a:prstGeom>
          <a:noFill/>
        </p:spPr>
        <p:txBody>
          <a:bodyPr wrap="square" rtlCol="0">
            <a:spAutoFit/>
          </a:bodyPr>
          <a:lstStyle/>
          <a:p>
            <a:r>
              <a:rPr lang="es-ES" dirty="0"/>
              <a:t>En esta consulta eliminamos todos los registros de la tabla </a:t>
            </a:r>
            <a:r>
              <a:rPr lang="es-ES" i="1" dirty="0"/>
              <a:t>empleados</a:t>
            </a:r>
            <a:r>
              <a:rPr lang="es-ES" dirty="0"/>
              <a:t>. Los registros de la tabla departamentos deben permanecer igual, ya que no se han modificado durante esta consulta.</a:t>
            </a:r>
          </a:p>
          <a:p>
            <a:r>
              <a:rPr lang="es-ES" dirty="0"/>
              <a:t>Podemos comprobar su eficacia observando las tablas y sus datos guardados en </a:t>
            </a:r>
            <a:r>
              <a:rPr lang="es-ES" dirty="0" err="1"/>
              <a:t>php</a:t>
            </a:r>
            <a:r>
              <a:rPr lang="es-ES" dirty="0"/>
              <a:t>-localhost:</a:t>
            </a:r>
          </a:p>
        </p:txBody>
      </p:sp>
      <p:pic>
        <p:nvPicPr>
          <p:cNvPr id="3" name="Imagen 2">
            <a:extLst>
              <a:ext uri="{FF2B5EF4-FFF2-40B4-BE49-F238E27FC236}">
                <a16:creationId xmlns:a16="http://schemas.microsoft.com/office/drawing/2014/main" id="{4B67CB92-0044-61E7-21B8-15B02F6D4BD6}"/>
              </a:ext>
            </a:extLst>
          </p:cNvPr>
          <p:cNvPicPr>
            <a:picLocks noChangeAspect="1"/>
          </p:cNvPicPr>
          <p:nvPr/>
        </p:nvPicPr>
        <p:blipFill>
          <a:blip r:embed="rId2"/>
          <a:stretch>
            <a:fillRect/>
          </a:stretch>
        </p:blipFill>
        <p:spPr>
          <a:xfrm>
            <a:off x="545340" y="716791"/>
            <a:ext cx="5349704" cy="365792"/>
          </a:xfrm>
          <a:prstGeom prst="rect">
            <a:avLst/>
          </a:prstGeom>
        </p:spPr>
      </p:pic>
      <p:pic>
        <p:nvPicPr>
          <p:cNvPr id="6" name="Imagen 5">
            <a:extLst>
              <a:ext uri="{FF2B5EF4-FFF2-40B4-BE49-F238E27FC236}">
                <a16:creationId xmlns:a16="http://schemas.microsoft.com/office/drawing/2014/main" id="{9059D644-E679-9F15-B081-DA95DE6C2459}"/>
              </a:ext>
            </a:extLst>
          </p:cNvPr>
          <p:cNvPicPr>
            <a:picLocks noChangeAspect="1"/>
          </p:cNvPicPr>
          <p:nvPr/>
        </p:nvPicPr>
        <p:blipFill>
          <a:blip r:embed="rId3"/>
          <a:stretch>
            <a:fillRect/>
          </a:stretch>
        </p:blipFill>
        <p:spPr>
          <a:xfrm>
            <a:off x="688258" y="2501322"/>
            <a:ext cx="5197290" cy="1958510"/>
          </a:xfrm>
          <a:prstGeom prst="rect">
            <a:avLst/>
          </a:prstGeom>
        </p:spPr>
      </p:pic>
      <p:pic>
        <p:nvPicPr>
          <p:cNvPr id="9" name="Imagen 8">
            <a:extLst>
              <a:ext uri="{FF2B5EF4-FFF2-40B4-BE49-F238E27FC236}">
                <a16:creationId xmlns:a16="http://schemas.microsoft.com/office/drawing/2014/main" id="{93DDBE52-9B05-FC70-28A7-26F559487A0E}"/>
              </a:ext>
            </a:extLst>
          </p:cNvPr>
          <p:cNvPicPr>
            <a:picLocks noChangeAspect="1"/>
          </p:cNvPicPr>
          <p:nvPr/>
        </p:nvPicPr>
        <p:blipFill>
          <a:blip r:embed="rId4"/>
          <a:stretch>
            <a:fillRect/>
          </a:stretch>
        </p:blipFill>
        <p:spPr>
          <a:xfrm>
            <a:off x="6970543" y="2501322"/>
            <a:ext cx="4533199" cy="3552895"/>
          </a:xfrm>
          <a:prstGeom prst="rect">
            <a:avLst/>
          </a:prstGeom>
        </p:spPr>
      </p:pic>
    </p:spTree>
    <p:extLst>
      <p:ext uri="{BB962C8B-B14F-4D97-AF65-F5344CB8AC3E}">
        <p14:creationId xmlns:p14="http://schemas.microsoft.com/office/powerpoint/2010/main" val="186742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FFB7700-DC5A-AE8D-5F70-52C4668B15DF}"/>
              </a:ext>
            </a:extLst>
          </p:cNvPr>
          <p:cNvSpPr txBox="1"/>
          <p:nvPr/>
        </p:nvSpPr>
        <p:spPr>
          <a:xfrm>
            <a:off x="545340" y="103011"/>
            <a:ext cx="4802533" cy="400110"/>
          </a:xfrm>
          <a:prstGeom prst="rect">
            <a:avLst/>
          </a:prstGeom>
          <a:noFill/>
        </p:spPr>
        <p:txBody>
          <a:bodyPr wrap="none" rtlCol="0">
            <a:spAutoFit/>
          </a:bodyPr>
          <a:lstStyle/>
          <a:p>
            <a:r>
              <a:rPr lang="es-ES" sz="2000" b="1" dirty="0">
                <a:solidFill>
                  <a:schemeClr val="accent1"/>
                </a:solidFill>
              </a:rPr>
              <a:t>Ej. 3.: Ejemplo de consultas en consola.</a:t>
            </a:r>
          </a:p>
        </p:txBody>
      </p:sp>
      <p:sp>
        <p:nvSpPr>
          <p:cNvPr id="14" name="CuadroTexto 13">
            <a:extLst>
              <a:ext uri="{FF2B5EF4-FFF2-40B4-BE49-F238E27FC236}">
                <a16:creationId xmlns:a16="http://schemas.microsoft.com/office/drawing/2014/main" id="{47DB6239-528F-B1F0-77A3-A879D0A7D640}"/>
              </a:ext>
            </a:extLst>
          </p:cNvPr>
          <p:cNvSpPr txBox="1"/>
          <p:nvPr/>
        </p:nvSpPr>
        <p:spPr>
          <a:xfrm>
            <a:off x="545340" y="2413337"/>
            <a:ext cx="11391021" cy="2585323"/>
          </a:xfrm>
          <a:prstGeom prst="rect">
            <a:avLst/>
          </a:prstGeom>
          <a:noFill/>
        </p:spPr>
        <p:txBody>
          <a:bodyPr wrap="square" rtlCol="0">
            <a:spAutoFit/>
          </a:bodyPr>
          <a:lstStyle/>
          <a:p>
            <a:r>
              <a:rPr lang="es-ES" dirty="0"/>
              <a:t>En esta consulta queremos averiguar el valor medio de todas las cajas y para ello, en vez de sumar el valor total de las cajas y dividirlo por el numero de cajas totales vamos a utilizar la función AVG() o </a:t>
            </a:r>
            <a:r>
              <a:rPr lang="es-ES" i="1" dirty="0" err="1"/>
              <a:t>average</a:t>
            </a:r>
            <a:r>
              <a:rPr lang="es-ES" i="1" dirty="0"/>
              <a:t>/promedio</a:t>
            </a:r>
            <a:r>
              <a:rPr lang="es-ES" dirty="0"/>
              <a:t>.</a:t>
            </a:r>
          </a:p>
          <a:p>
            <a:endParaRPr lang="es-ES" dirty="0"/>
          </a:p>
          <a:p>
            <a:r>
              <a:rPr lang="es-ES" dirty="0"/>
              <a:t>AVG() sólo necesita que especifiquemos sobre qué columna queremos aplicar la fórmula, así que introducimos el nombre de la columna deseada entre los paréntesis: AVG(valor).</a:t>
            </a:r>
          </a:p>
          <a:p>
            <a:r>
              <a:rPr lang="es-ES" dirty="0"/>
              <a:t>El resultado lo mostraremos en una columna llamada </a:t>
            </a:r>
            <a:r>
              <a:rPr lang="es-ES" dirty="0" err="1"/>
              <a:t>valor_medio</a:t>
            </a:r>
            <a:r>
              <a:rPr lang="es-ES" dirty="0"/>
              <a:t> (recordamos el uso de la clausula AS para ello).</a:t>
            </a:r>
          </a:p>
          <a:p>
            <a:endParaRPr lang="es-ES" dirty="0"/>
          </a:p>
          <a:p>
            <a:r>
              <a:rPr lang="es-ES" dirty="0"/>
              <a:t>¡No nos olvidemos de que estos datos los estamos tomando desde la tabla </a:t>
            </a:r>
            <a:r>
              <a:rPr lang="es-ES" i="1" dirty="0"/>
              <a:t>cajas</a:t>
            </a:r>
            <a:r>
              <a:rPr lang="es-ES" dirty="0"/>
              <a:t> usando FROM!</a:t>
            </a:r>
          </a:p>
        </p:txBody>
      </p:sp>
      <p:pic>
        <p:nvPicPr>
          <p:cNvPr id="3" name="Imagen 2">
            <a:extLst>
              <a:ext uri="{FF2B5EF4-FFF2-40B4-BE49-F238E27FC236}">
                <a16:creationId xmlns:a16="http://schemas.microsoft.com/office/drawing/2014/main" id="{54479709-21DA-18F5-7B67-3C17EA48C5D8}"/>
              </a:ext>
            </a:extLst>
          </p:cNvPr>
          <p:cNvPicPr>
            <a:picLocks noChangeAspect="1"/>
          </p:cNvPicPr>
          <p:nvPr/>
        </p:nvPicPr>
        <p:blipFill>
          <a:blip r:embed="rId2"/>
          <a:stretch>
            <a:fillRect/>
          </a:stretch>
        </p:blipFill>
        <p:spPr>
          <a:xfrm>
            <a:off x="545340" y="716791"/>
            <a:ext cx="6683319" cy="1196444"/>
          </a:xfrm>
          <a:prstGeom prst="rect">
            <a:avLst/>
          </a:prstGeom>
        </p:spPr>
      </p:pic>
    </p:spTree>
    <p:extLst>
      <p:ext uri="{BB962C8B-B14F-4D97-AF65-F5344CB8AC3E}">
        <p14:creationId xmlns:p14="http://schemas.microsoft.com/office/powerpoint/2010/main" val="2155738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FFB7700-DC5A-AE8D-5F70-52C4668B15DF}"/>
              </a:ext>
            </a:extLst>
          </p:cNvPr>
          <p:cNvSpPr txBox="1"/>
          <p:nvPr/>
        </p:nvSpPr>
        <p:spPr>
          <a:xfrm>
            <a:off x="545340" y="103011"/>
            <a:ext cx="4802533" cy="400110"/>
          </a:xfrm>
          <a:prstGeom prst="rect">
            <a:avLst/>
          </a:prstGeom>
          <a:noFill/>
        </p:spPr>
        <p:txBody>
          <a:bodyPr wrap="none" rtlCol="0">
            <a:spAutoFit/>
          </a:bodyPr>
          <a:lstStyle/>
          <a:p>
            <a:r>
              <a:rPr lang="es-ES" sz="2000" b="1" dirty="0">
                <a:solidFill>
                  <a:schemeClr val="accent1"/>
                </a:solidFill>
              </a:rPr>
              <a:t>Ej. 3.: Ejemplo de consultas en consola.</a:t>
            </a:r>
          </a:p>
        </p:txBody>
      </p:sp>
      <p:sp>
        <p:nvSpPr>
          <p:cNvPr id="14" name="CuadroTexto 13">
            <a:extLst>
              <a:ext uri="{FF2B5EF4-FFF2-40B4-BE49-F238E27FC236}">
                <a16:creationId xmlns:a16="http://schemas.microsoft.com/office/drawing/2014/main" id="{47DB6239-528F-B1F0-77A3-A879D0A7D640}"/>
              </a:ext>
            </a:extLst>
          </p:cNvPr>
          <p:cNvSpPr txBox="1"/>
          <p:nvPr/>
        </p:nvSpPr>
        <p:spPr>
          <a:xfrm>
            <a:off x="400489" y="3916479"/>
            <a:ext cx="11391021" cy="2585323"/>
          </a:xfrm>
          <a:prstGeom prst="rect">
            <a:avLst/>
          </a:prstGeom>
          <a:noFill/>
        </p:spPr>
        <p:txBody>
          <a:bodyPr wrap="square" rtlCol="0">
            <a:spAutoFit/>
          </a:bodyPr>
          <a:lstStyle/>
          <a:p>
            <a:r>
              <a:rPr lang="es-ES" dirty="0"/>
              <a:t>Otra consulta interesante es esta, donde queremos averiguar el número de cajas que hay en cada uno de los almacenes de la tabla </a:t>
            </a:r>
            <a:r>
              <a:rPr lang="es-ES" i="1" dirty="0"/>
              <a:t>cajas</a:t>
            </a:r>
            <a:r>
              <a:rPr lang="es-ES" dirty="0"/>
              <a:t> (FROM).</a:t>
            </a:r>
          </a:p>
          <a:p>
            <a:endParaRPr lang="es-ES" dirty="0"/>
          </a:p>
          <a:p>
            <a:r>
              <a:rPr lang="es-ES" dirty="0"/>
              <a:t>Para ellos nos fijaremos en el </a:t>
            </a:r>
            <a:r>
              <a:rPr lang="es-ES" dirty="0" err="1"/>
              <a:t>cod_almacen</a:t>
            </a:r>
            <a:r>
              <a:rPr lang="es-ES" dirty="0"/>
              <a:t> (SELECT) y utilizaremos la función COUNT(), la cual cuenta las filas de cada grupo, por lo que COUNT(*) contará todas las filas, lo que equivale al número de cajas de cada almacén.</a:t>
            </a:r>
          </a:p>
          <a:p>
            <a:endParaRPr lang="es-ES" dirty="0"/>
          </a:p>
          <a:p>
            <a:r>
              <a:rPr lang="es-ES" dirty="0"/>
              <a:t>Para que la función COUNT(*) pueda lograr esto, utilizamos GROUP BY </a:t>
            </a:r>
            <a:r>
              <a:rPr lang="es-ES" dirty="0" err="1"/>
              <a:t>cod_almacen</a:t>
            </a:r>
            <a:r>
              <a:rPr lang="es-ES" dirty="0"/>
              <a:t>, lo que hace que cuando COUNT(*) se aplique se utilice la función sobre las filas que tienen el mismo </a:t>
            </a:r>
            <a:r>
              <a:rPr lang="es-ES" dirty="0" err="1"/>
              <a:t>cod_almacen</a:t>
            </a:r>
            <a:r>
              <a:rPr lang="es-ES" dirty="0"/>
              <a:t>, mostrando así las cajas de cada almacén.</a:t>
            </a:r>
          </a:p>
        </p:txBody>
      </p:sp>
      <p:pic>
        <p:nvPicPr>
          <p:cNvPr id="4" name="Imagen 3">
            <a:extLst>
              <a:ext uri="{FF2B5EF4-FFF2-40B4-BE49-F238E27FC236}">
                <a16:creationId xmlns:a16="http://schemas.microsoft.com/office/drawing/2014/main" id="{A2CA3E83-554E-C302-85DD-24F4E2F92E09}"/>
              </a:ext>
            </a:extLst>
          </p:cNvPr>
          <p:cNvPicPr>
            <a:picLocks noChangeAspect="1"/>
          </p:cNvPicPr>
          <p:nvPr/>
        </p:nvPicPr>
        <p:blipFill>
          <a:blip r:embed="rId2"/>
          <a:stretch>
            <a:fillRect/>
          </a:stretch>
        </p:blipFill>
        <p:spPr>
          <a:xfrm>
            <a:off x="545340" y="639944"/>
            <a:ext cx="7483488" cy="3139712"/>
          </a:xfrm>
          <a:prstGeom prst="rect">
            <a:avLst/>
          </a:prstGeom>
        </p:spPr>
      </p:pic>
    </p:spTree>
    <p:extLst>
      <p:ext uri="{BB962C8B-B14F-4D97-AF65-F5344CB8AC3E}">
        <p14:creationId xmlns:p14="http://schemas.microsoft.com/office/powerpoint/2010/main" val="1166512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FFB7700-DC5A-AE8D-5F70-52C4668B15DF}"/>
              </a:ext>
            </a:extLst>
          </p:cNvPr>
          <p:cNvSpPr txBox="1"/>
          <p:nvPr/>
        </p:nvSpPr>
        <p:spPr>
          <a:xfrm>
            <a:off x="545340" y="103011"/>
            <a:ext cx="4802533" cy="400110"/>
          </a:xfrm>
          <a:prstGeom prst="rect">
            <a:avLst/>
          </a:prstGeom>
          <a:noFill/>
        </p:spPr>
        <p:txBody>
          <a:bodyPr wrap="none" rtlCol="0">
            <a:spAutoFit/>
          </a:bodyPr>
          <a:lstStyle/>
          <a:p>
            <a:r>
              <a:rPr lang="es-ES" sz="2000" b="1" dirty="0">
                <a:solidFill>
                  <a:schemeClr val="accent1"/>
                </a:solidFill>
              </a:rPr>
              <a:t>Ej. 4.: Ejemplo de consultas en consola.</a:t>
            </a:r>
          </a:p>
        </p:txBody>
      </p:sp>
      <p:sp>
        <p:nvSpPr>
          <p:cNvPr id="14" name="CuadroTexto 13">
            <a:extLst>
              <a:ext uri="{FF2B5EF4-FFF2-40B4-BE49-F238E27FC236}">
                <a16:creationId xmlns:a16="http://schemas.microsoft.com/office/drawing/2014/main" id="{47DB6239-528F-B1F0-77A3-A879D0A7D640}"/>
              </a:ext>
            </a:extLst>
          </p:cNvPr>
          <p:cNvSpPr txBox="1"/>
          <p:nvPr/>
        </p:nvSpPr>
        <p:spPr>
          <a:xfrm>
            <a:off x="400489" y="3916479"/>
            <a:ext cx="11391021" cy="2585323"/>
          </a:xfrm>
          <a:prstGeom prst="rect">
            <a:avLst/>
          </a:prstGeom>
          <a:noFill/>
        </p:spPr>
        <p:txBody>
          <a:bodyPr wrap="square" rtlCol="0">
            <a:spAutoFit/>
          </a:bodyPr>
          <a:lstStyle/>
          <a:p>
            <a:r>
              <a:rPr lang="es-ES" dirty="0"/>
              <a:t>En esta consulta utilizamos LEFT JOIN para combinar las tablas </a:t>
            </a:r>
            <a:r>
              <a:rPr lang="es-ES" i="1" dirty="0"/>
              <a:t>salas</a:t>
            </a:r>
            <a:r>
              <a:rPr lang="es-ES" dirty="0"/>
              <a:t> y </a:t>
            </a:r>
            <a:r>
              <a:rPr lang="es-ES" i="1" dirty="0" err="1"/>
              <a:t>peliculas</a:t>
            </a:r>
            <a:r>
              <a:rPr lang="es-ES" dirty="0"/>
              <a:t> según el </a:t>
            </a:r>
            <a:r>
              <a:rPr lang="es-ES" dirty="0" err="1"/>
              <a:t>cod_película</a:t>
            </a:r>
            <a:r>
              <a:rPr lang="es-ES" dirty="0"/>
              <a:t>.</a:t>
            </a:r>
          </a:p>
          <a:p>
            <a:endParaRPr lang="es-ES" dirty="0"/>
          </a:p>
          <a:p>
            <a:r>
              <a:rPr lang="es-ES" dirty="0"/>
              <a:t>La tabla principal será </a:t>
            </a:r>
            <a:r>
              <a:rPr lang="es-ES" i="1" dirty="0"/>
              <a:t>salas</a:t>
            </a:r>
            <a:r>
              <a:rPr lang="es-ES" dirty="0"/>
              <a:t>, y la secundaria </a:t>
            </a:r>
            <a:r>
              <a:rPr lang="es-ES" i="1" dirty="0"/>
              <a:t>películas</a:t>
            </a:r>
            <a:r>
              <a:rPr lang="es-ES" dirty="0"/>
              <a:t>, ya que es ésta la que esta seguida de LEFT JOIN. Como siempre, hemos abreviado las tablas a </a:t>
            </a:r>
            <a:r>
              <a:rPr lang="es-ES" i="1" dirty="0"/>
              <a:t>s</a:t>
            </a:r>
            <a:r>
              <a:rPr lang="es-ES" dirty="0"/>
              <a:t> y </a:t>
            </a:r>
            <a:r>
              <a:rPr lang="es-ES" i="1" dirty="0"/>
              <a:t>p</a:t>
            </a:r>
            <a:r>
              <a:rPr lang="es-ES" dirty="0"/>
              <a:t>.</a:t>
            </a:r>
          </a:p>
          <a:p>
            <a:endParaRPr lang="es-ES" dirty="0"/>
          </a:p>
          <a:p>
            <a:r>
              <a:rPr lang="es-ES" dirty="0"/>
              <a:t>En nuestro caso, todas las salas cuentan con una película en emisión, por lo que la información de la película siempre es visible (cada película con su sala correspondiente). Sin embargo, en caso de que una sala estuviese vacía, se mostraría la información de la sala (puesto que hemos usado SELECT s.*) pero no se </a:t>
            </a:r>
            <a:r>
              <a:rPr lang="es-ES" dirty="0" err="1"/>
              <a:t>moestraría</a:t>
            </a:r>
            <a:r>
              <a:rPr lang="es-ES" dirty="0"/>
              <a:t> ninguna información en las columnas de película (nombre y </a:t>
            </a:r>
            <a:r>
              <a:rPr lang="es-ES" dirty="0" err="1"/>
              <a:t>cal_edad</a:t>
            </a:r>
            <a:r>
              <a:rPr lang="es-ES" dirty="0"/>
              <a:t>, que las hemos seleccionado antes con SELECT p.*).</a:t>
            </a:r>
          </a:p>
        </p:txBody>
      </p:sp>
      <p:pic>
        <p:nvPicPr>
          <p:cNvPr id="3" name="Imagen 2">
            <a:extLst>
              <a:ext uri="{FF2B5EF4-FFF2-40B4-BE49-F238E27FC236}">
                <a16:creationId xmlns:a16="http://schemas.microsoft.com/office/drawing/2014/main" id="{52394DF5-0BDD-0AC3-67A0-63D632FC6DA5}"/>
              </a:ext>
            </a:extLst>
          </p:cNvPr>
          <p:cNvPicPr>
            <a:picLocks noChangeAspect="1"/>
          </p:cNvPicPr>
          <p:nvPr/>
        </p:nvPicPr>
        <p:blipFill>
          <a:blip r:embed="rId2"/>
          <a:stretch>
            <a:fillRect/>
          </a:stretch>
        </p:blipFill>
        <p:spPr>
          <a:xfrm>
            <a:off x="400489" y="503121"/>
            <a:ext cx="11088061" cy="3299746"/>
          </a:xfrm>
          <a:prstGeom prst="rect">
            <a:avLst/>
          </a:prstGeom>
        </p:spPr>
      </p:pic>
    </p:spTree>
    <p:extLst>
      <p:ext uri="{BB962C8B-B14F-4D97-AF65-F5344CB8AC3E}">
        <p14:creationId xmlns:p14="http://schemas.microsoft.com/office/powerpoint/2010/main" val="4131349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FFB7700-DC5A-AE8D-5F70-52C4668B15DF}"/>
              </a:ext>
            </a:extLst>
          </p:cNvPr>
          <p:cNvSpPr txBox="1"/>
          <p:nvPr/>
        </p:nvSpPr>
        <p:spPr>
          <a:xfrm>
            <a:off x="545340" y="103011"/>
            <a:ext cx="4802533" cy="400110"/>
          </a:xfrm>
          <a:prstGeom prst="rect">
            <a:avLst/>
          </a:prstGeom>
          <a:noFill/>
        </p:spPr>
        <p:txBody>
          <a:bodyPr wrap="none" rtlCol="0">
            <a:spAutoFit/>
          </a:bodyPr>
          <a:lstStyle/>
          <a:p>
            <a:r>
              <a:rPr lang="es-ES" sz="2000" b="1" dirty="0">
                <a:solidFill>
                  <a:schemeClr val="accent1"/>
                </a:solidFill>
              </a:rPr>
              <a:t>Ej. 4.: Ejemplo de consultas en consola.</a:t>
            </a:r>
          </a:p>
        </p:txBody>
      </p:sp>
      <p:sp>
        <p:nvSpPr>
          <p:cNvPr id="14" name="CuadroTexto 13">
            <a:extLst>
              <a:ext uri="{FF2B5EF4-FFF2-40B4-BE49-F238E27FC236}">
                <a16:creationId xmlns:a16="http://schemas.microsoft.com/office/drawing/2014/main" id="{47DB6239-528F-B1F0-77A3-A879D0A7D640}"/>
              </a:ext>
            </a:extLst>
          </p:cNvPr>
          <p:cNvSpPr txBox="1"/>
          <p:nvPr/>
        </p:nvSpPr>
        <p:spPr>
          <a:xfrm>
            <a:off x="167148" y="1733717"/>
            <a:ext cx="11956026" cy="3693319"/>
          </a:xfrm>
          <a:prstGeom prst="rect">
            <a:avLst/>
          </a:prstGeom>
          <a:noFill/>
        </p:spPr>
        <p:txBody>
          <a:bodyPr wrap="square" rtlCol="0">
            <a:spAutoFit/>
          </a:bodyPr>
          <a:lstStyle/>
          <a:p>
            <a:r>
              <a:rPr lang="es-ES" dirty="0"/>
              <a:t>En esta consulta queremos saber las películas QUE NO se proyectan; es decir, las que nunca hubiesen salido en la consulta que acabamos de explicar.</a:t>
            </a:r>
          </a:p>
          <a:p>
            <a:endParaRPr lang="es-ES" dirty="0"/>
          </a:p>
          <a:p>
            <a:r>
              <a:rPr lang="es-ES" dirty="0"/>
              <a:t>Estamos realizando una subconsulta para obtener los </a:t>
            </a:r>
            <a:r>
              <a:rPr lang="es-ES" dirty="0" err="1"/>
              <a:t>cod_película</a:t>
            </a:r>
            <a:r>
              <a:rPr lang="es-ES" dirty="0"/>
              <a:t> de aquellas películas que no se proyectan.</a:t>
            </a:r>
          </a:p>
          <a:p>
            <a:endParaRPr lang="es-ES" dirty="0"/>
          </a:p>
          <a:p>
            <a:r>
              <a:rPr lang="es-ES" dirty="0"/>
              <a:t>La condición de búsqueda es WHERE, donde expresamos que </a:t>
            </a:r>
            <a:r>
              <a:rPr lang="es-ES" dirty="0" err="1"/>
              <a:t>cod_película</a:t>
            </a:r>
            <a:r>
              <a:rPr lang="es-ES" dirty="0"/>
              <a:t> NO DEBE estar (NOT IN) en ninguna sala (SELECT </a:t>
            </a:r>
            <a:r>
              <a:rPr lang="es-ES" dirty="0" err="1"/>
              <a:t>cod_película</a:t>
            </a:r>
            <a:r>
              <a:rPr lang="es-ES" dirty="0"/>
              <a:t> FROM salas).</a:t>
            </a:r>
          </a:p>
          <a:p>
            <a:endParaRPr lang="es-ES" dirty="0"/>
          </a:p>
          <a:p>
            <a:r>
              <a:rPr lang="es-ES" dirty="0"/>
              <a:t>La manera de entender esta consulta es:</a:t>
            </a:r>
          </a:p>
          <a:p>
            <a:r>
              <a:rPr lang="es-ES" dirty="0"/>
              <a:t>	-obtenemos, desde salas, los </a:t>
            </a:r>
            <a:r>
              <a:rPr lang="es-ES" dirty="0" err="1"/>
              <a:t>cod_película</a:t>
            </a:r>
            <a:r>
              <a:rPr lang="es-ES" dirty="0"/>
              <a:t> (SELECT </a:t>
            </a:r>
            <a:r>
              <a:rPr lang="es-ES" dirty="0" err="1"/>
              <a:t>cod_película</a:t>
            </a:r>
            <a:r>
              <a:rPr lang="es-ES" dirty="0"/>
              <a:t> FROM salas)</a:t>
            </a:r>
          </a:p>
          <a:p>
            <a:r>
              <a:rPr lang="es-ES" dirty="0"/>
              <a:t>	- con este listado, filtramos aquellos </a:t>
            </a:r>
            <a:r>
              <a:rPr lang="es-ES" dirty="0" err="1"/>
              <a:t>cod_película</a:t>
            </a:r>
            <a:r>
              <a:rPr lang="es-ES" dirty="0"/>
              <a:t> que no estén en ninguna sala (WHERE </a:t>
            </a:r>
            <a:r>
              <a:rPr lang="es-ES" dirty="0" err="1"/>
              <a:t>cod_película</a:t>
            </a:r>
            <a:r>
              <a:rPr lang="es-ES" dirty="0"/>
              <a:t> NOT IN)</a:t>
            </a:r>
          </a:p>
          <a:p>
            <a:r>
              <a:rPr lang="es-ES" dirty="0"/>
              <a:t>	- por último, desde el listado de los </a:t>
            </a:r>
            <a:r>
              <a:rPr lang="es-ES" dirty="0" err="1"/>
              <a:t>cod_película</a:t>
            </a:r>
            <a:r>
              <a:rPr lang="es-ES" dirty="0"/>
              <a:t> que hayamos obtenido, creamos la lista de los nombres de la 	película, cogiendo los datos desde la tabla </a:t>
            </a:r>
            <a:r>
              <a:rPr lang="es-ES" dirty="0" err="1"/>
              <a:t>peliculas</a:t>
            </a:r>
            <a:r>
              <a:rPr lang="es-ES" dirty="0"/>
              <a:t> (SELECT nombre FROM </a:t>
            </a:r>
            <a:r>
              <a:rPr lang="es-ES" dirty="0" err="1"/>
              <a:t>peliculas</a:t>
            </a:r>
            <a:r>
              <a:rPr lang="es-ES" dirty="0"/>
              <a:t>).</a:t>
            </a:r>
          </a:p>
        </p:txBody>
      </p:sp>
      <p:pic>
        <p:nvPicPr>
          <p:cNvPr id="4" name="Imagen 3">
            <a:extLst>
              <a:ext uri="{FF2B5EF4-FFF2-40B4-BE49-F238E27FC236}">
                <a16:creationId xmlns:a16="http://schemas.microsoft.com/office/drawing/2014/main" id="{F6C02D5B-D09E-2005-2643-A9A70CDBA0D3}"/>
              </a:ext>
            </a:extLst>
          </p:cNvPr>
          <p:cNvPicPr>
            <a:picLocks noChangeAspect="1"/>
          </p:cNvPicPr>
          <p:nvPr/>
        </p:nvPicPr>
        <p:blipFill>
          <a:blip r:embed="rId2"/>
          <a:stretch>
            <a:fillRect/>
          </a:stretch>
        </p:blipFill>
        <p:spPr>
          <a:xfrm>
            <a:off x="400489" y="549824"/>
            <a:ext cx="9769687" cy="739204"/>
          </a:xfrm>
          <a:prstGeom prst="rect">
            <a:avLst/>
          </a:prstGeom>
        </p:spPr>
      </p:pic>
    </p:spTree>
    <p:extLst>
      <p:ext uri="{BB962C8B-B14F-4D97-AF65-F5344CB8AC3E}">
        <p14:creationId xmlns:p14="http://schemas.microsoft.com/office/powerpoint/2010/main" val="281278737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701</TotalTime>
  <Words>965</Words>
  <Application>Microsoft Office PowerPoint</Application>
  <PresentationFormat>Panorámica</PresentationFormat>
  <Paragraphs>52</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Aptos</vt:lpstr>
      <vt:lpstr>Aptos Display</vt:lpstr>
      <vt:lpstr>Arial</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Office</dc:creator>
  <cp:lastModifiedBy>Office</cp:lastModifiedBy>
  <cp:revision>16</cp:revision>
  <dcterms:created xsi:type="dcterms:W3CDTF">2024-04-08T07:53:46Z</dcterms:created>
  <dcterms:modified xsi:type="dcterms:W3CDTF">2024-04-23T08:59:37Z</dcterms:modified>
</cp:coreProperties>
</file>