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18CEF-2516-A9F3-BF3F-6F51F6F33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EBA1F-3186-3030-8D4F-9205BC97A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0D951-F602-612E-F504-371F9D07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F0204-2CF5-FA67-642D-E146F7C9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34611B-8E47-4657-8149-DD2D419C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40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E7744-C2C1-F45A-EB62-66A62011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A718B9-1175-E2AA-426B-B844847A9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FA0FA-1F56-F65D-3B67-1CC70FD4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258E3-C930-5A32-3ACB-8DBB25F2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15BDC-05FF-F050-2F87-79690859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42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4AD660-EB4C-6B49-5130-E0F33A2E6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6AFCBF-0634-DAA9-71D7-79E20F92D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5933F8-AED9-9BEA-6AF5-8B8A4963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3BA16-4C6F-53D2-02CA-BE84DCD4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C498F-D003-A4E4-D0D3-3BCF7175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79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8521-EF5C-BEFA-44AD-544CB644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4C0196-87A0-89A1-36EB-6CE5490B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135B0-C4C5-A95E-FE9A-7A811D1B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29B13-68CF-4D0E-8D1A-E7CB4443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53298-EB05-9795-6461-47F03657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98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2980F-BDE2-C5C3-AF8E-A74BC763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C1F9A-E450-7C86-7DCA-91F44769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35A55-9641-B643-1ABC-E00C04AF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EDC55-3C8E-BEE6-2CFE-1F9EF2D0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9442F-6DFD-0C49-CE76-0E16DAF1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7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C4C5E-75DC-638D-1E56-99DAC3A2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02671-72A0-D3A2-AFB3-6C66E809B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283A39-D555-D731-B7BA-AB79A6E6C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C17ED-AE06-27FB-D319-A375480A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32BFC2-8514-43D3-D7B1-36F741DF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1366F1-1B89-D795-A30E-4AB50319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90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92D4D-1DA2-6551-1108-65829E9E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CDFD77-9C2C-C295-F47F-29B7DA24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1C0F47-5D87-383D-26A2-96210E07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26E187-223E-01C4-D1E0-D0BEDCC92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8C5FE0-B8B5-F648-5A8A-0824D83EA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860FB8-485F-BA61-009F-54198DD3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2629C9-7A9E-6907-A478-E04F072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3260DC-5B0A-8303-4929-A913ACBC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96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2B6C9-E5A7-42E3-E11D-2494AC77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0B22B3-0192-5DE3-2FCF-58A24BB1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122B62-6BA8-CDB7-620A-17D41F74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E18AEC-8535-577D-D4C9-D638B807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6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51E8E7-3F82-125C-00C6-BF71DCB2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36CBB0-E9D6-DEBF-258C-38DF3365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EBEC23-E484-E209-295A-96497678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648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82190-800A-B713-FE6E-6418C683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02FCD-39CE-8E18-67DE-EEB1B7CA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2A35C1-B177-D463-30C8-5D875E06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4E4F46-8A24-17B7-7AC9-96ACD353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0401F-E6A3-45E9-D546-45A51B3E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ED6FEC-8DE6-0C15-FC3E-EC612798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95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1A86D-2F14-B7F0-62AA-D56F9B39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602BC5-2108-CFED-2C67-D27BE2BBD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E4B49F-49B4-832C-F7B3-9011EEC9F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D25555-34EE-2A59-0179-8D26CA58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90A86-9905-0C3A-FE14-DF0BEE1D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25ED07-2A9B-8794-C896-277EBA2B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63A049-8EBB-8BE7-575C-F9F27138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A5F023-3911-D4FE-FCAB-79BD7D56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4A0A9-6837-6719-68FE-9BF91AB09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4815F-0780-4F4C-8CAB-34D9B3259EB9}" type="datetimeFigureOut">
              <a:rPr lang="es-ES" smtClean="0"/>
              <a:t>12/04/2024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33B77-28A5-406A-35A6-0EEC24E6A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FD5C8-DF89-833E-B2A6-E2BE3F199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0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box.com/s/wqthgj1k4a8qfhv1grqhzp0fqajpt5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hlinkClick r:id="rId2"/>
            <a:extLst>
              <a:ext uri="{FF2B5EF4-FFF2-40B4-BE49-F238E27FC236}">
                <a16:creationId xmlns:a16="http://schemas.microsoft.com/office/drawing/2014/main" id="{957BD16F-9D6E-A654-D5DD-87A0180F6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89" y="2037648"/>
            <a:ext cx="2544766" cy="38009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7A7882-EC0D-75EC-A4F6-F8E05CEC1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129" y="403462"/>
            <a:ext cx="7879742" cy="8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081E52-737D-AF1F-FA60-B87E73F2F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0" y="190219"/>
            <a:ext cx="5471634" cy="3238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ECC71C-A005-9E99-9C4B-D2DCAE522AF2}"/>
              </a:ext>
            </a:extLst>
          </p:cNvPr>
          <p:cNvSpPr txBox="1"/>
          <p:nvPr/>
        </p:nvSpPr>
        <p:spPr>
          <a:xfrm>
            <a:off x="6096000" y="751249"/>
            <a:ext cx="263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Atleta (</a:t>
            </a:r>
            <a:r>
              <a:rPr lang="es-ES" u="sng" dirty="0"/>
              <a:t>#dorsal</a:t>
            </a:r>
            <a:r>
              <a:rPr lang="es-ES" dirty="0"/>
              <a:t>, Nombre)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69204C-AA70-5109-D8D2-9978B60F31C1}"/>
              </a:ext>
            </a:extLst>
          </p:cNvPr>
          <p:cNvSpPr txBox="1"/>
          <p:nvPr/>
        </p:nvSpPr>
        <p:spPr>
          <a:xfrm>
            <a:off x="6096000" y="2170160"/>
            <a:ext cx="477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Da_relevo_a </a:t>
            </a:r>
            <a:r>
              <a:rPr lang="es-ES" u="sng" dirty="0"/>
              <a:t>(#dorsal origen</a:t>
            </a:r>
            <a:r>
              <a:rPr lang="es-ES" dirty="0"/>
              <a:t>, #dorsal destino)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DE92297-83A2-D03F-12DC-4729F6BC434C}"/>
              </a:ext>
            </a:extLst>
          </p:cNvPr>
          <p:cNvSpPr/>
          <p:nvPr/>
        </p:nvSpPr>
        <p:spPr>
          <a:xfrm>
            <a:off x="6174658" y="275303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ADAD36E5-81F3-A641-A00F-BCEEA9E567C3}"/>
              </a:ext>
            </a:extLst>
          </p:cNvPr>
          <p:cNvSpPr/>
          <p:nvPr/>
        </p:nvSpPr>
        <p:spPr>
          <a:xfrm>
            <a:off x="6096000" y="1435821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</p:spTree>
    <p:extLst>
      <p:ext uri="{BB962C8B-B14F-4D97-AF65-F5344CB8AC3E}">
        <p14:creationId xmlns:p14="http://schemas.microsoft.com/office/powerpoint/2010/main" val="74324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65BD06D-0D42-EEBC-7B6F-38FDDFE3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8" y="254620"/>
            <a:ext cx="5997460" cy="3635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410633" y="730566"/>
            <a:ext cx="4770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Elemento </a:t>
            </a:r>
            <a:r>
              <a:rPr lang="es-ES" u="sng" dirty="0"/>
              <a:t>(#elem</a:t>
            </a:r>
            <a:r>
              <a:rPr lang="es-ES" dirty="0"/>
              <a:t>, pm, simb, #at)</a:t>
            </a:r>
          </a:p>
          <a:p>
            <a:r>
              <a:rPr lang="es-ES" dirty="0"/>
              <a:t>Estado_l </a:t>
            </a:r>
            <a:r>
              <a:rPr lang="es-ES" u="sng" dirty="0"/>
              <a:t>(</a:t>
            </a:r>
            <a:r>
              <a:rPr lang="es-ES" u="sng" dirty="0" err="1"/>
              <a:t>nom_compuesto</a:t>
            </a:r>
            <a:r>
              <a:rPr lang="es-ES" dirty="0"/>
              <a:t>, d, T_ev)</a:t>
            </a:r>
          </a:p>
          <a:p>
            <a:r>
              <a:rPr lang="es-ES" dirty="0"/>
              <a:t>Estado_g </a:t>
            </a:r>
            <a:r>
              <a:rPr lang="es-ES" u="sng" dirty="0"/>
              <a:t>(</a:t>
            </a:r>
            <a:r>
              <a:rPr lang="es-ES" u="sng" dirty="0" err="1"/>
              <a:t>nom_compuesto</a:t>
            </a:r>
            <a:r>
              <a:rPr lang="es-ES" dirty="0"/>
              <a:t>, Coef_ex, T_lic)</a:t>
            </a:r>
          </a:p>
          <a:p>
            <a:r>
              <a:rPr lang="es-ES" dirty="0"/>
              <a:t>Estado_s </a:t>
            </a:r>
            <a:r>
              <a:rPr lang="es-ES" u="sng" dirty="0"/>
              <a:t>(</a:t>
            </a:r>
            <a:r>
              <a:rPr lang="es-ES" u="sng" dirty="0" err="1"/>
              <a:t>nom_compuesto</a:t>
            </a:r>
            <a:r>
              <a:rPr lang="es-ES" dirty="0"/>
              <a:t>, color, olor, dureza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410633" y="2878082"/>
            <a:ext cx="560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Compuesto_por (</a:t>
            </a:r>
            <a:r>
              <a:rPr lang="es-ES" u="sng" dirty="0"/>
              <a:t>#elem</a:t>
            </a:r>
            <a:r>
              <a:rPr lang="es-ES" dirty="0"/>
              <a:t>, </a:t>
            </a:r>
            <a:r>
              <a:rPr lang="es-ES" u="sng" dirty="0" err="1"/>
              <a:t>nom_compuesto</a:t>
            </a:r>
            <a:r>
              <a:rPr lang="es-ES" dirty="0"/>
              <a:t>, proporción)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489291" y="254620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410633" y="2143743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</p:spTree>
    <p:extLst>
      <p:ext uri="{BB962C8B-B14F-4D97-AF65-F5344CB8AC3E}">
        <p14:creationId xmlns:p14="http://schemas.microsoft.com/office/powerpoint/2010/main" val="422082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410633" y="730566"/>
            <a:ext cx="4659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Sucursal (</a:t>
            </a:r>
            <a:r>
              <a:rPr lang="es-ES" u="sng" dirty="0"/>
              <a:t>#sucursal</a:t>
            </a:r>
            <a:r>
              <a:rPr lang="es-ES" dirty="0"/>
              <a:t>, ciudad, activo)</a:t>
            </a:r>
          </a:p>
          <a:p>
            <a:r>
              <a:rPr lang="es-ES" dirty="0"/>
              <a:t>Cliente (</a:t>
            </a:r>
            <a:r>
              <a:rPr lang="es-ES" u="sng" dirty="0"/>
              <a:t>DNI</a:t>
            </a:r>
            <a:r>
              <a:rPr lang="es-ES" dirty="0"/>
              <a:t>, nombre, apellidos, …)</a:t>
            </a:r>
          </a:p>
          <a:p>
            <a:r>
              <a:rPr lang="es-ES" dirty="0"/>
              <a:t>Cuenta (</a:t>
            </a:r>
            <a:r>
              <a:rPr lang="es-ES" u="sng" dirty="0"/>
              <a:t>#cuenta</a:t>
            </a:r>
            <a:r>
              <a:rPr lang="es-ES" dirty="0"/>
              <a:t>, saldo)</a:t>
            </a:r>
          </a:p>
          <a:p>
            <a:r>
              <a:rPr lang="es-ES" dirty="0"/>
              <a:t>Transacción </a:t>
            </a:r>
            <a:r>
              <a:rPr lang="es-ES" u="sng" dirty="0"/>
              <a:t>(#transacción</a:t>
            </a:r>
            <a:r>
              <a:rPr lang="es-ES" dirty="0"/>
              <a:t>, fecha, tipo_op,…)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410633" y="2878082"/>
            <a:ext cx="365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Abrir (</a:t>
            </a:r>
            <a:r>
              <a:rPr lang="es-ES" u="sng" dirty="0"/>
              <a:t>#cuenta</a:t>
            </a:r>
            <a:r>
              <a:rPr lang="es-ES" dirty="0"/>
              <a:t>, </a:t>
            </a:r>
            <a:r>
              <a:rPr lang="es-ES" u="sng" dirty="0"/>
              <a:t>#cliente</a:t>
            </a:r>
            <a:r>
              <a:rPr lang="es-ES" dirty="0"/>
              <a:t>, </a:t>
            </a:r>
            <a:r>
              <a:rPr lang="es-ES" u="sng" dirty="0"/>
              <a:t>#sucursal</a:t>
            </a:r>
            <a:r>
              <a:rPr lang="es-ES" dirty="0"/>
              <a:t>)</a:t>
            </a:r>
          </a:p>
          <a:p>
            <a:r>
              <a:rPr lang="es-ES" dirty="0"/>
              <a:t>Realizar </a:t>
            </a:r>
            <a:r>
              <a:rPr lang="es-ES" u="sng" dirty="0"/>
              <a:t>(#transacción</a:t>
            </a:r>
            <a:r>
              <a:rPr lang="es-ES" dirty="0"/>
              <a:t>,</a:t>
            </a:r>
            <a:r>
              <a:rPr lang="es-ES" u="sng" dirty="0"/>
              <a:t> #cuenta</a:t>
            </a:r>
            <a:r>
              <a:rPr lang="es-ES" dirty="0"/>
              <a:t>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489291" y="254620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410633" y="2143743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59424E-1422-F915-17D8-2A8BCE1C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88" y="254620"/>
            <a:ext cx="4846740" cy="4854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798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666272" y="850238"/>
            <a:ext cx="49618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Coche ( </a:t>
            </a:r>
            <a:r>
              <a:rPr lang="es-ES" u="sng" dirty="0"/>
              <a:t>#coche</a:t>
            </a:r>
            <a:r>
              <a:rPr lang="es-ES" dirty="0"/>
              <a:t>, marca, modelo, matrícula,…)</a:t>
            </a:r>
          </a:p>
          <a:p>
            <a:r>
              <a:rPr lang="es-ES" dirty="0"/>
              <a:t>Parque_bomberos (</a:t>
            </a:r>
            <a:r>
              <a:rPr lang="es-ES" u="sng" dirty="0"/>
              <a:t>cod_parque</a:t>
            </a:r>
            <a:r>
              <a:rPr lang="es-ES" dirty="0"/>
              <a:t>, nombre, dir,…)</a:t>
            </a:r>
          </a:p>
          <a:p>
            <a:r>
              <a:rPr lang="es-ES" dirty="0"/>
              <a:t>Bombero (</a:t>
            </a:r>
            <a:r>
              <a:rPr lang="es-ES" u="sng" dirty="0"/>
              <a:t>cod_bombero</a:t>
            </a:r>
            <a:r>
              <a:rPr lang="es-ES" dirty="0"/>
              <a:t>, nom, apellidos,…)</a:t>
            </a:r>
          </a:p>
          <a:p>
            <a:r>
              <a:rPr lang="es-ES" dirty="0"/>
              <a:t>Turno (</a:t>
            </a:r>
            <a:r>
              <a:rPr lang="es-ES" u="sng" dirty="0"/>
              <a:t>cod_turno</a:t>
            </a:r>
            <a:r>
              <a:rPr lang="es-ES" dirty="0"/>
              <a:t>, descripción)</a:t>
            </a:r>
          </a:p>
          <a:p>
            <a:r>
              <a:rPr lang="es-ES" dirty="0"/>
              <a:t>Período (</a:t>
            </a:r>
            <a:r>
              <a:rPr lang="es-ES" u="sng" dirty="0"/>
              <a:t>fecha_inicio</a:t>
            </a:r>
            <a:r>
              <a:rPr lang="es-ES" dirty="0"/>
              <a:t>, </a:t>
            </a:r>
            <a:r>
              <a:rPr lang="es-ES" u="sng" dirty="0"/>
              <a:t>fecha_fin</a:t>
            </a:r>
            <a:r>
              <a:rPr lang="es-ES" dirty="0"/>
              <a:t>)</a:t>
            </a:r>
          </a:p>
          <a:p>
            <a:r>
              <a:rPr lang="es-ES" dirty="0"/>
              <a:t>Equipo (</a:t>
            </a:r>
            <a:r>
              <a:rPr lang="es-ES" u="sng" dirty="0"/>
              <a:t>cod_eq</a:t>
            </a:r>
            <a:r>
              <a:rPr lang="es-ES" dirty="0"/>
              <a:t>, nombre)</a:t>
            </a:r>
          </a:p>
          <a:p>
            <a:r>
              <a:rPr lang="es-ES" dirty="0"/>
              <a:t>Petición_servicio (</a:t>
            </a:r>
            <a:r>
              <a:rPr lang="es-ES" u="sng" dirty="0"/>
              <a:t>cod_petición</a:t>
            </a:r>
            <a:r>
              <a:rPr lang="es-ES" dirty="0"/>
              <a:t>, tipo_serv, …)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666272" y="4364438"/>
            <a:ext cx="56730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Tiene (</a:t>
            </a:r>
            <a:r>
              <a:rPr lang="es-ES" u="sng" dirty="0"/>
              <a:t>#coche</a:t>
            </a:r>
            <a:r>
              <a:rPr lang="es-ES" dirty="0"/>
              <a:t>, </a:t>
            </a:r>
            <a:r>
              <a:rPr lang="es-ES" u="sng" dirty="0"/>
              <a:t>cod_parque</a:t>
            </a:r>
            <a:r>
              <a:rPr lang="es-ES" dirty="0"/>
              <a:t>)</a:t>
            </a:r>
          </a:p>
          <a:p>
            <a:r>
              <a:rPr lang="es-ES" dirty="0"/>
              <a:t>Pertenece (</a:t>
            </a:r>
            <a:r>
              <a:rPr lang="es-ES" u="sng" dirty="0"/>
              <a:t>cod_bombero</a:t>
            </a:r>
            <a:r>
              <a:rPr lang="es-ES" dirty="0"/>
              <a:t>, </a:t>
            </a:r>
            <a:r>
              <a:rPr lang="es-ES" u="sng" dirty="0"/>
              <a:t>cod_parque</a:t>
            </a:r>
            <a:r>
              <a:rPr lang="es-ES" dirty="0"/>
              <a:t>)</a:t>
            </a:r>
          </a:p>
          <a:p>
            <a:r>
              <a:rPr lang="es-ES" dirty="0"/>
              <a:t>TrabajaEn (</a:t>
            </a:r>
            <a:r>
              <a:rPr lang="es-ES" u="sng" dirty="0"/>
              <a:t>cod_bombero</a:t>
            </a:r>
            <a:r>
              <a:rPr lang="es-ES" dirty="0"/>
              <a:t>, </a:t>
            </a:r>
            <a:r>
              <a:rPr lang="es-ES" u="sng" dirty="0"/>
              <a:t>cod_turno</a:t>
            </a:r>
            <a:r>
              <a:rPr lang="es-ES" dirty="0"/>
              <a:t>, </a:t>
            </a:r>
            <a:r>
              <a:rPr lang="es-ES" u="sng" dirty="0"/>
              <a:t>f_inicio</a:t>
            </a:r>
            <a:r>
              <a:rPr lang="es-ES" dirty="0"/>
              <a:t>, </a:t>
            </a:r>
            <a:r>
              <a:rPr lang="es-ES" u="sng" dirty="0"/>
              <a:t>fecha_fin</a:t>
            </a:r>
            <a:r>
              <a:rPr lang="es-ES" dirty="0"/>
              <a:t>)</a:t>
            </a:r>
          </a:p>
          <a:p>
            <a:r>
              <a:rPr lang="es-ES" dirty="0"/>
              <a:t>FormaParteDe (</a:t>
            </a:r>
            <a:r>
              <a:rPr lang="es-ES" u="sng" dirty="0"/>
              <a:t>cod_bombero</a:t>
            </a:r>
            <a:r>
              <a:rPr lang="es-ES" dirty="0"/>
              <a:t>, </a:t>
            </a:r>
            <a:r>
              <a:rPr lang="es-ES" u="sng" dirty="0"/>
              <a:t>cod_equipo</a:t>
            </a:r>
            <a:r>
              <a:rPr lang="es-ES" dirty="0"/>
              <a:t>, puesto)</a:t>
            </a:r>
          </a:p>
          <a:p>
            <a:r>
              <a:rPr lang="es-ES" dirty="0"/>
              <a:t>Atiende (</a:t>
            </a:r>
            <a:r>
              <a:rPr lang="es-ES" u="sng" dirty="0"/>
              <a:t>cod_equipo</a:t>
            </a:r>
            <a:r>
              <a:rPr lang="es-ES" dirty="0"/>
              <a:t>, </a:t>
            </a:r>
            <a:r>
              <a:rPr lang="es-ES" u="sng" dirty="0"/>
              <a:t>cod_petición</a:t>
            </a:r>
            <a:r>
              <a:rPr lang="es-ES" dirty="0"/>
              <a:t>)</a:t>
            </a:r>
          </a:p>
          <a:p>
            <a:r>
              <a:rPr lang="es-ES" dirty="0"/>
              <a:t>Recibe (</a:t>
            </a:r>
            <a:r>
              <a:rPr lang="es-ES" u="sng" dirty="0"/>
              <a:t>cod_parque</a:t>
            </a:r>
            <a:r>
              <a:rPr lang="es-ES" dirty="0"/>
              <a:t>, </a:t>
            </a:r>
            <a:r>
              <a:rPr lang="es-ES" u="sng" dirty="0"/>
              <a:t>cod_petición</a:t>
            </a:r>
            <a:r>
              <a:rPr lang="es-ES" dirty="0"/>
              <a:t>, fecha, hora)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744930" y="374292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666272" y="3630099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279247F-D9DD-AE06-38DC-72029874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93" y="226808"/>
            <a:ext cx="6300369" cy="50075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929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475435" y="623585"/>
            <a:ext cx="57165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Fondo (</a:t>
            </a:r>
            <a:r>
              <a:rPr lang="es-ES" u="sng" dirty="0"/>
              <a:t>título</a:t>
            </a:r>
            <a:r>
              <a:rPr lang="es-ES" dirty="0"/>
              <a:t>, </a:t>
            </a:r>
            <a:r>
              <a:rPr lang="es-ES" u="sng" dirty="0"/>
              <a:t>autor</a:t>
            </a:r>
            <a:r>
              <a:rPr lang="es-ES" dirty="0"/>
              <a:t>, qty)</a:t>
            </a:r>
          </a:p>
          <a:p>
            <a:r>
              <a:rPr lang="es-ES" dirty="0"/>
              <a:t>Libro (</a:t>
            </a:r>
            <a:r>
              <a:rPr lang="es-ES" u="sng" dirty="0"/>
              <a:t>signatura</a:t>
            </a:r>
            <a:r>
              <a:rPr lang="es-ES" dirty="0"/>
              <a:t>, disponible)</a:t>
            </a:r>
          </a:p>
          <a:p>
            <a:r>
              <a:rPr lang="es-ES" dirty="0"/>
              <a:t>Pres_S (</a:t>
            </a:r>
            <a:r>
              <a:rPr lang="es-ES" u="sng" dirty="0"/>
              <a:t>#prestamo</a:t>
            </a:r>
            <a:r>
              <a:rPr lang="es-ES" dirty="0"/>
              <a:t>, fecha_préstamo)</a:t>
            </a:r>
          </a:p>
          <a:p>
            <a:r>
              <a:rPr lang="es-ES" dirty="0"/>
              <a:t>Pres_E (</a:t>
            </a:r>
            <a:r>
              <a:rPr lang="es-ES" u="sng" dirty="0"/>
              <a:t>#prestamo</a:t>
            </a:r>
            <a:r>
              <a:rPr lang="es-ES" dirty="0"/>
              <a:t>, fecha_préstamo, fecha_devolución)</a:t>
            </a:r>
          </a:p>
          <a:p>
            <a:r>
              <a:rPr lang="es-ES" dirty="0"/>
              <a:t>Socios (</a:t>
            </a:r>
            <a:r>
              <a:rPr lang="es-ES" u="sng" dirty="0"/>
              <a:t>#socio</a:t>
            </a:r>
            <a:r>
              <a:rPr lang="es-ES" dirty="0"/>
              <a:t>, nom, apellidos, teléfono, fecha_cad)</a:t>
            </a:r>
          </a:p>
          <a:p>
            <a:r>
              <a:rPr lang="es-ES" dirty="0"/>
              <a:t>Sanción (</a:t>
            </a:r>
            <a:r>
              <a:rPr lang="es-ES" u="sng" dirty="0"/>
              <a:t>#días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554093" y="3764670"/>
            <a:ext cx="305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Hay (</a:t>
            </a:r>
            <a:r>
              <a:rPr lang="es-ES" u="sng" dirty="0"/>
              <a:t>título</a:t>
            </a:r>
            <a:r>
              <a:rPr lang="es-ES" dirty="0"/>
              <a:t>, </a:t>
            </a:r>
            <a:r>
              <a:rPr lang="es-ES" u="sng" dirty="0"/>
              <a:t>autor</a:t>
            </a:r>
            <a:r>
              <a:rPr lang="es-ES" dirty="0"/>
              <a:t>, </a:t>
            </a:r>
            <a:r>
              <a:rPr lang="es-ES" u="sng" dirty="0"/>
              <a:t>signatura</a:t>
            </a:r>
            <a:r>
              <a:rPr lang="es-ES" dirty="0"/>
              <a:t>)</a:t>
            </a:r>
          </a:p>
          <a:p>
            <a:r>
              <a:rPr lang="es-ES" dirty="0"/>
              <a:t>Es_De(</a:t>
            </a:r>
            <a:r>
              <a:rPr lang="es-ES" u="sng" dirty="0"/>
              <a:t>#prestamo</a:t>
            </a:r>
            <a:r>
              <a:rPr lang="es-ES" dirty="0"/>
              <a:t>, </a:t>
            </a:r>
            <a:r>
              <a:rPr lang="es-ES" u="sng" dirty="0"/>
              <a:t>signatura</a:t>
            </a:r>
            <a:r>
              <a:rPr lang="es-ES" dirty="0"/>
              <a:t>)</a:t>
            </a:r>
          </a:p>
          <a:p>
            <a:r>
              <a:rPr lang="es-ES" dirty="0"/>
              <a:t>Realiza (</a:t>
            </a:r>
            <a:r>
              <a:rPr lang="es-ES" u="sng" dirty="0"/>
              <a:t>#socio</a:t>
            </a:r>
            <a:r>
              <a:rPr lang="es-ES" dirty="0"/>
              <a:t>, </a:t>
            </a:r>
            <a:r>
              <a:rPr lang="es-ES" u="sng" dirty="0"/>
              <a:t>#prestamo</a:t>
            </a:r>
            <a:r>
              <a:rPr lang="es-ES" dirty="0"/>
              <a:t>)</a:t>
            </a:r>
          </a:p>
          <a:p>
            <a:r>
              <a:rPr lang="es-ES" dirty="0"/>
              <a:t>Tiene (</a:t>
            </a:r>
            <a:r>
              <a:rPr lang="es-ES" u="sng" dirty="0"/>
              <a:t>#socio</a:t>
            </a:r>
            <a:r>
              <a:rPr lang="es-ES" dirty="0"/>
              <a:t>, </a:t>
            </a:r>
            <a:r>
              <a:rPr lang="es-ES" u="sng" dirty="0"/>
              <a:t>#días</a:t>
            </a:r>
            <a:r>
              <a:rPr lang="es-ES" dirty="0"/>
              <a:t>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554093" y="147639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554093" y="3030331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207905-3E8A-740E-748C-99CF5B6E2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6" y="147639"/>
            <a:ext cx="6340389" cy="49305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239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475435" y="623585"/>
            <a:ext cx="36926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Cliente (</a:t>
            </a:r>
            <a:r>
              <a:rPr lang="es-ES" u="sng" dirty="0"/>
              <a:t>cod_cliente</a:t>
            </a:r>
            <a:r>
              <a:rPr lang="es-ES" dirty="0"/>
              <a:t>, …)</a:t>
            </a:r>
          </a:p>
          <a:p>
            <a:r>
              <a:rPr lang="es-ES" dirty="0"/>
              <a:t>Pedido (</a:t>
            </a:r>
            <a:r>
              <a:rPr lang="es-ES" u="sng" dirty="0"/>
              <a:t>cod_pedido</a:t>
            </a:r>
            <a:r>
              <a:rPr lang="es-ES" dirty="0"/>
              <a:t>, fecha_pedido)</a:t>
            </a:r>
          </a:p>
          <a:p>
            <a:r>
              <a:rPr lang="es-ES" dirty="0"/>
              <a:t>Proveedor (</a:t>
            </a:r>
            <a:r>
              <a:rPr lang="es-ES" u="sng" dirty="0"/>
              <a:t>cod_proveedor</a:t>
            </a:r>
            <a:r>
              <a:rPr lang="es-ES" dirty="0"/>
              <a:t>, …)</a:t>
            </a:r>
          </a:p>
          <a:p>
            <a:r>
              <a:rPr lang="es-ES" dirty="0"/>
              <a:t>Producto (</a:t>
            </a:r>
            <a:r>
              <a:rPr lang="es-ES" u="sng" dirty="0"/>
              <a:t>cod_producto</a:t>
            </a:r>
            <a:r>
              <a:rPr lang="es-ES" dirty="0"/>
              <a:t>, qty)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554093" y="3764670"/>
            <a:ext cx="4668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Realiza (</a:t>
            </a:r>
            <a:r>
              <a:rPr lang="es-ES" u="sng" dirty="0"/>
              <a:t>cod_cliente</a:t>
            </a:r>
            <a:r>
              <a:rPr lang="es-ES" dirty="0"/>
              <a:t>, </a:t>
            </a:r>
            <a:r>
              <a:rPr lang="es-ES" u="sng" dirty="0"/>
              <a:t>cod_pedido</a:t>
            </a:r>
            <a:r>
              <a:rPr lang="es-ES" dirty="0"/>
              <a:t>)</a:t>
            </a:r>
          </a:p>
          <a:p>
            <a:r>
              <a:rPr lang="es-ES" dirty="0"/>
              <a:t>Es_De (</a:t>
            </a:r>
            <a:r>
              <a:rPr lang="es-ES" u="sng" dirty="0"/>
              <a:t>cod_producto</a:t>
            </a:r>
            <a:r>
              <a:rPr lang="es-ES" dirty="0"/>
              <a:t>, </a:t>
            </a:r>
            <a:r>
              <a:rPr lang="es-ES" u="sng" dirty="0"/>
              <a:t>cod_pedido</a:t>
            </a:r>
            <a:r>
              <a:rPr lang="es-ES" dirty="0"/>
              <a:t>, #ud)</a:t>
            </a:r>
          </a:p>
          <a:p>
            <a:r>
              <a:rPr lang="es-ES" dirty="0"/>
              <a:t>Encarga ( </a:t>
            </a:r>
            <a:r>
              <a:rPr lang="es-ES" u="sng" dirty="0"/>
              <a:t>cod_producto</a:t>
            </a:r>
            <a:r>
              <a:rPr lang="es-ES" dirty="0"/>
              <a:t>, </a:t>
            </a:r>
            <a:r>
              <a:rPr lang="es-ES" u="sng" dirty="0"/>
              <a:t>cod_proveedor</a:t>
            </a:r>
            <a:r>
              <a:rPr lang="es-ES" dirty="0"/>
              <a:t>, uds,</a:t>
            </a:r>
          </a:p>
          <a:p>
            <a:r>
              <a:rPr lang="es-ES" dirty="0"/>
              <a:t>	fecha_encargo)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554093" y="147639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554093" y="3030331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F94A18-5E6F-A88D-AB8D-D61D10BC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83" y="258169"/>
            <a:ext cx="5984629" cy="47068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057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475435" y="623585"/>
            <a:ext cx="5114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Arrendatario (</a:t>
            </a:r>
            <a:r>
              <a:rPr lang="es-ES" u="sng" dirty="0"/>
              <a:t>NIF</a:t>
            </a:r>
            <a:r>
              <a:rPr lang="es-ES" dirty="0"/>
              <a:t>, nom_fiscal, nom_firmante,…)</a:t>
            </a:r>
          </a:p>
          <a:p>
            <a:r>
              <a:rPr lang="es-ES" dirty="0"/>
              <a:t>Nave (</a:t>
            </a:r>
            <a:r>
              <a:rPr lang="es-ES" u="sng" dirty="0"/>
              <a:t>cod_nave</a:t>
            </a:r>
            <a:r>
              <a:rPr lang="es-ES" dirty="0"/>
              <a:t>, plígono, calle, num, localidad,…)</a:t>
            </a:r>
          </a:p>
          <a:p>
            <a:r>
              <a:rPr lang="es-ES" dirty="0"/>
              <a:t>Recibo (</a:t>
            </a:r>
            <a:r>
              <a:rPr lang="es-ES" u="sng" dirty="0"/>
              <a:t>#recibo</a:t>
            </a:r>
            <a:r>
              <a:rPr lang="es-ES" dirty="0"/>
              <a:t>, importe_total, importe_IVA,…)</a:t>
            </a:r>
          </a:p>
          <a:p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554093" y="147639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554093" y="3030331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56BDD3-1460-8708-A40E-E61DBBC2F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208627"/>
            <a:ext cx="6284711" cy="3894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AD8E422-5377-24FC-E73C-024E2F202FD1}"/>
              </a:ext>
            </a:extLst>
          </p:cNvPr>
          <p:cNvSpPr txBox="1"/>
          <p:nvPr/>
        </p:nvSpPr>
        <p:spPr>
          <a:xfrm>
            <a:off x="6554093" y="3764670"/>
            <a:ext cx="4810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Alquila (#cuenta, días_pago, fecha_alquiler, …)</a:t>
            </a:r>
          </a:p>
          <a:p>
            <a:r>
              <a:rPr lang="es-ES" dirty="0"/>
              <a:t>Corresponde (</a:t>
            </a:r>
            <a:r>
              <a:rPr lang="es-ES" u="sng" dirty="0"/>
              <a:t>fk_#recibo</a:t>
            </a:r>
            <a:r>
              <a:rPr lang="es-ES" dirty="0"/>
              <a:t>, </a:t>
            </a:r>
            <a:r>
              <a:rPr lang="es-ES" u="sng" dirty="0"/>
              <a:t>fk_cod_nave</a:t>
            </a:r>
            <a:r>
              <a:rPr lang="es-ES" dirty="0"/>
              <a:t>)</a:t>
            </a:r>
          </a:p>
          <a:p>
            <a:r>
              <a:rPr lang="es-ES" dirty="0"/>
              <a:t>Es_De (</a:t>
            </a:r>
            <a:r>
              <a:rPr lang="es-ES" u="sng" dirty="0"/>
              <a:t>fk_#recibo</a:t>
            </a:r>
            <a:r>
              <a:rPr lang="es-ES" dirty="0"/>
              <a:t>, </a:t>
            </a:r>
            <a:r>
              <a:rPr lang="es-ES" u="sng" dirty="0"/>
              <a:t>fk_NIF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366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515475" y="623585"/>
            <a:ext cx="55519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Piso (</a:t>
            </a:r>
            <a:r>
              <a:rPr lang="es-ES" u="sng" dirty="0"/>
              <a:t>puerta</a:t>
            </a:r>
            <a:r>
              <a:rPr lang="es-ES" dirty="0"/>
              <a:t>, DNI, nom, apellidos, dir, CP, localidad,…)</a:t>
            </a:r>
          </a:p>
          <a:p>
            <a:r>
              <a:rPr lang="es-ES" dirty="0"/>
              <a:t>Cargo (</a:t>
            </a:r>
            <a:r>
              <a:rPr lang="es-ES" u="sng" dirty="0"/>
              <a:t>cod_cargo</a:t>
            </a:r>
            <a:r>
              <a:rPr lang="es-ES" dirty="0"/>
              <a:t>, nom, funciones)</a:t>
            </a:r>
          </a:p>
          <a:p>
            <a:r>
              <a:rPr lang="es-ES" dirty="0"/>
              <a:t>Ing_recibido (</a:t>
            </a:r>
            <a:r>
              <a:rPr lang="es-ES" u="sng" dirty="0"/>
              <a:t>cod_anotación</a:t>
            </a:r>
            <a:r>
              <a:rPr lang="es-ES" dirty="0"/>
              <a:t>, (…), mes, pagado)</a:t>
            </a:r>
          </a:p>
          <a:p>
            <a:r>
              <a:rPr lang="es-ES" dirty="0"/>
              <a:t>Ing_extra (</a:t>
            </a:r>
            <a:r>
              <a:rPr lang="es-ES" u="sng" dirty="0"/>
              <a:t>cod_anotación</a:t>
            </a:r>
            <a:r>
              <a:rPr lang="es-ES" dirty="0"/>
              <a:t>, (…), concepto)</a:t>
            </a:r>
          </a:p>
          <a:p>
            <a:r>
              <a:rPr lang="es-ES" dirty="0"/>
              <a:t>Gasto_fijo (</a:t>
            </a:r>
            <a:r>
              <a:rPr lang="es-ES" u="sng" dirty="0"/>
              <a:t>cod_anotación</a:t>
            </a:r>
            <a:r>
              <a:rPr lang="es-ES" dirty="0"/>
              <a:t>, (…), fecha_inicio, …)</a:t>
            </a:r>
          </a:p>
          <a:p>
            <a:r>
              <a:rPr lang="es-ES" dirty="0"/>
              <a:t>Gasto_variable (</a:t>
            </a:r>
            <a:r>
              <a:rPr lang="es-ES" u="sng" dirty="0"/>
              <a:t>cod_anotación</a:t>
            </a:r>
            <a:r>
              <a:rPr lang="es-ES" dirty="0"/>
              <a:t>, (…), #factura,…)</a:t>
            </a:r>
          </a:p>
          <a:p>
            <a:r>
              <a:rPr lang="es-ES" dirty="0"/>
              <a:t>Detalle_recibo (</a:t>
            </a:r>
            <a:r>
              <a:rPr lang="es-ES" u="sng" dirty="0"/>
              <a:t>#linea</a:t>
            </a:r>
            <a:r>
              <a:rPr lang="es-ES" dirty="0"/>
              <a:t>, concepto, importe)</a:t>
            </a:r>
          </a:p>
          <a:p>
            <a:r>
              <a:rPr lang="es-ES" dirty="0"/>
              <a:t>Tipo_gasto_fijo (</a:t>
            </a:r>
            <a:r>
              <a:rPr lang="es-ES" u="sng" dirty="0"/>
              <a:t>cod_tipo_gasto</a:t>
            </a:r>
            <a:r>
              <a:rPr lang="es-ES" dirty="0"/>
              <a:t>, nombre, descripción)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594133" y="4054186"/>
            <a:ext cx="4688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Ostenta (fecha posesión)</a:t>
            </a:r>
          </a:p>
          <a:p>
            <a:r>
              <a:rPr lang="es-ES" dirty="0"/>
              <a:t>Realiza (</a:t>
            </a:r>
            <a:r>
              <a:rPr lang="es-ES" u="sng" dirty="0"/>
              <a:t>fk_puerta</a:t>
            </a:r>
            <a:r>
              <a:rPr lang="es-ES" dirty="0"/>
              <a:t>, </a:t>
            </a:r>
            <a:r>
              <a:rPr lang="es-ES" u="sng" dirty="0"/>
              <a:t>fk_cod_anotación</a:t>
            </a:r>
            <a:r>
              <a:rPr lang="es-ES" dirty="0"/>
              <a:t>)</a:t>
            </a:r>
          </a:p>
          <a:p>
            <a:r>
              <a:rPr lang="es-ES" dirty="0"/>
              <a:t>Tiene (</a:t>
            </a:r>
            <a:r>
              <a:rPr lang="es-ES" u="sng" dirty="0"/>
              <a:t>fk_cod_anotación</a:t>
            </a:r>
            <a:r>
              <a:rPr lang="es-ES" dirty="0"/>
              <a:t>, </a:t>
            </a:r>
            <a:r>
              <a:rPr lang="es-ES" u="sng" dirty="0" err="1"/>
              <a:t>fk_#linea</a:t>
            </a:r>
            <a:r>
              <a:rPr lang="es-ES" dirty="0"/>
              <a:t>)</a:t>
            </a:r>
          </a:p>
          <a:p>
            <a:r>
              <a:rPr lang="es-ES" dirty="0"/>
              <a:t>Es_De (</a:t>
            </a:r>
            <a:r>
              <a:rPr lang="es-ES" u="sng" dirty="0"/>
              <a:t>fk_cod_anotación</a:t>
            </a:r>
            <a:r>
              <a:rPr lang="es-ES" dirty="0"/>
              <a:t>, </a:t>
            </a:r>
            <a:r>
              <a:rPr lang="es-ES" u="sng" dirty="0"/>
              <a:t>fk_cod_tipo_gasto</a:t>
            </a:r>
            <a:r>
              <a:rPr lang="es-ES" dirty="0"/>
              <a:t>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594133" y="147639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550781" y="3269753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22F17F-93CD-6C71-A760-ADA9082AC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6" y="147639"/>
            <a:ext cx="6350880" cy="56565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7802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679</Words>
  <Application>Microsoft Office PowerPoint</Application>
  <PresentationFormat>Panorámica</PresentationFormat>
  <Paragraphs>78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9</cp:revision>
  <dcterms:created xsi:type="dcterms:W3CDTF">2024-04-08T07:53:46Z</dcterms:created>
  <dcterms:modified xsi:type="dcterms:W3CDTF">2024-04-12T20:07:54Z</dcterms:modified>
</cp:coreProperties>
</file>