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69" r:id="rId10"/>
    <p:sldId id="267" r:id="rId11"/>
    <p:sldId id="270" r:id="rId12"/>
    <p:sldId id="268" r:id="rId13"/>
    <p:sldId id="271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02B21-8591-426E-BAAA-C22EA98085C0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F52DF-420D-4263-9A97-F50DC5234F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18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F52DF-420D-4263-9A97-F50DC5234F4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157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EE2D8-7163-4FD9-A180-20F0ED88A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3ADC77-270D-0530-1433-49F94746B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099116-E3CF-4417-369C-4D453D91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D8B9C3-7D0E-E929-E7D4-3464A959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055823-1AD6-48B8-2929-F6E44D50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7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7D5C3-7BFE-67E8-8FED-4EFFEAFF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C77B9E-42DD-A2AF-97D0-826AA2227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D610F7-AE14-FCB1-18F7-5400D7AD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FAF07-03A0-3908-8F6B-A3BD81A5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CB7BD-F969-DCCC-1647-83308ECF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2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B7957D-FEAD-75C7-024C-D33E0A840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D2A5E1-EEB7-A9F3-0BFF-9E7AC4B8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D1EAF-EB26-EA17-FB1B-3DBDCEA6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578FF-87E5-043A-36C7-35803AD6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74FAA8-FF78-E378-8E62-E61FB1EF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75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8168B-5523-59CF-3941-62756558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F0B6D-139F-ECC3-7884-B4D014E91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01318B-0602-5666-071A-49BC8416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61937E-8995-BE9C-EE08-3E5B6D63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4A93BA-1CB6-E145-FEDC-5C4E3CAB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72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40D48-57B0-C1EB-7109-744975D5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E30282-3284-882B-B22A-38EB470F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50D5B0-743A-1174-9974-EC14F8C8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2DBEFE-BCAF-BA53-2B8A-A8DFD4BF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89BB7A-B532-E643-DB18-BECED2D5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28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A2461-2074-67E6-0C58-A40A3FB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0D67BD-991C-222E-3145-0C2744AC2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ECAFA3-165C-D888-DCC2-17B423516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42BCD6-AA54-7165-2E4F-27AE11EC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1DD10E-0201-5019-CEE0-4B08BD1C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293153-3395-E735-99E7-DD871892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98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FB38D-7698-B5DF-99E0-94BAE125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643C73-0DFF-13B2-D585-65095189E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1D7C48-D3B5-EA07-0EC1-3D34D2EAC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C5B6B2-A58F-9DC5-5304-C42BDBE79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A0526F-0D02-A86C-D241-4FA22B633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86EAC1-3049-5775-C35B-3638C5AE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28D382-63D7-9B34-EA9E-2C8F9E93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B808B0-9C2C-F74C-F243-4A6C887B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30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16426-BAF3-A9A2-0FC7-F4779B6F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D8AECB-0C29-4579-6025-69CFE2EB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C304EB-5FCA-BCB5-392A-EAC0962E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2B1E74-8827-2687-59ED-CCD421D4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88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D477D0-7882-3CED-5279-87FF0F3B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62FCB0-5909-B1FE-B88E-A59221E1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93B244-1CC5-D665-B475-E1856DD9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58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3CADD-689B-9BD0-0D94-0C57E58A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91064-313A-0804-054C-5315538E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5631A1-9A05-C1C0-63A7-EAEF0DA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B2FA1-24E3-6FBF-CE9B-1F486EF2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8E8947-8CE4-0B62-5F18-5B46FCC7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B4E437-28B7-9D91-415C-8C6902D0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47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8EE96-A1AE-51AC-4671-6048E264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4DFED9-1F2A-208C-237C-8E792527A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64FDF-284F-101D-455C-00F8EE32B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668AB7-7684-5D1D-0DE3-0319FBF3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646DC6-5659-C083-B605-B4476B0E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81073C-11BD-9627-09D7-47CE77C9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37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50C78B-E11D-5B55-5855-F70012E4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B6E7FB-0F4F-81A2-BC6B-1BE532655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DF51FC-DF62-771A-C3B4-A00A2AC30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438D0A-D9A6-457A-9BDE-EC1985CB34E9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7010C0-011D-8D1A-48CD-252F3ED4C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B43E2-98A4-ED9C-7E28-277C85A61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90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chillesD9-Alex/-2024-Java-Angular-Bootcamp/tree/65b895a2ea849a04b2864327f2410c14a1618150/%5BECLIPSE%5D%20Java%20Project%20-%20Tech%20Talent%202024/C2-JavaBasics/src/TA10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app.box.com/s/9xygt1h3f99m0z46ic4pc9t89bbhagg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0F053D8-9BD3-B2B6-CE24-C94BEB02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06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0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9894D6D-46D5-DD81-8E1A-B37F7530357A}"/>
              </a:ext>
            </a:extLst>
          </p:cNvPr>
          <p:cNvSpPr txBox="1"/>
          <p:nvPr/>
        </p:nvSpPr>
        <p:spPr>
          <a:xfrm>
            <a:off x="314633" y="236899"/>
            <a:ext cx="507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BLOQUES TRY-CATCH</a:t>
            </a:r>
          </a:p>
          <a:p>
            <a:pPr marL="342900" indent="-342900">
              <a:buFont typeface="+mj-lt"/>
              <a:buAutoNum type="alphaUcPeriod" startAt="2"/>
            </a:pPr>
            <a:r>
              <a:rPr lang="es-ES" dirty="0"/>
              <a:t>Leer número de contraseñas a generar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7F98B76-AE19-EF1A-5CFE-4E5FE38BF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33" y="1092706"/>
            <a:ext cx="11641355" cy="469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6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9894D6D-46D5-DD81-8E1A-B37F7530357A}"/>
              </a:ext>
            </a:extLst>
          </p:cNvPr>
          <p:cNvSpPr txBox="1"/>
          <p:nvPr/>
        </p:nvSpPr>
        <p:spPr>
          <a:xfrm>
            <a:off x="314633" y="236899"/>
            <a:ext cx="114644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BLOQUES TRY-CATCH</a:t>
            </a:r>
          </a:p>
          <a:p>
            <a:pPr marL="342900" indent="-342900">
              <a:buFont typeface="+mj-lt"/>
              <a:buAutoNum type="alphaUcPeriod" startAt="2"/>
            </a:pPr>
            <a:r>
              <a:rPr lang="es-ES" dirty="0"/>
              <a:t>Leer número de contraseñas a generar.</a:t>
            </a:r>
          </a:p>
          <a:p>
            <a:endParaRPr lang="es-ES" dirty="0"/>
          </a:p>
          <a:p>
            <a:r>
              <a:rPr lang="es-ES" b="1" dirty="0"/>
              <a:t>Propósito: </a:t>
            </a:r>
            <a:r>
              <a:rPr lang="es-ES" dirty="0"/>
              <a:t> Asegurarse de que el usuario introduce un </a:t>
            </a:r>
            <a:r>
              <a:rPr lang="es-ES" u="sng" dirty="0"/>
              <a:t>número válido</a:t>
            </a:r>
            <a:r>
              <a:rPr lang="es-ES" dirty="0"/>
              <a:t> para la cantidad de contraseñas a generar.</a:t>
            </a:r>
          </a:p>
          <a:p>
            <a:endParaRPr lang="es-ES" dirty="0"/>
          </a:p>
          <a:p>
            <a:r>
              <a:rPr lang="es-ES" b="1" dirty="0"/>
              <a:t>Funcionamiento:</a:t>
            </a:r>
          </a:p>
          <a:p>
            <a:r>
              <a:rPr lang="es-ES" i="1" dirty="0"/>
              <a:t>try</a:t>
            </a:r>
            <a:r>
              <a:rPr lang="es-ES" dirty="0"/>
              <a:t> intenta leer y convertir la cantidad introducida a un número entero.</a:t>
            </a:r>
          </a:p>
          <a:p>
            <a:pPr marL="342900" indent="-342900">
              <a:buFont typeface="+mj-lt"/>
              <a:buAutoNum type="alphaLcParenR"/>
            </a:pPr>
            <a:r>
              <a:rPr lang="es-ES" dirty="0"/>
              <a:t>Si el usuario introduce un número negativo, se lanza una </a:t>
            </a:r>
            <a:r>
              <a:rPr lang="es-ES" i="1" dirty="0" err="1"/>
              <a:t>CantidadInvalidaException</a:t>
            </a:r>
            <a:r>
              <a:rPr lang="es-ES" dirty="0"/>
              <a:t> y se solicita que introduzca un número entero positivo.</a:t>
            </a:r>
          </a:p>
          <a:p>
            <a:pPr marL="342900" indent="-342900">
              <a:buFont typeface="+mj-lt"/>
              <a:buAutoNum type="alphaLcParenR"/>
            </a:pPr>
            <a:r>
              <a:rPr lang="es-ES" dirty="0"/>
              <a:t>Si el usuario introduce caracteres que no sean numéricos, se lanza una </a:t>
            </a:r>
            <a:r>
              <a:rPr lang="es-ES" i="1" dirty="0" err="1"/>
              <a:t>EntradaNoNumericaException</a:t>
            </a:r>
            <a:r>
              <a:rPr lang="es-ES" dirty="0"/>
              <a:t> y se solicita que introduzca un numero entero positivo.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0D7C98-1035-DC1D-CB6D-ED22B4E18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13"/>
          <a:stretch/>
        </p:blipFill>
        <p:spPr>
          <a:xfrm>
            <a:off x="1931174" y="3644768"/>
            <a:ext cx="8009066" cy="2775696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A647C3D5-10A0-6FAE-0860-1F9172566DDB}"/>
              </a:ext>
            </a:extLst>
          </p:cNvPr>
          <p:cNvSpPr/>
          <p:nvPr/>
        </p:nvSpPr>
        <p:spPr>
          <a:xfrm>
            <a:off x="1783862" y="3913518"/>
            <a:ext cx="8009066" cy="45281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DBD827-65F7-3C1F-F088-CC3CDF4570FC}"/>
              </a:ext>
            </a:extLst>
          </p:cNvPr>
          <p:cNvSpPr/>
          <p:nvPr/>
        </p:nvSpPr>
        <p:spPr>
          <a:xfrm>
            <a:off x="1783864" y="4419111"/>
            <a:ext cx="8009065" cy="45281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84704EF-978C-9A2B-7F8D-25DB50A28E26}"/>
              </a:ext>
            </a:extLst>
          </p:cNvPr>
          <p:cNvSpPr/>
          <p:nvPr/>
        </p:nvSpPr>
        <p:spPr>
          <a:xfrm>
            <a:off x="6282813" y="2235222"/>
            <a:ext cx="2713703" cy="20388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65370CC-F52B-D548-B693-9632A1E64703}"/>
              </a:ext>
            </a:extLst>
          </p:cNvPr>
          <p:cNvSpPr/>
          <p:nvPr/>
        </p:nvSpPr>
        <p:spPr>
          <a:xfrm>
            <a:off x="7737987" y="2773391"/>
            <a:ext cx="3048000" cy="26854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0669833E-B4B4-E7B3-D309-359139949848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rot="16200000" flipH="1">
            <a:off x="7763944" y="2110942"/>
            <a:ext cx="1904703" cy="2153263"/>
          </a:xfrm>
          <a:prstGeom prst="bentConnector4">
            <a:avLst>
              <a:gd name="adj1" fmla="val -12002"/>
              <a:gd name="adj2" fmla="val 197374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CC2320F1-2983-1F38-509F-956E0201D331}"/>
              </a:ext>
            </a:extLst>
          </p:cNvPr>
          <p:cNvCxnSpPr>
            <a:stCxn id="10" idx="2"/>
            <a:endCxn id="8" idx="1"/>
          </p:cNvCxnSpPr>
          <p:nvPr/>
        </p:nvCxnSpPr>
        <p:spPr>
          <a:xfrm rot="5400000">
            <a:off x="4721137" y="104667"/>
            <a:ext cx="1603579" cy="7478123"/>
          </a:xfrm>
          <a:prstGeom prst="bentConnector4">
            <a:avLst>
              <a:gd name="adj1" fmla="val 19642"/>
              <a:gd name="adj2" fmla="val 103057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755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9894D6D-46D5-DD81-8E1A-B37F7530357A}"/>
              </a:ext>
            </a:extLst>
          </p:cNvPr>
          <p:cNvSpPr txBox="1"/>
          <p:nvPr/>
        </p:nvSpPr>
        <p:spPr>
          <a:xfrm>
            <a:off x="314633" y="236899"/>
            <a:ext cx="507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BLOQUES TRY-CATCH</a:t>
            </a:r>
          </a:p>
          <a:p>
            <a:pPr marL="342900" indent="-342900">
              <a:buFont typeface="+mj-lt"/>
              <a:buAutoNum type="alphaUcPeriod" startAt="3"/>
            </a:pPr>
            <a:r>
              <a:rPr lang="es-ES" dirty="0"/>
              <a:t>Validar input del usuario (reinicio programa)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65AA980-F5E3-1DF3-F179-A01B548F9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32" y="1001739"/>
            <a:ext cx="11556669" cy="511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63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9894D6D-46D5-DD81-8E1A-B37F7530357A}"/>
              </a:ext>
            </a:extLst>
          </p:cNvPr>
          <p:cNvSpPr txBox="1"/>
          <p:nvPr/>
        </p:nvSpPr>
        <p:spPr>
          <a:xfrm>
            <a:off x="314633" y="236899"/>
            <a:ext cx="114644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BLOQUES TRY-CATCH</a:t>
            </a:r>
          </a:p>
          <a:p>
            <a:pPr marL="342900" indent="-342900">
              <a:buFont typeface="+mj-lt"/>
              <a:buAutoNum type="alphaUcPeriod" startAt="3"/>
            </a:pPr>
            <a:r>
              <a:rPr lang="es-ES" dirty="0"/>
              <a:t>Validar input del usuario: transformación de contraseñas y reinicio del programa.</a:t>
            </a:r>
          </a:p>
          <a:p>
            <a:endParaRPr lang="es-ES" dirty="0"/>
          </a:p>
          <a:p>
            <a:r>
              <a:rPr lang="es-ES" b="1" dirty="0"/>
              <a:t>Propósito: </a:t>
            </a:r>
            <a:r>
              <a:rPr lang="es-ES" dirty="0"/>
              <a:t>Asegurarse de que el usuario introduce una </a:t>
            </a:r>
            <a:r>
              <a:rPr lang="es-ES" u="sng" dirty="0"/>
              <a:t>respuesta válida ('S' o 'N')</a:t>
            </a:r>
            <a:r>
              <a:rPr lang="es-ES" dirty="0"/>
              <a:t> para decidir si transformar las contraseñas débiles en fuertes.</a:t>
            </a:r>
          </a:p>
          <a:p>
            <a:endParaRPr lang="es-ES" dirty="0"/>
          </a:p>
          <a:p>
            <a:r>
              <a:rPr lang="es-ES" b="1" dirty="0"/>
              <a:t>Funcionamiento:</a:t>
            </a:r>
          </a:p>
          <a:p>
            <a:r>
              <a:rPr lang="es-ES" i="1" dirty="0"/>
              <a:t>try</a:t>
            </a:r>
            <a:r>
              <a:rPr lang="es-ES" dirty="0"/>
              <a:t> lee la respuesta y la convierte a mayúsculas.</a:t>
            </a:r>
          </a:p>
          <a:p>
            <a:pPr marL="342900" indent="-342900">
              <a:buFont typeface="+mj-lt"/>
              <a:buAutoNum type="alphaLcParenR"/>
            </a:pPr>
            <a:r>
              <a:rPr lang="es-ES" dirty="0"/>
              <a:t>Si la respuesta no es 'S' o 'N', se lanza una </a:t>
            </a:r>
            <a:r>
              <a:rPr lang="es-ES" i="1" dirty="0" err="1"/>
              <a:t>IllegalArgumentException</a:t>
            </a:r>
            <a:r>
              <a:rPr lang="es-ES" dirty="0"/>
              <a:t> con un mensaje explicativo, solicitando al usuario que introduzca una respuesta válida.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CC7375-38F3-C896-8C05-5F769873E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97186"/>
            <a:ext cx="65" cy="79437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DB051A-6727-E538-AD8B-AA8968A1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06287"/>
            <a:ext cx="65" cy="517374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B648153-7FAA-A443-FF75-2D063A34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943" y="3429000"/>
            <a:ext cx="8740113" cy="105109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C334FFE-0C4A-0523-7A23-5D1AC4978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16" y="4809877"/>
            <a:ext cx="5699768" cy="1051098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888C7F60-95C8-BA0A-8065-C351A54C35AC}"/>
              </a:ext>
            </a:extLst>
          </p:cNvPr>
          <p:cNvSpPr/>
          <p:nvPr/>
        </p:nvSpPr>
        <p:spPr>
          <a:xfrm>
            <a:off x="1588292" y="3326657"/>
            <a:ext cx="9069876" cy="264152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0D1435A-96D5-E655-1B47-32E8004C3012}"/>
              </a:ext>
            </a:extLst>
          </p:cNvPr>
          <p:cNvSpPr/>
          <p:nvPr/>
        </p:nvSpPr>
        <p:spPr>
          <a:xfrm>
            <a:off x="4857135" y="2531123"/>
            <a:ext cx="2536723" cy="2415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B537DDA9-202B-CC04-01A0-9BD627E2F405}"/>
              </a:ext>
            </a:extLst>
          </p:cNvPr>
          <p:cNvCxnSpPr>
            <a:stCxn id="12" idx="2"/>
            <a:endCxn id="11" idx="3"/>
          </p:cNvCxnSpPr>
          <p:nvPr/>
        </p:nvCxnSpPr>
        <p:spPr>
          <a:xfrm rot="16200000" flipH="1">
            <a:off x="7454471" y="1443722"/>
            <a:ext cx="1874722" cy="4532671"/>
          </a:xfrm>
          <a:prstGeom prst="bentConnector4">
            <a:avLst>
              <a:gd name="adj1" fmla="val 14774"/>
              <a:gd name="adj2" fmla="val 117841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64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hlinkClick r:id="rId2"/>
            <a:extLst>
              <a:ext uri="{FF2B5EF4-FFF2-40B4-BE49-F238E27FC236}">
                <a16:creationId xmlns:a16="http://schemas.microsoft.com/office/drawing/2014/main" id="{7098C312-EF9D-F46E-BB4B-A90C2FC79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187" y="2047481"/>
            <a:ext cx="3874813" cy="3800907"/>
          </a:xfrm>
          <a:prstGeom prst="rect">
            <a:avLst/>
          </a:prstGeom>
        </p:spPr>
      </p:pic>
      <p:pic>
        <p:nvPicPr>
          <p:cNvPr id="6" name="Imagen 5">
            <a:hlinkClick r:id="rId4"/>
            <a:extLst>
              <a:ext uri="{FF2B5EF4-FFF2-40B4-BE49-F238E27FC236}">
                <a16:creationId xmlns:a16="http://schemas.microsoft.com/office/drawing/2014/main" id="{57FE4699-2DAC-62C4-27C7-984A0B266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189" y="2047481"/>
            <a:ext cx="2544766" cy="380090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FFBE01B-EE48-FD49-B977-5694620E3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6662" y="459142"/>
            <a:ext cx="8538675" cy="11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4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9565E0D-B553-452B-D643-B1599B2B5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05" y="101115"/>
            <a:ext cx="6530906" cy="36274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CEC438C-BE20-B9BD-BCF5-16AB3256A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096" y="101115"/>
            <a:ext cx="4625741" cy="9221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6A85C37-51BE-F27D-E3E7-FFCE4CC58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645" y="1275735"/>
            <a:ext cx="3924640" cy="10440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5D05FD7-BAEE-56E9-2A87-EC3288C9B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387" y="2581106"/>
            <a:ext cx="4115157" cy="55630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D5ABC35-9E0E-BE0C-6B80-C126A3BA4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195" y="4203245"/>
            <a:ext cx="4077053" cy="1066892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3E014B2D-510D-1140-4F42-0CFB1702BDE4}"/>
              </a:ext>
            </a:extLst>
          </p:cNvPr>
          <p:cNvSpPr/>
          <p:nvPr/>
        </p:nvSpPr>
        <p:spPr>
          <a:xfrm>
            <a:off x="318404" y="1288026"/>
            <a:ext cx="6249544" cy="382563"/>
          </a:xfrm>
          <a:prstGeom prst="rect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50CD0E6-4D90-C54C-8E5A-528F541C806A}"/>
              </a:ext>
            </a:extLst>
          </p:cNvPr>
          <p:cNvSpPr/>
          <p:nvPr/>
        </p:nvSpPr>
        <p:spPr>
          <a:xfrm>
            <a:off x="318404" y="1744164"/>
            <a:ext cx="6249544" cy="623483"/>
          </a:xfrm>
          <a:prstGeom prst="rect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BAA6D13-DD69-BF41-1279-6BC012C93A2C}"/>
              </a:ext>
            </a:extLst>
          </p:cNvPr>
          <p:cNvSpPr/>
          <p:nvPr/>
        </p:nvSpPr>
        <p:spPr>
          <a:xfrm>
            <a:off x="318405" y="2462691"/>
            <a:ext cx="6249543" cy="411848"/>
          </a:xfrm>
          <a:prstGeom prst="rect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00F6084-AE6D-8FAB-85B6-9412EF2AFE6C}"/>
              </a:ext>
            </a:extLst>
          </p:cNvPr>
          <p:cNvSpPr/>
          <p:nvPr/>
        </p:nvSpPr>
        <p:spPr>
          <a:xfrm>
            <a:off x="318405" y="2937387"/>
            <a:ext cx="6249543" cy="791162"/>
          </a:xfrm>
          <a:prstGeom prst="rect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99550DC1-02E6-7B12-B2E3-4CAFDE410D3B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 flipV="1">
            <a:off x="6567948" y="562165"/>
            <a:ext cx="558148" cy="91714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84A87B3F-33C7-C204-73B1-F5DDBFC8C8A9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6567948" y="1797750"/>
            <a:ext cx="908697" cy="25815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30F77388-9710-25B0-2086-431AB1B3AA25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>
            <a:off x="6567948" y="2668615"/>
            <a:ext cx="813439" cy="1906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75EBB3C6-19ED-E2B3-13A0-93400086C206}"/>
              </a:ext>
            </a:extLst>
          </p:cNvPr>
          <p:cNvCxnSpPr>
            <a:stCxn id="20" idx="1"/>
            <a:endCxn id="16" idx="1"/>
          </p:cNvCxnSpPr>
          <p:nvPr/>
        </p:nvCxnSpPr>
        <p:spPr>
          <a:xfrm rot="10800000" flipH="1" flipV="1">
            <a:off x="318405" y="3332967"/>
            <a:ext cx="179790" cy="1403723"/>
          </a:xfrm>
          <a:prstGeom prst="bentConnector3">
            <a:avLst>
              <a:gd name="adj1" fmla="val -12714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8E599E8-D6C4-5B96-7500-1CD85CE4C8E7}"/>
              </a:ext>
            </a:extLst>
          </p:cNvPr>
          <p:cNvSpPr txBox="1"/>
          <p:nvPr/>
        </p:nvSpPr>
        <p:spPr>
          <a:xfrm>
            <a:off x="5666822" y="4203245"/>
            <a:ext cx="624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Realmente no sé qué explicar sobre este código; es muy directo y fácil de entender.</a:t>
            </a:r>
          </a:p>
          <a:p>
            <a:endParaRPr lang="es-ES" dirty="0"/>
          </a:p>
          <a:p>
            <a:r>
              <a:rPr lang="es-ES" dirty="0"/>
              <a:t>El bucle try-catch nos asegura que el input de consola sea un entero (punto 4). Esto nos evita tener que volver a ejecutar el programa y poder seguir como si aún no hubiésemos hecho un input.</a:t>
            </a:r>
          </a:p>
        </p:txBody>
      </p:sp>
    </p:spTree>
    <p:extLst>
      <p:ext uri="{BB962C8B-B14F-4D97-AF65-F5344CB8AC3E}">
        <p14:creationId xmlns:p14="http://schemas.microsoft.com/office/powerpoint/2010/main" val="158722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E6253EF-7449-FDDD-B058-1EE5EB7C3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74" y="80803"/>
            <a:ext cx="6271803" cy="37569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98E599E8-D6C4-5B96-7500-1CD85CE4C8E7}"/>
              </a:ext>
            </a:extLst>
          </p:cNvPr>
          <p:cNvSpPr txBox="1"/>
          <p:nvPr/>
        </p:nvSpPr>
        <p:spPr>
          <a:xfrm>
            <a:off x="6856855" y="1486103"/>
            <a:ext cx="48631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 costó bastante entender este ejercicio, pero al final entendí la lógica de la clase </a:t>
            </a:r>
            <a:r>
              <a:rPr lang="es-ES" dirty="0" err="1"/>
              <a:t>Throwable</a:t>
            </a:r>
            <a:r>
              <a:rPr lang="es-ES" dirty="0"/>
              <a:t> de Java.</a:t>
            </a:r>
          </a:p>
          <a:p>
            <a:endParaRPr lang="es-ES" dirty="0"/>
          </a:p>
          <a:p>
            <a:r>
              <a:rPr lang="es-ES" dirty="0"/>
              <a:t>Dejo copiado aquí el resumen que puse en el código tras entenderlo.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BA2C7D1-7EC0-3FC6-6794-A39B2ADFF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6" y="3911562"/>
            <a:ext cx="10463167" cy="169178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8086765-FD4E-E4A8-0AC0-31760932F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228" y="5677122"/>
            <a:ext cx="5692633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3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63B6582-D232-F8D8-B4F4-18D54D39F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6" y="103674"/>
            <a:ext cx="6294665" cy="40750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6FC6D2-001D-A382-66B5-19EFE67D1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85" y="4298568"/>
            <a:ext cx="5383386" cy="255943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9894D6D-46D5-DD81-8E1A-B37F7530357A}"/>
              </a:ext>
            </a:extLst>
          </p:cNvPr>
          <p:cNvSpPr txBox="1"/>
          <p:nvPr/>
        </p:nvSpPr>
        <p:spPr>
          <a:xfrm>
            <a:off x="6858228" y="4300439"/>
            <a:ext cx="5053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Como hay dos escenarios posibles generamos una </a:t>
            </a:r>
            <a:r>
              <a:rPr lang="es-ES" dirty="0" err="1"/>
              <a:t>Exception</a:t>
            </a:r>
            <a:r>
              <a:rPr lang="es-ES" dirty="0"/>
              <a:t> para cada uno: </a:t>
            </a:r>
            <a:r>
              <a:rPr lang="es-ES" dirty="0" err="1"/>
              <a:t>ParException</a:t>
            </a:r>
            <a:r>
              <a:rPr lang="es-ES" dirty="0"/>
              <a:t> e </a:t>
            </a:r>
            <a:r>
              <a:rPr lang="es-ES" dirty="0" err="1"/>
              <a:t>ImparException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Cada uno dirá si el número es PAR o IMPAR,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238356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9894D6D-46D5-DD81-8E1A-B37F7530357A}"/>
              </a:ext>
            </a:extLst>
          </p:cNvPr>
          <p:cNvSpPr txBox="1"/>
          <p:nvPr/>
        </p:nvSpPr>
        <p:spPr>
          <a:xfrm>
            <a:off x="6695768" y="735938"/>
            <a:ext cx="5496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 definido dos </a:t>
            </a:r>
            <a:r>
              <a:rPr lang="es-ES" dirty="0" err="1"/>
              <a:t>Exception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ArithmeticException</a:t>
            </a:r>
            <a:r>
              <a:rPr lang="es-ES" dirty="0"/>
              <a:t> (en División y Raíz Cuadrada): Captura errores de cálculo, como la división por cero y la raíz cuadrada de un número negativo.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NumberFormatException</a:t>
            </a:r>
            <a:r>
              <a:rPr lang="es-ES" dirty="0"/>
              <a:t> (en </a:t>
            </a:r>
            <a:r>
              <a:rPr lang="es-ES" dirty="0" err="1"/>
              <a:t>JOptionPane</a:t>
            </a:r>
            <a:r>
              <a:rPr lang="es-ES" dirty="0"/>
              <a:t>): Captura errores de entrada, como cuando el usuario ingresa un valor no numérico.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A6B892-A415-1646-7A61-7B8F39EA0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7" y="162694"/>
            <a:ext cx="6378493" cy="31778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60D64A6-5DFB-8903-B4A5-DC941A8C0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87" y="3600145"/>
            <a:ext cx="9045724" cy="134885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3F74786-52CB-42B4-EF30-62D822ECD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41" y="5508720"/>
            <a:ext cx="8550381" cy="89161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F5920C3-CD28-0ACF-7D8B-97BB25B8C180}"/>
              </a:ext>
            </a:extLst>
          </p:cNvPr>
          <p:cNvSpPr txBox="1"/>
          <p:nvPr/>
        </p:nvSpPr>
        <p:spPr>
          <a:xfrm>
            <a:off x="143887" y="5139388"/>
            <a:ext cx="549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Ejemplo:</a:t>
            </a:r>
          </a:p>
        </p:txBody>
      </p:sp>
    </p:spTree>
    <p:extLst>
      <p:ext uri="{BB962C8B-B14F-4D97-AF65-F5344CB8AC3E}">
        <p14:creationId xmlns:p14="http://schemas.microsoft.com/office/powerpoint/2010/main" val="28171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9894D6D-46D5-DD81-8E1A-B37F7530357A}"/>
              </a:ext>
            </a:extLst>
          </p:cNvPr>
          <p:cNvSpPr txBox="1"/>
          <p:nvPr/>
        </p:nvSpPr>
        <p:spPr>
          <a:xfrm>
            <a:off x="7118555" y="207402"/>
            <a:ext cx="50734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ejercicio no especificaba que try-catch utilizar por lo que me tomé la libertad de realizar los que consideraba oportunos.</a:t>
            </a:r>
          </a:p>
          <a:p>
            <a:endParaRPr lang="es-ES" dirty="0"/>
          </a:p>
          <a:p>
            <a:r>
              <a:rPr lang="es-ES" dirty="0"/>
              <a:t>Seguí implementando el proceso de </a:t>
            </a:r>
            <a:r>
              <a:rPr lang="es-ES" dirty="0" err="1"/>
              <a:t>arrays</a:t>
            </a:r>
            <a:r>
              <a:rPr lang="es-ES" dirty="0"/>
              <a:t> de contraseña-</a:t>
            </a:r>
            <a:r>
              <a:rPr lang="es-ES" dirty="0" err="1"/>
              <a:t>boolean</a:t>
            </a:r>
            <a:r>
              <a:rPr lang="es-ES" dirty="0"/>
              <a:t>, pero añadí ciertos puntos extra al código, como 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Longitud mínima para crear la contraseña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Opción de transformación de contraseñas generadas, de débil a fuerte (se mantienen las fuertes creadas anteriormente)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Bucle para repetir la generación de otras contraseñas (reinicio del programa).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Revisión de inputs del usuario</a:t>
            </a:r>
          </a:p>
          <a:p>
            <a:endParaRPr lang="es-ES" dirty="0"/>
          </a:p>
          <a:p>
            <a:r>
              <a:rPr lang="es-ES" dirty="0"/>
              <a:t>Podemos diferenciar entre tres bloques try-catch diferentes:</a:t>
            </a:r>
          </a:p>
          <a:p>
            <a:pPr marL="342900" indent="-342900">
              <a:buFont typeface="+mj-lt"/>
              <a:buAutoNum type="alphaUcPeriod"/>
            </a:pPr>
            <a:r>
              <a:rPr lang="es-ES" dirty="0"/>
              <a:t>Leer longitud de la contraseña</a:t>
            </a:r>
          </a:p>
          <a:p>
            <a:pPr marL="342900" indent="-342900">
              <a:buFont typeface="+mj-lt"/>
              <a:buAutoNum type="alphaUcPeriod"/>
            </a:pPr>
            <a:r>
              <a:rPr lang="es-ES" dirty="0"/>
              <a:t>Leer número de contraseñas a generar</a:t>
            </a:r>
          </a:p>
          <a:p>
            <a:pPr marL="342900" indent="-342900">
              <a:buFont typeface="+mj-lt"/>
              <a:buAutoNum type="alphaUcPeriod"/>
            </a:pPr>
            <a:r>
              <a:rPr lang="es-ES" dirty="0"/>
              <a:t>Validar input del usuario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9D3091F-DCEA-2890-B5B8-1A057E674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2" y="207402"/>
            <a:ext cx="6866215" cy="41913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751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9894D6D-46D5-DD81-8E1A-B37F7530357A}"/>
              </a:ext>
            </a:extLst>
          </p:cNvPr>
          <p:cNvSpPr txBox="1"/>
          <p:nvPr/>
        </p:nvSpPr>
        <p:spPr>
          <a:xfrm>
            <a:off x="314633" y="236899"/>
            <a:ext cx="5073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BLOQUES TRY-CATCH</a:t>
            </a:r>
          </a:p>
          <a:p>
            <a:pPr marL="342900" indent="-342900">
              <a:buFont typeface="+mj-lt"/>
              <a:buAutoNum type="alphaUcPeriod"/>
            </a:pPr>
            <a:r>
              <a:rPr lang="es-ES" dirty="0"/>
              <a:t>Leer longitud de la contraseña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561F860-CD38-4C81-ED5F-C1945F9E3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10" y="1079304"/>
            <a:ext cx="11357592" cy="514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2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0FB8F884-3391-33FB-6281-7BE9CEA7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882" y="4340195"/>
            <a:ext cx="8024002" cy="158558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9894D6D-46D5-DD81-8E1A-B37F7530357A}"/>
              </a:ext>
            </a:extLst>
          </p:cNvPr>
          <p:cNvSpPr txBox="1"/>
          <p:nvPr/>
        </p:nvSpPr>
        <p:spPr>
          <a:xfrm>
            <a:off x="314633" y="236899"/>
            <a:ext cx="114644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BLOQUES TRY-CATCH</a:t>
            </a:r>
          </a:p>
          <a:p>
            <a:pPr marL="342900" indent="-342900">
              <a:buFont typeface="+mj-lt"/>
              <a:buAutoNum type="alphaUcPeriod"/>
            </a:pPr>
            <a:r>
              <a:rPr lang="es-ES" dirty="0"/>
              <a:t>Leer longitud de la contraseña.</a:t>
            </a:r>
          </a:p>
          <a:p>
            <a:endParaRPr lang="es-ES" dirty="0"/>
          </a:p>
          <a:p>
            <a:r>
              <a:rPr lang="es-ES" b="1" dirty="0"/>
              <a:t>Propósito: </a:t>
            </a:r>
            <a:r>
              <a:rPr lang="es-ES" dirty="0"/>
              <a:t>Asegurarse de que el usuario introduce una </a:t>
            </a:r>
            <a:r>
              <a:rPr lang="es-ES" u="sng" dirty="0"/>
              <a:t>longitud válida</a:t>
            </a:r>
            <a:r>
              <a:rPr lang="es-ES" dirty="0"/>
              <a:t> (un número entero positivo e igual o superior a la longitud mínima).</a:t>
            </a:r>
          </a:p>
          <a:p>
            <a:endParaRPr lang="es-ES" dirty="0"/>
          </a:p>
          <a:p>
            <a:r>
              <a:rPr lang="es-ES" b="1" dirty="0"/>
              <a:t>Funcionamiento:</a:t>
            </a:r>
          </a:p>
          <a:p>
            <a:r>
              <a:rPr lang="es-ES" i="1" dirty="0"/>
              <a:t>try</a:t>
            </a:r>
            <a:r>
              <a:rPr lang="es-ES" dirty="0"/>
              <a:t> intenta leer y convertir la longitud introducida a un número entero.</a:t>
            </a:r>
          </a:p>
          <a:p>
            <a:pPr marL="342900" indent="-342900">
              <a:buFont typeface="+mj-lt"/>
              <a:buAutoNum type="alphaLcParenR"/>
            </a:pPr>
            <a:r>
              <a:rPr lang="es-ES" dirty="0"/>
              <a:t>Si el usuario introduce algo que no es un número, se lanza una </a:t>
            </a:r>
            <a:r>
              <a:rPr lang="es-ES" i="1" dirty="0" err="1"/>
              <a:t>EntradaNoNumericaException</a:t>
            </a:r>
            <a:r>
              <a:rPr lang="es-ES" dirty="0"/>
              <a:t> y se solicita que introduzca un número válido.</a:t>
            </a:r>
          </a:p>
          <a:p>
            <a:pPr marL="342900" indent="-342900">
              <a:buFont typeface="+mj-lt"/>
              <a:buAutoNum type="alphaLcParenR"/>
            </a:pPr>
            <a:r>
              <a:rPr lang="es-ES" dirty="0"/>
              <a:t>Si la longitud es menor que la longitud mínima permitida, se lanza una </a:t>
            </a:r>
            <a:r>
              <a:rPr lang="es-ES" i="1" dirty="0" err="1"/>
              <a:t>LongitudInvalidaException</a:t>
            </a:r>
            <a:r>
              <a:rPr lang="es-ES" i="1" dirty="0"/>
              <a:t> </a:t>
            </a:r>
            <a:r>
              <a:rPr lang="es-ES" dirty="0"/>
              <a:t>con un mensaje explicativo.</a:t>
            </a:r>
          </a:p>
          <a:p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6909840-B1A8-0023-125B-AC13813B733A}"/>
              </a:ext>
            </a:extLst>
          </p:cNvPr>
          <p:cNvSpPr/>
          <p:nvPr/>
        </p:nvSpPr>
        <p:spPr>
          <a:xfrm>
            <a:off x="2123768" y="4274893"/>
            <a:ext cx="8082116" cy="60138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2D667CF-FB91-7135-CBDD-3D48A420797F}"/>
              </a:ext>
            </a:extLst>
          </p:cNvPr>
          <p:cNvSpPr/>
          <p:nvPr/>
        </p:nvSpPr>
        <p:spPr>
          <a:xfrm>
            <a:off x="2109777" y="4920262"/>
            <a:ext cx="8096107" cy="52680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99AB9C4-46DC-161C-8DC2-FA9A2ABDFF9D}"/>
              </a:ext>
            </a:extLst>
          </p:cNvPr>
          <p:cNvSpPr/>
          <p:nvPr/>
        </p:nvSpPr>
        <p:spPr>
          <a:xfrm>
            <a:off x="6853083" y="2487560"/>
            <a:ext cx="3048001" cy="26854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3E33268-A4D2-50C0-4F34-1203B5F8154F}"/>
              </a:ext>
            </a:extLst>
          </p:cNvPr>
          <p:cNvSpPr/>
          <p:nvPr/>
        </p:nvSpPr>
        <p:spPr>
          <a:xfrm>
            <a:off x="7620000" y="3068210"/>
            <a:ext cx="2654710" cy="16660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5E26469B-8CD4-CDC4-CAD5-4DBFEA2E180F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rot="16200000" flipH="1">
            <a:off x="8247471" y="2617173"/>
            <a:ext cx="2088026" cy="1828800"/>
          </a:xfrm>
          <a:prstGeom prst="bentConnector4">
            <a:avLst>
              <a:gd name="adj1" fmla="val -10948"/>
              <a:gd name="adj2" fmla="val 189382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5CA99CBF-6F87-36AC-0662-00D37FA3D623}"/>
              </a:ext>
            </a:extLst>
          </p:cNvPr>
          <p:cNvCxnSpPr>
            <a:cxnSpLocks/>
            <a:stCxn id="9" idx="2"/>
            <a:endCxn id="7" idx="1"/>
          </p:cNvCxnSpPr>
          <p:nvPr/>
        </p:nvCxnSpPr>
        <p:spPr>
          <a:xfrm rot="5400000">
            <a:off x="4554139" y="790451"/>
            <a:ext cx="1948854" cy="6837578"/>
          </a:xfrm>
          <a:prstGeom prst="bentConnector4">
            <a:avLst>
              <a:gd name="adj1" fmla="val 43242"/>
              <a:gd name="adj2" fmla="val 103343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7423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568</Words>
  <Application>Microsoft Office PowerPoint</Application>
  <PresentationFormat>Panorámica</PresentationFormat>
  <Paragraphs>58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</dc:creator>
  <cp:lastModifiedBy>Office</cp:lastModifiedBy>
  <cp:revision>8</cp:revision>
  <dcterms:created xsi:type="dcterms:W3CDTF">2024-05-03T07:51:36Z</dcterms:created>
  <dcterms:modified xsi:type="dcterms:W3CDTF">2024-05-16T11:22:56Z</dcterms:modified>
</cp:coreProperties>
</file>