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49e9cbefff5222ca5e21454098ba33e512397d10/%5BDDBB%5D/C3/TA1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fmsa8qolnbquahin4fxfd6b9fi4fz3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5CA13A-8C02-EA4A-906F-C192014E0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865" y="487250"/>
            <a:ext cx="4912269" cy="8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545341" y="4670123"/>
            <a:ext cx="859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 utilizado AutoIncrement para no tener que generar </a:t>
            </a:r>
            <a:r>
              <a:rPr lang="es-ES" u="sng" dirty="0"/>
              <a:t>num_despacho </a:t>
            </a:r>
            <a:r>
              <a:rPr lang="es-ES" dirty="0"/>
              <a:t>en </a:t>
            </a:r>
            <a:r>
              <a:rPr lang="es-ES" i="1" dirty="0"/>
              <a:t>despachos</a:t>
            </a:r>
            <a:r>
              <a:rPr lang="es-ES" dirty="0"/>
              <a:t>.</a:t>
            </a:r>
          </a:p>
          <a:p>
            <a:r>
              <a:rPr lang="es-ES" dirty="0"/>
              <a:t>He utilizado las entradas creadas en </a:t>
            </a:r>
            <a:r>
              <a:rPr lang="es-ES" i="1" dirty="0"/>
              <a:t>despachos</a:t>
            </a:r>
            <a:r>
              <a:rPr lang="es-ES" dirty="0"/>
              <a:t> para generar las de </a:t>
            </a:r>
            <a:r>
              <a:rPr lang="es-ES" i="1" dirty="0"/>
              <a:t>directores</a:t>
            </a:r>
            <a:r>
              <a:rPr lang="es-ES" dirty="0"/>
              <a:t>.</a:t>
            </a:r>
          </a:p>
          <a:p>
            <a:r>
              <a:rPr lang="es-ES" dirty="0"/>
              <a:t>No he rellenado el campo de DNI_jefe en ningún caso.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5DE06-4EFB-AE6B-43B8-704FF3B3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67" y="1471652"/>
            <a:ext cx="5852667" cy="2949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6EC1A9-5B48-0EBE-136C-A2A9705A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1" y="1471652"/>
            <a:ext cx="4290432" cy="28577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160262-9F3B-A05E-D047-BE838931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36" y="187179"/>
            <a:ext cx="1386960" cy="861135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1"/>
            <a:endCxn id="6" idx="1"/>
          </p:cNvCxnSpPr>
          <p:nvPr/>
        </p:nvCxnSpPr>
        <p:spPr>
          <a:xfrm rot="10800000" flipV="1">
            <a:off x="538992" y="719602"/>
            <a:ext cx="12701" cy="2180923"/>
          </a:xfrm>
          <a:prstGeom prst="bentConnector3">
            <a:avLst>
              <a:gd name="adj1" fmla="val 1899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11E3E22-0C95-3251-01F5-8866CC6674DC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16200000" flipH="1">
            <a:off x="4390928" y="-2164221"/>
            <a:ext cx="423338" cy="6848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551692" y="639211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CCA3AB-B18F-7F03-FD4E-8D8DECA856B9}"/>
              </a:ext>
            </a:extLst>
          </p:cNvPr>
          <p:cNvSpPr/>
          <p:nvPr/>
        </p:nvSpPr>
        <p:spPr>
          <a:xfrm>
            <a:off x="538991" y="887531"/>
            <a:ext cx="1278805" cy="1607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0E1BE6-F5ED-D0D4-0A1F-FD4E548B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187178"/>
            <a:ext cx="1562235" cy="10516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246894" y="4975759"/>
            <a:ext cx="6288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 utilizado AutoIncrement para no tener que generar </a:t>
            </a:r>
            <a:r>
              <a:rPr lang="es-ES" u="sng" dirty="0"/>
              <a:t>cod_</a:t>
            </a:r>
            <a:r>
              <a:rPr lang="es-ES" dirty="0"/>
              <a:t>pieza en </a:t>
            </a:r>
            <a:r>
              <a:rPr lang="es-ES" i="1" dirty="0"/>
              <a:t>piezas</a:t>
            </a:r>
            <a:r>
              <a:rPr lang="es-ES" dirty="0"/>
              <a:t>.</a:t>
            </a:r>
          </a:p>
          <a:p>
            <a:r>
              <a:rPr lang="es-ES" u="sng" dirty="0"/>
              <a:t>Id_proveedor</a:t>
            </a:r>
            <a:r>
              <a:rPr lang="es-ES" dirty="0"/>
              <a:t> es un char de 4 que he generado para cada proveedor diferente.</a:t>
            </a:r>
            <a:endParaRPr lang="es-ES" u="sng" dirty="0"/>
          </a:p>
          <a:p>
            <a:r>
              <a:rPr lang="es-ES" dirty="0"/>
              <a:t>He utilizado las entradas creadas en </a:t>
            </a:r>
            <a:r>
              <a:rPr lang="es-ES" i="1" dirty="0"/>
              <a:t>piezas</a:t>
            </a:r>
            <a:r>
              <a:rPr lang="es-ES" dirty="0"/>
              <a:t> y </a:t>
            </a:r>
            <a:r>
              <a:rPr lang="es-ES" i="1" dirty="0"/>
              <a:t>proveedores</a:t>
            </a:r>
            <a:r>
              <a:rPr lang="es-ES" dirty="0"/>
              <a:t> para generar las de </a:t>
            </a:r>
            <a:r>
              <a:rPr lang="es-ES" i="1" dirty="0"/>
              <a:t>suministra</a:t>
            </a:r>
            <a:r>
              <a:rPr lang="es-ES" dirty="0"/>
              <a:t>.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0800000" flipV="1">
            <a:off x="430836" y="719603"/>
            <a:ext cx="120856" cy="2253012"/>
          </a:xfrm>
          <a:prstGeom prst="bentConnector3">
            <a:avLst>
              <a:gd name="adj1" fmla="val 289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11E3E22-0C95-3251-01F5-8866CC6674DC}"/>
              </a:ext>
            </a:extLst>
          </p:cNvPr>
          <p:cNvCxnSpPr>
            <a:cxnSpLocks/>
            <a:stCxn id="19" idx="3"/>
            <a:endCxn id="14" idx="0"/>
          </p:cNvCxnSpPr>
          <p:nvPr/>
        </p:nvCxnSpPr>
        <p:spPr>
          <a:xfrm flipV="1">
            <a:off x="1817796" y="413424"/>
            <a:ext cx="7871595" cy="554499"/>
          </a:xfrm>
          <a:prstGeom prst="bentConnector4">
            <a:avLst>
              <a:gd name="adj1" fmla="val 35672"/>
              <a:gd name="adj2" fmla="val 1412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551692" y="639211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CCA3AB-B18F-7F03-FD4E-8D8DECA856B9}"/>
              </a:ext>
            </a:extLst>
          </p:cNvPr>
          <p:cNvSpPr/>
          <p:nvPr/>
        </p:nvSpPr>
        <p:spPr>
          <a:xfrm>
            <a:off x="538991" y="887531"/>
            <a:ext cx="1278805" cy="1607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D8CF2D-508F-17B2-2697-B1374958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6" y="1543741"/>
            <a:ext cx="4633362" cy="28577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2A6E34-5152-FA97-44A2-FD8FF414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75" y="413424"/>
            <a:ext cx="4511431" cy="28653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FF9EC1F-ACAD-BC97-7192-CF743D261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468" y="3579209"/>
            <a:ext cx="4587638" cy="2842506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84AB233-E0E5-75DC-89C5-41A157AE8229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1805095" y="1185299"/>
            <a:ext cx="5552373" cy="3815163"/>
          </a:xfrm>
          <a:prstGeom prst="bentConnector3">
            <a:avLst>
              <a:gd name="adj1" fmla="val 896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E252C93-45EF-24D4-A04E-F426ACF04A67}"/>
              </a:ext>
            </a:extLst>
          </p:cNvPr>
          <p:cNvSpPr/>
          <p:nvPr/>
        </p:nvSpPr>
        <p:spPr>
          <a:xfrm>
            <a:off x="538991" y="1104907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560471-464A-2128-A46A-5552349D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1" y="187178"/>
            <a:ext cx="1684166" cy="12726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246893" y="4975759"/>
            <a:ext cx="110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este ejercicio pedí a ChatGPT que me crease las entradas de las tablas, ya que eran muchos valores aleatorios que crear, es por eso que por ejemplo los precios son tan altos.</a:t>
            </a:r>
          </a:p>
          <a:p>
            <a:r>
              <a:rPr lang="es-ES" dirty="0"/>
              <a:t>Se podría usar AutoIncrement para no tener que generar </a:t>
            </a:r>
            <a:r>
              <a:rPr lang="es-ES" u="sng" dirty="0"/>
              <a:t>cod_cajero</a:t>
            </a:r>
            <a:r>
              <a:rPr lang="es-ES" dirty="0"/>
              <a:t> en </a:t>
            </a:r>
            <a:r>
              <a:rPr lang="es-ES" i="1" dirty="0"/>
              <a:t>cajeros</a:t>
            </a:r>
            <a:r>
              <a:rPr lang="es-ES" dirty="0"/>
              <a:t>, igual que en cod_productos y </a:t>
            </a:r>
            <a:r>
              <a:rPr lang="es-ES" u="sng" dirty="0"/>
              <a:t>cod_maq</a:t>
            </a:r>
            <a:r>
              <a:rPr lang="es-ES" dirty="0"/>
              <a:t>, pero se ha optado por otro tipo de clasificación numérica. Como no teníamos los atributos delimitados se ha generado el precio y el piso al azar, como en todas las tablas del resto de los ejercicios.</a:t>
            </a:r>
          </a:p>
          <a:p>
            <a:r>
              <a:rPr lang="es-ES" dirty="0"/>
              <a:t>La tabla </a:t>
            </a:r>
            <a:r>
              <a:rPr lang="es-ES" i="1" dirty="0"/>
              <a:t>venta</a:t>
            </a:r>
            <a:r>
              <a:rPr lang="es-ES" dirty="0"/>
              <a:t> es la que vincula las otras tres tablas restantes a la vez.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1"/>
            <a:endCxn id="10" idx="1"/>
          </p:cNvCxnSpPr>
          <p:nvPr/>
        </p:nvCxnSpPr>
        <p:spPr>
          <a:xfrm rot="10800000" flipV="1">
            <a:off x="342662" y="719602"/>
            <a:ext cx="209031" cy="2449599"/>
          </a:xfrm>
          <a:prstGeom prst="bentConnector3">
            <a:avLst>
              <a:gd name="adj1" fmla="val 2093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11E3E22-0C95-3251-01F5-8866CC6674DC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2026827" y="967923"/>
            <a:ext cx="6888246" cy="7876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551692" y="639211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CCA3AB-B18F-7F03-FD4E-8D8DECA856B9}"/>
              </a:ext>
            </a:extLst>
          </p:cNvPr>
          <p:cNvSpPr/>
          <p:nvPr/>
        </p:nvSpPr>
        <p:spPr>
          <a:xfrm>
            <a:off x="538991" y="887531"/>
            <a:ext cx="1487836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84AB233-E0E5-75DC-89C5-41A157AE8229}"/>
              </a:ext>
            </a:extLst>
          </p:cNvPr>
          <p:cNvCxnSpPr>
            <a:cxnSpLocks/>
          </p:cNvCxnSpPr>
          <p:nvPr/>
        </p:nvCxnSpPr>
        <p:spPr>
          <a:xfrm>
            <a:off x="1778327" y="1185299"/>
            <a:ext cx="5034062" cy="5397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E252C93-45EF-24D4-A04E-F426ACF04A67}"/>
              </a:ext>
            </a:extLst>
          </p:cNvPr>
          <p:cNvSpPr/>
          <p:nvPr/>
        </p:nvSpPr>
        <p:spPr>
          <a:xfrm>
            <a:off x="538991" y="1104907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0BF2D6-F362-6DC8-DA7B-2FEE3CB0AB76}"/>
              </a:ext>
            </a:extLst>
          </p:cNvPr>
          <p:cNvSpPr/>
          <p:nvPr/>
        </p:nvSpPr>
        <p:spPr>
          <a:xfrm>
            <a:off x="545289" y="1314465"/>
            <a:ext cx="860724" cy="145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21F066-5044-A83B-0D0B-16CA7D833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43"/>
          <a:stretch/>
        </p:blipFill>
        <p:spPr>
          <a:xfrm>
            <a:off x="342661" y="1747949"/>
            <a:ext cx="1868420" cy="28425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422D1B1-0E52-4267-5DB4-508D1DEF6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25"/>
          <a:stretch/>
        </p:blipFill>
        <p:spPr>
          <a:xfrm>
            <a:off x="8329932" y="1755569"/>
            <a:ext cx="1170281" cy="283488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32D0453-6F8B-FC48-258A-8DBC4335FC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16"/>
          <a:stretch/>
        </p:blipFill>
        <p:spPr>
          <a:xfrm>
            <a:off x="5654913" y="1725087"/>
            <a:ext cx="2368487" cy="283488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B466DA8-91C1-7546-CA32-ECF7ADF28B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99"/>
          <a:stretch/>
        </p:blipFill>
        <p:spPr>
          <a:xfrm>
            <a:off x="2610163" y="1725087"/>
            <a:ext cx="2672436" cy="2865368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AA10154-D5FD-424E-1C62-417735D38A66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1406013" y="1387147"/>
            <a:ext cx="2540368" cy="337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3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30D568-6A2B-A485-46B5-0C80C4FF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1" y="187178"/>
            <a:ext cx="1546994" cy="13031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177555" y="4916496"/>
            <a:ext cx="1100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podría usar AutoIncrement para no tener que generar </a:t>
            </a:r>
            <a:r>
              <a:rPr lang="es-ES" u="sng" dirty="0"/>
              <a:t>cod_facultad</a:t>
            </a:r>
            <a:r>
              <a:rPr lang="es-ES" dirty="0"/>
              <a:t> en </a:t>
            </a:r>
            <a:r>
              <a:rPr lang="es-ES" i="1" dirty="0"/>
              <a:t>facultad</a:t>
            </a:r>
            <a:r>
              <a:rPr lang="es-ES" dirty="0"/>
              <a:t>; esta PK se utiliza como FK en </a:t>
            </a:r>
            <a:r>
              <a:rPr lang="es-ES" i="1" dirty="0"/>
              <a:t>investigadores</a:t>
            </a:r>
            <a:r>
              <a:rPr lang="es-ES" dirty="0"/>
              <a:t> y </a:t>
            </a:r>
            <a:r>
              <a:rPr lang="es-ES" i="1" dirty="0"/>
              <a:t>equipos</a:t>
            </a:r>
            <a:r>
              <a:rPr lang="es-ES" dirty="0"/>
              <a:t>.</a:t>
            </a:r>
          </a:p>
          <a:p>
            <a:r>
              <a:rPr lang="es-ES" dirty="0"/>
              <a:t>La tabla </a:t>
            </a:r>
            <a:r>
              <a:rPr lang="es-ES" i="1" dirty="0"/>
              <a:t>reserva</a:t>
            </a:r>
            <a:r>
              <a:rPr lang="es-ES" dirty="0"/>
              <a:t> es la otra tabla que utiliza FK, concretamente utiliza </a:t>
            </a:r>
            <a:r>
              <a:rPr lang="es-ES" u="sng" dirty="0"/>
              <a:t>DNI</a:t>
            </a:r>
            <a:r>
              <a:rPr lang="es-ES" dirty="0"/>
              <a:t> de la tabla </a:t>
            </a:r>
            <a:r>
              <a:rPr lang="es-ES" i="1" dirty="0"/>
              <a:t>investigadores</a:t>
            </a:r>
            <a:r>
              <a:rPr lang="es-ES" dirty="0"/>
              <a:t> y </a:t>
            </a:r>
            <a:r>
              <a:rPr lang="es-ES" u="sng" dirty="0"/>
              <a:t>num_serie</a:t>
            </a:r>
            <a:r>
              <a:rPr lang="es-ES" dirty="0"/>
              <a:t> de la tabla </a:t>
            </a:r>
            <a:r>
              <a:rPr lang="es-ES" i="1" dirty="0"/>
              <a:t>equipos</a:t>
            </a:r>
            <a:r>
              <a:rPr lang="es-ES" dirty="0"/>
              <a:t>; además, genera las fechas de comiendo y fin requeridas.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1"/>
            <a:endCxn id="8" idx="1"/>
          </p:cNvCxnSpPr>
          <p:nvPr/>
        </p:nvCxnSpPr>
        <p:spPr>
          <a:xfrm rot="10800000" flipV="1">
            <a:off x="177556" y="719602"/>
            <a:ext cx="374136" cy="2441977"/>
          </a:xfrm>
          <a:prstGeom prst="bentConnector3">
            <a:avLst>
              <a:gd name="adj1" fmla="val 132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11E3E22-0C95-3251-01F5-8866CC6674DC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>
            <a:off x="2026827" y="967923"/>
            <a:ext cx="8907764" cy="7571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551692" y="639211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CCA3AB-B18F-7F03-FD4E-8D8DECA856B9}"/>
              </a:ext>
            </a:extLst>
          </p:cNvPr>
          <p:cNvSpPr/>
          <p:nvPr/>
        </p:nvSpPr>
        <p:spPr>
          <a:xfrm>
            <a:off x="538991" y="887531"/>
            <a:ext cx="1487836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84AB233-E0E5-75DC-89C5-41A157AE822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805095" y="1185299"/>
            <a:ext cx="6491035" cy="5778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E252C93-45EF-24D4-A04E-F426ACF04A67}"/>
              </a:ext>
            </a:extLst>
          </p:cNvPr>
          <p:cNvSpPr/>
          <p:nvPr/>
        </p:nvSpPr>
        <p:spPr>
          <a:xfrm>
            <a:off x="538991" y="1104907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0BF2D6-F362-6DC8-DA7B-2FEE3CB0AB76}"/>
              </a:ext>
            </a:extLst>
          </p:cNvPr>
          <p:cNvSpPr/>
          <p:nvPr/>
        </p:nvSpPr>
        <p:spPr>
          <a:xfrm>
            <a:off x="545289" y="1314465"/>
            <a:ext cx="860724" cy="145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AA10154-D5FD-424E-1C62-417735D38A66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>
            <a:off x="1406013" y="1387147"/>
            <a:ext cx="4061995" cy="3379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5990902-FA28-3195-C9E4-5C921BB6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6" y="1744137"/>
            <a:ext cx="3772227" cy="28348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2E9FDD-7F26-036C-0964-CE127A84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182" y="1725087"/>
            <a:ext cx="2514818" cy="287298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72A24BD-6ECD-406A-A2B3-430CF6BD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514" y="1763190"/>
            <a:ext cx="2667231" cy="28348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4A28F03-0B32-9106-A0BC-76886462C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220" y="1725086"/>
            <a:ext cx="294157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268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14</cp:revision>
  <dcterms:created xsi:type="dcterms:W3CDTF">2024-04-08T07:53:46Z</dcterms:created>
  <dcterms:modified xsi:type="dcterms:W3CDTF">2024-04-22T07:43:31Z</dcterms:modified>
</cp:coreProperties>
</file>