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3" r:id="rId3"/>
    <p:sldId id="274"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EE2D8-7163-4FD9-A180-20F0ED88AA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33ADC77-270D-0530-1433-49F94746B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9099116-E3CF-4417-369C-4D453D91AC30}"/>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5" name="Marcador de pie de página 4">
            <a:extLst>
              <a:ext uri="{FF2B5EF4-FFF2-40B4-BE49-F238E27FC236}">
                <a16:creationId xmlns:a16="http://schemas.microsoft.com/office/drawing/2014/main" id="{AFD8B9C3-7D0E-E929-E7D4-3464A959A44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055823-1AD6-48B8-2929-F6E44D50FF76}"/>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346578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7D5C3-7BFE-67E8-8FED-4EFFEAFF9FB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BC77B9E-42DD-A2AF-97D0-826AA22278C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D610F7-AE14-FCB1-18F7-5400D7ADEFE9}"/>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5" name="Marcador de pie de página 4">
            <a:extLst>
              <a:ext uri="{FF2B5EF4-FFF2-40B4-BE49-F238E27FC236}">
                <a16:creationId xmlns:a16="http://schemas.microsoft.com/office/drawing/2014/main" id="{5D0FAF07-03A0-3908-8F6B-A3BD81A5BA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E6CB7BD-F969-DCCC-1647-83308ECF25E5}"/>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382022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B7957D-FEAD-75C7-024C-D33E0A8406C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D2A5E1-EEB7-A9F3-0BFF-9E7AC4B85BA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DAD1EAF-EB26-EA17-FB1B-3DBDCEA657E5}"/>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5" name="Marcador de pie de página 4">
            <a:extLst>
              <a:ext uri="{FF2B5EF4-FFF2-40B4-BE49-F238E27FC236}">
                <a16:creationId xmlns:a16="http://schemas.microsoft.com/office/drawing/2014/main" id="{3F8578FF-87E5-043A-36C7-35803AD6A6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674FAA8-FF78-E378-8E62-E61FB1EF83DA}"/>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245475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8168B-5523-59CF-3941-6275655817B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5AF0B6D-139F-ECC3-7884-B4D014E9121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901318B-0602-5666-071A-49BC8416BD6E}"/>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5" name="Marcador de pie de página 4">
            <a:extLst>
              <a:ext uri="{FF2B5EF4-FFF2-40B4-BE49-F238E27FC236}">
                <a16:creationId xmlns:a16="http://schemas.microsoft.com/office/drawing/2014/main" id="{9361937E-8995-BE9C-EE08-3E5B6D637F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B4A93BA-1CB6-E145-FEDC-5C4E3CAB4416}"/>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331972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40D48-57B0-C1EB-7109-744975D59C1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0E30282-3284-882B-B22A-38EB470F3F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550D5B0-743A-1174-9974-EC14F8C87B6A}"/>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5" name="Marcador de pie de página 4">
            <a:extLst>
              <a:ext uri="{FF2B5EF4-FFF2-40B4-BE49-F238E27FC236}">
                <a16:creationId xmlns:a16="http://schemas.microsoft.com/office/drawing/2014/main" id="{7B2DBEFE-BCAF-BA53-2B8A-A8DFD4BF4B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589BB7A-B532-E643-DB18-BECED2D571D8}"/>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168289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A2461-2074-67E6-0C58-A40A3FB09C7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0D67BD-991C-222E-3145-0C2744AC282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5ECAFA3-165C-D888-DCC2-17B42351614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542BCD6-AA54-7165-2E4F-27AE11ECF932}"/>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6" name="Marcador de pie de página 5">
            <a:extLst>
              <a:ext uri="{FF2B5EF4-FFF2-40B4-BE49-F238E27FC236}">
                <a16:creationId xmlns:a16="http://schemas.microsoft.com/office/drawing/2014/main" id="{661DD10E-0201-5019-CEE0-4B08BD1C00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0293153-3395-E735-99E7-DD87189264B9}"/>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242498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FB38D-7698-B5DF-99E0-94BAE125BE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8643C73-0DFF-13B2-D585-65095189E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F1D7C48-D3B5-EA07-0EC1-3D34D2EAC8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C5B6B2-A58F-9DC5-5304-C42BDBE79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DA0526F-0D02-A86C-D241-4FA22B633BF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286EAC1-3049-5775-C35B-3638C5AE03ED}"/>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8" name="Marcador de pie de página 7">
            <a:extLst>
              <a:ext uri="{FF2B5EF4-FFF2-40B4-BE49-F238E27FC236}">
                <a16:creationId xmlns:a16="http://schemas.microsoft.com/office/drawing/2014/main" id="{B728D382-63D7-9B34-EA9E-2C8F9E93B09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BB808B0-9C2C-F74C-F243-4A6C887BE5F1}"/>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288330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6426-BAF3-A9A2-0FC7-F4779B6F4F5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ED8AECB-0C29-4579-6025-69CFE2EBD92B}"/>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4" name="Marcador de pie de página 3">
            <a:extLst>
              <a:ext uri="{FF2B5EF4-FFF2-40B4-BE49-F238E27FC236}">
                <a16:creationId xmlns:a16="http://schemas.microsoft.com/office/drawing/2014/main" id="{4EC304EB-5FCA-BCB5-392A-EAC0962EE5E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82B1E74-8827-2687-59ED-CCD421D4D2DA}"/>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384888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2D477D0-7882-3CED-5279-87FF0F3B43D1}"/>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3" name="Marcador de pie de página 2">
            <a:extLst>
              <a:ext uri="{FF2B5EF4-FFF2-40B4-BE49-F238E27FC236}">
                <a16:creationId xmlns:a16="http://schemas.microsoft.com/office/drawing/2014/main" id="{3762FCB0-5909-B1FE-B88E-A59221E1630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393B244-1CC5-D665-B475-E1856DD98E7B}"/>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86558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D3CADD-689B-9BD0-0D94-0C57E58A33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C91064-313A-0804-054C-5315538EC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15631A1-9A05-C1C0-63A7-EAEF0DA7B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0B2FA1-24E3-6FBF-CE9B-1F486EF27098}"/>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6" name="Marcador de pie de página 5">
            <a:extLst>
              <a:ext uri="{FF2B5EF4-FFF2-40B4-BE49-F238E27FC236}">
                <a16:creationId xmlns:a16="http://schemas.microsoft.com/office/drawing/2014/main" id="{338E8947-8CE4-0B62-5F18-5B46FCC7EB6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3B4E437-28B7-9D91-415C-8C6902D0FD66}"/>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411747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8EE96-A1AE-51AC-4671-6048E26432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A4DFED9-1F2A-208C-237C-8E792527A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3464FDF-284F-101D-455C-00F8EE32B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668AB7-7684-5D1D-0DE3-0319FBF3A0B1}"/>
              </a:ext>
            </a:extLst>
          </p:cNvPr>
          <p:cNvSpPr>
            <a:spLocks noGrp="1"/>
          </p:cNvSpPr>
          <p:nvPr>
            <p:ph type="dt" sz="half" idx="10"/>
          </p:nvPr>
        </p:nvSpPr>
        <p:spPr/>
        <p:txBody>
          <a:bodyPr/>
          <a:lstStyle/>
          <a:p>
            <a:fld id="{D8438D0A-D9A6-457A-9BDE-EC1985CB34E9}" type="datetimeFigureOut">
              <a:rPr lang="es-ES" smtClean="0"/>
              <a:t>28/05/2024</a:t>
            </a:fld>
            <a:endParaRPr lang="es-ES"/>
          </a:p>
        </p:txBody>
      </p:sp>
      <p:sp>
        <p:nvSpPr>
          <p:cNvPr id="6" name="Marcador de pie de página 5">
            <a:extLst>
              <a:ext uri="{FF2B5EF4-FFF2-40B4-BE49-F238E27FC236}">
                <a16:creationId xmlns:a16="http://schemas.microsoft.com/office/drawing/2014/main" id="{2B646DC6-5659-C083-B605-B4476B0E932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A81073C-11BD-9627-09D7-47CE77C9C621}"/>
              </a:ext>
            </a:extLst>
          </p:cNvPr>
          <p:cNvSpPr>
            <a:spLocks noGrp="1"/>
          </p:cNvSpPr>
          <p:nvPr>
            <p:ph type="sldNum" sz="quarter" idx="12"/>
          </p:nvPr>
        </p:nvSpPr>
        <p:spPr/>
        <p:txBody>
          <a:bodyPr/>
          <a:lstStyle/>
          <a:p>
            <a:fld id="{41A679B4-9672-4274-A132-36E1A2011F6F}" type="slidenum">
              <a:rPr lang="es-ES" smtClean="0"/>
              <a:t>‹Nº›</a:t>
            </a:fld>
            <a:endParaRPr lang="es-ES"/>
          </a:p>
        </p:txBody>
      </p:sp>
    </p:spTree>
    <p:extLst>
      <p:ext uri="{BB962C8B-B14F-4D97-AF65-F5344CB8AC3E}">
        <p14:creationId xmlns:p14="http://schemas.microsoft.com/office/powerpoint/2010/main" val="117237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D50C78B-E11D-5B55-5855-F70012E46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EB6E7FB-0F4F-81A2-BC6B-1BE532655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DF51FC-DF62-771A-C3B4-A00A2AC305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438D0A-D9A6-457A-9BDE-EC1985CB34E9}" type="datetimeFigureOut">
              <a:rPr lang="es-ES" smtClean="0"/>
              <a:t>28/05/2024</a:t>
            </a:fld>
            <a:endParaRPr lang="es-ES"/>
          </a:p>
        </p:txBody>
      </p:sp>
      <p:sp>
        <p:nvSpPr>
          <p:cNvPr id="5" name="Marcador de pie de página 4">
            <a:extLst>
              <a:ext uri="{FF2B5EF4-FFF2-40B4-BE49-F238E27FC236}">
                <a16:creationId xmlns:a16="http://schemas.microsoft.com/office/drawing/2014/main" id="{EE7010C0-011D-8D1A-48CD-252F3ED4C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A75B43E2-98A4-ED9C-7E28-277C85A61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A679B4-9672-4274-A132-36E1A2011F6F}" type="slidenum">
              <a:rPr lang="es-ES" smtClean="0"/>
              <a:t>‹Nº›</a:t>
            </a:fld>
            <a:endParaRPr lang="es-ES"/>
          </a:p>
        </p:txBody>
      </p:sp>
    </p:spTree>
    <p:extLst>
      <p:ext uri="{BB962C8B-B14F-4D97-AF65-F5344CB8AC3E}">
        <p14:creationId xmlns:p14="http://schemas.microsoft.com/office/powerpoint/2010/main" val="87590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github.com/AchillesD9-Alex/-2024-Java-Angular-Bootcamp/tree/8cd6bcb45cd4c8edfbf9619abf270aa1324ea5c5/%5BECLIPSE%5D%20Java%20Project%20-%20Tech%20Talent%202024/C4-DevBackend/src/main/java/TA21"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box.com/s/uf9bsoe87uczy3icthr8jrovdfhmsmi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extLst>
              <a:ext uri="{FF2B5EF4-FFF2-40B4-BE49-F238E27FC236}">
                <a16:creationId xmlns:a16="http://schemas.microsoft.com/office/drawing/2014/main" id="{7098C312-EF9D-F46E-BB4B-A90C2FC7906F}"/>
              </a:ext>
            </a:extLst>
          </p:cNvPr>
          <p:cNvPicPr>
            <a:picLocks noChangeAspect="1"/>
          </p:cNvPicPr>
          <p:nvPr/>
        </p:nvPicPr>
        <p:blipFill>
          <a:blip r:embed="rId3"/>
          <a:stretch>
            <a:fillRect/>
          </a:stretch>
        </p:blipFill>
        <p:spPr>
          <a:xfrm>
            <a:off x="0" y="1525788"/>
            <a:ext cx="3874813" cy="3800907"/>
          </a:xfrm>
          <a:prstGeom prst="rect">
            <a:avLst/>
          </a:prstGeom>
        </p:spPr>
      </p:pic>
      <p:pic>
        <p:nvPicPr>
          <p:cNvPr id="6" name="Imagen 5">
            <a:hlinkClick r:id="rId4"/>
            <a:extLst>
              <a:ext uri="{FF2B5EF4-FFF2-40B4-BE49-F238E27FC236}">
                <a16:creationId xmlns:a16="http://schemas.microsoft.com/office/drawing/2014/main" id="{57FE4699-2DAC-62C4-27C7-984A0B2668F5}"/>
              </a:ext>
            </a:extLst>
          </p:cNvPr>
          <p:cNvPicPr>
            <a:picLocks noChangeAspect="1"/>
          </p:cNvPicPr>
          <p:nvPr/>
        </p:nvPicPr>
        <p:blipFill rotWithShape="1">
          <a:blip r:embed="rId5"/>
          <a:srcRect b="28666"/>
          <a:stretch/>
        </p:blipFill>
        <p:spPr>
          <a:xfrm>
            <a:off x="6967007" y="1525788"/>
            <a:ext cx="2544766" cy="2711334"/>
          </a:xfrm>
          <a:prstGeom prst="rect">
            <a:avLst/>
          </a:prstGeom>
        </p:spPr>
      </p:pic>
      <p:pic>
        <p:nvPicPr>
          <p:cNvPr id="8" name="Imagen 7">
            <a:extLst>
              <a:ext uri="{FF2B5EF4-FFF2-40B4-BE49-F238E27FC236}">
                <a16:creationId xmlns:a16="http://schemas.microsoft.com/office/drawing/2014/main" id="{EA7DA170-EE17-4355-6889-2E6132183947}"/>
              </a:ext>
            </a:extLst>
          </p:cNvPr>
          <p:cNvPicPr>
            <a:picLocks noChangeAspect="1"/>
          </p:cNvPicPr>
          <p:nvPr/>
        </p:nvPicPr>
        <p:blipFill>
          <a:blip r:embed="rId6"/>
          <a:stretch>
            <a:fillRect/>
          </a:stretch>
        </p:blipFill>
        <p:spPr>
          <a:xfrm>
            <a:off x="4447127" y="4385187"/>
            <a:ext cx="7584527" cy="2067617"/>
          </a:xfrm>
          <a:prstGeom prst="rect">
            <a:avLst/>
          </a:prstGeom>
          <a:ln>
            <a:solidFill>
              <a:schemeClr val="tx1"/>
            </a:solidFill>
          </a:ln>
        </p:spPr>
      </p:pic>
      <p:pic>
        <p:nvPicPr>
          <p:cNvPr id="10" name="Imagen 9">
            <a:extLst>
              <a:ext uri="{FF2B5EF4-FFF2-40B4-BE49-F238E27FC236}">
                <a16:creationId xmlns:a16="http://schemas.microsoft.com/office/drawing/2014/main" id="{5092A0C0-398E-8E68-94F9-C8E270A5BC91}"/>
              </a:ext>
            </a:extLst>
          </p:cNvPr>
          <p:cNvPicPr>
            <a:picLocks noChangeAspect="1"/>
          </p:cNvPicPr>
          <p:nvPr/>
        </p:nvPicPr>
        <p:blipFill>
          <a:blip r:embed="rId7"/>
          <a:stretch>
            <a:fillRect/>
          </a:stretch>
        </p:blipFill>
        <p:spPr>
          <a:xfrm>
            <a:off x="3224483" y="257131"/>
            <a:ext cx="5743033" cy="1120592"/>
          </a:xfrm>
          <a:prstGeom prst="rect">
            <a:avLst/>
          </a:prstGeom>
        </p:spPr>
      </p:pic>
    </p:spTree>
    <p:extLst>
      <p:ext uri="{BB962C8B-B14F-4D97-AF65-F5344CB8AC3E}">
        <p14:creationId xmlns:p14="http://schemas.microsoft.com/office/powerpoint/2010/main" val="92654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E1D722F-DA09-CC2E-D31F-73393C72926B}"/>
              </a:ext>
            </a:extLst>
          </p:cNvPr>
          <p:cNvPicPr>
            <a:picLocks noChangeAspect="1"/>
          </p:cNvPicPr>
          <p:nvPr/>
        </p:nvPicPr>
        <p:blipFill>
          <a:blip r:embed="rId2"/>
          <a:stretch>
            <a:fillRect/>
          </a:stretch>
        </p:blipFill>
        <p:spPr>
          <a:xfrm>
            <a:off x="1035962" y="501445"/>
            <a:ext cx="3388554" cy="890326"/>
          </a:xfrm>
          <a:prstGeom prst="rect">
            <a:avLst/>
          </a:prstGeom>
        </p:spPr>
      </p:pic>
      <p:sp>
        <p:nvSpPr>
          <p:cNvPr id="7" name="Elipse 6">
            <a:extLst>
              <a:ext uri="{FF2B5EF4-FFF2-40B4-BE49-F238E27FC236}">
                <a16:creationId xmlns:a16="http://schemas.microsoft.com/office/drawing/2014/main" id="{0E221AC7-337C-03A8-B7A0-FD5CA22EF8BE}"/>
              </a:ext>
            </a:extLst>
          </p:cNvPr>
          <p:cNvSpPr/>
          <p:nvPr/>
        </p:nvSpPr>
        <p:spPr>
          <a:xfrm>
            <a:off x="117987" y="127819"/>
            <a:ext cx="629265" cy="6292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b="1" dirty="0"/>
              <a:t>1</a:t>
            </a:r>
          </a:p>
        </p:txBody>
      </p:sp>
      <p:sp>
        <p:nvSpPr>
          <p:cNvPr id="10" name="CuadroTexto 9">
            <a:extLst>
              <a:ext uri="{FF2B5EF4-FFF2-40B4-BE49-F238E27FC236}">
                <a16:creationId xmlns:a16="http://schemas.microsoft.com/office/drawing/2014/main" id="{31F88D07-E120-4FB6-4F57-1C8D4063461E}"/>
              </a:ext>
            </a:extLst>
          </p:cNvPr>
          <p:cNvSpPr txBox="1"/>
          <p:nvPr/>
        </p:nvSpPr>
        <p:spPr>
          <a:xfrm>
            <a:off x="117987" y="1630303"/>
            <a:ext cx="6587615" cy="4524315"/>
          </a:xfrm>
          <a:prstGeom prst="rect">
            <a:avLst/>
          </a:prstGeom>
          <a:noFill/>
        </p:spPr>
        <p:txBody>
          <a:bodyPr wrap="square">
            <a:spAutoFit/>
          </a:bodyPr>
          <a:lstStyle/>
          <a:p>
            <a:pPr marL="342900" indent="-342900" algn="just">
              <a:buFont typeface="+mj-lt"/>
              <a:buAutoNum type="alphaUcPeriod"/>
            </a:pPr>
            <a:r>
              <a:rPr lang="es-ES" b="1" dirty="0" err="1">
                <a:latin typeface="Arial" panose="020B0604020202020204" pitchFamily="34" charset="0"/>
                <a:cs typeface="Arial" panose="020B0604020202020204" pitchFamily="34" charset="0"/>
              </a:rPr>
              <a:t>GrupalCalculadora</a:t>
            </a:r>
            <a:r>
              <a:rPr lang="es-ES" dirty="0">
                <a:latin typeface="Arial" panose="020B0604020202020204" pitchFamily="34" charset="0"/>
                <a:cs typeface="Arial" panose="020B0604020202020204" pitchFamily="34" charset="0"/>
              </a:rPr>
              <a:t>: La clase copiada de la Calculadora que realizamos en el proyecto grupal. La he duplicado al </a:t>
            </a:r>
            <a:r>
              <a:rPr lang="es-ES" dirty="0" err="1">
                <a:latin typeface="Arial" panose="020B0604020202020204" pitchFamily="34" charset="0"/>
                <a:cs typeface="Arial" panose="020B0604020202020204" pitchFamily="34" charset="0"/>
              </a:rPr>
              <a:t>package</a:t>
            </a:r>
            <a:r>
              <a:rPr lang="es-ES" dirty="0">
                <a:latin typeface="Arial" panose="020B0604020202020204" pitchFamily="34" charset="0"/>
                <a:cs typeface="Arial" panose="020B0604020202020204" pitchFamily="34" charset="0"/>
              </a:rPr>
              <a:t> 21 para poder trabajar con más comodidad.</a:t>
            </a:r>
          </a:p>
          <a:p>
            <a:pPr algn="just"/>
            <a:endParaRPr lang="es-ES" dirty="0">
              <a:latin typeface="Arial" panose="020B0604020202020204" pitchFamily="34" charset="0"/>
              <a:cs typeface="Arial" panose="020B0604020202020204" pitchFamily="34" charset="0"/>
            </a:endParaRPr>
          </a:p>
          <a:p>
            <a:pPr marL="342900" indent="-342900" algn="just">
              <a:buFont typeface="+mj-lt"/>
              <a:buAutoNum type="alphaUcPeriod" startAt="2"/>
            </a:pPr>
            <a:r>
              <a:rPr lang="es-ES" b="1" dirty="0" err="1">
                <a:latin typeface="Arial" panose="020B0604020202020204" pitchFamily="34" charset="0"/>
                <a:cs typeface="Arial" panose="020B0604020202020204" pitchFamily="34" charset="0"/>
              </a:rPr>
              <a:t>LogicCalculadora</a:t>
            </a:r>
            <a:r>
              <a:rPr lang="es-ES" dirty="0">
                <a:latin typeface="Arial" panose="020B0604020202020204" pitchFamily="34" charset="0"/>
                <a:cs typeface="Arial" panose="020B0604020202020204" pitchFamily="34" charset="0"/>
              </a:rPr>
              <a:t>: Esta clase contiene la lógica principal de la calculadora, es decir, los métodos para realizar las operaciones matemáticas básicas, como suma, resta, multiplicación y división.</a:t>
            </a:r>
          </a:p>
          <a:p>
            <a:pPr marL="342900" indent="-342900" algn="just">
              <a:buFont typeface="+mj-lt"/>
              <a:buAutoNum type="alphaUcPeriod" startAt="2"/>
            </a:pPr>
            <a:endParaRPr lang="es-ES" dirty="0">
              <a:latin typeface="Arial" panose="020B0604020202020204" pitchFamily="34" charset="0"/>
              <a:cs typeface="Arial" panose="020B0604020202020204" pitchFamily="34" charset="0"/>
            </a:endParaRPr>
          </a:p>
          <a:p>
            <a:pPr marL="342900" indent="-342900" algn="just">
              <a:buFont typeface="+mj-lt"/>
              <a:buAutoNum type="alphaUcPeriod" startAt="3"/>
            </a:pPr>
            <a:r>
              <a:rPr lang="es-ES" b="1" dirty="0">
                <a:latin typeface="Arial" panose="020B0604020202020204" pitchFamily="34" charset="0"/>
                <a:cs typeface="Arial" panose="020B0604020202020204" pitchFamily="34" charset="0"/>
              </a:rPr>
              <a:t>TA21_Ej01_CalculadoraTest</a:t>
            </a:r>
            <a:r>
              <a:rPr lang="es-ES" dirty="0">
                <a:latin typeface="Arial" panose="020B0604020202020204" pitchFamily="34" charset="0"/>
                <a:cs typeface="Arial" panose="020B0604020202020204" pitchFamily="34" charset="0"/>
              </a:rPr>
              <a:t>: Es donde definimos las pruebas </a:t>
            </a:r>
            <a:r>
              <a:rPr lang="es-ES" dirty="0" err="1">
                <a:latin typeface="Arial" panose="020B0604020202020204" pitchFamily="34" charset="0"/>
                <a:cs typeface="Arial" panose="020B0604020202020204" pitchFamily="34" charset="0"/>
              </a:rPr>
              <a:t>JUnit</a:t>
            </a:r>
            <a:r>
              <a:rPr lang="es-ES" dirty="0">
                <a:latin typeface="Arial" panose="020B0604020202020204" pitchFamily="34" charset="0"/>
                <a:cs typeface="Arial" panose="020B0604020202020204" pitchFamily="34" charset="0"/>
              </a:rPr>
              <a:t> para testear la clase </a:t>
            </a:r>
            <a:r>
              <a:rPr lang="es-ES" dirty="0" err="1">
                <a:latin typeface="Arial" panose="020B0604020202020204" pitchFamily="34" charset="0"/>
                <a:cs typeface="Arial" panose="020B0604020202020204" pitchFamily="34" charset="0"/>
              </a:rPr>
              <a:t>LogicCalculadora</a:t>
            </a:r>
            <a:r>
              <a:rPr lang="es-ES" dirty="0">
                <a:latin typeface="Arial" panose="020B0604020202020204" pitchFamily="34" charset="0"/>
                <a:cs typeface="Arial" panose="020B0604020202020204" pitchFamily="34" charset="0"/>
              </a:rPr>
              <a:t>. Contiene varios métodos de prueba, cada uno diseñado para probar un aspecto específico de la funcionalidad de la calculadora. Básicamente, se asegura de que los cálculos se realicen correctamente, comparando el resultado del método con el especificado en el test.</a:t>
            </a:r>
          </a:p>
        </p:txBody>
      </p:sp>
      <p:sp>
        <p:nvSpPr>
          <p:cNvPr id="11" name="CuadroTexto 10">
            <a:extLst>
              <a:ext uri="{FF2B5EF4-FFF2-40B4-BE49-F238E27FC236}">
                <a16:creationId xmlns:a16="http://schemas.microsoft.com/office/drawing/2014/main" id="{EF300168-3D7B-3A50-6EDD-8692F1576C82}"/>
              </a:ext>
            </a:extLst>
          </p:cNvPr>
          <p:cNvSpPr txBox="1"/>
          <p:nvPr/>
        </p:nvSpPr>
        <p:spPr>
          <a:xfrm>
            <a:off x="975153" y="132112"/>
            <a:ext cx="1838965" cy="369332"/>
          </a:xfrm>
          <a:prstGeom prst="rect">
            <a:avLst/>
          </a:prstGeom>
          <a:noFill/>
        </p:spPr>
        <p:txBody>
          <a:bodyPr wrap="none" rtlCol="0">
            <a:spAutoFit/>
          </a:bodyPr>
          <a:lstStyle/>
          <a:p>
            <a:r>
              <a:rPr lang="es-ES" dirty="0">
                <a:latin typeface="Arial" panose="020B0604020202020204" pitchFamily="34" charset="0"/>
                <a:cs typeface="Arial" panose="020B0604020202020204" pitchFamily="34" charset="0"/>
              </a:rPr>
              <a:t>Clases creadas:</a:t>
            </a:r>
          </a:p>
        </p:txBody>
      </p:sp>
      <p:pic>
        <p:nvPicPr>
          <p:cNvPr id="15" name="Imagen 14">
            <a:extLst>
              <a:ext uri="{FF2B5EF4-FFF2-40B4-BE49-F238E27FC236}">
                <a16:creationId xmlns:a16="http://schemas.microsoft.com/office/drawing/2014/main" id="{DF65C618-73B3-0322-D9BA-878451ADF4A7}"/>
              </a:ext>
            </a:extLst>
          </p:cNvPr>
          <p:cNvPicPr>
            <a:picLocks noChangeAspect="1"/>
          </p:cNvPicPr>
          <p:nvPr/>
        </p:nvPicPr>
        <p:blipFill>
          <a:blip r:embed="rId3"/>
          <a:stretch>
            <a:fillRect/>
          </a:stretch>
        </p:blipFill>
        <p:spPr>
          <a:xfrm>
            <a:off x="7617255" y="2766003"/>
            <a:ext cx="3886537" cy="662997"/>
          </a:xfrm>
          <a:prstGeom prst="rect">
            <a:avLst/>
          </a:prstGeom>
        </p:spPr>
      </p:pic>
      <p:pic>
        <p:nvPicPr>
          <p:cNvPr id="17" name="Imagen 16">
            <a:extLst>
              <a:ext uri="{FF2B5EF4-FFF2-40B4-BE49-F238E27FC236}">
                <a16:creationId xmlns:a16="http://schemas.microsoft.com/office/drawing/2014/main" id="{1CFB8711-ADC0-13A9-143D-F0A20A64BA0D}"/>
              </a:ext>
            </a:extLst>
          </p:cNvPr>
          <p:cNvPicPr>
            <a:picLocks noChangeAspect="1"/>
          </p:cNvPicPr>
          <p:nvPr/>
        </p:nvPicPr>
        <p:blipFill>
          <a:blip r:embed="rId4"/>
          <a:stretch>
            <a:fillRect/>
          </a:stretch>
        </p:blipFill>
        <p:spPr>
          <a:xfrm>
            <a:off x="7152395" y="3892461"/>
            <a:ext cx="4816257" cy="952583"/>
          </a:xfrm>
          <a:prstGeom prst="rect">
            <a:avLst/>
          </a:prstGeom>
        </p:spPr>
      </p:pic>
      <p:pic>
        <p:nvPicPr>
          <p:cNvPr id="19" name="Imagen 18">
            <a:extLst>
              <a:ext uri="{FF2B5EF4-FFF2-40B4-BE49-F238E27FC236}">
                <a16:creationId xmlns:a16="http://schemas.microsoft.com/office/drawing/2014/main" id="{8107C146-D443-38C1-3F83-230649F34002}"/>
              </a:ext>
            </a:extLst>
          </p:cNvPr>
          <p:cNvPicPr>
            <a:picLocks noChangeAspect="1"/>
          </p:cNvPicPr>
          <p:nvPr/>
        </p:nvPicPr>
        <p:blipFill>
          <a:blip r:embed="rId5"/>
          <a:stretch>
            <a:fillRect/>
          </a:stretch>
        </p:blipFill>
        <p:spPr>
          <a:xfrm>
            <a:off x="7617255" y="316778"/>
            <a:ext cx="3749365" cy="1928027"/>
          </a:xfrm>
          <a:prstGeom prst="rect">
            <a:avLst/>
          </a:prstGeom>
        </p:spPr>
      </p:pic>
      <p:pic>
        <p:nvPicPr>
          <p:cNvPr id="21" name="Imagen 20">
            <a:extLst>
              <a:ext uri="{FF2B5EF4-FFF2-40B4-BE49-F238E27FC236}">
                <a16:creationId xmlns:a16="http://schemas.microsoft.com/office/drawing/2014/main" id="{9EED0E20-A2D3-6087-915E-6555907E0018}"/>
              </a:ext>
            </a:extLst>
          </p:cNvPr>
          <p:cNvPicPr>
            <a:picLocks noChangeAspect="1"/>
          </p:cNvPicPr>
          <p:nvPr/>
        </p:nvPicPr>
        <p:blipFill>
          <a:blip r:embed="rId6"/>
          <a:stretch>
            <a:fillRect/>
          </a:stretch>
        </p:blipFill>
        <p:spPr>
          <a:xfrm>
            <a:off x="9225214" y="4631146"/>
            <a:ext cx="2743438" cy="2118544"/>
          </a:xfrm>
          <a:prstGeom prst="rect">
            <a:avLst/>
          </a:prstGeom>
        </p:spPr>
      </p:pic>
    </p:spTree>
    <p:extLst>
      <p:ext uri="{BB962C8B-B14F-4D97-AF65-F5344CB8AC3E}">
        <p14:creationId xmlns:p14="http://schemas.microsoft.com/office/powerpoint/2010/main" val="11685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0E221AC7-337C-03A8-B7A0-FD5CA22EF8BE}"/>
              </a:ext>
            </a:extLst>
          </p:cNvPr>
          <p:cNvSpPr/>
          <p:nvPr/>
        </p:nvSpPr>
        <p:spPr>
          <a:xfrm>
            <a:off x="117987" y="127819"/>
            <a:ext cx="629265" cy="6292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b="1" dirty="0"/>
              <a:t>2</a:t>
            </a:r>
          </a:p>
        </p:txBody>
      </p:sp>
      <p:sp>
        <p:nvSpPr>
          <p:cNvPr id="10" name="CuadroTexto 9">
            <a:extLst>
              <a:ext uri="{FF2B5EF4-FFF2-40B4-BE49-F238E27FC236}">
                <a16:creationId xmlns:a16="http://schemas.microsoft.com/office/drawing/2014/main" id="{31F88D07-E120-4FB6-4F57-1C8D4063461E}"/>
              </a:ext>
            </a:extLst>
          </p:cNvPr>
          <p:cNvSpPr txBox="1"/>
          <p:nvPr/>
        </p:nvSpPr>
        <p:spPr>
          <a:xfrm>
            <a:off x="117987" y="1630303"/>
            <a:ext cx="6587615" cy="3139321"/>
          </a:xfrm>
          <a:prstGeom prst="rect">
            <a:avLst/>
          </a:prstGeom>
          <a:noFill/>
        </p:spPr>
        <p:txBody>
          <a:bodyPr wrap="square">
            <a:spAutoFit/>
          </a:bodyPr>
          <a:lstStyle/>
          <a:p>
            <a:pPr marL="342900" indent="-342900" algn="just">
              <a:buFont typeface="+mj-lt"/>
              <a:buAutoNum type="alphaUcPeriod"/>
            </a:pPr>
            <a:r>
              <a:rPr lang="es-ES" b="1" dirty="0" err="1">
                <a:latin typeface="Arial" panose="020B0604020202020204" pitchFamily="34" charset="0"/>
                <a:cs typeface="Arial" panose="020B0604020202020204" pitchFamily="34" charset="0"/>
              </a:rPr>
              <a:t>Geometria</a:t>
            </a:r>
            <a:r>
              <a:rPr lang="es-ES" dirty="0">
                <a:latin typeface="Arial" panose="020B0604020202020204" pitchFamily="34" charset="0"/>
                <a:cs typeface="Arial" panose="020B0604020202020204" pitchFamily="34" charset="0"/>
              </a:rPr>
              <a:t>: La clase necesaria que hemos descargado del repositorio GitHub. Contiene métodos para calcular el área de varias formas geométricas, así como también poder definir de cuál se trata.</a:t>
            </a:r>
          </a:p>
          <a:p>
            <a:pPr algn="just"/>
            <a:endParaRPr lang="es-ES" dirty="0">
              <a:latin typeface="Arial" panose="020B0604020202020204" pitchFamily="34" charset="0"/>
              <a:cs typeface="Arial" panose="020B0604020202020204" pitchFamily="34" charset="0"/>
            </a:endParaRPr>
          </a:p>
          <a:p>
            <a:pPr marL="342900" indent="-342900" algn="just">
              <a:buFont typeface="+mj-lt"/>
              <a:buAutoNum type="alphaUcPeriod" startAt="2"/>
            </a:pPr>
            <a:r>
              <a:rPr lang="es-ES" b="1" dirty="0" err="1">
                <a:latin typeface="Arial" panose="020B0604020202020204" pitchFamily="34" charset="0"/>
                <a:cs typeface="Arial" panose="020B0604020202020204" pitchFamily="34" charset="0"/>
              </a:rPr>
              <a:t>LogicCalculadora</a:t>
            </a:r>
            <a:r>
              <a:rPr lang="es-ES" dirty="0">
                <a:latin typeface="Arial" panose="020B0604020202020204" pitchFamily="34" charset="0"/>
                <a:cs typeface="Arial" panose="020B0604020202020204" pitchFamily="34" charset="0"/>
              </a:rPr>
              <a:t>: Es donde definimos las pruebas </a:t>
            </a:r>
            <a:r>
              <a:rPr lang="es-ES" dirty="0" err="1">
                <a:latin typeface="Arial" panose="020B0604020202020204" pitchFamily="34" charset="0"/>
                <a:cs typeface="Arial" panose="020B0604020202020204" pitchFamily="34" charset="0"/>
              </a:rPr>
              <a:t>JUnit</a:t>
            </a:r>
            <a:r>
              <a:rPr lang="es-ES" dirty="0">
                <a:latin typeface="Arial" panose="020B0604020202020204" pitchFamily="34" charset="0"/>
                <a:cs typeface="Arial" panose="020B0604020202020204" pitchFamily="34" charset="0"/>
              </a:rPr>
              <a:t> para testear la clase </a:t>
            </a:r>
            <a:r>
              <a:rPr lang="es-ES" dirty="0" err="1">
                <a:latin typeface="Arial" panose="020B0604020202020204" pitchFamily="34" charset="0"/>
                <a:cs typeface="Arial" panose="020B0604020202020204" pitchFamily="34" charset="0"/>
              </a:rPr>
              <a:t>geometria</a:t>
            </a:r>
            <a:r>
              <a:rPr lang="es-ES" dirty="0">
                <a:latin typeface="Arial" panose="020B0604020202020204" pitchFamily="34" charset="0"/>
                <a:cs typeface="Arial" panose="020B0604020202020204" pitchFamily="34" charset="0"/>
              </a:rPr>
              <a:t>. Contiene los métodos para realizar las pruebas deseadas. Básicamente, se asegura de que los métodos se realicen correctamente, comparando el resultado del método con el especificado en el test.</a:t>
            </a:r>
          </a:p>
        </p:txBody>
      </p:sp>
      <p:sp>
        <p:nvSpPr>
          <p:cNvPr id="11" name="CuadroTexto 10">
            <a:extLst>
              <a:ext uri="{FF2B5EF4-FFF2-40B4-BE49-F238E27FC236}">
                <a16:creationId xmlns:a16="http://schemas.microsoft.com/office/drawing/2014/main" id="{EF300168-3D7B-3A50-6EDD-8692F1576C82}"/>
              </a:ext>
            </a:extLst>
          </p:cNvPr>
          <p:cNvSpPr txBox="1"/>
          <p:nvPr/>
        </p:nvSpPr>
        <p:spPr>
          <a:xfrm>
            <a:off x="975153" y="132112"/>
            <a:ext cx="1838965" cy="369332"/>
          </a:xfrm>
          <a:prstGeom prst="rect">
            <a:avLst/>
          </a:prstGeom>
          <a:noFill/>
        </p:spPr>
        <p:txBody>
          <a:bodyPr wrap="none" rtlCol="0">
            <a:spAutoFit/>
          </a:bodyPr>
          <a:lstStyle/>
          <a:p>
            <a:r>
              <a:rPr lang="es-ES" dirty="0">
                <a:latin typeface="Arial" panose="020B0604020202020204" pitchFamily="34" charset="0"/>
                <a:cs typeface="Arial" panose="020B0604020202020204" pitchFamily="34" charset="0"/>
              </a:rPr>
              <a:t>Clases creadas:</a:t>
            </a:r>
          </a:p>
        </p:txBody>
      </p:sp>
      <p:pic>
        <p:nvPicPr>
          <p:cNvPr id="3" name="Imagen 2">
            <a:extLst>
              <a:ext uri="{FF2B5EF4-FFF2-40B4-BE49-F238E27FC236}">
                <a16:creationId xmlns:a16="http://schemas.microsoft.com/office/drawing/2014/main" id="{966D0CF6-D783-6E59-F7C6-71613EDF34A7}"/>
              </a:ext>
            </a:extLst>
          </p:cNvPr>
          <p:cNvPicPr>
            <a:picLocks noChangeAspect="1"/>
          </p:cNvPicPr>
          <p:nvPr/>
        </p:nvPicPr>
        <p:blipFill>
          <a:blip r:embed="rId2"/>
          <a:stretch>
            <a:fillRect/>
          </a:stretch>
        </p:blipFill>
        <p:spPr>
          <a:xfrm>
            <a:off x="1014482" y="581809"/>
            <a:ext cx="2558097" cy="629264"/>
          </a:xfrm>
          <a:prstGeom prst="rect">
            <a:avLst/>
          </a:prstGeom>
        </p:spPr>
      </p:pic>
      <p:pic>
        <p:nvPicPr>
          <p:cNvPr id="6" name="Imagen 5">
            <a:extLst>
              <a:ext uri="{FF2B5EF4-FFF2-40B4-BE49-F238E27FC236}">
                <a16:creationId xmlns:a16="http://schemas.microsoft.com/office/drawing/2014/main" id="{82AAE6F9-5F8F-F189-9A06-8017CA3AD422}"/>
              </a:ext>
            </a:extLst>
          </p:cNvPr>
          <p:cNvPicPr>
            <a:picLocks noChangeAspect="1"/>
          </p:cNvPicPr>
          <p:nvPr/>
        </p:nvPicPr>
        <p:blipFill>
          <a:blip r:embed="rId3"/>
          <a:stretch>
            <a:fillRect/>
          </a:stretch>
        </p:blipFill>
        <p:spPr>
          <a:xfrm>
            <a:off x="7841102" y="4220910"/>
            <a:ext cx="3721629" cy="2439735"/>
          </a:xfrm>
          <a:prstGeom prst="rect">
            <a:avLst/>
          </a:prstGeom>
        </p:spPr>
      </p:pic>
      <p:pic>
        <p:nvPicPr>
          <p:cNvPr id="9" name="Imagen 8">
            <a:extLst>
              <a:ext uri="{FF2B5EF4-FFF2-40B4-BE49-F238E27FC236}">
                <a16:creationId xmlns:a16="http://schemas.microsoft.com/office/drawing/2014/main" id="{A178D3CC-61A2-A279-CE9A-B5504B822EF9}"/>
              </a:ext>
            </a:extLst>
          </p:cNvPr>
          <p:cNvPicPr>
            <a:picLocks noChangeAspect="1"/>
          </p:cNvPicPr>
          <p:nvPr/>
        </p:nvPicPr>
        <p:blipFill>
          <a:blip r:embed="rId4"/>
          <a:stretch>
            <a:fillRect/>
          </a:stretch>
        </p:blipFill>
        <p:spPr>
          <a:xfrm>
            <a:off x="7731978" y="3061476"/>
            <a:ext cx="3939881" cy="990686"/>
          </a:xfrm>
          <a:prstGeom prst="rect">
            <a:avLst/>
          </a:prstGeom>
        </p:spPr>
      </p:pic>
      <p:pic>
        <p:nvPicPr>
          <p:cNvPr id="13" name="Imagen 12">
            <a:extLst>
              <a:ext uri="{FF2B5EF4-FFF2-40B4-BE49-F238E27FC236}">
                <a16:creationId xmlns:a16="http://schemas.microsoft.com/office/drawing/2014/main" id="{F4E629CB-B972-B4D6-195E-62619FF2120E}"/>
              </a:ext>
            </a:extLst>
          </p:cNvPr>
          <p:cNvPicPr>
            <a:picLocks noChangeAspect="1"/>
          </p:cNvPicPr>
          <p:nvPr/>
        </p:nvPicPr>
        <p:blipFill>
          <a:blip r:embed="rId5"/>
          <a:stretch>
            <a:fillRect/>
          </a:stretch>
        </p:blipFill>
        <p:spPr>
          <a:xfrm>
            <a:off x="7549081" y="1696154"/>
            <a:ext cx="4305673" cy="807790"/>
          </a:xfrm>
          <a:prstGeom prst="rect">
            <a:avLst/>
          </a:prstGeom>
        </p:spPr>
      </p:pic>
    </p:spTree>
    <p:extLst>
      <p:ext uri="{BB962C8B-B14F-4D97-AF65-F5344CB8AC3E}">
        <p14:creationId xmlns:p14="http://schemas.microsoft.com/office/powerpoint/2010/main" val="35592912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339</TotalTime>
  <Words>212</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Aptos</vt:lpstr>
      <vt:lpstr>Aptos Display</vt:lpstr>
      <vt:lpstr>Arial</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Office</dc:creator>
  <cp:lastModifiedBy>Office</cp:lastModifiedBy>
  <cp:revision>7</cp:revision>
  <dcterms:created xsi:type="dcterms:W3CDTF">2024-05-03T07:51:36Z</dcterms:created>
  <dcterms:modified xsi:type="dcterms:W3CDTF">2024-05-28T09:19:01Z</dcterms:modified>
</cp:coreProperties>
</file>