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C0C2C-FDAF-173C-E35E-5B714ACB8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12618-BE12-79BC-D6A0-6E43EEA94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8EFC10-714B-D3F8-C783-68C7FA0C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13/02/2024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2B4742-EB4B-64BB-0FA1-DC9400EA4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B46314-FA80-7A53-2982-C928A0D0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165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49FDC-6839-0647-AA1F-D6680E58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EF39F4-5564-08C0-991A-225AF8E34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9A4996-5F95-D36C-B48D-B61904BE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13/02/2024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4819C8-C472-4725-1462-93F3C0E1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38325C-19FA-C519-0676-E25DCF32F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377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5DF1D6-BD95-07D2-5FD0-A92365AC3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B7E10B-BA63-0B79-D95B-4D0D0FF69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385E54-582A-4D9A-D29D-60F963EA2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13/02/2024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BBC29B-F88B-999E-48BD-C1C3C536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F50B72-D085-FE69-A0B3-D65BEC31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148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ED971-5807-1449-6FD0-131C506EE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6DA99E-A81A-04CD-0F69-BE3C56C5C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376ADD-9291-C257-A957-10FDC25E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13/02/2024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354E02-D3A2-BE05-A7D2-9203521C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C32318-3BA6-DE67-CF79-A407E73B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212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958AC-5A52-8D72-D169-656FD97F9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77C57E-EC04-F86C-CFDF-59BE0817F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A2B96B-AC39-65B9-B251-E97B9A1F3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13/02/2024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4542ED-1F28-030A-2697-76F4AD31F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C03F1C-A6CD-6966-8A36-2B8E1BFD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22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3430F-7881-24C1-BE31-01CCEA9B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535D37-3F30-4D5C-70D4-FE3751DB8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423555-A35C-BA88-67A5-39E7B80ED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3370E0-87F8-9114-63BF-27763260F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13/02/2024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0CED66-EBDC-4D0D-CB85-BDB49AEB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941B4C-FEA1-C7D2-7F0D-C726E99D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07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99024-8BC2-074E-79B8-BB24B15BA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275D63-3748-2D40-792C-E4DBE99D7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8787AA-96E8-AB9A-99F7-51E95780E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8FF2AA-B899-2E25-BAF2-56B4D2223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781ED8-E660-E526-BB59-4CDA58D84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4A1E0A7-29E5-07F4-175C-CA33E459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13/02/2024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0264A9B-5122-1A24-A8F1-D7D6BD01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01FFB58-9144-8FAE-3823-9BA5A3E88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365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04341-80C5-E119-ACA0-93457D10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FA5D5DE-1C68-0AB5-97E1-C7F61FEC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13/02/2024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3EB498D-867D-518A-3BD7-83F583353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9495068-017C-20C4-66D0-074EFD78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068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1FB28A1-4857-4909-FFAA-1883E6255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13/02/2024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454A6CB-631A-99F7-72C7-C925C34A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B176CF-E295-1333-3D2A-C33AADA6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076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8CFB4-19BB-7A7C-C746-F4F493B1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C51BFC-99E9-C452-3DA4-3E5255E7F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0F26E9-A653-CAED-1179-B67168CCD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C4DD5A-2B9E-14E3-5CC3-2046B1E28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13/02/2024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204224-53A7-2399-32B8-5AA93412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F2B723-DFDE-87DE-8C83-71B048B93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259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A420E-0A08-8288-A42A-C0EA4778B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927CF24-69B4-B930-2765-9A202024F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8001BA-5D40-539D-C655-F0699368B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187260-6380-D673-C147-33ED6DCB6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13/02/2024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8A7633-C846-1DCE-1D0E-9B69DB867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D0DCED-6DFD-577A-6411-6373312D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90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671566A-8553-1F6B-C352-000B2FAD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8ADDBF-867C-A9F8-26D0-DF87C9C9A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D30651-375E-B73F-F8A3-E0B5B23BA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0814B-B0A1-4EE7-B2F5-06E5A1055567}" type="datetimeFigureOut">
              <a:rPr lang="es-ES" smtClean="0"/>
              <a:t>13/02/2024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077EA1-AE3B-8EEA-C5A7-FCCFB4B63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70FAB9-00E9-1125-77D1-2A1B4883C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433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F81F7F9-43AA-2C66-9AFE-76B28C5D2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384" y="0"/>
            <a:ext cx="7210616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B361621-8815-B326-F895-1085B336EE83}"/>
              </a:ext>
            </a:extLst>
          </p:cNvPr>
          <p:cNvSpPr txBox="1"/>
          <p:nvPr/>
        </p:nvSpPr>
        <p:spPr>
          <a:xfrm>
            <a:off x="1152746" y="203962"/>
            <a:ext cx="2838450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C1 INTRO JAVA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CA57670-AD7A-A360-4FCB-6898CD50F455}"/>
              </a:ext>
            </a:extLst>
          </p:cNvPr>
          <p:cNvSpPr txBox="1"/>
          <p:nvPr/>
        </p:nvSpPr>
        <p:spPr>
          <a:xfrm>
            <a:off x="162560" y="930977"/>
            <a:ext cx="4818823" cy="563231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>
                <a:solidFill>
                  <a:srgbClr val="7030A0"/>
                </a:solidFill>
              </a:rPr>
              <a:t>int</a:t>
            </a:r>
            <a:r>
              <a:rPr lang="es-ES" b="1" dirty="0"/>
              <a:t> </a:t>
            </a:r>
            <a:r>
              <a:rPr lang="es-ES" b="1" dirty="0" err="1"/>
              <a:t>nombreVariable</a:t>
            </a:r>
            <a:r>
              <a:rPr lang="es-ES" b="1" dirty="0"/>
              <a:t> (…);</a:t>
            </a:r>
          </a:p>
          <a:p>
            <a:pPr algn="ctr"/>
            <a:endParaRPr lang="es-ES" b="1" dirty="0"/>
          </a:p>
          <a:p>
            <a:r>
              <a:rPr lang="es-ES" b="1" dirty="0"/>
              <a:t>Asignación: </a:t>
            </a:r>
            <a:r>
              <a:rPr lang="es-ES" dirty="0"/>
              <a:t>dar un valor a variable (=)</a:t>
            </a:r>
          </a:p>
          <a:p>
            <a:endParaRPr lang="es-ES" dirty="0"/>
          </a:p>
          <a:p>
            <a:r>
              <a:rPr lang="es-ES" b="1" dirty="0" err="1"/>
              <a:t>Artimético</a:t>
            </a:r>
            <a:r>
              <a:rPr lang="es-ES" b="1" dirty="0"/>
              <a:t>: </a:t>
            </a:r>
            <a:r>
              <a:rPr lang="es-ES" dirty="0"/>
              <a:t>operaciones aritméticas (+ - * / %)</a:t>
            </a:r>
          </a:p>
          <a:p>
            <a:endParaRPr lang="es-ES" dirty="0"/>
          </a:p>
          <a:p>
            <a:r>
              <a:rPr lang="es-ES" b="1" dirty="0"/>
              <a:t>Unarios: </a:t>
            </a:r>
            <a:r>
              <a:rPr lang="es-ES" dirty="0"/>
              <a:t>+1 (++) o -1(--) a la variable existente. Se coloca al final de la variable.</a:t>
            </a:r>
          </a:p>
          <a:p>
            <a:endParaRPr lang="es-ES" dirty="0"/>
          </a:p>
          <a:p>
            <a:r>
              <a:rPr lang="es-ES" b="1" dirty="0"/>
              <a:t>Relación: </a:t>
            </a:r>
            <a:r>
              <a:rPr lang="es-ES" dirty="0"/>
              <a:t>comparan valores; </a:t>
            </a:r>
            <a:r>
              <a:rPr lang="es-ES" u="sng" dirty="0"/>
              <a:t>son preguntas.</a:t>
            </a:r>
          </a:p>
          <a:p>
            <a:r>
              <a:rPr lang="es-ES" dirty="0"/>
              <a:t>    == igual a / != distinto a </a:t>
            </a:r>
          </a:p>
          <a:p>
            <a:r>
              <a:rPr lang="es-ES" dirty="0"/>
              <a:t>    &gt; mayor que / &lt; menor que</a:t>
            </a:r>
          </a:p>
          <a:p>
            <a:r>
              <a:rPr lang="es-ES" dirty="0"/>
              <a:t>    &gt;= mayor o igual que / &lt;= menor o igual que</a:t>
            </a:r>
          </a:p>
          <a:p>
            <a:endParaRPr lang="es-ES" dirty="0"/>
          </a:p>
          <a:p>
            <a:r>
              <a:rPr lang="es-ES" b="1" dirty="0"/>
              <a:t>Condicional:</a:t>
            </a:r>
            <a:r>
              <a:rPr lang="es-ES" dirty="0"/>
              <a:t> concatenar varias condiciones. AND (&amp;&amp;) y OR (||)</a:t>
            </a:r>
          </a:p>
          <a:p>
            <a:endParaRPr lang="es-ES" dirty="0"/>
          </a:p>
          <a:p>
            <a:r>
              <a:rPr lang="es-ES" b="1" i="1" dirty="0" err="1">
                <a:solidFill>
                  <a:srgbClr val="7030A0"/>
                </a:solidFill>
              </a:rPr>
              <a:t>System.out.print</a:t>
            </a:r>
            <a:r>
              <a:rPr lang="es-ES" b="1" i="1" dirty="0">
                <a:solidFill>
                  <a:srgbClr val="7030A0"/>
                </a:solidFill>
              </a:rPr>
              <a:t> </a:t>
            </a:r>
            <a:r>
              <a:rPr lang="es-ES" dirty="0"/>
              <a:t>todo seguido en consola</a:t>
            </a:r>
          </a:p>
          <a:p>
            <a:r>
              <a:rPr lang="es-ES" b="1" i="1" dirty="0" err="1">
                <a:solidFill>
                  <a:srgbClr val="7030A0"/>
                </a:solidFill>
              </a:rPr>
              <a:t>System.out.println</a:t>
            </a:r>
            <a:r>
              <a:rPr lang="es-ES" b="1" dirty="0">
                <a:solidFill>
                  <a:srgbClr val="7030A0"/>
                </a:solidFill>
              </a:rPr>
              <a:t> </a:t>
            </a:r>
            <a:r>
              <a:rPr lang="es-ES" dirty="0"/>
              <a:t>ENTER en consola.</a:t>
            </a:r>
            <a:endParaRPr lang="es-ES" i="1" dirty="0"/>
          </a:p>
          <a:p>
            <a:pPr algn="ctr"/>
            <a:r>
              <a:rPr lang="es-ES" i="1" dirty="0"/>
              <a:t> Eclipse: </a:t>
            </a:r>
            <a:r>
              <a:rPr lang="es-ES" i="1" dirty="0" err="1"/>
              <a:t>syso+CTRL+espacio</a:t>
            </a:r>
            <a:r>
              <a:rPr lang="es-ES" i="1" dirty="0"/>
              <a:t> = </a:t>
            </a:r>
            <a:r>
              <a:rPr lang="es-ES" b="1" i="1" dirty="0" err="1">
                <a:solidFill>
                  <a:srgbClr val="7030A0"/>
                </a:solidFill>
              </a:rPr>
              <a:t>System.out.println</a:t>
            </a:r>
            <a:r>
              <a:rPr lang="es-ES" b="1" dirty="0">
                <a:solidFill>
                  <a:srgbClr val="7030A0"/>
                </a:solidFill>
              </a:rPr>
              <a:t> </a:t>
            </a:r>
            <a:endParaRPr lang="es-ES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09280B6-FD06-1F11-3F7E-15573274F856}"/>
              </a:ext>
            </a:extLst>
          </p:cNvPr>
          <p:cNvSpPr/>
          <p:nvPr/>
        </p:nvSpPr>
        <p:spPr>
          <a:xfrm>
            <a:off x="162558" y="73794"/>
            <a:ext cx="785303" cy="755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TA4</a:t>
            </a:r>
          </a:p>
        </p:txBody>
      </p:sp>
    </p:spTree>
    <p:extLst>
      <p:ext uri="{BB962C8B-B14F-4D97-AF65-F5344CB8AC3E}">
        <p14:creationId xmlns:p14="http://schemas.microsoft.com/office/powerpoint/2010/main" val="386332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5376E-C493-74C3-2EAA-310A25994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129EBE36-94D8-53E6-172C-6E7ACDEADA01}"/>
              </a:ext>
            </a:extLst>
          </p:cNvPr>
          <p:cNvSpPr txBox="1"/>
          <p:nvPr/>
        </p:nvSpPr>
        <p:spPr>
          <a:xfrm>
            <a:off x="1152746" y="203962"/>
            <a:ext cx="2838450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C2 JAVA BASICS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D8366EF-0E36-816B-5237-DA3372530DED}"/>
              </a:ext>
            </a:extLst>
          </p:cNvPr>
          <p:cNvSpPr txBox="1"/>
          <p:nvPr/>
        </p:nvSpPr>
        <p:spPr>
          <a:xfrm>
            <a:off x="162560" y="930977"/>
            <a:ext cx="5933440" cy="249299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Entrada y salida por consola:</a:t>
            </a:r>
          </a:p>
          <a:p>
            <a:pPr algn="ctr"/>
            <a:r>
              <a:rPr lang="es-ES" dirty="0"/>
              <a:t>Scanner </a:t>
            </a:r>
            <a:r>
              <a:rPr lang="es-ES" dirty="0" err="1"/>
              <a:t>sc</a:t>
            </a:r>
            <a:r>
              <a:rPr lang="es-ES" dirty="0"/>
              <a:t> = new Scanner(System.in);</a:t>
            </a:r>
          </a:p>
          <a:p>
            <a:pPr algn="ctr"/>
            <a:r>
              <a:rPr lang="es-ES" dirty="0" err="1"/>
              <a:t>System.out.println</a:t>
            </a:r>
            <a:r>
              <a:rPr lang="es-ES" dirty="0"/>
              <a:t>(“Introduce…”);</a:t>
            </a:r>
          </a:p>
          <a:p>
            <a:pPr algn="ctr"/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 = </a:t>
            </a:r>
            <a:r>
              <a:rPr lang="es-ES" dirty="0" err="1"/>
              <a:t>sc.nextLine</a:t>
            </a:r>
            <a:r>
              <a:rPr lang="es-ES" dirty="0"/>
              <a:t>();</a:t>
            </a:r>
          </a:p>
          <a:p>
            <a:pPr algn="ctr"/>
            <a:r>
              <a:rPr lang="es-ES" dirty="0" err="1"/>
              <a:t>Sc.close</a:t>
            </a:r>
            <a:r>
              <a:rPr lang="es-ES" dirty="0"/>
              <a:t>();</a:t>
            </a:r>
          </a:p>
          <a:p>
            <a:r>
              <a:rPr lang="es-ES" dirty="0"/>
              <a:t>Cambio de </a:t>
            </a:r>
            <a:r>
              <a:rPr lang="es-ES" dirty="0" err="1"/>
              <a:t>String</a:t>
            </a:r>
            <a:r>
              <a:rPr lang="es-ES" dirty="0"/>
              <a:t> a </a:t>
            </a:r>
            <a:r>
              <a:rPr lang="es-ES" dirty="0" err="1"/>
              <a:t>num</a:t>
            </a:r>
            <a:r>
              <a:rPr lang="es-ES" dirty="0"/>
              <a:t>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sz="1600" dirty="0" err="1">
                <a:effectLst/>
                <a:latin typeface="Courier New" panose="02070309020205020404" pitchFamily="49" charset="0"/>
              </a:rPr>
              <a:t>String</a:t>
            </a:r>
            <a:r>
              <a:rPr lang="es-ES" sz="1600" dirty="0">
                <a:effectLst/>
                <a:latin typeface="Courier New" panose="02070309020205020404" pitchFamily="49" charset="0"/>
              </a:rPr>
              <a:t> </a:t>
            </a:r>
            <a:r>
              <a:rPr lang="es-ES" sz="1600" dirty="0" err="1">
                <a:effectLst/>
                <a:latin typeface="Courier New" panose="02070309020205020404" pitchFamily="49" charset="0"/>
              </a:rPr>
              <a:t>aINTRO</a:t>
            </a:r>
            <a:r>
              <a:rPr lang="es-ES" sz="1600" dirty="0">
                <a:effectLst/>
                <a:latin typeface="Courier New" panose="02070309020205020404" pitchFamily="49" charset="0"/>
              </a:rPr>
              <a:t> = </a:t>
            </a:r>
            <a:r>
              <a:rPr lang="es-ES" sz="1600" dirty="0" err="1">
                <a:effectLst/>
                <a:latin typeface="Courier New" panose="02070309020205020404" pitchFamily="49" charset="0"/>
              </a:rPr>
              <a:t>sc.nextLine</a:t>
            </a:r>
            <a:r>
              <a:rPr lang="es-ES" sz="1600" dirty="0"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sz="1600" dirty="0" err="1">
                <a:effectLst/>
                <a:latin typeface="Courier New" panose="02070309020205020404" pitchFamily="49" charset="0"/>
              </a:rPr>
              <a:t>int</a:t>
            </a:r>
            <a:r>
              <a:rPr lang="es-ES" sz="1600" dirty="0">
                <a:effectLst/>
                <a:latin typeface="Courier New" panose="02070309020205020404" pitchFamily="49" charset="0"/>
              </a:rPr>
              <a:t> a = </a:t>
            </a:r>
            <a:r>
              <a:rPr lang="es-ES" sz="1600" dirty="0" err="1">
                <a:effectLst/>
                <a:latin typeface="Courier New" panose="02070309020205020404" pitchFamily="49" charset="0"/>
              </a:rPr>
              <a:t>Integer.</a:t>
            </a:r>
            <a:r>
              <a:rPr lang="es-ES" sz="1600" i="1" dirty="0" err="1">
                <a:effectLst/>
                <a:latin typeface="Courier New" panose="02070309020205020404" pitchFamily="49" charset="0"/>
              </a:rPr>
              <a:t>parseInt</a:t>
            </a:r>
            <a:r>
              <a:rPr lang="es-ES" sz="1600" dirty="0">
                <a:effectLst/>
                <a:latin typeface="Courier New" panose="02070309020205020404" pitchFamily="49" charset="0"/>
              </a:rPr>
              <a:t>(</a:t>
            </a:r>
            <a:r>
              <a:rPr lang="es-ES" sz="1600" dirty="0" err="1">
                <a:effectLst/>
                <a:latin typeface="Courier New" panose="02070309020205020404" pitchFamily="49" charset="0"/>
              </a:rPr>
              <a:t>aINTRO</a:t>
            </a:r>
            <a:r>
              <a:rPr lang="es-ES" sz="1600" dirty="0">
                <a:effectLst/>
                <a:latin typeface="Courier New" panose="02070309020205020404" pitchFamily="49" charset="0"/>
              </a:rPr>
              <a:t>); (entero)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600" dirty="0">
                <a:effectLst/>
                <a:latin typeface="Courier New" panose="02070309020205020404" pitchFamily="49" charset="0"/>
              </a:rPr>
              <a:t>double a =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Double.</a:t>
            </a:r>
            <a:r>
              <a:rPr lang="fr-FR" sz="1600" i="1" dirty="0" err="1">
                <a:effectLst/>
                <a:latin typeface="Courier New" panose="02070309020205020404" pitchFamily="49" charset="0"/>
              </a:rPr>
              <a:t>parseDouble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aINTRO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);(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dec</a:t>
            </a:r>
            <a:r>
              <a:rPr lang="fr-FR" sz="1600" dirty="0" err="1">
                <a:latin typeface="Courier New" panose="02070309020205020404" pitchFamily="49" charset="0"/>
              </a:rPr>
              <a:t>imal</a:t>
            </a:r>
            <a:r>
              <a:rPr lang="fr-FR" sz="1600" dirty="0">
                <a:latin typeface="Courier New" panose="02070309020205020404" pitchFamily="49" charset="0"/>
              </a:rPr>
              <a:t>)</a:t>
            </a:r>
            <a:endParaRPr lang="es-ES" sz="1600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98254A4-0819-0AFB-4822-E9566A9883D5}"/>
              </a:ext>
            </a:extLst>
          </p:cNvPr>
          <p:cNvSpPr/>
          <p:nvPr/>
        </p:nvSpPr>
        <p:spPr>
          <a:xfrm>
            <a:off x="162558" y="73794"/>
            <a:ext cx="785303" cy="755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TA5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1FD3193-417E-EB10-C5FA-C62018D8A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885" y="709555"/>
            <a:ext cx="5184502" cy="219716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8FD2BFB-A43D-68EB-4875-4E3504E28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926" y="3083291"/>
            <a:ext cx="4435224" cy="253005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6CAB7C6-D61D-4B23-B25E-EFFD057AC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926" y="5733076"/>
            <a:ext cx="5701480" cy="112492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7650A8B-8202-E201-6C68-7A74B8254A19}"/>
              </a:ext>
            </a:extLst>
          </p:cNvPr>
          <p:cNvSpPr txBox="1"/>
          <p:nvPr/>
        </p:nvSpPr>
        <p:spPr>
          <a:xfrm>
            <a:off x="162558" y="5860876"/>
            <a:ext cx="5933440" cy="92333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Métodos </a:t>
            </a:r>
            <a:r>
              <a:rPr lang="es-ES" b="1" dirty="0" err="1"/>
              <a:t>Math</a:t>
            </a:r>
            <a:r>
              <a:rPr lang="es-ES" b="1" dirty="0"/>
              <a:t>:</a:t>
            </a:r>
          </a:p>
          <a:p>
            <a:pPr algn="ctr"/>
            <a:r>
              <a:rPr lang="es-ES" dirty="0" err="1"/>
              <a:t>Math.método</a:t>
            </a:r>
            <a:r>
              <a:rPr lang="es-ES" dirty="0"/>
              <a:t>(parámetros)</a:t>
            </a:r>
          </a:p>
          <a:p>
            <a:pPr algn="ctr"/>
            <a:r>
              <a:rPr lang="es-ES" dirty="0" err="1"/>
              <a:t>ej</a:t>
            </a:r>
            <a:r>
              <a:rPr lang="es-ES" dirty="0"/>
              <a:t>: Pi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Math.PI</a:t>
            </a:r>
            <a:r>
              <a:rPr lang="es-ES" dirty="0">
                <a:sym typeface="Wingdings" panose="05000000000000000000" pitchFamily="2" charset="2"/>
              </a:rPr>
              <a:t>; </a:t>
            </a:r>
            <a:r>
              <a:rPr lang="es-ES" dirty="0" err="1">
                <a:sym typeface="Wingdings" panose="05000000000000000000" pitchFamily="2" charset="2"/>
              </a:rPr>
              <a:t>ej</a:t>
            </a:r>
            <a:r>
              <a:rPr lang="es-ES" dirty="0">
                <a:sym typeface="Wingdings" panose="05000000000000000000" pitchFamily="2" charset="2"/>
              </a:rPr>
              <a:t>: potencia  </a:t>
            </a:r>
            <a:r>
              <a:rPr lang="es-ES" dirty="0" err="1">
                <a:sym typeface="Wingdings" panose="05000000000000000000" pitchFamily="2" charset="2"/>
              </a:rPr>
              <a:t>Math.pow</a:t>
            </a:r>
            <a:r>
              <a:rPr lang="es-ES" dirty="0">
                <a:sym typeface="Wingdings" panose="05000000000000000000" pitchFamily="2" charset="2"/>
              </a:rPr>
              <a:t>(base, </a:t>
            </a:r>
            <a:r>
              <a:rPr lang="es-ES" dirty="0" err="1">
                <a:sym typeface="Wingdings" panose="05000000000000000000" pitchFamily="2" charset="2"/>
              </a:rPr>
              <a:t>exp</a:t>
            </a:r>
            <a:r>
              <a:rPr lang="es-ES" dirty="0">
                <a:sym typeface="Wingdings" panose="05000000000000000000" pitchFamily="2" charset="2"/>
              </a:rPr>
              <a:t>);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3C3F730-FB55-A538-9F18-280F8E18BF7B}"/>
              </a:ext>
            </a:extLst>
          </p:cNvPr>
          <p:cNvSpPr txBox="1"/>
          <p:nvPr/>
        </p:nvSpPr>
        <p:spPr>
          <a:xfrm>
            <a:off x="162558" y="3831958"/>
            <a:ext cx="5933440" cy="147732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lang="es-ES" b="1" dirty="0"/>
          </a:p>
          <a:p>
            <a:pPr algn="ctr"/>
            <a:r>
              <a:rPr lang="es-ES" b="1" dirty="0"/>
              <a:t>Entrada y salida ventana pop-up:</a:t>
            </a:r>
          </a:p>
          <a:p>
            <a:pPr algn="ctr"/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 = </a:t>
            </a:r>
            <a:r>
              <a:rPr lang="es-ES" dirty="0" err="1"/>
              <a:t>JOptionPane.showInputDialog</a:t>
            </a:r>
            <a:r>
              <a:rPr lang="es-ES" dirty="0"/>
              <a:t>(“Introduce..:”);</a:t>
            </a:r>
          </a:p>
          <a:p>
            <a:pPr algn="ctr"/>
            <a:r>
              <a:rPr lang="es-ES" dirty="0" err="1"/>
              <a:t>JOptionPane.showMessageDialog</a:t>
            </a:r>
            <a:r>
              <a:rPr lang="es-ES" dirty="0"/>
              <a:t>(</a:t>
            </a:r>
            <a:r>
              <a:rPr lang="es-ES" dirty="0" err="1"/>
              <a:t>null</a:t>
            </a:r>
            <a:r>
              <a:rPr lang="es-ES" dirty="0"/>
              <a:t>, “Hola… “+</a:t>
            </a:r>
            <a:r>
              <a:rPr lang="es-ES" dirty="0" err="1"/>
              <a:t>name</a:t>
            </a:r>
            <a:r>
              <a:rPr lang="es-ES" dirty="0"/>
              <a:t>);</a:t>
            </a:r>
          </a:p>
          <a:p>
            <a:pPr algn="ctr"/>
            <a:endParaRPr lang="es-ES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0CC884F4-DC7E-80DA-488B-3457F54073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8417" y="3083291"/>
            <a:ext cx="2591025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6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BC785-C518-401D-E481-7CC113425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8BDB333B-85C4-092E-4D4B-C81C40FFC802}"/>
              </a:ext>
            </a:extLst>
          </p:cNvPr>
          <p:cNvSpPr txBox="1"/>
          <p:nvPr/>
        </p:nvSpPr>
        <p:spPr>
          <a:xfrm>
            <a:off x="1152746" y="203962"/>
            <a:ext cx="2838450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C2 JAVA BASICS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EA54544-966A-C4B1-7024-C89CB78D24A3}"/>
              </a:ext>
            </a:extLst>
          </p:cNvPr>
          <p:cNvSpPr/>
          <p:nvPr/>
        </p:nvSpPr>
        <p:spPr>
          <a:xfrm>
            <a:off x="162558" y="73794"/>
            <a:ext cx="785303" cy="755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TA5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688A00-FC40-0CBE-A6C7-9F3A3F422D1D}"/>
              </a:ext>
            </a:extLst>
          </p:cNvPr>
          <p:cNvSpPr txBox="1"/>
          <p:nvPr/>
        </p:nvSpPr>
        <p:spPr>
          <a:xfrm>
            <a:off x="184329" y="1006290"/>
            <a:ext cx="6751426" cy="233910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b="1"/>
            </a:lvl1pPr>
          </a:lstStyle>
          <a:p>
            <a:r>
              <a:rPr lang="es-ES" sz="2000" dirty="0" err="1"/>
              <a:t>String</a:t>
            </a:r>
            <a:r>
              <a:rPr lang="es-ES" sz="2000" dirty="0"/>
              <a:t> a valor numérico</a:t>
            </a:r>
          </a:p>
          <a:p>
            <a:endParaRPr lang="es-ES" dirty="0"/>
          </a:p>
          <a:p>
            <a:r>
              <a:rPr lang="es-ES" b="0" dirty="0" err="1">
                <a:latin typeface="Courier New" panose="02070309020205020404" pitchFamily="49" charset="0"/>
              </a:rPr>
              <a:t>String</a:t>
            </a:r>
            <a:r>
              <a:rPr lang="es-ES" b="0" dirty="0">
                <a:latin typeface="Courier New" panose="02070309020205020404" pitchFamily="49" charset="0"/>
              </a:rPr>
              <a:t> </a:t>
            </a:r>
            <a:r>
              <a:rPr lang="es-ES" b="0" dirty="0" err="1">
                <a:latin typeface="Courier New" panose="02070309020205020404" pitchFamily="49" charset="0"/>
              </a:rPr>
              <a:t>aINTRO</a:t>
            </a:r>
            <a:r>
              <a:rPr lang="es-ES" b="0" dirty="0">
                <a:latin typeface="Courier New" panose="02070309020205020404" pitchFamily="49" charset="0"/>
              </a:rPr>
              <a:t> = </a:t>
            </a:r>
            <a:r>
              <a:rPr lang="es-ES" b="0" dirty="0" err="1">
                <a:latin typeface="Courier New" panose="02070309020205020404" pitchFamily="49" charset="0"/>
              </a:rPr>
              <a:t>sc.nextLine</a:t>
            </a:r>
            <a:r>
              <a:rPr lang="es-ES" b="0" dirty="0">
                <a:latin typeface="Courier New" panose="02070309020205020404" pitchFamily="49" charset="0"/>
              </a:rPr>
              <a:t>();</a:t>
            </a:r>
          </a:p>
          <a:p>
            <a:r>
              <a:rPr lang="es-ES" b="0" i="1" dirty="0">
                <a:latin typeface="Courier New" panose="02070309020205020404" pitchFamily="49" charset="0"/>
              </a:rPr>
              <a:t>Ej.: </a:t>
            </a:r>
            <a:r>
              <a:rPr lang="es-ES" b="0" i="1" dirty="0" err="1">
                <a:latin typeface="Courier New" panose="02070309020205020404" pitchFamily="49" charset="0"/>
              </a:rPr>
              <a:t>entry</a:t>
            </a:r>
            <a:r>
              <a:rPr lang="es-ES" b="0" i="1" dirty="0">
                <a:latin typeface="Courier New" panose="02070309020205020404" pitchFamily="49" charset="0"/>
              </a:rPr>
              <a:t> por consola</a:t>
            </a:r>
            <a:endParaRPr lang="es-ES" i="1" dirty="0">
              <a:latin typeface="Courier New" panose="02070309020205020404" pitchFamily="49" charset="0"/>
            </a:endParaRPr>
          </a:p>
          <a:p>
            <a:endParaRPr lang="es-ES" dirty="0">
              <a:latin typeface="Courier New" panose="02070309020205020404" pitchFamily="49" charset="0"/>
            </a:endParaRPr>
          </a:p>
          <a:p>
            <a:pPr algn="l"/>
            <a:r>
              <a:rPr lang="es-ES" b="0" dirty="0" err="1">
                <a:latin typeface="Courier New" panose="02070309020205020404" pitchFamily="49" charset="0"/>
              </a:rPr>
              <a:t>int</a:t>
            </a:r>
            <a:r>
              <a:rPr lang="es-ES" b="0" dirty="0">
                <a:latin typeface="Courier New" panose="02070309020205020404" pitchFamily="49" charset="0"/>
              </a:rPr>
              <a:t> a = </a:t>
            </a:r>
            <a:r>
              <a:rPr lang="es-ES" b="0" dirty="0" err="1">
                <a:latin typeface="Courier New" panose="02070309020205020404" pitchFamily="49" charset="0"/>
              </a:rPr>
              <a:t>Integer.parseInt</a:t>
            </a:r>
            <a:r>
              <a:rPr lang="es-ES" b="0" dirty="0">
                <a:latin typeface="Courier New" panose="02070309020205020404" pitchFamily="49" charset="0"/>
              </a:rPr>
              <a:t>(</a:t>
            </a:r>
            <a:r>
              <a:rPr lang="es-ES" b="0" dirty="0" err="1">
                <a:latin typeface="Courier New" panose="02070309020205020404" pitchFamily="49" charset="0"/>
              </a:rPr>
              <a:t>aINTRO</a:t>
            </a:r>
            <a:r>
              <a:rPr lang="es-ES" b="0" dirty="0">
                <a:latin typeface="Courier New" panose="02070309020205020404" pitchFamily="49" charset="0"/>
              </a:rPr>
              <a:t>); </a:t>
            </a:r>
            <a:r>
              <a:rPr lang="es-ES" b="0" i="1" dirty="0">
                <a:latin typeface="Courier New" panose="02070309020205020404" pitchFamily="49" charset="0"/>
              </a:rPr>
              <a:t>entero</a:t>
            </a:r>
          </a:p>
          <a:p>
            <a:pPr algn="l"/>
            <a:r>
              <a:rPr lang="fr-FR" b="0" dirty="0">
                <a:latin typeface="Courier New" panose="02070309020205020404" pitchFamily="49" charset="0"/>
              </a:rPr>
              <a:t>double a = </a:t>
            </a:r>
            <a:r>
              <a:rPr lang="fr-FR" b="0" dirty="0" err="1">
                <a:latin typeface="Courier New" panose="02070309020205020404" pitchFamily="49" charset="0"/>
              </a:rPr>
              <a:t>Double.parseDouble</a:t>
            </a:r>
            <a:r>
              <a:rPr lang="fr-FR" b="0" dirty="0">
                <a:latin typeface="Courier New" panose="02070309020205020404" pitchFamily="49" charset="0"/>
              </a:rPr>
              <a:t>(</a:t>
            </a:r>
            <a:r>
              <a:rPr lang="fr-FR" b="0" dirty="0" err="1">
                <a:latin typeface="Courier New" panose="02070309020205020404" pitchFamily="49" charset="0"/>
              </a:rPr>
              <a:t>aINTRO</a:t>
            </a:r>
            <a:r>
              <a:rPr lang="fr-FR" b="0" dirty="0">
                <a:latin typeface="Courier New" panose="02070309020205020404" pitchFamily="49" charset="0"/>
              </a:rPr>
              <a:t>);</a:t>
            </a:r>
            <a:r>
              <a:rPr lang="fr-FR" b="0" i="1" dirty="0" err="1">
                <a:latin typeface="Courier New" panose="02070309020205020404" pitchFamily="49" charset="0"/>
              </a:rPr>
              <a:t>decimal</a:t>
            </a:r>
            <a:endParaRPr lang="fr-FR" b="0" i="1" dirty="0">
              <a:latin typeface="Courier New" panose="02070309020205020404" pitchFamily="49" charset="0"/>
            </a:endParaRPr>
          </a:p>
          <a:p>
            <a:pPr algn="l"/>
            <a:r>
              <a:rPr lang="fr-FR" b="0" dirty="0">
                <a:latin typeface="Courier New" panose="02070309020205020404" pitchFamily="49" charset="0"/>
              </a:rPr>
              <a:t>long/short/byte/</a:t>
            </a:r>
            <a:r>
              <a:rPr lang="fr-FR" b="0" dirty="0" err="1">
                <a:latin typeface="Courier New" panose="02070309020205020404" pitchFamily="49" charset="0"/>
              </a:rPr>
              <a:t>float</a:t>
            </a:r>
            <a:r>
              <a:rPr lang="fr-FR" b="0" dirty="0">
                <a:latin typeface="Courier New" panose="02070309020205020404" pitchFamily="49" charset="0"/>
              </a:rPr>
              <a:t> a = l….</a:t>
            </a:r>
            <a:r>
              <a:rPr lang="fr-FR" b="0" dirty="0" err="1">
                <a:latin typeface="Courier New" panose="02070309020205020404" pitchFamily="49" charset="0"/>
              </a:rPr>
              <a:t>parseL</a:t>
            </a:r>
            <a:r>
              <a:rPr lang="fr-FR" b="0" dirty="0">
                <a:latin typeface="Courier New" panose="02070309020205020404" pitchFamily="49" charset="0"/>
              </a:rPr>
              <a:t>…(</a:t>
            </a:r>
            <a:r>
              <a:rPr lang="fr-FR" b="0" dirty="0" err="1">
                <a:latin typeface="Courier New" panose="02070309020205020404" pitchFamily="49" charset="0"/>
              </a:rPr>
              <a:t>aIntro</a:t>
            </a:r>
            <a:r>
              <a:rPr lang="fr-FR" b="0" dirty="0">
                <a:latin typeface="Courier New" panose="02070309020205020404" pitchFamily="49" charset="0"/>
              </a:rPr>
              <a:t>);</a:t>
            </a:r>
            <a:endParaRPr lang="es-ES" b="0" dirty="0">
              <a:latin typeface="Courier New" panose="020703090202050204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FB372BE-F1D4-24C6-2B1D-B5261498C41C}"/>
              </a:ext>
            </a:extLst>
          </p:cNvPr>
          <p:cNvSpPr txBox="1"/>
          <p:nvPr/>
        </p:nvSpPr>
        <p:spPr>
          <a:xfrm>
            <a:off x="162558" y="3567610"/>
            <a:ext cx="7236618" cy="261610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b="1"/>
            </a:lvl1pPr>
          </a:lstStyle>
          <a:p>
            <a:r>
              <a:rPr lang="es-ES" sz="2000" dirty="0"/>
              <a:t>Modificar formato </a:t>
            </a:r>
            <a:r>
              <a:rPr lang="es-ES" sz="2000" dirty="0" err="1"/>
              <a:t>String</a:t>
            </a:r>
            <a:endParaRPr lang="es-ES" sz="2000" dirty="0"/>
          </a:p>
          <a:p>
            <a:endParaRPr lang="es-ES" dirty="0"/>
          </a:p>
          <a:p>
            <a:pPr algn="l"/>
            <a:r>
              <a:rPr lang="es-ES" b="0" dirty="0">
                <a:effectLst/>
                <a:latin typeface="Courier New" panose="02070309020205020404" pitchFamily="49" charset="0"/>
              </a:rPr>
              <a:t>cadena = </a:t>
            </a:r>
            <a:r>
              <a:rPr lang="es-ES" b="0" dirty="0" err="1">
                <a:effectLst/>
                <a:latin typeface="Courier New" panose="02070309020205020404" pitchFamily="49" charset="0"/>
              </a:rPr>
              <a:t>cadena.toUpperCase</a:t>
            </a:r>
            <a:r>
              <a:rPr lang="es-ES" b="0" dirty="0">
                <a:effectLst/>
                <a:latin typeface="Courier New" panose="02070309020205020404" pitchFamily="49" charset="0"/>
              </a:rPr>
              <a:t>(); </a:t>
            </a:r>
            <a:r>
              <a:rPr lang="es-ES" b="0" i="1" dirty="0" err="1">
                <a:effectLst/>
                <a:latin typeface="Courier New" panose="02070309020205020404" pitchFamily="49" charset="0"/>
              </a:rPr>
              <a:t>caps</a:t>
            </a:r>
            <a:endParaRPr lang="es-ES" b="0" i="1" dirty="0">
              <a:effectLst/>
              <a:latin typeface="Courier New" panose="02070309020205020404" pitchFamily="49" charset="0"/>
            </a:endParaRPr>
          </a:p>
          <a:p>
            <a:pPr algn="l"/>
            <a:r>
              <a:rPr lang="es-ES" b="0" dirty="0">
                <a:effectLst/>
                <a:latin typeface="Courier New" panose="02070309020205020404" pitchFamily="49" charset="0"/>
              </a:rPr>
              <a:t>cadena = </a:t>
            </a:r>
            <a:r>
              <a:rPr lang="es-ES" b="0" dirty="0" err="1">
                <a:effectLst/>
                <a:latin typeface="Courier New" panose="02070309020205020404" pitchFamily="49" charset="0"/>
              </a:rPr>
              <a:t>cadena.toLowerCase</a:t>
            </a:r>
            <a:r>
              <a:rPr lang="es-ES" b="0" dirty="0">
                <a:effectLst/>
                <a:latin typeface="Courier New" panose="02070309020205020404" pitchFamily="49" charset="0"/>
              </a:rPr>
              <a:t>(); </a:t>
            </a:r>
            <a:r>
              <a:rPr lang="es-ES" b="0" i="1" dirty="0" err="1">
                <a:effectLst/>
                <a:latin typeface="Courier New" panose="02070309020205020404" pitchFamily="49" charset="0"/>
              </a:rPr>
              <a:t>low</a:t>
            </a:r>
            <a:endParaRPr lang="es-ES" b="0" i="1" dirty="0">
              <a:effectLst/>
              <a:latin typeface="Courier New" panose="02070309020205020404" pitchFamily="49" charset="0"/>
            </a:endParaRPr>
          </a:p>
          <a:p>
            <a:pPr algn="l"/>
            <a:r>
              <a:rPr lang="es-ES" sz="1800" b="0" dirty="0">
                <a:effectLst/>
                <a:latin typeface="Courier New" panose="02070309020205020404" pitchFamily="49" charset="0"/>
              </a:rPr>
              <a:t>cadena = </a:t>
            </a:r>
            <a:r>
              <a:rPr lang="es-ES" sz="1800" b="0" dirty="0" err="1">
                <a:effectLst/>
                <a:latin typeface="Courier New" panose="02070309020205020404" pitchFamily="49" charset="0"/>
              </a:rPr>
              <a:t>cadena.trim</a:t>
            </a:r>
            <a:r>
              <a:rPr lang="es-ES" sz="1800" b="0" dirty="0">
                <a:effectLst/>
                <a:latin typeface="Courier New" panose="02070309020205020404" pitchFamily="49" charset="0"/>
              </a:rPr>
              <a:t>(); </a:t>
            </a:r>
            <a:r>
              <a:rPr lang="es-ES" sz="1800" b="0" i="1" dirty="0">
                <a:effectLst/>
                <a:latin typeface="Courier New" panose="02070309020205020404" pitchFamily="49" charset="0"/>
              </a:rPr>
              <a:t>elimina espacios en blanco</a:t>
            </a:r>
          </a:p>
          <a:p>
            <a:pPr algn="l"/>
            <a:r>
              <a:rPr lang="es-ES" b="0" dirty="0" err="1">
                <a:latin typeface="Courier New" panose="02070309020205020404" pitchFamily="49" charset="0"/>
              </a:rPr>
              <a:t>newCadena</a:t>
            </a:r>
            <a:r>
              <a:rPr lang="es-ES" b="0" dirty="0">
                <a:latin typeface="Courier New" panose="02070309020205020404" pitchFamily="49" charset="0"/>
              </a:rPr>
              <a:t> = </a:t>
            </a:r>
            <a:r>
              <a:rPr lang="es-ES" b="0" dirty="0" err="1">
                <a:latin typeface="Courier New" panose="02070309020205020404" pitchFamily="49" charset="0"/>
              </a:rPr>
              <a:t>cadena.replace</a:t>
            </a:r>
            <a:r>
              <a:rPr lang="es-ES" b="0" dirty="0">
                <a:latin typeface="Courier New" panose="02070309020205020404" pitchFamily="49" charset="0"/>
              </a:rPr>
              <a:t>(‘</a:t>
            </a:r>
            <a:r>
              <a:rPr lang="es-ES" b="0" dirty="0" err="1">
                <a:latin typeface="Courier New" panose="02070309020205020404" pitchFamily="49" charset="0"/>
              </a:rPr>
              <a:t>a’,’b</a:t>
            </a:r>
            <a:r>
              <a:rPr lang="es-ES" b="0" dirty="0">
                <a:latin typeface="Courier New" panose="02070309020205020404" pitchFamily="49" charset="0"/>
              </a:rPr>
              <a:t>’); </a:t>
            </a:r>
            <a:r>
              <a:rPr lang="es-ES" b="0" i="1" dirty="0">
                <a:latin typeface="Courier New" panose="02070309020205020404" pitchFamily="49" charset="0"/>
              </a:rPr>
              <a:t>a </a:t>
            </a:r>
            <a:r>
              <a:rPr lang="es-ES" b="0" i="1" dirty="0">
                <a:latin typeface="Courier New" panose="02070309020205020404" pitchFamily="49" charset="0"/>
                <a:sym typeface="Wingdings" panose="05000000000000000000" pitchFamily="2" charset="2"/>
              </a:rPr>
              <a:t> b</a:t>
            </a:r>
          </a:p>
          <a:p>
            <a:pPr algn="l"/>
            <a:r>
              <a:rPr lang="es-ES" b="0" dirty="0" err="1">
                <a:latin typeface="Courier New" panose="02070309020205020404" pitchFamily="49" charset="0"/>
              </a:rPr>
              <a:t>newCadena</a:t>
            </a:r>
            <a:r>
              <a:rPr lang="es-ES" b="0" dirty="0">
                <a:latin typeface="Courier New" panose="02070309020205020404" pitchFamily="49" charset="0"/>
              </a:rPr>
              <a:t> = </a:t>
            </a:r>
            <a:r>
              <a:rPr lang="es-ES" b="0" dirty="0" err="1">
                <a:latin typeface="Courier New" panose="02070309020205020404" pitchFamily="49" charset="0"/>
              </a:rPr>
              <a:t>cadena.replaceAll</a:t>
            </a:r>
            <a:r>
              <a:rPr lang="es-ES" b="0" dirty="0">
                <a:latin typeface="Courier New" panose="02070309020205020404" pitchFamily="49" charset="0"/>
              </a:rPr>
              <a:t>(‘hi’,’</a:t>
            </a:r>
            <a:r>
              <a:rPr lang="es-ES" b="0" dirty="0" err="1">
                <a:latin typeface="Courier New" panose="02070309020205020404" pitchFamily="49" charset="0"/>
              </a:rPr>
              <a:t>bye</a:t>
            </a:r>
            <a:r>
              <a:rPr lang="es-ES" b="0" dirty="0">
                <a:latin typeface="Courier New" panose="02070309020205020404" pitchFamily="49" charset="0"/>
              </a:rPr>
              <a:t>’); </a:t>
            </a:r>
            <a:r>
              <a:rPr lang="es-ES" b="0" i="1" dirty="0">
                <a:latin typeface="Courier New" panose="02070309020205020404" pitchFamily="49" charset="0"/>
              </a:rPr>
              <a:t>hi </a:t>
            </a:r>
            <a:r>
              <a:rPr lang="es-ES" b="0" i="1" dirty="0">
                <a:latin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s-ES" b="0" i="1" dirty="0" err="1">
                <a:latin typeface="Courier New" panose="02070309020205020404" pitchFamily="49" charset="0"/>
                <a:sym typeface="Wingdings" panose="05000000000000000000" pitchFamily="2" charset="2"/>
              </a:rPr>
              <a:t>bye</a:t>
            </a:r>
            <a:endParaRPr lang="es-ES" b="0" i="1" dirty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 algn="l"/>
            <a:r>
              <a:rPr lang="es-ES" b="0" dirty="0" err="1">
                <a:latin typeface="Courier New" panose="02070309020205020404" pitchFamily="49" charset="0"/>
                <a:sym typeface="Wingdings" panose="05000000000000000000" pitchFamily="2" charset="2"/>
              </a:rPr>
              <a:t>halfCadena</a:t>
            </a:r>
            <a:r>
              <a:rPr lang="es-ES" b="0" dirty="0">
                <a:latin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s-ES" b="0" dirty="0" err="1">
                <a:latin typeface="Courier New" panose="02070309020205020404" pitchFamily="49" charset="0"/>
                <a:sym typeface="Wingdings" panose="05000000000000000000" pitchFamily="2" charset="2"/>
              </a:rPr>
              <a:t>cadena.split</a:t>
            </a:r>
            <a:r>
              <a:rPr lang="es-ES" b="0" dirty="0">
                <a:latin typeface="Courier New" panose="02070309020205020404" pitchFamily="49" charset="0"/>
                <a:sym typeface="Wingdings" panose="05000000000000000000" pitchFamily="2" charset="2"/>
              </a:rPr>
              <a:t>(”,”); </a:t>
            </a:r>
            <a:r>
              <a:rPr lang="es-ES" b="0" i="1" dirty="0">
                <a:latin typeface="Courier New" panose="02070309020205020404" pitchFamily="49" charset="0"/>
                <a:sym typeface="Wingdings" panose="05000000000000000000" pitchFamily="2" charset="2"/>
              </a:rPr>
              <a:t>comas  ENTER</a:t>
            </a:r>
          </a:p>
          <a:p>
            <a:pPr algn="l"/>
            <a:endParaRPr lang="es-ES" b="0" dirty="0">
              <a:latin typeface="Courier New" panose="02070309020205020404" pitchFamily="49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405A794-937B-5400-82F0-314D87AADA8C}"/>
              </a:ext>
            </a:extLst>
          </p:cNvPr>
          <p:cNvSpPr txBox="1"/>
          <p:nvPr/>
        </p:nvSpPr>
        <p:spPr>
          <a:xfrm>
            <a:off x="7520474" y="73794"/>
            <a:ext cx="4415662" cy="347787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b="1"/>
            </a:lvl1pPr>
          </a:lstStyle>
          <a:p>
            <a:r>
              <a:rPr lang="es-ES" sz="2000" dirty="0"/>
              <a:t>Desglosar/Unir </a:t>
            </a:r>
            <a:r>
              <a:rPr lang="es-ES" sz="2000" dirty="0" err="1"/>
              <a:t>String</a:t>
            </a:r>
            <a:endParaRPr lang="es-ES" sz="2000" dirty="0"/>
          </a:p>
          <a:p>
            <a:endParaRPr lang="es-ES" sz="2000" dirty="0"/>
          </a:p>
          <a:p>
            <a:r>
              <a:rPr lang="es-ES" b="0" dirty="0" err="1">
                <a:latin typeface="Courier New" panose="02070309020205020404" pitchFamily="49" charset="0"/>
              </a:rPr>
              <a:t>String</a:t>
            </a:r>
            <a:r>
              <a:rPr lang="es-ES" b="0" dirty="0">
                <a:latin typeface="Courier New" panose="02070309020205020404" pitchFamily="49" charset="0"/>
              </a:rPr>
              <a:t> </a:t>
            </a:r>
            <a:r>
              <a:rPr lang="es-ES" b="0" dirty="0" err="1">
                <a:latin typeface="Courier New" panose="02070309020205020404" pitchFamily="49" charset="0"/>
              </a:rPr>
              <a:t>subCadena</a:t>
            </a:r>
            <a:r>
              <a:rPr lang="es-ES" b="0" dirty="0">
                <a:latin typeface="Courier New" panose="02070309020205020404" pitchFamily="49" charset="0"/>
              </a:rPr>
              <a:t> = </a:t>
            </a:r>
            <a:r>
              <a:rPr lang="es-ES" b="0" dirty="0" err="1">
                <a:latin typeface="Courier New" panose="02070309020205020404" pitchFamily="49" charset="0"/>
              </a:rPr>
              <a:t>cadena.substring</a:t>
            </a:r>
            <a:r>
              <a:rPr lang="es-ES" b="0" dirty="0">
                <a:latin typeface="Courier New" panose="02070309020205020404" pitchFamily="49" charset="0"/>
              </a:rPr>
              <a:t>(</a:t>
            </a:r>
            <a:r>
              <a:rPr lang="es-ES" b="0" dirty="0" err="1">
                <a:latin typeface="Courier New" panose="02070309020205020404" pitchFamily="49" charset="0"/>
              </a:rPr>
              <a:t>x,y</a:t>
            </a:r>
            <a:r>
              <a:rPr lang="es-ES" b="0" dirty="0">
                <a:latin typeface="Courier New" panose="02070309020205020404" pitchFamily="49" charset="0"/>
              </a:rPr>
              <a:t>);</a:t>
            </a:r>
          </a:p>
          <a:p>
            <a:r>
              <a:rPr lang="es-ES" b="0" i="1" dirty="0">
                <a:effectLst/>
                <a:latin typeface="Courier New" panose="02070309020205020404" pitchFamily="49" charset="0"/>
              </a:rPr>
              <a:t>Extraer </a:t>
            </a:r>
            <a:r>
              <a:rPr lang="es-ES" b="0" i="1" dirty="0" err="1">
                <a:effectLst/>
                <a:latin typeface="Courier New" panose="02070309020205020404" pitchFamily="49" charset="0"/>
              </a:rPr>
              <a:t>subString</a:t>
            </a:r>
            <a:endParaRPr lang="es-ES" b="0" i="1" dirty="0">
              <a:effectLst/>
              <a:latin typeface="Courier New" panose="02070309020205020404" pitchFamily="49" charset="0"/>
            </a:endParaRPr>
          </a:p>
          <a:p>
            <a:endParaRPr lang="es-ES" b="0" dirty="0">
              <a:latin typeface="Courier New" panose="02070309020205020404" pitchFamily="49" charset="0"/>
            </a:endParaRPr>
          </a:p>
          <a:p>
            <a:r>
              <a:rPr lang="es-ES" b="0" dirty="0">
                <a:latin typeface="Courier New" panose="02070309020205020404" pitchFamily="49" charset="0"/>
              </a:rPr>
              <a:t>cad1 = “Hola”;</a:t>
            </a:r>
          </a:p>
          <a:p>
            <a:r>
              <a:rPr lang="es-ES" b="0" dirty="0">
                <a:latin typeface="Courier New" panose="02070309020205020404" pitchFamily="49" charset="0"/>
              </a:rPr>
              <a:t>cad2 = “mundo”</a:t>
            </a:r>
          </a:p>
          <a:p>
            <a:r>
              <a:rPr lang="es-ES" b="0" i="1" dirty="0">
                <a:latin typeface="Courier New" panose="02070309020205020404" pitchFamily="49" charset="0"/>
              </a:rPr>
              <a:t>Concatenar</a:t>
            </a:r>
            <a:endParaRPr lang="es-ES" b="0" dirty="0">
              <a:latin typeface="Courier New" panose="02070309020205020404" pitchFamily="49" charset="0"/>
            </a:endParaRPr>
          </a:p>
          <a:p>
            <a:r>
              <a:rPr lang="es-ES" b="0" dirty="0" err="1">
                <a:latin typeface="Courier New" panose="02070309020205020404" pitchFamily="49" charset="0"/>
              </a:rPr>
              <a:t>String</a:t>
            </a:r>
            <a:r>
              <a:rPr lang="es-ES" b="0" dirty="0">
                <a:latin typeface="Courier New" panose="02070309020205020404" pitchFamily="49" charset="0"/>
              </a:rPr>
              <a:t> frase =</a:t>
            </a:r>
          </a:p>
          <a:p>
            <a:r>
              <a:rPr lang="es-ES" b="0" dirty="0">
                <a:latin typeface="Courier New" panose="02070309020205020404" pitchFamily="49" charset="0"/>
              </a:rPr>
              <a:t>cad1.concat(“, ”).</a:t>
            </a:r>
            <a:r>
              <a:rPr lang="es-ES" b="0" dirty="0" err="1">
                <a:latin typeface="Courier New" panose="02070309020205020404" pitchFamily="49" charset="0"/>
              </a:rPr>
              <a:t>concat</a:t>
            </a:r>
            <a:r>
              <a:rPr lang="es-ES" b="0" dirty="0">
                <a:latin typeface="Courier New" panose="02070309020205020404" pitchFamily="49" charset="0"/>
              </a:rPr>
              <a:t>(cad2);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s-ES" b="0" dirty="0">
                <a:latin typeface="Courier New" panose="02070309020205020404" pitchFamily="49" charset="0"/>
                <a:sym typeface="Wingdings" panose="05000000000000000000" pitchFamily="2" charset="2"/>
              </a:rPr>
              <a:t>Hola, mundo</a:t>
            </a:r>
            <a:endParaRPr lang="es-ES" b="0" dirty="0">
              <a:latin typeface="Courier New" panose="02070309020205020404" pitchFamily="49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F49F2EF-94CE-1B8E-2A5A-2E71E98FEA8B}"/>
              </a:ext>
            </a:extLst>
          </p:cNvPr>
          <p:cNvSpPr txBox="1"/>
          <p:nvPr/>
        </p:nvSpPr>
        <p:spPr>
          <a:xfrm>
            <a:off x="7520474" y="3685658"/>
            <a:ext cx="4415662" cy="289310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b="1"/>
            </a:lvl1pPr>
          </a:lstStyle>
          <a:p>
            <a:r>
              <a:rPr lang="es-ES" sz="2000" dirty="0"/>
              <a:t>Buscar en </a:t>
            </a:r>
            <a:r>
              <a:rPr lang="es-ES" sz="2000" dirty="0" err="1"/>
              <a:t>String</a:t>
            </a:r>
            <a:endParaRPr lang="es-ES" sz="2000" dirty="0"/>
          </a:p>
          <a:p>
            <a:r>
              <a:rPr lang="es-ES" b="0" dirty="0" err="1">
                <a:latin typeface="Courier New" panose="02070309020205020404" pitchFamily="49" charset="0"/>
              </a:rPr>
              <a:t>String</a:t>
            </a:r>
            <a:r>
              <a:rPr lang="es-ES" b="0" dirty="0">
                <a:latin typeface="Courier New" panose="02070309020205020404" pitchFamily="49" charset="0"/>
              </a:rPr>
              <a:t> cadena = “coche rojo”;</a:t>
            </a:r>
          </a:p>
          <a:p>
            <a:r>
              <a:rPr lang="es-ES" b="0" dirty="0" err="1">
                <a:latin typeface="Courier New" panose="02070309020205020404" pitchFamily="49" charset="0"/>
              </a:rPr>
              <a:t>boolean</a:t>
            </a:r>
            <a:r>
              <a:rPr lang="es-ES" b="0" dirty="0">
                <a:latin typeface="Courier New" panose="02070309020205020404" pitchFamily="49" charset="0"/>
              </a:rPr>
              <a:t> </a:t>
            </a:r>
            <a:r>
              <a:rPr lang="es-ES" b="0" dirty="0" err="1">
                <a:latin typeface="Courier New" panose="02070309020205020404" pitchFamily="49" charset="0"/>
              </a:rPr>
              <a:t>cRojo</a:t>
            </a:r>
            <a:r>
              <a:rPr lang="es-ES" b="0" dirty="0">
                <a:latin typeface="Courier New" panose="02070309020205020404" pitchFamily="49" charset="0"/>
              </a:rPr>
              <a:t> = </a:t>
            </a:r>
            <a:r>
              <a:rPr lang="es-ES" b="0" dirty="0" err="1">
                <a:latin typeface="Courier New" panose="02070309020205020404" pitchFamily="49" charset="0"/>
              </a:rPr>
              <a:t>cadena.contains</a:t>
            </a:r>
            <a:r>
              <a:rPr lang="es-ES" b="0" dirty="0">
                <a:latin typeface="Courier New" panose="02070309020205020404" pitchFamily="49" charset="0"/>
              </a:rPr>
              <a:t>(“rojo”);</a:t>
            </a:r>
          </a:p>
          <a:p>
            <a:r>
              <a:rPr lang="es-ES" b="0" i="1" dirty="0">
                <a:latin typeface="Courier New" panose="02070309020205020404" pitchFamily="49" charset="0"/>
              </a:rPr>
              <a:t>Contiene (true) o no (false)</a:t>
            </a:r>
          </a:p>
          <a:p>
            <a:endParaRPr lang="es-ES" b="0" dirty="0">
              <a:latin typeface="Courier New" panose="02070309020205020404" pitchFamily="49" charset="0"/>
            </a:endParaRPr>
          </a:p>
          <a:p>
            <a:r>
              <a:rPr lang="es-ES" b="0" dirty="0" err="1">
                <a:latin typeface="Courier New" panose="02070309020205020404" pitchFamily="49" charset="0"/>
              </a:rPr>
              <a:t>int</a:t>
            </a:r>
            <a:r>
              <a:rPr lang="es-ES" b="0" dirty="0">
                <a:latin typeface="Courier New" panose="02070309020205020404" pitchFamily="49" charset="0"/>
              </a:rPr>
              <a:t> </a:t>
            </a:r>
            <a:r>
              <a:rPr lang="es-ES" b="0" dirty="0" err="1">
                <a:latin typeface="Courier New" panose="02070309020205020404" pitchFamily="49" charset="0"/>
              </a:rPr>
              <a:t>indice</a:t>
            </a:r>
            <a:r>
              <a:rPr lang="es-ES" b="0" dirty="0">
                <a:latin typeface="Courier New" panose="02070309020205020404" pitchFamily="49" charset="0"/>
              </a:rPr>
              <a:t> = </a:t>
            </a:r>
          </a:p>
          <a:p>
            <a:r>
              <a:rPr lang="es-ES" b="0" dirty="0" err="1">
                <a:latin typeface="Courier New" panose="02070309020205020404" pitchFamily="49" charset="0"/>
              </a:rPr>
              <a:t>Cadena.indexOf</a:t>
            </a:r>
            <a:r>
              <a:rPr lang="es-ES" b="0" dirty="0">
                <a:latin typeface="Courier New" panose="02070309020205020404" pitchFamily="49" charset="0"/>
              </a:rPr>
              <a:t>(“coche”);</a:t>
            </a:r>
          </a:p>
          <a:p>
            <a:r>
              <a:rPr lang="es-ES" b="0" i="1" dirty="0">
                <a:latin typeface="Courier New" panose="02070309020205020404" pitchFamily="49" charset="0"/>
              </a:rPr>
              <a:t>Posición de la </a:t>
            </a:r>
            <a:r>
              <a:rPr lang="es-ES" b="0" i="1" dirty="0" err="1">
                <a:latin typeface="Courier New" panose="02070309020205020404" pitchFamily="49" charset="0"/>
              </a:rPr>
              <a:t>subcadena</a:t>
            </a:r>
            <a:r>
              <a:rPr lang="es-ES" b="0" i="1" dirty="0">
                <a:latin typeface="Courier New" panose="02070309020205020404" pitchFamily="49" charset="0"/>
              </a:rPr>
              <a:t> buscada</a:t>
            </a:r>
            <a:endParaRPr lang="es-ES" b="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95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1C429-F464-1048-5747-9A667854A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96B20DBE-7515-21E8-DD9D-A2043E6E8643}"/>
              </a:ext>
            </a:extLst>
          </p:cNvPr>
          <p:cNvSpPr txBox="1"/>
          <p:nvPr/>
        </p:nvSpPr>
        <p:spPr>
          <a:xfrm>
            <a:off x="1152746" y="203962"/>
            <a:ext cx="555285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C2 JAVA BASICS - condicionales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D7F6851-4632-827A-1E5C-2566F2E3D8F8}"/>
              </a:ext>
            </a:extLst>
          </p:cNvPr>
          <p:cNvSpPr txBox="1"/>
          <p:nvPr/>
        </p:nvSpPr>
        <p:spPr>
          <a:xfrm>
            <a:off x="162560" y="930976"/>
            <a:ext cx="5333171" cy="560153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Condicional </a:t>
            </a:r>
            <a:r>
              <a:rPr lang="es-ES" sz="2000" b="1" i="1" dirty="0" err="1"/>
              <a:t>if</a:t>
            </a:r>
            <a:r>
              <a:rPr lang="es-ES" sz="2000" b="1" dirty="0"/>
              <a:t>:</a:t>
            </a:r>
          </a:p>
          <a:p>
            <a:pPr algn="ctr"/>
            <a:r>
              <a:rPr lang="es-ES" b="1" dirty="0" err="1"/>
              <a:t>if</a:t>
            </a:r>
            <a:r>
              <a:rPr lang="es-ES" b="1" dirty="0"/>
              <a:t> (</a:t>
            </a:r>
            <a:r>
              <a:rPr lang="es-ES" b="1" dirty="0">
                <a:solidFill>
                  <a:schemeClr val="accent1"/>
                </a:solidFill>
              </a:rPr>
              <a:t>condición</a:t>
            </a:r>
            <a:r>
              <a:rPr lang="es-ES" b="1" dirty="0"/>
              <a:t>){Instrucciones}</a:t>
            </a:r>
          </a:p>
          <a:p>
            <a:pPr algn="ctr"/>
            <a:r>
              <a:rPr lang="es-ES" dirty="0">
                <a:solidFill>
                  <a:schemeClr val="accent1"/>
                </a:solidFill>
              </a:rPr>
              <a:t>Valores numéricos (</a:t>
            </a:r>
            <a:r>
              <a:rPr lang="es-ES" dirty="0" err="1">
                <a:solidFill>
                  <a:schemeClr val="accent1"/>
                </a:solidFill>
              </a:rPr>
              <a:t>int</a:t>
            </a:r>
            <a:r>
              <a:rPr lang="es-ES" dirty="0">
                <a:solidFill>
                  <a:schemeClr val="accent1"/>
                </a:solidFill>
              </a:rPr>
              <a:t>/</a:t>
            </a:r>
            <a:r>
              <a:rPr lang="es-ES" dirty="0" err="1">
                <a:solidFill>
                  <a:schemeClr val="accent1"/>
                </a:solidFill>
              </a:rPr>
              <a:t>double</a:t>
            </a:r>
            <a:r>
              <a:rPr lang="es-ES" dirty="0">
                <a:solidFill>
                  <a:schemeClr val="accent1"/>
                </a:solidFill>
              </a:rPr>
              <a:t>)</a:t>
            </a:r>
            <a:r>
              <a:rPr lang="es-ES" dirty="0"/>
              <a:t>: ==, !=, &gt;=, etc.</a:t>
            </a:r>
          </a:p>
          <a:p>
            <a:pPr algn="ctr"/>
            <a:r>
              <a:rPr lang="es-ES" dirty="0">
                <a:solidFill>
                  <a:schemeClr val="accent1"/>
                </a:solidFill>
              </a:rPr>
              <a:t>.</a:t>
            </a:r>
            <a:r>
              <a:rPr lang="es-ES" dirty="0" err="1">
                <a:solidFill>
                  <a:schemeClr val="accent1"/>
                </a:solidFill>
              </a:rPr>
              <a:t>txt</a:t>
            </a:r>
            <a:r>
              <a:rPr lang="es-ES" dirty="0">
                <a:solidFill>
                  <a:schemeClr val="accent1"/>
                </a:solidFill>
              </a:rPr>
              <a:t> (</a:t>
            </a:r>
            <a:r>
              <a:rPr lang="es-ES" dirty="0" err="1">
                <a:solidFill>
                  <a:schemeClr val="accent1"/>
                </a:solidFill>
              </a:rPr>
              <a:t>string</a:t>
            </a:r>
            <a:r>
              <a:rPr lang="es-ES" dirty="0">
                <a:solidFill>
                  <a:schemeClr val="accent1"/>
                </a:solidFill>
              </a:rPr>
              <a:t>)</a:t>
            </a:r>
            <a:r>
              <a:rPr lang="es-ES" dirty="0"/>
              <a:t>: </a:t>
            </a:r>
            <a:r>
              <a:rPr lang="es-ES" dirty="0" err="1"/>
              <a:t>stringNEW.equals</a:t>
            </a:r>
            <a:r>
              <a:rPr lang="es-ES" dirty="0"/>
              <a:t>(</a:t>
            </a:r>
            <a:r>
              <a:rPr lang="es-ES" dirty="0" err="1"/>
              <a:t>stringBaseParaComparar</a:t>
            </a:r>
            <a:r>
              <a:rPr lang="es-ES" dirty="0"/>
              <a:t>/Limite)</a:t>
            </a:r>
          </a:p>
          <a:p>
            <a:pPr algn="ctr"/>
            <a:r>
              <a:rPr lang="es-ES" i="1" dirty="0"/>
              <a:t>!delante equivale a != (=/=, diferente a)</a:t>
            </a:r>
          </a:p>
          <a:p>
            <a:pPr algn="ctr"/>
            <a:r>
              <a:rPr lang="es-ES" i="1" dirty="0"/>
              <a:t>(!</a:t>
            </a:r>
            <a:r>
              <a:rPr lang="es-ES" i="1" dirty="0" err="1"/>
              <a:t>string</a:t>
            </a:r>
            <a:r>
              <a:rPr lang="es-ES" i="1" dirty="0"/>
              <a:t>…)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Se puede enlazar </a:t>
            </a:r>
            <a:r>
              <a:rPr lang="es-ES" b="1" dirty="0" err="1"/>
              <a:t>if</a:t>
            </a:r>
            <a:r>
              <a:rPr lang="es-ES" dirty="0"/>
              <a:t> con </a:t>
            </a:r>
            <a:r>
              <a:rPr lang="es-ES" b="1" dirty="0" err="1"/>
              <a:t>else</a:t>
            </a:r>
            <a:r>
              <a:rPr lang="es-ES" b="1" dirty="0"/>
              <a:t> </a:t>
            </a:r>
            <a:r>
              <a:rPr lang="es-ES" b="1" dirty="0" err="1"/>
              <a:t>if</a:t>
            </a:r>
            <a:r>
              <a:rPr lang="es-ES" b="1" dirty="0"/>
              <a:t> </a:t>
            </a:r>
            <a:r>
              <a:rPr lang="es-ES" dirty="0"/>
              <a:t>(generado otra condición con instrucciones diferentes,</a:t>
            </a:r>
          </a:p>
          <a:p>
            <a:pPr algn="ctr"/>
            <a:r>
              <a:rPr lang="es-ES" dirty="0"/>
              <a:t>ya que se usa el </a:t>
            </a:r>
            <a:r>
              <a:rPr lang="es-ES" b="1" dirty="0" err="1"/>
              <a:t>if</a:t>
            </a:r>
            <a:r>
              <a:rPr lang="es-ES" dirty="0"/>
              <a:t>).</a:t>
            </a:r>
          </a:p>
          <a:p>
            <a:pPr algn="ctr"/>
            <a:r>
              <a:rPr lang="es-ES" sz="1600" i="1" dirty="0"/>
              <a:t>Para </a:t>
            </a:r>
            <a:r>
              <a:rPr lang="es-ES" sz="1600" i="1" u="sng" dirty="0"/>
              <a:t>enlazar </a:t>
            </a:r>
            <a:r>
              <a:rPr lang="es-ES" sz="1600" b="1" i="1" u="sng" dirty="0">
                <a:solidFill>
                  <a:schemeClr val="accent1"/>
                </a:solidFill>
              </a:rPr>
              <a:t>diferentes condiciones en un mismo </a:t>
            </a:r>
            <a:r>
              <a:rPr lang="es-ES" sz="1600" b="1" i="1" u="sng" dirty="0" err="1">
                <a:solidFill>
                  <a:schemeClr val="accent1"/>
                </a:solidFill>
              </a:rPr>
              <a:t>if</a:t>
            </a:r>
            <a:r>
              <a:rPr lang="es-ES" sz="1600" b="1" i="1" u="sng" dirty="0"/>
              <a:t> </a:t>
            </a:r>
            <a:r>
              <a:rPr lang="es-ES" sz="1600" i="1" u="sng" dirty="0"/>
              <a:t>se usa AND y OR</a:t>
            </a:r>
            <a:r>
              <a:rPr lang="es-ES" sz="1600" i="1" dirty="0"/>
              <a:t> (&amp;&amp; y ||)</a:t>
            </a:r>
            <a:endParaRPr lang="es-ES" sz="1600" dirty="0"/>
          </a:p>
          <a:p>
            <a:pPr algn="ctr"/>
            <a:endParaRPr lang="es-ES" i="1" dirty="0"/>
          </a:p>
          <a:p>
            <a:pPr algn="ctr"/>
            <a:r>
              <a:rPr lang="es-ES" b="1" dirty="0"/>
              <a:t>Condicional </a:t>
            </a:r>
            <a:r>
              <a:rPr lang="es-ES" b="1" dirty="0" err="1"/>
              <a:t>else</a:t>
            </a:r>
            <a:r>
              <a:rPr lang="es-ES" b="1" dirty="0"/>
              <a:t>:</a:t>
            </a:r>
          </a:p>
          <a:p>
            <a:pPr algn="ctr"/>
            <a:r>
              <a:rPr lang="es-ES" b="1" dirty="0" err="1"/>
              <a:t>else</a:t>
            </a:r>
            <a:r>
              <a:rPr lang="es-ES" b="1" dirty="0"/>
              <a:t>{instrucciones}</a:t>
            </a:r>
          </a:p>
          <a:p>
            <a:pPr algn="ctr"/>
            <a:r>
              <a:rPr lang="es-ES" dirty="0"/>
              <a:t>Se utiliza para dar instrucciones a todo lo demás que no se haya especificado con las condiciones del </a:t>
            </a:r>
            <a:r>
              <a:rPr lang="es-ES" u="sng" dirty="0" err="1"/>
              <a:t>if</a:t>
            </a:r>
            <a:r>
              <a:rPr lang="es-ES" u="sng" dirty="0"/>
              <a:t> anterior</a:t>
            </a:r>
            <a:r>
              <a:rPr lang="es-ES" dirty="0"/>
              <a:t>.</a:t>
            </a:r>
          </a:p>
          <a:p>
            <a:pPr algn="ctr"/>
            <a:endParaRPr lang="es-ES" u="sng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4B1773D-5A29-5C7F-2FB0-3A70D70DA636}"/>
              </a:ext>
            </a:extLst>
          </p:cNvPr>
          <p:cNvSpPr/>
          <p:nvPr/>
        </p:nvSpPr>
        <p:spPr>
          <a:xfrm>
            <a:off x="162558" y="73794"/>
            <a:ext cx="785303" cy="755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TA5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F16101-9E98-F0E9-A595-8F7E7CFE9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750" y="208293"/>
            <a:ext cx="3505504" cy="124216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FB532C4-9981-B195-B309-3A511A46B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405" y="2067407"/>
            <a:ext cx="6424217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6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95CFD-E2F7-0B19-38C1-8F7DA7571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34EB76F-BBA5-B293-7B09-A382A9418262}"/>
              </a:ext>
            </a:extLst>
          </p:cNvPr>
          <p:cNvSpPr txBox="1"/>
          <p:nvPr/>
        </p:nvSpPr>
        <p:spPr>
          <a:xfrm>
            <a:off x="1152746" y="203962"/>
            <a:ext cx="555285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C2 JAVA BASICS - condicionales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14EE803-5288-56B3-53B2-242F3DE8EDAD}"/>
              </a:ext>
            </a:extLst>
          </p:cNvPr>
          <p:cNvSpPr txBox="1"/>
          <p:nvPr/>
        </p:nvSpPr>
        <p:spPr>
          <a:xfrm>
            <a:off x="162560" y="930976"/>
            <a:ext cx="5333171" cy="566308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Condicional </a:t>
            </a:r>
            <a:r>
              <a:rPr lang="es-ES" sz="2000" b="1" i="1" dirty="0"/>
              <a:t>switch</a:t>
            </a:r>
            <a:r>
              <a:rPr lang="es-ES" sz="2000" b="1" dirty="0"/>
              <a:t>:</a:t>
            </a:r>
          </a:p>
          <a:p>
            <a:r>
              <a:rPr lang="es-ES" b="1" dirty="0"/>
              <a:t>switch (</a:t>
            </a:r>
            <a:r>
              <a:rPr lang="es-ES" b="1" dirty="0" err="1">
                <a:solidFill>
                  <a:schemeClr val="accent1"/>
                </a:solidFill>
              </a:rPr>
              <a:t>valorÓvariable</a:t>
            </a:r>
            <a:r>
              <a:rPr lang="es-ES" b="1" dirty="0"/>
              <a:t>){</a:t>
            </a:r>
          </a:p>
          <a:p>
            <a:r>
              <a:rPr lang="es-ES" b="1" dirty="0"/>
              <a:t>	</a:t>
            </a:r>
            <a:r>
              <a:rPr lang="es-ES" b="1" dirty="0">
                <a:solidFill>
                  <a:srgbClr val="00B050"/>
                </a:solidFill>
              </a:rPr>
              <a:t>case</a:t>
            </a:r>
            <a:r>
              <a:rPr lang="es-ES" b="1" dirty="0"/>
              <a:t> </a:t>
            </a:r>
            <a:r>
              <a:rPr lang="es-ES" dirty="0">
                <a:solidFill>
                  <a:schemeClr val="accent1"/>
                </a:solidFill>
              </a:rPr>
              <a:t>valor/</a:t>
            </a:r>
            <a:r>
              <a:rPr lang="es-ES" dirty="0" err="1">
                <a:solidFill>
                  <a:schemeClr val="accent1"/>
                </a:solidFill>
              </a:rPr>
              <a:t>contenidoVariable</a:t>
            </a:r>
            <a:r>
              <a:rPr lang="es-ES" dirty="0">
                <a:solidFill>
                  <a:schemeClr val="accent1"/>
                </a:solidFill>
              </a:rPr>
              <a:t>(1)</a:t>
            </a:r>
            <a:r>
              <a:rPr lang="es-ES" dirty="0"/>
              <a:t>:</a:t>
            </a:r>
          </a:p>
          <a:p>
            <a:r>
              <a:rPr lang="es-ES" b="1" dirty="0"/>
              <a:t>		</a:t>
            </a:r>
            <a:r>
              <a:rPr lang="es-ES" dirty="0"/>
              <a:t>instrucciones</a:t>
            </a:r>
          </a:p>
          <a:p>
            <a:r>
              <a:rPr lang="es-ES" b="1" dirty="0"/>
              <a:t>		</a:t>
            </a:r>
            <a:r>
              <a:rPr lang="es-ES" b="1" dirty="0">
                <a:solidFill>
                  <a:srgbClr val="FF0000"/>
                </a:solidFill>
              </a:rPr>
              <a:t>break; //Cierre bucle</a:t>
            </a:r>
          </a:p>
          <a:p>
            <a:r>
              <a:rPr lang="es-ES" b="1" dirty="0"/>
              <a:t>	</a:t>
            </a:r>
            <a:r>
              <a:rPr lang="es-ES" b="1" dirty="0">
                <a:solidFill>
                  <a:srgbClr val="00B050"/>
                </a:solidFill>
              </a:rPr>
              <a:t>case …</a:t>
            </a:r>
          </a:p>
          <a:p>
            <a:r>
              <a:rPr lang="es-ES" b="1" dirty="0"/>
              <a:t>	</a:t>
            </a:r>
            <a:r>
              <a:rPr lang="es-ES" b="1" dirty="0">
                <a:solidFill>
                  <a:schemeClr val="accent2"/>
                </a:solidFill>
              </a:rPr>
              <a:t>default:</a:t>
            </a:r>
          </a:p>
          <a:p>
            <a:r>
              <a:rPr lang="es-ES" b="1" dirty="0"/>
              <a:t>		</a:t>
            </a:r>
            <a:r>
              <a:rPr lang="es-ES" dirty="0"/>
              <a:t>instrucciones (para aquello que no 		tiene ningún caso asignado, “que 		se sale de la norma” o condiciones 		establecidas.</a:t>
            </a:r>
          </a:p>
          <a:p>
            <a:r>
              <a:rPr lang="es-ES" dirty="0"/>
              <a:t>	</a:t>
            </a:r>
            <a:r>
              <a:rPr lang="es-ES" b="1" dirty="0"/>
              <a:t>}</a:t>
            </a:r>
          </a:p>
          <a:p>
            <a:endParaRPr lang="es-ES" b="1" dirty="0"/>
          </a:p>
          <a:p>
            <a:r>
              <a:rPr lang="es-ES" dirty="0"/>
              <a:t>Es un condicional de selección múltiple; normalmente se trabaja con una variable, y según el valor que contenga se accede a un escenario (</a:t>
            </a:r>
            <a:r>
              <a:rPr lang="es-ES" b="1" i="1" dirty="0">
                <a:solidFill>
                  <a:srgbClr val="00B050"/>
                </a:solidFill>
              </a:rPr>
              <a:t>case</a:t>
            </a:r>
            <a:r>
              <a:rPr lang="es-ES" dirty="0"/>
              <a:t>) u otro, el cual contiene instrucciones específicas para ese </a:t>
            </a:r>
            <a:r>
              <a:rPr lang="es-ES" dirty="0">
                <a:solidFill>
                  <a:srgbClr val="00B050"/>
                </a:solidFill>
              </a:rPr>
              <a:t>case</a:t>
            </a:r>
            <a:r>
              <a:rPr lang="es-ES" dirty="0"/>
              <a:t> concreto.</a:t>
            </a:r>
          </a:p>
          <a:p>
            <a:r>
              <a:rPr lang="es-ES" dirty="0"/>
              <a:t>Cuando no hay un case para un valor concreto se procede a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>
                <a:solidFill>
                  <a:schemeClr val="accent2"/>
                </a:solidFill>
                <a:sym typeface="Wingdings" panose="05000000000000000000" pitchFamily="2" charset="2"/>
              </a:rPr>
              <a:t>default</a:t>
            </a:r>
            <a:r>
              <a:rPr lang="es-ES" dirty="0">
                <a:sym typeface="Wingdings" panose="05000000000000000000" pitchFamily="2" charset="2"/>
              </a:rPr>
              <a:t>, por lo que es el equivalente del </a:t>
            </a:r>
            <a:r>
              <a:rPr lang="es-ES" dirty="0" err="1">
                <a:sym typeface="Wingdings" panose="05000000000000000000" pitchFamily="2" charset="2"/>
              </a:rPr>
              <a:t>else</a:t>
            </a:r>
            <a:r>
              <a:rPr lang="es-ES" dirty="0"/>
              <a:t>.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E579C9D-1EE6-83F5-C2C2-A97CCAAD6A30}"/>
              </a:ext>
            </a:extLst>
          </p:cNvPr>
          <p:cNvSpPr/>
          <p:nvPr/>
        </p:nvSpPr>
        <p:spPr>
          <a:xfrm>
            <a:off x="162558" y="73794"/>
            <a:ext cx="785303" cy="755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TA5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F47E39-3398-623C-D8CE-FE8739D39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248" y="496349"/>
            <a:ext cx="5123192" cy="164046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02FC4AF-DB47-18FD-13F1-0AC0522F5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775" y="2324161"/>
            <a:ext cx="6294665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5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D1B08-BB4F-F5F9-03AE-D4D6BCC9D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BFEA4728-2036-9C2B-5B68-1718F6206B89}"/>
              </a:ext>
            </a:extLst>
          </p:cNvPr>
          <p:cNvSpPr txBox="1"/>
          <p:nvPr/>
        </p:nvSpPr>
        <p:spPr>
          <a:xfrm>
            <a:off x="1152746" y="203962"/>
            <a:ext cx="555285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C2 JAVA BASICS - condicionales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41F0265-D470-5F39-DD64-3BA26A987136}"/>
              </a:ext>
            </a:extLst>
          </p:cNvPr>
          <p:cNvSpPr txBox="1"/>
          <p:nvPr/>
        </p:nvSpPr>
        <p:spPr>
          <a:xfrm>
            <a:off x="162560" y="930976"/>
            <a:ext cx="5333171" cy="372409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Condicional </a:t>
            </a:r>
            <a:r>
              <a:rPr lang="es-ES" sz="2000" b="1" i="1" dirty="0" err="1"/>
              <a:t>while</a:t>
            </a:r>
            <a:r>
              <a:rPr lang="es-ES" sz="2000" b="1" dirty="0"/>
              <a:t>:</a:t>
            </a:r>
          </a:p>
          <a:p>
            <a:r>
              <a:rPr lang="es-ES" b="1" dirty="0" err="1"/>
              <a:t>while</a:t>
            </a:r>
            <a:r>
              <a:rPr lang="es-ES" b="1" dirty="0"/>
              <a:t> (</a:t>
            </a:r>
            <a:r>
              <a:rPr lang="es-ES" b="1" dirty="0" err="1">
                <a:solidFill>
                  <a:schemeClr val="accent1"/>
                </a:solidFill>
              </a:rPr>
              <a:t>condicion</a:t>
            </a:r>
            <a:r>
              <a:rPr lang="es-ES" b="1" dirty="0"/>
              <a:t>){</a:t>
            </a:r>
          </a:p>
          <a:p>
            <a:r>
              <a:rPr lang="es-ES" b="1" dirty="0"/>
              <a:t>	</a:t>
            </a:r>
            <a:r>
              <a:rPr lang="es-ES" dirty="0"/>
              <a:t>instrucciones</a:t>
            </a:r>
          </a:p>
          <a:p>
            <a:r>
              <a:rPr lang="es-ES" b="1" dirty="0"/>
              <a:t>	}</a:t>
            </a:r>
          </a:p>
          <a:p>
            <a:endParaRPr lang="es-ES" b="1" dirty="0"/>
          </a:p>
          <a:p>
            <a:r>
              <a:rPr lang="es-ES" dirty="0"/>
              <a:t>Es un bucle que se repite hasta que la condición expresada deja de cumplirse; es decir, se ejecutarán repetidamente las instrucciones proporcionadas una y otra vez hasta el cierre del bucle.</a:t>
            </a:r>
          </a:p>
          <a:p>
            <a:endParaRPr lang="es-ES" dirty="0"/>
          </a:p>
          <a:p>
            <a:r>
              <a:rPr lang="es-ES" dirty="0"/>
              <a:t>Es necesario que la variable de la condición cambie según las instrucciones para que el bucle se acabe cerrando y no sea infinito.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DCC0DA5-7CF6-221C-EF8A-8D5C5CC5E238}"/>
              </a:ext>
            </a:extLst>
          </p:cNvPr>
          <p:cNvSpPr/>
          <p:nvPr/>
        </p:nvSpPr>
        <p:spPr>
          <a:xfrm>
            <a:off x="162558" y="73794"/>
            <a:ext cx="785303" cy="755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TA5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EC80CB-3CD7-550A-B231-9E0588C2A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02" y="930976"/>
            <a:ext cx="6309435" cy="289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1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16CD3-6974-4DC2-8ABF-8DB206037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B887202B-6C80-DA55-30B7-47A3527A6B27}"/>
              </a:ext>
            </a:extLst>
          </p:cNvPr>
          <p:cNvSpPr txBox="1"/>
          <p:nvPr/>
        </p:nvSpPr>
        <p:spPr>
          <a:xfrm>
            <a:off x="1152746" y="203962"/>
            <a:ext cx="555285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C2 JAVA BASICS - condicionales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A360338-8957-11F7-1BE3-A7C80F61CAD6}"/>
              </a:ext>
            </a:extLst>
          </p:cNvPr>
          <p:cNvSpPr txBox="1"/>
          <p:nvPr/>
        </p:nvSpPr>
        <p:spPr>
          <a:xfrm>
            <a:off x="162560" y="930976"/>
            <a:ext cx="5333171" cy="372409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Condicional </a:t>
            </a:r>
            <a:r>
              <a:rPr lang="es-ES" sz="2000" b="1" i="1" dirty="0" err="1"/>
              <a:t>for</a:t>
            </a:r>
            <a:r>
              <a:rPr lang="es-ES" sz="2000" b="1" dirty="0"/>
              <a:t>:</a:t>
            </a:r>
          </a:p>
          <a:p>
            <a:r>
              <a:rPr lang="es-ES" b="1" dirty="0" err="1"/>
              <a:t>for</a:t>
            </a:r>
            <a:r>
              <a:rPr lang="es-ES" b="1" dirty="0"/>
              <a:t> (iniciación; </a:t>
            </a:r>
            <a:r>
              <a:rPr lang="es-ES" b="1" dirty="0">
                <a:solidFill>
                  <a:schemeClr val="accent1"/>
                </a:solidFill>
              </a:rPr>
              <a:t>condición</a:t>
            </a:r>
            <a:r>
              <a:rPr lang="es-ES" b="1" dirty="0"/>
              <a:t>; incremento){</a:t>
            </a:r>
          </a:p>
          <a:p>
            <a:r>
              <a:rPr lang="es-ES" b="1" dirty="0"/>
              <a:t>	</a:t>
            </a:r>
            <a:r>
              <a:rPr lang="es-ES" dirty="0"/>
              <a:t>instrucciones</a:t>
            </a:r>
          </a:p>
          <a:p>
            <a:r>
              <a:rPr lang="es-ES" b="1" dirty="0"/>
              <a:t>	}</a:t>
            </a:r>
          </a:p>
          <a:p>
            <a:endParaRPr lang="es-ES" b="1" dirty="0"/>
          </a:p>
          <a:p>
            <a:r>
              <a:rPr lang="es-ES" dirty="0"/>
              <a:t>Es un bucle que se repite hasta que la condición expresada deja de cumplirse; es decir, se ejecutarán repetidamente las instrucciones proporcionadas una y otra vez hasta el cierre del bucle.</a:t>
            </a:r>
          </a:p>
          <a:p>
            <a:endParaRPr lang="es-ES" dirty="0"/>
          </a:p>
          <a:p>
            <a:r>
              <a:rPr lang="es-ES" dirty="0"/>
              <a:t>Es necesario que la variable de la condición cambie según las instrucciones para que el bucle se acabe cerrando y no sea infinito.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3CBEBEFA-0706-05D3-D89C-25B72BB8FC10}"/>
              </a:ext>
            </a:extLst>
          </p:cNvPr>
          <p:cNvSpPr/>
          <p:nvPr/>
        </p:nvSpPr>
        <p:spPr>
          <a:xfrm>
            <a:off x="162558" y="73794"/>
            <a:ext cx="785303" cy="755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TA5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72F407E-4CBB-8F22-1AB5-1BC54DC56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02" y="930976"/>
            <a:ext cx="6309435" cy="289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29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DA43F-06A6-E308-F58B-6837A9C3C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9B04AD4F-AC21-E9CD-D57F-62BE47FFDDF3}"/>
              </a:ext>
            </a:extLst>
          </p:cNvPr>
          <p:cNvSpPr txBox="1"/>
          <p:nvPr/>
        </p:nvSpPr>
        <p:spPr>
          <a:xfrm>
            <a:off x="1152746" y="203962"/>
            <a:ext cx="555285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C2 JAVA BASICS - condicionales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8783051-9D31-4AD9-AF2B-F9A7BFC3EBD9}"/>
              </a:ext>
            </a:extLst>
          </p:cNvPr>
          <p:cNvSpPr txBox="1"/>
          <p:nvPr/>
        </p:nvSpPr>
        <p:spPr>
          <a:xfrm>
            <a:off x="162560" y="930976"/>
            <a:ext cx="5333171" cy="344709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Condicional </a:t>
            </a:r>
            <a:r>
              <a:rPr lang="es-ES" sz="2000" b="1" i="1" dirty="0"/>
              <a:t>do </a:t>
            </a:r>
            <a:r>
              <a:rPr lang="es-ES" sz="2000" b="1" i="1" dirty="0" err="1"/>
              <a:t>while</a:t>
            </a:r>
            <a:r>
              <a:rPr lang="es-ES" sz="2000" b="1" dirty="0"/>
              <a:t>:</a:t>
            </a:r>
          </a:p>
          <a:p>
            <a:r>
              <a:rPr lang="es-ES" b="1" dirty="0"/>
              <a:t>do {</a:t>
            </a:r>
          </a:p>
          <a:p>
            <a:r>
              <a:rPr lang="es-ES" b="1" dirty="0"/>
              <a:t>        </a:t>
            </a:r>
            <a:r>
              <a:rPr lang="es-ES" dirty="0"/>
              <a:t>instrucciones</a:t>
            </a:r>
          </a:p>
          <a:p>
            <a:r>
              <a:rPr lang="es-ES" b="1" dirty="0"/>
              <a:t>        }</a:t>
            </a:r>
            <a:r>
              <a:rPr lang="es-ES" b="1" dirty="0" err="1"/>
              <a:t>while</a:t>
            </a:r>
            <a:r>
              <a:rPr lang="es-ES" dirty="0"/>
              <a:t>(</a:t>
            </a:r>
            <a:r>
              <a:rPr lang="es-ES" b="1" dirty="0">
                <a:solidFill>
                  <a:schemeClr val="accent1"/>
                </a:solidFill>
              </a:rPr>
              <a:t>condición</a:t>
            </a:r>
            <a:r>
              <a:rPr lang="es-ES" dirty="0"/>
              <a:t>);</a:t>
            </a:r>
            <a:endParaRPr lang="es-ES" b="1" dirty="0"/>
          </a:p>
          <a:p>
            <a:endParaRPr lang="es-ES" b="1" dirty="0"/>
          </a:p>
          <a:p>
            <a:r>
              <a:rPr lang="es-ES" dirty="0"/>
              <a:t>Es un bucle que se repite hasta que la condición expresada en </a:t>
            </a:r>
            <a:r>
              <a:rPr lang="es-ES" i="1" dirty="0" err="1"/>
              <a:t>while</a:t>
            </a:r>
            <a:r>
              <a:rPr lang="es-ES" dirty="0"/>
              <a:t> deja de cumplirse; es decir, se ejecutarán repetidamente las instrucciones proporcionadas una y otra vez hasta el cierre del bucle.</a:t>
            </a:r>
          </a:p>
          <a:p>
            <a:endParaRPr lang="es-ES" dirty="0"/>
          </a:p>
          <a:p>
            <a:r>
              <a:rPr lang="es-ES" dirty="0"/>
              <a:t>Las instrucciones se describen en el bucle </a:t>
            </a:r>
            <a:r>
              <a:rPr lang="es-ES" i="1" dirty="0"/>
              <a:t>do</a:t>
            </a:r>
            <a:r>
              <a:rPr lang="es-ES" dirty="0"/>
              <a:t> exclusivamente.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207F66E-34B2-61AB-B522-E0ED9476CFC6}"/>
              </a:ext>
            </a:extLst>
          </p:cNvPr>
          <p:cNvSpPr/>
          <p:nvPr/>
        </p:nvSpPr>
        <p:spPr>
          <a:xfrm>
            <a:off x="162558" y="73794"/>
            <a:ext cx="785303" cy="755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TA5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0C1140-B734-B279-6BCF-600D7DE7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174" y="1042943"/>
            <a:ext cx="6483084" cy="305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921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930</Words>
  <Application>Microsoft Office PowerPoint</Application>
  <PresentationFormat>Panorámica</PresentationFormat>
  <Paragraphs>135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67528@365net.co</dc:creator>
  <cp:lastModifiedBy>Office</cp:lastModifiedBy>
  <cp:revision>16</cp:revision>
  <dcterms:created xsi:type="dcterms:W3CDTF">2024-02-02T11:23:38Z</dcterms:created>
  <dcterms:modified xsi:type="dcterms:W3CDTF">2024-02-13T12:28:49Z</dcterms:modified>
</cp:coreProperties>
</file>