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EE2D8-7163-4FD9-A180-20F0ED88A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3ADC77-270D-0530-1433-49F94746B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099116-E3CF-4417-369C-4D453D91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D8B9C3-7D0E-E929-E7D4-3464A959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055823-1AD6-48B8-2929-F6E44D50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78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7D5C3-7BFE-67E8-8FED-4EFFEAFF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C77B9E-42DD-A2AF-97D0-826AA2227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D610F7-AE14-FCB1-18F7-5400D7AD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FAF07-03A0-3908-8F6B-A3BD81A5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6CB7BD-F969-DCCC-1647-83308ECF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22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B7957D-FEAD-75C7-024C-D33E0A840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D2A5E1-EEB7-A9F3-0BFF-9E7AC4B85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AD1EAF-EB26-EA17-FB1B-3DBDCEA6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8578FF-87E5-043A-36C7-35803AD6A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74FAA8-FF78-E378-8E62-E61FB1EF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475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8168B-5523-59CF-3941-62756558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F0B6D-139F-ECC3-7884-B4D014E91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01318B-0602-5666-071A-49BC8416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61937E-8995-BE9C-EE08-3E5B6D63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4A93BA-1CB6-E145-FEDC-5C4E3CAB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72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40D48-57B0-C1EB-7109-744975D5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E30282-3284-882B-B22A-38EB470F3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50D5B0-743A-1174-9974-EC14F8C8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2DBEFE-BCAF-BA53-2B8A-A8DFD4BF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89BB7A-B532-E643-DB18-BECED2D5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28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A2461-2074-67E6-0C58-A40A3FB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0D67BD-991C-222E-3145-0C2744AC2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ECAFA3-165C-D888-DCC2-17B423516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42BCD6-AA54-7165-2E4F-27AE11EC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1DD10E-0201-5019-CEE0-4B08BD1C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293153-3395-E735-99E7-DD871892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98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FB38D-7698-B5DF-99E0-94BAE125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643C73-0DFF-13B2-D585-65095189E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1D7C48-D3B5-EA07-0EC1-3D34D2EAC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C5B6B2-A58F-9DC5-5304-C42BDBE79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A0526F-0D02-A86C-D241-4FA22B633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86EAC1-3049-5775-C35B-3638C5AE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28D382-63D7-9B34-EA9E-2C8F9E93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B808B0-9C2C-F74C-F243-4A6C887B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330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16426-BAF3-A9A2-0FC7-F4779B6F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D8AECB-0C29-4579-6025-69CFE2EB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C304EB-5FCA-BCB5-392A-EAC0962E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2B1E74-8827-2687-59ED-CCD421D4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888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D477D0-7882-3CED-5279-87FF0F3B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62FCB0-5909-B1FE-B88E-A59221E1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93B244-1CC5-D665-B475-E1856DD9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58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3CADD-689B-9BD0-0D94-0C57E58A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C91064-313A-0804-054C-5315538EC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5631A1-9A05-C1C0-63A7-EAEF0DA7B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0B2FA1-24E3-6FBF-CE9B-1F486EF2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8E8947-8CE4-0B62-5F18-5B46FCC7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B4E437-28B7-9D91-415C-8C6902D0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747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8EE96-A1AE-51AC-4671-6048E264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4DFED9-1F2A-208C-237C-8E792527A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64FDF-284F-101D-455C-00F8EE32B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668AB7-7684-5D1D-0DE3-0319FBF3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646DC6-5659-C083-B605-B4476B0E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81073C-11BD-9627-09D7-47CE77C9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37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D50C78B-E11D-5B55-5855-F70012E4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B6E7FB-0F4F-81A2-BC6B-1BE532655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DF51FC-DF62-771A-C3B4-A00A2AC30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438D0A-D9A6-457A-9BDE-EC1985CB34E9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7010C0-011D-8D1A-48CD-252F3ED4C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5B43E2-98A4-ED9C-7E28-277C85A61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90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chillesD9-Alex/-2024-Java-Angular-Bootcamp/tree/b55bc2b4f22ee2feb7b58983d9d57760a2135c97/%5BECLIPSE%5D%20Java%20Project%20-%20Tech%20Talent%202024/C4-DevBackend/src/main/java/TA22_MVC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app.box.com/s/qmqjgej220ije26379r3xiht3kt8rhfd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hlinkClick r:id="rId2"/>
            <a:extLst>
              <a:ext uri="{FF2B5EF4-FFF2-40B4-BE49-F238E27FC236}">
                <a16:creationId xmlns:a16="http://schemas.microsoft.com/office/drawing/2014/main" id="{7098C312-EF9D-F46E-BB4B-A90C2FC79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187" y="2047481"/>
            <a:ext cx="3874813" cy="3800907"/>
          </a:xfrm>
          <a:prstGeom prst="rect">
            <a:avLst/>
          </a:prstGeom>
        </p:spPr>
      </p:pic>
      <p:pic>
        <p:nvPicPr>
          <p:cNvPr id="6" name="Imagen 5">
            <a:hlinkClick r:id="rId4"/>
            <a:extLst>
              <a:ext uri="{FF2B5EF4-FFF2-40B4-BE49-F238E27FC236}">
                <a16:creationId xmlns:a16="http://schemas.microsoft.com/office/drawing/2014/main" id="{57FE4699-2DAC-62C4-27C7-984A0B266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3189" y="2047481"/>
            <a:ext cx="2544766" cy="380090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3AA9437-9154-F00F-66A0-3ACC3FAA52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1469" y="262239"/>
            <a:ext cx="6429062" cy="121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43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40F19A1A-1522-FA9F-F64F-FBE86A65FE3B}"/>
              </a:ext>
            </a:extLst>
          </p:cNvPr>
          <p:cNvSpPr/>
          <p:nvPr/>
        </p:nvSpPr>
        <p:spPr>
          <a:xfrm>
            <a:off x="11322870" y="142839"/>
            <a:ext cx="629265" cy="629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2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82D6025-8DBA-DA05-77F2-5F17A3482730}"/>
              </a:ext>
            </a:extLst>
          </p:cNvPr>
          <p:cNvGrpSpPr/>
          <p:nvPr/>
        </p:nvGrpSpPr>
        <p:grpSpPr>
          <a:xfrm>
            <a:off x="4007753" y="0"/>
            <a:ext cx="4560305" cy="1800810"/>
            <a:chOff x="6308502" y="3075991"/>
            <a:chExt cx="4560305" cy="1800810"/>
          </a:xfrm>
        </p:grpSpPr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CFDB53D5-DDDF-89B0-24BF-72BED6361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8502" y="3332475"/>
              <a:ext cx="4560305" cy="1544326"/>
            </a:xfrm>
            <a:prstGeom prst="rect">
              <a:avLst/>
            </a:prstGeom>
          </p:spPr>
        </p:pic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7AD62EE5-8B95-FC8F-3A14-DBE95ABB6B42}"/>
                </a:ext>
              </a:extLst>
            </p:cNvPr>
            <p:cNvSpPr txBox="1"/>
            <p:nvPr/>
          </p:nvSpPr>
          <p:spPr>
            <a:xfrm>
              <a:off x="6538453" y="3075991"/>
              <a:ext cx="40803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u="sng" dirty="0"/>
                <a:t>Selector acciones a realizar</a:t>
              </a:r>
            </a:p>
          </p:txBody>
        </p: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48FD7F7E-1528-72C2-624C-F2788E34A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65" y="950757"/>
            <a:ext cx="3206601" cy="224549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61527F2-7F89-85FC-11AA-3906DCE10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36" y="3661749"/>
            <a:ext cx="5315926" cy="318781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84C0157-61D8-4EBB-62B2-DEC8B2610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317" y="4269016"/>
            <a:ext cx="3343545" cy="23325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14B896B6-07B6-F47D-AF2F-97009E74FD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5249" y="1752417"/>
            <a:ext cx="3295090" cy="2261510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9E80C3C8-5AC0-7CA9-611C-4D3E78556160}"/>
              </a:ext>
            </a:extLst>
          </p:cNvPr>
          <p:cNvSpPr/>
          <p:nvPr/>
        </p:nvSpPr>
        <p:spPr>
          <a:xfrm>
            <a:off x="4080387" y="1214616"/>
            <a:ext cx="806246" cy="40011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4E8935F-DABE-8F47-CAAD-4AAB5D339AEF}"/>
              </a:ext>
            </a:extLst>
          </p:cNvPr>
          <p:cNvSpPr/>
          <p:nvPr/>
        </p:nvSpPr>
        <p:spPr>
          <a:xfrm>
            <a:off x="4933217" y="1214616"/>
            <a:ext cx="806246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5C49EDE-00B4-9FD2-29D7-6FD0880BE740}"/>
              </a:ext>
            </a:extLst>
          </p:cNvPr>
          <p:cNvSpPr/>
          <p:nvPr/>
        </p:nvSpPr>
        <p:spPr>
          <a:xfrm>
            <a:off x="5830239" y="1216123"/>
            <a:ext cx="806246" cy="40011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B332717-4322-B72A-281F-C8F662E72D26}"/>
              </a:ext>
            </a:extLst>
          </p:cNvPr>
          <p:cNvSpPr/>
          <p:nvPr/>
        </p:nvSpPr>
        <p:spPr>
          <a:xfrm>
            <a:off x="6683069" y="1216123"/>
            <a:ext cx="806246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90E6E737-96B2-011B-4F5D-E321D6A3133C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3446467" y="1614725"/>
            <a:ext cx="611957" cy="458779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E02FEE78-E6D1-3E90-49C7-47A6BFFF0501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>
            <a:off x="3724164" y="2049572"/>
            <a:ext cx="2047023" cy="1177330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D9742320-CE34-D6D7-6198-8F1A63F7F5F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69843" y="2504713"/>
            <a:ext cx="2749198" cy="933092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49A7A8D2-3515-6836-9292-A146E6A15845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197772" y="1614726"/>
            <a:ext cx="1587477" cy="126844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77D0D489-F9BD-3C9E-471D-6B89353D569E}"/>
              </a:ext>
            </a:extLst>
          </p:cNvPr>
          <p:cNvSpPr txBox="1"/>
          <p:nvPr/>
        </p:nvSpPr>
        <p:spPr>
          <a:xfrm>
            <a:off x="8931279" y="814506"/>
            <a:ext cx="1687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b="1" u="sng" dirty="0" err="1"/>
              <a:t>MainFrame</a:t>
            </a:r>
            <a:endParaRPr lang="es-ES" sz="2000" b="1" u="sng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93CD29BF-A5FD-D0A0-71DC-0B607B5AF62A}"/>
              </a:ext>
            </a:extLst>
          </p:cNvPr>
          <p:cNvSpPr/>
          <p:nvPr/>
        </p:nvSpPr>
        <p:spPr>
          <a:xfrm>
            <a:off x="7540300" y="1214616"/>
            <a:ext cx="806246" cy="3321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9" name="Conector: angular 58">
            <a:extLst>
              <a:ext uri="{FF2B5EF4-FFF2-40B4-BE49-F238E27FC236}">
                <a16:creationId xmlns:a16="http://schemas.microsoft.com/office/drawing/2014/main" id="{C8EC27E0-CA33-7CC7-FA8F-23984D9F3191}"/>
              </a:ext>
            </a:extLst>
          </p:cNvPr>
          <p:cNvCxnSpPr>
            <a:cxnSpLocks/>
            <a:stCxn id="58" idx="3"/>
            <a:endCxn id="57" idx="1"/>
          </p:cNvCxnSpPr>
          <p:nvPr/>
        </p:nvCxnSpPr>
        <p:spPr>
          <a:xfrm flipV="1">
            <a:off x="8346546" y="1014561"/>
            <a:ext cx="584733" cy="366138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9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E5D817FA-5021-C44F-AF10-D416344C2287}"/>
              </a:ext>
            </a:extLst>
          </p:cNvPr>
          <p:cNvSpPr txBox="1"/>
          <p:nvPr/>
        </p:nvSpPr>
        <p:spPr>
          <a:xfrm>
            <a:off x="341753" y="912562"/>
            <a:ext cx="474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DB mvc_db1 creada para realizar el ejercicio:</a:t>
            </a:r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B5785E3B-25BC-9478-AA64-8599D33632B9}"/>
              </a:ext>
            </a:extLst>
          </p:cNvPr>
          <p:cNvCxnSpPr>
            <a:cxnSpLocks/>
            <a:stCxn id="15" idx="2"/>
            <a:endCxn id="14" idx="1"/>
          </p:cNvCxnSpPr>
          <p:nvPr/>
        </p:nvCxnSpPr>
        <p:spPr>
          <a:xfrm rot="16200000" flipH="1">
            <a:off x="2252823" y="3296191"/>
            <a:ext cx="685860" cy="1345144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920ABE16-5961-DF56-02E6-95435D16E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32" y="2188318"/>
            <a:ext cx="1734930" cy="143751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2127105-39E3-C68B-EB62-941B897FA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463" y="1354982"/>
            <a:ext cx="1562235" cy="214140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206EDA6-7FFB-36C5-2555-00BABBECB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325" y="3625833"/>
            <a:ext cx="1539373" cy="1371719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47E2F656-22B0-FA01-CA6B-7EA0B5F7266A}"/>
              </a:ext>
            </a:extLst>
          </p:cNvPr>
          <p:cNvSpPr/>
          <p:nvPr/>
        </p:nvSpPr>
        <p:spPr>
          <a:xfrm>
            <a:off x="1219200" y="3288159"/>
            <a:ext cx="1407962" cy="33767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651E897-3902-B271-A2CE-B41DE43E5AAB}"/>
              </a:ext>
            </a:extLst>
          </p:cNvPr>
          <p:cNvSpPr/>
          <p:nvPr/>
        </p:nvSpPr>
        <p:spPr>
          <a:xfrm>
            <a:off x="1219200" y="2882493"/>
            <a:ext cx="1407962" cy="33767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237E8B38-8CD8-5798-E464-02E666CB0FFE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2627162" y="2425685"/>
            <a:ext cx="618301" cy="625645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Imagen 23">
            <a:extLst>
              <a:ext uri="{FF2B5EF4-FFF2-40B4-BE49-F238E27FC236}">
                <a16:creationId xmlns:a16="http://schemas.microsoft.com/office/drawing/2014/main" id="{77438F0E-A601-2DA7-ECCE-375D2295C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5193" y="1467418"/>
            <a:ext cx="6726059" cy="3490373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3B6FC72E-0079-84D1-513C-BBFF988AC2EC}"/>
              </a:ext>
            </a:extLst>
          </p:cNvPr>
          <p:cNvSpPr txBox="1"/>
          <p:nvPr/>
        </p:nvSpPr>
        <p:spPr>
          <a:xfrm>
            <a:off x="5226200" y="905000"/>
            <a:ext cx="474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Controlador para la conexión con la DB: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C694AD95-869B-2F4D-CFB2-402E24BF41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0613" y="4997552"/>
            <a:ext cx="4130639" cy="1700852"/>
          </a:xfrm>
          <a:prstGeom prst="rect">
            <a:avLst/>
          </a:prstGeom>
        </p:spPr>
      </p:pic>
      <p:sp>
        <p:nvSpPr>
          <p:cNvPr id="28" name="Elipse 27">
            <a:extLst>
              <a:ext uri="{FF2B5EF4-FFF2-40B4-BE49-F238E27FC236}">
                <a16:creationId xmlns:a16="http://schemas.microsoft.com/office/drawing/2014/main" id="{D31AE344-8535-55C6-0F7D-AF5BF2C0D8D7}"/>
              </a:ext>
            </a:extLst>
          </p:cNvPr>
          <p:cNvSpPr/>
          <p:nvPr/>
        </p:nvSpPr>
        <p:spPr>
          <a:xfrm>
            <a:off x="117987" y="127819"/>
            <a:ext cx="629265" cy="629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1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2918F20-A593-29E5-EFA3-D66603260A8F}"/>
              </a:ext>
            </a:extLst>
          </p:cNvPr>
          <p:cNvSpPr txBox="1"/>
          <p:nvPr/>
        </p:nvSpPr>
        <p:spPr>
          <a:xfrm>
            <a:off x="586562" y="5264050"/>
            <a:ext cx="7010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A partir de las necesidades del enunciado se crea la base de datos necesaria para la gestión de los datos.</a:t>
            </a:r>
          </a:p>
          <a:p>
            <a:endParaRPr lang="es-ES" dirty="0"/>
          </a:p>
          <a:p>
            <a:r>
              <a:rPr lang="es-ES" dirty="0"/>
              <a:t>Establecemos la conexión a la DB con el controlador apropiado.</a:t>
            </a:r>
          </a:p>
        </p:txBody>
      </p:sp>
    </p:spTree>
    <p:extLst>
      <p:ext uri="{BB962C8B-B14F-4D97-AF65-F5344CB8AC3E}">
        <p14:creationId xmlns:p14="http://schemas.microsoft.com/office/powerpoint/2010/main" val="235844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E5D817FA-5021-C44F-AF10-D416344C2287}"/>
              </a:ext>
            </a:extLst>
          </p:cNvPr>
          <p:cNvSpPr txBox="1"/>
          <p:nvPr/>
        </p:nvSpPr>
        <p:spPr>
          <a:xfrm>
            <a:off x="239865" y="88140"/>
            <a:ext cx="663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estructura del proyecto en Eclipse es la siguiente: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84E438A-1E0B-B474-25C1-27EA9AC90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98" y="535615"/>
            <a:ext cx="2680660" cy="112213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AAD5EAF-74C1-E67C-DB0F-6973DB4B0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65" y="3636783"/>
            <a:ext cx="2734393" cy="109375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C9D5B8B-E55C-F823-6A1E-5EA8DD258F59}"/>
              </a:ext>
            </a:extLst>
          </p:cNvPr>
          <p:cNvSpPr txBox="1"/>
          <p:nvPr/>
        </p:nvSpPr>
        <p:spPr>
          <a:xfrm>
            <a:off x="166122" y="1684865"/>
            <a:ext cx="118587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u="sng" dirty="0"/>
              <a:t>CONTROLADORES</a:t>
            </a:r>
          </a:p>
          <a:p>
            <a:endParaRPr lang="es-ES" b="1" dirty="0"/>
          </a:p>
          <a:p>
            <a:r>
              <a:rPr lang="es-ES" b="1" dirty="0"/>
              <a:t>Objetivo</a:t>
            </a:r>
            <a:r>
              <a:rPr lang="es-ES" dirty="0"/>
              <a:t>: ser el vínculo entre el código del Back-</a:t>
            </a:r>
            <a:r>
              <a:rPr lang="es-ES" dirty="0" err="1"/>
              <a:t>end</a:t>
            </a:r>
            <a:r>
              <a:rPr lang="es-ES" dirty="0"/>
              <a:t> y el Front-</a:t>
            </a:r>
            <a:r>
              <a:rPr lang="es-ES" dirty="0" err="1"/>
              <a:t>end</a:t>
            </a:r>
            <a:r>
              <a:rPr lang="es-ES" dirty="0"/>
              <a:t>.</a:t>
            </a:r>
          </a:p>
          <a:p>
            <a:r>
              <a:rPr lang="es-ES" dirty="0"/>
              <a:t>	Nuestro back serán los Modelos que generemos, que contendrán los métodos necesarios.</a:t>
            </a:r>
          </a:p>
          <a:p>
            <a:r>
              <a:rPr lang="es-ES" dirty="0"/>
              <a:t>	El </a:t>
            </a:r>
            <a:r>
              <a:rPr lang="es-ES" dirty="0" err="1"/>
              <a:t>front</a:t>
            </a:r>
            <a:r>
              <a:rPr lang="es-ES" dirty="0"/>
              <a:t> será cada una de las View que generemos.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6E17B59-5C1E-E79C-2A3C-471D725734A3}"/>
              </a:ext>
            </a:extLst>
          </p:cNvPr>
          <p:cNvSpPr txBox="1"/>
          <p:nvPr/>
        </p:nvSpPr>
        <p:spPr>
          <a:xfrm>
            <a:off x="166123" y="3267451"/>
            <a:ext cx="663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controladores que hemos generado son los siguientes: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980EBC5-3B7A-4DCA-FED9-32A50FF71342}"/>
              </a:ext>
            </a:extLst>
          </p:cNvPr>
          <p:cNvSpPr txBox="1"/>
          <p:nvPr/>
        </p:nvSpPr>
        <p:spPr>
          <a:xfrm>
            <a:off x="166123" y="4915205"/>
            <a:ext cx="977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función que realizan es llamar a los métodos del Modelo para poder aplicarlos. Por ejemplo: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9CA87AA-3BC5-B7DB-00FA-CEB62FC1E9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9267"/>
          <a:stretch/>
        </p:blipFill>
        <p:spPr>
          <a:xfrm>
            <a:off x="219597" y="5364948"/>
            <a:ext cx="4833671" cy="128802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B152F3F-B43F-BC62-6C9C-A4644CC8B4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633" b="34633"/>
          <a:stretch/>
        </p:blipFill>
        <p:spPr>
          <a:xfrm>
            <a:off x="5284326" y="5364948"/>
            <a:ext cx="4833671" cy="1288026"/>
          </a:xfrm>
          <a:prstGeom prst="rect">
            <a:avLst/>
          </a:prstGeom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182C2BF6-42DF-FB4A-2462-22BB57C69C4D}"/>
              </a:ext>
            </a:extLst>
          </p:cNvPr>
          <p:cNvSpPr/>
          <p:nvPr/>
        </p:nvSpPr>
        <p:spPr>
          <a:xfrm>
            <a:off x="11322870" y="142839"/>
            <a:ext cx="629265" cy="629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3887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3C9D5B8B-E55C-F823-6A1E-5EA8DD258F59}"/>
              </a:ext>
            </a:extLst>
          </p:cNvPr>
          <p:cNvSpPr txBox="1"/>
          <p:nvPr/>
        </p:nvSpPr>
        <p:spPr>
          <a:xfrm>
            <a:off x="166636" y="229691"/>
            <a:ext cx="59293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u="sng" dirty="0"/>
              <a:t>MAIN-APP</a:t>
            </a:r>
          </a:p>
          <a:p>
            <a:endParaRPr lang="es-ES" b="1" dirty="0"/>
          </a:p>
          <a:p>
            <a:pPr algn="just"/>
            <a:r>
              <a:rPr lang="es-ES" b="1" dirty="0"/>
              <a:t>Objetivo</a:t>
            </a:r>
            <a:r>
              <a:rPr lang="es-ES" dirty="0"/>
              <a:t>: generar la View inicial del programa. Su función es permitir la interacción con el usuario para que se pueda acceder a cada una de las View que se han creado.</a:t>
            </a:r>
          </a:p>
          <a:p>
            <a:pPr algn="just"/>
            <a:r>
              <a:rPr lang="es-ES" dirty="0"/>
              <a:t>En nuestro caso, el acceso se da mediante </a:t>
            </a:r>
            <a:r>
              <a:rPr lang="es-ES" dirty="0" err="1"/>
              <a:t>Jbutton</a:t>
            </a:r>
            <a:r>
              <a:rPr lang="es-ES" dirty="0"/>
              <a:t>, cuyos eventos generan las View indicadas acorde al texto mostrado en el propio botón.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6E17B59-5C1E-E79C-2A3C-471D725734A3}"/>
              </a:ext>
            </a:extLst>
          </p:cNvPr>
          <p:cNvSpPr txBox="1"/>
          <p:nvPr/>
        </p:nvSpPr>
        <p:spPr>
          <a:xfrm>
            <a:off x="198334" y="2630348"/>
            <a:ext cx="663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</a:t>
            </a:r>
            <a:r>
              <a:rPr lang="es-ES" dirty="0" err="1"/>
              <a:t>MainFrame</a:t>
            </a:r>
            <a:r>
              <a:rPr lang="es-ES" dirty="0"/>
              <a:t> generado ha sido el siguiente: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E3BEF0-32EC-2922-BFE1-5F1E77EE9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08" y="2999680"/>
            <a:ext cx="2472491" cy="59248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75C2A7F-8FB8-E095-1A2D-45D21478A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08" y="3739669"/>
            <a:ext cx="5236794" cy="29951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F8DC8C6-9967-C5D0-DEF6-0EFA26F8DFA2}"/>
              </a:ext>
            </a:extLst>
          </p:cNvPr>
          <p:cNvSpPr txBox="1"/>
          <p:nvPr/>
        </p:nvSpPr>
        <p:spPr>
          <a:xfrm>
            <a:off x="6447673" y="866696"/>
            <a:ext cx="5418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Como podemos ver, en el </a:t>
            </a:r>
            <a:r>
              <a:rPr lang="es-ES" dirty="0" err="1"/>
              <a:t>MainFrame</a:t>
            </a:r>
            <a:r>
              <a:rPr lang="es-ES" dirty="0"/>
              <a:t> se genera la ventana donde colocaremos todos los </a:t>
            </a:r>
            <a:r>
              <a:rPr lang="es-ES" dirty="0" err="1"/>
              <a:t>Jbutton</a:t>
            </a:r>
            <a:r>
              <a:rPr lang="es-ES" dirty="0"/>
              <a:t> necesarios para acceder a todas las View generadas.</a:t>
            </a:r>
          </a:p>
          <a:p>
            <a:r>
              <a:rPr lang="es-ES" dirty="0"/>
              <a:t>Cada botón está identificado acorde a la View que genera. La vista global sería: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67CC89B-A1DA-7CA4-C568-DE4F7D9FF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673" y="2527843"/>
            <a:ext cx="5571319" cy="3204363"/>
          </a:xfrm>
          <a:prstGeom prst="rect">
            <a:avLst/>
          </a:prstGeom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6F281F61-FD00-5B0D-2659-55F0155B0C1D}"/>
              </a:ext>
            </a:extLst>
          </p:cNvPr>
          <p:cNvSpPr/>
          <p:nvPr/>
        </p:nvSpPr>
        <p:spPr>
          <a:xfrm>
            <a:off x="11322870" y="142839"/>
            <a:ext cx="629265" cy="629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4622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3C9D5B8B-E55C-F823-6A1E-5EA8DD258F59}"/>
              </a:ext>
            </a:extLst>
          </p:cNvPr>
          <p:cNvSpPr txBox="1"/>
          <p:nvPr/>
        </p:nvSpPr>
        <p:spPr>
          <a:xfrm>
            <a:off x="166636" y="229691"/>
            <a:ext cx="592936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u="sng" dirty="0"/>
              <a:t>MODELS</a:t>
            </a:r>
          </a:p>
          <a:p>
            <a:endParaRPr lang="es-ES" b="1" dirty="0"/>
          </a:p>
          <a:p>
            <a:pPr algn="just"/>
            <a:r>
              <a:rPr lang="es-ES" b="1" dirty="0"/>
              <a:t>Objetivo</a:t>
            </a:r>
            <a:r>
              <a:rPr lang="es-ES" dirty="0"/>
              <a:t>: contener el código necesario para que, cuando el controlador lo aplique, se pueda generar el Objeto deseado y manipular esa información con los métodos relacionados del mismo.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6E17B59-5C1E-E79C-2A3C-471D725734A3}"/>
              </a:ext>
            </a:extLst>
          </p:cNvPr>
          <p:cNvSpPr txBox="1"/>
          <p:nvPr/>
        </p:nvSpPr>
        <p:spPr>
          <a:xfrm>
            <a:off x="173009" y="2168683"/>
            <a:ext cx="592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modelos que hemos generado han sido: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F8DC8C6-9967-C5D0-DEF6-0EFA26F8DFA2}"/>
              </a:ext>
            </a:extLst>
          </p:cNvPr>
          <p:cNvSpPr txBox="1"/>
          <p:nvPr/>
        </p:nvSpPr>
        <p:spPr>
          <a:xfrm>
            <a:off x="6447673" y="866696"/>
            <a:ext cx="54180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modelos contienen: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Constructores 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Getters</a:t>
            </a:r>
            <a:r>
              <a:rPr lang="es-ES" dirty="0"/>
              <a:t> y </a:t>
            </a:r>
            <a:r>
              <a:rPr lang="es-ES" dirty="0" err="1"/>
              <a:t>setters</a:t>
            </a: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Métodos de acceso a datos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018FBD-4DE3-EF3B-642F-A18C7DF65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08" y="2596667"/>
            <a:ext cx="2626592" cy="80111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D145A25-F559-926A-2F93-0EBF16706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08" y="3679497"/>
            <a:ext cx="2796782" cy="23700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977F03C-43D1-8A0A-C49F-343F62F9C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318" y="3679497"/>
            <a:ext cx="2804403" cy="18442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72DE90B-048B-F0DD-FC53-CB2F76FEB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4933" y="1519728"/>
            <a:ext cx="4975259" cy="166724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B0EE8DC-745D-B8E5-E1B1-3D2FFEA65AB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5895"/>
          <a:stretch/>
        </p:blipFill>
        <p:spPr>
          <a:xfrm>
            <a:off x="7297276" y="3679497"/>
            <a:ext cx="3718882" cy="80401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1B1F37D-A584-AD9F-8B4F-7DAEFC174D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7276" y="5106335"/>
            <a:ext cx="3954692" cy="1632305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D32A9276-DACF-19A8-F46F-E8E86DFDA69C}"/>
              </a:ext>
            </a:extLst>
          </p:cNvPr>
          <p:cNvSpPr/>
          <p:nvPr/>
        </p:nvSpPr>
        <p:spPr>
          <a:xfrm>
            <a:off x="11322870" y="142839"/>
            <a:ext cx="629265" cy="629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9369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3C9D5B8B-E55C-F823-6A1E-5EA8DD258F59}"/>
              </a:ext>
            </a:extLst>
          </p:cNvPr>
          <p:cNvSpPr txBox="1"/>
          <p:nvPr/>
        </p:nvSpPr>
        <p:spPr>
          <a:xfrm>
            <a:off x="166636" y="229691"/>
            <a:ext cx="59293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u="sng" dirty="0"/>
              <a:t>VIEWS</a:t>
            </a:r>
          </a:p>
          <a:p>
            <a:endParaRPr lang="es-ES" b="1" dirty="0"/>
          </a:p>
          <a:p>
            <a:pPr algn="just"/>
            <a:r>
              <a:rPr lang="es-ES" b="1" dirty="0"/>
              <a:t>Objetivo</a:t>
            </a:r>
            <a:r>
              <a:rPr lang="es-ES" dirty="0"/>
              <a:t>: generar y visualizar el </a:t>
            </a:r>
            <a:r>
              <a:rPr lang="es-ES" dirty="0" err="1"/>
              <a:t>frame</a:t>
            </a:r>
            <a:r>
              <a:rPr lang="es-ES" dirty="0"/>
              <a:t> acorde a la acción deseada que ha sido seleccionada en el </a:t>
            </a:r>
            <a:r>
              <a:rPr lang="es-ES" dirty="0" err="1"/>
              <a:t>MainFrame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La View consta de todos aquellos atributos y campos necesarios para generar una estructura clara y funcional para el usuario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6E17B59-5C1E-E79C-2A3C-471D725734A3}"/>
              </a:ext>
            </a:extLst>
          </p:cNvPr>
          <p:cNvSpPr txBox="1"/>
          <p:nvPr/>
        </p:nvSpPr>
        <p:spPr>
          <a:xfrm>
            <a:off x="166636" y="2805688"/>
            <a:ext cx="592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Las vistas que hemos generado han sido: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F8DC8C6-9967-C5D0-DEF6-0EFA26F8DFA2}"/>
              </a:ext>
            </a:extLst>
          </p:cNvPr>
          <p:cNvSpPr txBox="1"/>
          <p:nvPr/>
        </p:nvSpPr>
        <p:spPr>
          <a:xfrm>
            <a:off x="6194322" y="866696"/>
            <a:ext cx="599767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Estos son algunos elementos típicos que se utilizan para…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 Rellenar campos con información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Identificar los campos de la </a:t>
            </a:r>
            <a:r>
              <a:rPr lang="es-ES" dirty="0" err="1"/>
              <a:t>view</a:t>
            </a:r>
            <a:r>
              <a:rPr lang="es-ES" dirty="0"/>
              <a:t> y agregar campos: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Establecer conexión con los controladores: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Indicar información adicional: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2CFCAFD-8283-0546-1F7A-3ADF227C9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9" y="3227781"/>
            <a:ext cx="2600250" cy="23176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7F7F190-D70D-1C71-029F-024256F9A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325" y="1464387"/>
            <a:ext cx="4198984" cy="116596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420A5F0-4DC7-BBF2-A8AF-EF5D6FD57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785" y="3145519"/>
            <a:ext cx="2941575" cy="108213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CC7598A-1016-701A-2155-783E74A36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6325" y="4815605"/>
            <a:ext cx="4618120" cy="594412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D51BA0D0-C781-A7F8-00AB-EBA43FBD47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7009" y="5894538"/>
            <a:ext cx="4214225" cy="762066"/>
          </a:xfrm>
          <a:prstGeom prst="rect">
            <a:avLst/>
          </a:prstGeom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2C492F9A-9E19-C35E-FEBB-7A816476E0E7}"/>
              </a:ext>
            </a:extLst>
          </p:cNvPr>
          <p:cNvSpPr/>
          <p:nvPr/>
        </p:nvSpPr>
        <p:spPr>
          <a:xfrm>
            <a:off x="11322870" y="142839"/>
            <a:ext cx="629265" cy="629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7116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3C9D5B8B-E55C-F823-6A1E-5EA8DD258F59}"/>
              </a:ext>
            </a:extLst>
          </p:cNvPr>
          <p:cNvSpPr txBox="1"/>
          <p:nvPr/>
        </p:nvSpPr>
        <p:spPr>
          <a:xfrm>
            <a:off x="3131318" y="162770"/>
            <a:ext cx="592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u="sng" dirty="0"/>
              <a:t>VIEWS: ejemplos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2BE14FAA-1A77-BA10-2334-8563D3D90FA8}"/>
              </a:ext>
            </a:extLst>
          </p:cNvPr>
          <p:cNvGrpSpPr/>
          <p:nvPr/>
        </p:nvGrpSpPr>
        <p:grpSpPr>
          <a:xfrm>
            <a:off x="283714" y="1158198"/>
            <a:ext cx="3079245" cy="3852345"/>
            <a:chOff x="314194" y="1158198"/>
            <a:chExt cx="3079245" cy="3852345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1F3BFB3F-D05D-38D4-0179-D4DA0AC8D8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8699"/>
            <a:stretch/>
          </p:blipFill>
          <p:spPr>
            <a:xfrm>
              <a:off x="314194" y="1558308"/>
              <a:ext cx="3079245" cy="3452235"/>
            </a:xfrm>
            <a:prstGeom prst="rect">
              <a:avLst/>
            </a:prstGeom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C025254D-F05C-ED6B-6068-FF1D36ECC43E}"/>
                </a:ext>
              </a:extLst>
            </p:cNvPr>
            <p:cNvSpPr txBox="1"/>
            <p:nvPr/>
          </p:nvSpPr>
          <p:spPr>
            <a:xfrm>
              <a:off x="602423" y="1158198"/>
              <a:ext cx="25027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u="sng" dirty="0" err="1"/>
                <a:t>MainFrame</a:t>
              </a:r>
              <a:endParaRPr lang="es-ES" sz="2000" b="1" u="sng" dirty="0"/>
            </a:p>
          </p:txBody>
        </p:sp>
      </p:grpSp>
      <p:pic>
        <p:nvPicPr>
          <p:cNvPr id="10" name="Imagen 9">
            <a:extLst>
              <a:ext uri="{FF2B5EF4-FFF2-40B4-BE49-F238E27FC236}">
                <a16:creationId xmlns:a16="http://schemas.microsoft.com/office/drawing/2014/main" id="{890D6C65-586E-E06D-903F-25447A365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582" y="2274650"/>
            <a:ext cx="3749365" cy="285774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A294BD4-8171-FE79-DFF0-0B63AD433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162" y="2298997"/>
            <a:ext cx="3734124" cy="1432684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DFA00DA1-CE9E-F711-ED76-DA607293C490}"/>
              </a:ext>
            </a:extLst>
          </p:cNvPr>
          <p:cNvSpPr/>
          <p:nvPr/>
        </p:nvSpPr>
        <p:spPr>
          <a:xfrm>
            <a:off x="690880" y="2323344"/>
            <a:ext cx="2502786" cy="53161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73A2DEA4-59E1-0AC7-42E5-6226B8BF579C}"/>
              </a:ext>
            </a:extLst>
          </p:cNvPr>
          <p:cNvCxnSpPr>
            <a:cxnSpLocks/>
            <a:stCxn id="15" idx="0"/>
            <a:endCxn id="10" idx="0"/>
          </p:cNvCxnSpPr>
          <p:nvPr/>
        </p:nvCxnSpPr>
        <p:spPr>
          <a:xfrm rot="5400000" flipH="1" flipV="1">
            <a:off x="3932922" y="284001"/>
            <a:ext cx="48694" cy="4029992"/>
          </a:xfrm>
          <a:prstGeom prst="bentConnector3">
            <a:avLst>
              <a:gd name="adj1" fmla="val 569462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500FBC8-F5F9-48A7-7907-DA1DBCC4C8B8}"/>
              </a:ext>
            </a:extLst>
          </p:cNvPr>
          <p:cNvSpPr/>
          <p:nvPr/>
        </p:nvSpPr>
        <p:spPr>
          <a:xfrm>
            <a:off x="690880" y="4003041"/>
            <a:ext cx="2502786" cy="53161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E6778FC2-822C-64E2-784C-5586D93FDF46}"/>
              </a:ext>
            </a:extLst>
          </p:cNvPr>
          <p:cNvCxnSpPr>
            <a:cxnSpLocks/>
            <a:stCxn id="25" idx="2"/>
            <a:endCxn id="14" idx="2"/>
          </p:cNvCxnSpPr>
          <p:nvPr/>
        </p:nvCxnSpPr>
        <p:spPr>
          <a:xfrm rot="5400000" flipH="1" flipV="1">
            <a:off x="5590260" y="83693"/>
            <a:ext cx="802976" cy="8098951"/>
          </a:xfrm>
          <a:prstGeom prst="bentConnector3">
            <a:avLst>
              <a:gd name="adj1" fmla="val -120836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8453A1C8-86DF-0B35-EE7A-7BAF4F1DFD9F}"/>
              </a:ext>
            </a:extLst>
          </p:cNvPr>
          <p:cNvSpPr/>
          <p:nvPr/>
        </p:nvSpPr>
        <p:spPr>
          <a:xfrm>
            <a:off x="11322870" y="142839"/>
            <a:ext cx="629265" cy="629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96185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E5D817FA-5021-C44F-AF10-D416344C2287}"/>
              </a:ext>
            </a:extLst>
          </p:cNvPr>
          <p:cNvSpPr txBox="1"/>
          <p:nvPr/>
        </p:nvSpPr>
        <p:spPr>
          <a:xfrm>
            <a:off x="432619" y="863076"/>
            <a:ext cx="474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DB utilizada: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D31AE344-8535-55C6-0F7D-AF5BF2C0D8D7}"/>
              </a:ext>
            </a:extLst>
          </p:cNvPr>
          <p:cNvSpPr/>
          <p:nvPr/>
        </p:nvSpPr>
        <p:spPr>
          <a:xfrm>
            <a:off x="117987" y="127819"/>
            <a:ext cx="629265" cy="629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2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E6CCED3C-82A1-658D-513D-D57762D91F41}"/>
              </a:ext>
            </a:extLst>
          </p:cNvPr>
          <p:cNvGrpSpPr/>
          <p:nvPr/>
        </p:nvGrpSpPr>
        <p:grpSpPr>
          <a:xfrm>
            <a:off x="432619" y="1165745"/>
            <a:ext cx="5173745" cy="2979670"/>
            <a:chOff x="360297" y="1461735"/>
            <a:chExt cx="5173745" cy="297967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1F246805-43EF-C586-4F78-019B9D406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297" y="1735688"/>
              <a:ext cx="2127506" cy="1592722"/>
            </a:xfrm>
            <a:prstGeom prst="rect">
              <a:avLst/>
            </a:prstGeom>
          </p:spPr>
        </p:pic>
        <p:cxnSp>
          <p:nvCxnSpPr>
            <p:cNvPr id="12" name="Conector: angular 11">
              <a:extLst>
                <a:ext uri="{FF2B5EF4-FFF2-40B4-BE49-F238E27FC236}">
                  <a16:creationId xmlns:a16="http://schemas.microsoft.com/office/drawing/2014/main" id="{B5785E3B-25BC-9478-AA64-8599D33632B9}"/>
                </a:ext>
              </a:extLst>
            </p:cNvPr>
            <p:cNvCxnSpPr>
              <a:cxnSpLocks/>
              <a:stCxn id="21" idx="3"/>
              <a:endCxn id="37" idx="1"/>
            </p:cNvCxnSpPr>
            <p:nvPr/>
          </p:nvCxnSpPr>
          <p:spPr>
            <a:xfrm>
              <a:off x="2318099" y="3174280"/>
              <a:ext cx="1348881" cy="745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47E2F656-22B0-FA01-CA6B-7EA0B5F7266A}"/>
                </a:ext>
              </a:extLst>
            </p:cNvPr>
            <p:cNvSpPr/>
            <p:nvPr/>
          </p:nvSpPr>
          <p:spPr>
            <a:xfrm>
              <a:off x="720069" y="2711074"/>
              <a:ext cx="1590512" cy="255365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B651E897-3902-B271-A2CE-B41DE43E5AAB}"/>
                </a:ext>
              </a:extLst>
            </p:cNvPr>
            <p:cNvSpPr/>
            <p:nvPr/>
          </p:nvSpPr>
          <p:spPr>
            <a:xfrm>
              <a:off x="720069" y="2375550"/>
              <a:ext cx="1590511" cy="255365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9" name="Conector: angular 18">
              <a:extLst>
                <a:ext uri="{FF2B5EF4-FFF2-40B4-BE49-F238E27FC236}">
                  <a16:creationId xmlns:a16="http://schemas.microsoft.com/office/drawing/2014/main" id="{237E8B38-8CD8-5798-E464-02E666CB0FFE}"/>
                </a:ext>
              </a:extLst>
            </p:cNvPr>
            <p:cNvCxnSpPr>
              <a:cxnSpLocks/>
              <a:stCxn id="16" idx="3"/>
              <a:endCxn id="26" idx="1"/>
            </p:cNvCxnSpPr>
            <p:nvPr/>
          </p:nvCxnSpPr>
          <p:spPr>
            <a:xfrm flipV="1">
              <a:off x="2310580" y="1850389"/>
              <a:ext cx="1356400" cy="652844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D03EF5EE-FC55-FAE3-C211-5C430A4AFE36}"/>
                </a:ext>
              </a:extLst>
            </p:cNvPr>
            <p:cNvSpPr/>
            <p:nvPr/>
          </p:nvSpPr>
          <p:spPr>
            <a:xfrm>
              <a:off x="727587" y="3046597"/>
              <a:ext cx="1590512" cy="255365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9CB1886B-8785-0F6B-C71D-E89043903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6980" y="1461735"/>
              <a:ext cx="1806097" cy="777307"/>
            </a:xfrm>
            <a:prstGeom prst="rect">
              <a:avLst/>
            </a:prstGeom>
          </p:spPr>
        </p:pic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52F020D7-18E8-5DA5-9062-E00EDCA26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7945" y="2455468"/>
              <a:ext cx="1676545" cy="762066"/>
            </a:xfrm>
            <a:prstGeom prst="rect">
              <a:avLst/>
            </a:prstGeom>
          </p:spPr>
        </p:pic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8F9FD8AD-D6C9-1463-1EF3-2E4E9217548E}"/>
                </a:ext>
              </a:extLst>
            </p:cNvPr>
            <p:cNvCxnSpPr>
              <a:stCxn id="15" idx="3"/>
              <a:endCxn id="32" idx="1"/>
            </p:cNvCxnSpPr>
            <p:nvPr/>
          </p:nvCxnSpPr>
          <p:spPr>
            <a:xfrm flipV="1">
              <a:off x="2310581" y="2836501"/>
              <a:ext cx="1417364" cy="2256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CFEA0262-5C46-BA74-B75A-5CC1BB420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66980" y="3397375"/>
              <a:ext cx="1867062" cy="1044030"/>
            </a:xfrm>
            <a:prstGeom prst="rect">
              <a:avLst/>
            </a:prstGeom>
          </p:spPr>
        </p:pic>
      </p:grpSp>
      <p:pic>
        <p:nvPicPr>
          <p:cNvPr id="43" name="Imagen 42">
            <a:extLst>
              <a:ext uri="{FF2B5EF4-FFF2-40B4-BE49-F238E27FC236}">
                <a16:creationId xmlns:a16="http://schemas.microsoft.com/office/drawing/2014/main" id="{D429A952-2D8E-D251-587A-B995C92DE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5638" y="1232408"/>
            <a:ext cx="2554525" cy="5508195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8BFA1168-CEEE-E389-E931-71C98BE96A08}"/>
              </a:ext>
            </a:extLst>
          </p:cNvPr>
          <p:cNvSpPr txBox="1"/>
          <p:nvPr/>
        </p:nvSpPr>
        <p:spPr>
          <a:xfrm>
            <a:off x="6432159" y="863076"/>
            <a:ext cx="474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Estructura del proyecto y archivos generados:</a:t>
            </a:r>
          </a:p>
        </p:txBody>
      </p:sp>
    </p:spTree>
    <p:extLst>
      <p:ext uri="{BB962C8B-B14F-4D97-AF65-F5344CB8AC3E}">
        <p14:creationId xmlns:p14="http://schemas.microsoft.com/office/powerpoint/2010/main" val="3468661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40F19A1A-1522-FA9F-F64F-FBE86A65FE3B}"/>
              </a:ext>
            </a:extLst>
          </p:cNvPr>
          <p:cNvSpPr/>
          <p:nvPr/>
        </p:nvSpPr>
        <p:spPr>
          <a:xfrm>
            <a:off x="11322870" y="142839"/>
            <a:ext cx="629265" cy="629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2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DEA659E2-4129-737A-5B77-23D3959606B3}"/>
              </a:ext>
            </a:extLst>
          </p:cNvPr>
          <p:cNvGrpSpPr/>
          <p:nvPr/>
        </p:nvGrpSpPr>
        <p:grpSpPr>
          <a:xfrm>
            <a:off x="456176" y="1278195"/>
            <a:ext cx="4833579" cy="3598606"/>
            <a:chOff x="485673" y="1414834"/>
            <a:chExt cx="4152516" cy="3302335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53B6EB33-521E-5C1D-3145-D3924BD77D40}"/>
                </a:ext>
              </a:extLst>
            </p:cNvPr>
            <p:cNvGrpSpPr/>
            <p:nvPr/>
          </p:nvGrpSpPr>
          <p:grpSpPr>
            <a:xfrm>
              <a:off x="485673" y="1414834"/>
              <a:ext cx="3787468" cy="3302335"/>
              <a:chOff x="554498" y="1138533"/>
              <a:chExt cx="3787468" cy="3302335"/>
            </a:xfrm>
          </p:grpSpPr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E447921F-CF5C-1A3F-2F2C-112B1013F0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4498" y="1453569"/>
                <a:ext cx="3787468" cy="2987299"/>
              </a:xfrm>
              <a:prstGeom prst="rect">
                <a:avLst/>
              </a:prstGeom>
            </p:spPr>
          </p:pic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FC97B2D-91BD-7270-A10A-C6838F7DAA77}"/>
                  </a:ext>
                </a:extLst>
              </p:cNvPr>
              <p:cNvSpPr txBox="1"/>
              <p:nvPr/>
            </p:nvSpPr>
            <p:spPr>
              <a:xfrm>
                <a:off x="1196839" y="1138533"/>
                <a:ext cx="25027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 b="1" u="sng" dirty="0" err="1"/>
                  <a:t>MainFrame</a:t>
                </a:r>
                <a:endParaRPr lang="es-ES" sz="2000" b="1" u="sng" dirty="0"/>
              </a:p>
            </p:txBody>
          </p:sp>
        </p:grpSp>
        <p:sp>
          <p:nvSpPr>
            <p:cNvPr id="11" name="Cerrar llave 10">
              <a:extLst>
                <a:ext uri="{FF2B5EF4-FFF2-40B4-BE49-F238E27FC236}">
                  <a16:creationId xmlns:a16="http://schemas.microsoft.com/office/drawing/2014/main" id="{21E5CE03-1490-853E-5E4A-70410F703FE6}"/>
                </a:ext>
              </a:extLst>
            </p:cNvPr>
            <p:cNvSpPr/>
            <p:nvPr/>
          </p:nvSpPr>
          <p:spPr>
            <a:xfrm>
              <a:off x="4313246" y="2172929"/>
              <a:ext cx="324943" cy="757084"/>
            </a:xfrm>
            <a:prstGeom prst="rightBrace">
              <a:avLst>
                <a:gd name="adj1" fmla="val 66568"/>
                <a:gd name="adj2" fmla="val 50000"/>
              </a:avLst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8D3166CE-AB43-EB66-CA4D-217C67188DDB}"/>
              </a:ext>
            </a:extLst>
          </p:cNvPr>
          <p:cNvGrpSpPr/>
          <p:nvPr/>
        </p:nvGrpSpPr>
        <p:grpSpPr>
          <a:xfrm>
            <a:off x="5762726" y="869144"/>
            <a:ext cx="5023926" cy="2006792"/>
            <a:chOff x="5251449" y="614903"/>
            <a:chExt cx="5023926" cy="2006792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2A433EEB-84C3-0257-61AC-22D369DF21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1968"/>
            <a:stretch/>
          </p:blipFill>
          <p:spPr>
            <a:xfrm>
              <a:off x="5645579" y="614903"/>
              <a:ext cx="4629796" cy="2006792"/>
            </a:xfrm>
            <a:prstGeom prst="rect">
              <a:avLst/>
            </a:prstGeom>
          </p:spPr>
        </p:pic>
        <p:sp>
          <p:nvSpPr>
            <p:cNvPr id="13" name="Cerrar llave 12">
              <a:extLst>
                <a:ext uri="{FF2B5EF4-FFF2-40B4-BE49-F238E27FC236}">
                  <a16:creationId xmlns:a16="http://schemas.microsoft.com/office/drawing/2014/main" id="{797C71F7-6A37-6506-0ACC-3FBA8E314A1C}"/>
                </a:ext>
              </a:extLst>
            </p:cNvPr>
            <p:cNvSpPr/>
            <p:nvPr/>
          </p:nvSpPr>
          <p:spPr>
            <a:xfrm rot="10800000">
              <a:off x="5251449" y="1922207"/>
              <a:ext cx="324943" cy="699488"/>
            </a:xfrm>
            <a:prstGeom prst="rightBrace">
              <a:avLst>
                <a:gd name="adj1" fmla="val 59772"/>
                <a:gd name="adj2" fmla="val 50000"/>
              </a:avLst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845F40C-E338-9D3B-7110-36F5F4D4262D}"/>
              </a:ext>
            </a:extLst>
          </p:cNvPr>
          <p:cNvSpPr txBox="1"/>
          <p:nvPr/>
        </p:nvSpPr>
        <p:spPr>
          <a:xfrm>
            <a:off x="7108140" y="469034"/>
            <a:ext cx="2913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u="sng" dirty="0"/>
              <a:t>Selector de tablas (DB)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FDB53D5-DDDF-89B0-24BF-72BED6361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502" y="3332475"/>
            <a:ext cx="4560305" cy="1544326"/>
          </a:xfrm>
          <a:prstGeom prst="rect">
            <a:avLst/>
          </a:prstGeom>
        </p:spPr>
      </p:pic>
      <p:sp>
        <p:nvSpPr>
          <p:cNvPr id="23" name="Cerrar llave 22">
            <a:extLst>
              <a:ext uri="{FF2B5EF4-FFF2-40B4-BE49-F238E27FC236}">
                <a16:creationId xmlns:a16="http://schemas.microsoft.com/office/drawing/2014/main" id="{E6BF6E54-7E70-512E-0893-CA1D2B032328}"/>
              </a:ext>
            </a:extLst>
          </p:cNvPr>
          <p:cNvSpPr/>
          <p:nvPr/>
        </p:nvSpPr>
        <p:spPr>
          <a:xfrm>
            <a:off x="4911517" y="3016497"/>
            <a:ext cx="378238" cy="825006"/>
          </a:xfrm>
          <a:prstGeom prst="rightBrace">
            <a:avLst>
              <a:gd name="adj1" fmla="val 66568"/>
              <a:gd name="adj2" fmla="val 50000"/>
            </a:avLst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errar llave 23">
            <a:extLst>
              <a:ext uri="{FF2B5EF4-FFF2-40B4-BE49-F238E27FC236}">
                <a16:creationId xmlns:a16="http://schemas.microsoft.com/office/drawing/2014/main" id="{2A21A16A-265E-426C-BA5F-F7A976C39BCA}"/>
              </a:ext>
            </a:extLst>
          </p:cNvPr>
          <p:cNvSpPr/>
          <p:nvPr/>
        </p:nvSpPr>
        <p:spPr>
          <a:xfrm rot="10800000">
            <a:off x="5906881" y="3429000"/>
            <a:ext cx="378238" cy="1369142"/>
          </a:xfrm>
          <a:prstGeom prst="rightBrace">
            <a:avLst>
              <a:gd name="adj1" fmla="val 66568"/>
              <a:gd name="adj2" fmla="val 50000"/>
            </a:avLst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AD62EE5-8B95-FC8F-3A14-DBE95ABB6B42}"/>
              </a:ext>
            </a:extLst>
          </p:cNvPr>
          <p:cNvSpPr txBox="1"/>
          <p:nvPr/>
        </p:nvSpPr>
        <p:spPr>
          <a:xfrm>
            <a:off x="6538453" y="3075991"/>
            <a:ext cx="4080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u="sng" dirty="0"/>
              <a:t>Selector acciones a realizar</a:t>
            </a:r>
          </a:p>
        </p:txBody>
      </p:sp>
    </p:spTree>
    <p:extLst>
      <p:ext uri="{BB962C8B-B14F-4D97-AF65-F5344CB8AC3E}">
        <p14:creationId xmlns:p14="http://schemas.microsoft.com/office/powerpoint/2010/main" val="1243222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416</Words>
  <Application>Microsoft Office PowerPoint</Application>
  <PresentationFormat>Panorámica</PresentationFormat>
  <Paragraphs>81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Office</dc:creator>
  <cp:lastModifiedBy>Office</cp:lastModifiedBy>
  <cp:revision>11</cp:revision>
  <dcterms:created xsi:type="dcterms:W3CDTF">2024-05-03T07:51:36Z</dcterms:created>
  <dcterms:modified xsi:type="dcterms:W3CDTF">2024-06-06T10:58:59Z</dcterms:modified>
</cp:coreProperties>
</file>