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39"/>
  </p:notesMasterIdLst>
  <p:sldIdLst>
    <p:sldId id="256" r:id="rId2"/>
    <p:sldId id="258" r:id="rId3"/>
    <p:sldId id="259" r:id="rId4"/>
    <p:sldId id="260" r:id="rId5"/>
    <p:sldId id="261" r:id="rId6"/>
    <p:sldId id="308" r:id="rId7"/>
    <p:sldId id="306" r:id="rId8"/>
    <p:sldId id="307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4" r:id="rId19"/>
    <p:sldId id="273" r:id="rId20"/>
    <p:sldId id="280" r:id="rId21"/>
    <p:sldId id="300" r:id="rId22"/>
    <p:sldId id="301" r:id="rId23"/>
    <p:sldId id="282" r:id="rId24"/>
    <p:sldId id="283" r:id="rId25"/>
    <p:sldId id="285" r:id="rId26"/>
    <p:sldId id="305" r:id="rId27"/>
    <p:sldId id="286" r:id="rId28"/>
    <p:sldId id="287" r:id="rId29"/>
    <p:sldId id="290" r:id="rId30"/>
    <p:sldId id="291" r:id="rId31"/>
    <p:sldId id="296" r:id="rId32"/>
    <p:sldId id="297" r:id="rId33"/>
    <p:sldId id="295" r:id="rId34"/>
    <p:sldId id="310" r:id="rId35"/>
    <p:sldId id="309" r:id="rId36"/>
    <p:sldId id="299" r:id="rId37"/>
    <p:sldId id="312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101C1-90B0-4A89-AE9F-7781EF66A362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8ED0C-B3DC-47CF-95D1-673842167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6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4A15-ADCD-4BFA-A44E-888BB9950E7A}" type="datetime1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998E-C066-4C9E-9F82-BC7B12558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12286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A1B4-B20C-4C05-B4E9-C8CA57F4C39C}" type="datetime1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998E-C066-4C9E-9F82-BC7B12558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1144"/>
      </p:ext>
    </p:extLst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D22F-7836-4A6F-8010-EC99F1E9EB85}" type="datetime1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998E-C066-4C9E-9F82-BC7B12558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27942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89109-80C6-4DED-AE48-952E14EF5353}" type="datetime1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998E-C066-4C9E-9F82-BC7B12558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73601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EB1D-6A50-4A68-9E2A-EF89FF9F7F09}" type="datetime1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998E-C066-4C9E-9F82-BC7B12558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39079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E3CE-BAF9-4BBF-AA71-5CCE31335BB4}" type="datetime1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998E-C066-4C9E-9F82-BC7B12558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1939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97F9-8E4D-4587-AA63-500C6280981F}" type="datetime1">
              <a:rPr lang="en-US" smtClean="0"/>
              <a:t>8/30/2019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998E-C066-4C9E-9F82-BC7B12558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16797"/>
      </p:ext>
    </p:extLst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8931-21AD-4243-AC31-80064F0A50CB}" type="datetime1">
              <a:rPr lang="en-US" smtClean="0"/>
              <a:t>8/30/2019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998E-C066-4C9E-9F82-BC7B12558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83990"/>
      </p:ext>
    </p:extLst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D192F-0D66-4E4E-BE63-416A79BD2140}" type="datetime1">
              <a:rPr lang="en-US" smtClean="0"/>
              <a:t>8/30/2019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998E-C066-4C9E-9F82-BC7B12558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757097"/>
      </p:ext>
    </p:extLst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359A-9880-4BF0-917B-67DBA109A161}" type="datetime1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998E-C066-4C9E-9F82-BC7B12558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53710"/>
      </p:ext>
    </p:extLst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288E-B502-480F-A757-33BA3B468A65}" type="datetime1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998E-C066-4C9E-9F82-BC7B12558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94050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7B0E6-688A-44C5-B863-A4C062F05BD6}" type="datetime1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0998E-C066-4C9E-9F82-BC7B12558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058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ransition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shim-karki/" TargetMode="External"/><Relationship Id="rId2" Type="http://schemas.openxmlformats.org/officeDocument/2006/relationships/hyperlink" Target="https://github.com/AchillesKarki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aceem123@gmail.com" TargetMode="External"/><Relationship Id="rId4" Type="http://schemas.openxmlformats.org/officeDocument/2006/relationships/hyperlink" Target="https://www.facebook.com/iron.ashim.maide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eb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33EED42-0246-42AB-895F-1180BF9E0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374384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Unit Testing and E2E Testing in Angular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AF8B283-E5C0-4A67-841C-579BD0344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B1671E-2959-44A5-B564-411D05F6B7E3}"/>
              </a:ext>
            </a:extLst>
          </p:cNvPr>
          <p:cNvSpPr txBox="1"/>
          <p:nvPr/>
        </p:nvSpPr>
        <p:spPr>
          <a:xfrm>
            <a:off x="9069253" y="5483616"/>
            <a:ext cx="2586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ASHIM KARKI</a:t>
            </a:r>
          </a:p>
        </p:txBody>
      </p:sp>
    </p:spTree>
    <p:extLst>
      <p:ext uri="{BB962C8B-B14F-4D97-AF65-F5344CB8AC3E}">
        <p14:creationId xmlns:p14="http://schemas.microsoft.com/office/powerpoint/2010/main" val="31855540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3E4A4A-D77E-404F-9EDB-810EB2F6A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b="1" dirty="0"/>
              <a:t>Agendas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CFC36-44BB-4249-9D85-80C4C54BF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Angular Testing Tools</a:t>
            </a:r>
          </a:p>
          <a:p>
            <a:r>
              <a:rPr lang="en-US" sz="2000" dirty="0"/>
              <a:t>Jasmine Introduction</a:t>
            </a:r>
          </a:p>
          <a:p>
            <a:r>
              <a:rPr lang="en-US" sz="2000" dirty="0"/>
              <a:t>Faking and Mocking Dependencies</a:t>
            </a:r>
          </a:p>
          <a:p>
            <a:r>
              <a:rPr lang="en-US" sz="2000" dirty="0"/>
              <a:t>Angular Testbed</a:t>
            </a:r>
          </a:p>
          <a:p>
            <a:r>
              <a:rPr lang="en-US" sz="2000" dirty="0"/>
              <a:t>Code Coverage</a:t>
            </a:r>
          </a:p>
          <a:p>
            <a:r>
              <a:rPr lang="en-US" sz="2000" dirty="0"/>
              <a:t>E2E testing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35F6D1-1D27-4C10-9B5A-EF9C1FAAF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998E-C066-4C9E-9F82-BC7B1255899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75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E7570-2499-4433-A210-A7FB336AB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393719"/>
            <a:ext cx="9872134" cy="1193968"/>
          </a:xfrm>
          <a:noFill/>
          <a:ln w="38100">
            <a:noFill/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Angular Testing Tools</a:t>
            </a:r>
          </a:p>
        </p:txBody>
      </p:sp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3DAB9978-C3DD-4405-BE06-47C3F137FEC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37" y="2353528"/>
            <a:ext cx="2743200" cy="638175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5A735A8-8BC2-4897-B15F-9D67FB1FCB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1274" y="4661643"/>
            <a:ext cx="2600325" cy="714375"/>
          </a:xfrm>
        </p:spPr>
      </p:pic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4A285FE8-3EBB-43B5-A1B1-48F1636419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745" y="2194560"/>
            <a:ext cx="4459243" cy="9304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pic>
        <p:nvPicPr>
          <p:cNvPr id="20" name="Picture 19" descr="A drawing of a person&#10;&#10;Description automatically generated">
            <a:extLst>
              <a:ext uri="{FF2B5EF4-FFF2-40B4-BE49-F238E27FC236}">
                <a16:creationId xmlns:a16="http://schemas.microsoft.com/office/drawing/2014/main" id="{C5625A88-FD40-473D-9C50-81DB3FC370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366" y="3732956"/>
            <a:ext cx="4572000" cy="257175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4AB762-AE3A-4D1B-81FD-E7DC1921E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998E-C066-4C9E-9F82-BC7B1255899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60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2721443-B4CE-4559-A6C7-004C77A20F7D}"/>
              </a:ext>
            </a:extLst>
          </p:cNvPr>
          <p:cNvSpPr/>
          <p:nvPr/>
        </p:nvSpPr>
        <p:spPr>
          <a:xfrm>
            <a:off x="2352675" y="958066"/>
            <a:ext cx="74866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82AAFF"/>
                </a:solidFill>
                <a:latin typeface="Consolas" panose="020B0609020204030204" pitchFamily="49" charset="0"/>
              </a:rPr>
              <a:t>describe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9F5DD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ECC48D"/>
                </a:solidFill>
                <a:latin typeface="Consolas" panose="020B0609020204030204" pitchFamily="49" charset="0"/>
              </a:rPr>
              <a:t>Description of the test suite</a:t>
            </a:r>
            <a:r>
              <a:rPr lang="en-US" dirty="0">
                <a:solidFill>
                  <a:srgbClr val="D9F5DD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D9F5DD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792EA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endParaRPr lang="en-US" i="1" dirty="0">
              <a:solidFill>
                <a:srgbClr val="82AA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i="1" dirty="0">
                <a:solidFill>
                  <a:srgbClr val="82AAFF"/>
                </a:solidFill>
                <a:latin typeface="Consolas" panose="020B0609020204030204" pitchFamily="49" charset="0"/>
              </a:rPr>
              <a:t>it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9F5DD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ECC48D"/>
                </a:solidFill>
                <a:latin typeface="Consolas" panose="020B0609020204030204" pitchFamily="49" charset="0"/>
              </a:rPr>
              <a:t>should add numbers</a:t>
            </a:r>
            <a:r>
              <a:rPr lang="en-US" dirty="0">
                <a:solidFill>
                  <a:srgbClr val="D9F5DD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D9F5DD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792EA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i="1" dirty="0">
                <a:solidFill>
                  <a:srgbClr val="82AAFF"/>
                </a:solidFill>
                <a:latin typeface="Consolas" panose="020B0609020204030204" pitchFamily="49" charset="0"/>
              </a:rPr>
              <a:t>	expect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78C6C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792EA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78C6C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)</a:t>
            </a:r>
            <a:r>
              <a:rPr lang="en-US" i="1" dirty="0">
                <a:solidFill>
                  <a:srgbClr val="C792EA"/>
                </a:solidFill>
                <a:latin typeface="Consolas" panose="020B0609020204030204" pitchFamily="49" charset="0"/>
              </a:rPr>
              <a:t>.</a:t>
            </a:r>
            <a:r>
              <a:rPr lang="en-US" i="1" dirty="0">
                <a:solidFill>
                  <a:srgbClr val="82AAFF"/>
                </a:solidFill>
                <a:latin typeface="Consolas" panose="020B0609020204030204" pitchFamily="49" charset="0"/>
              </a:rPr>
              <a:t>toEqual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78C6C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});</a:t>
            </a:r>
          </a:p>
          <a:p>
            <a:pPr lvl="1"/>
            <a:b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D6DEEB"/>
              </a:solidFill>
              <a:latin typeface="Consolas" panose="020B0609020204030204" pitchFamily="49" charset="0"/>
            </a:endParaRPr>
          </a:p>
          <a:p>
            <a:pPr lvl="1"/>
            <a:r>
              <a:rPr lang="en-US" i="1" dirty="0">
                <a:solidFill>
                  <a:srgbClr val="82AAFF"/>
                </a:solidFill>
                <a:latin typeface="Consolas" panose="020B0609020204030204" pitchFamily="49" charset="0"/>
              </a:rPr>
              <a:t>it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9F5DD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ECC48D"/>
                </a:solidFill>
                <a:latin typeface="Consolas" panose="020B0609020204030204" pitchFamily="49" charset="0"/>
              </a:rPr>
              <a:t>should add numbers</a:t>
            </a:r>
            <a:r>
              <a:rPr lang="en-US" dirty="0">
                <a:solidFill>
                  <a:srgbClr val="D9F5DD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D9F5DD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792EA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i="1" dirty="0">
                <a:solidFill>
                  <a:srgbClr val="82AAFF"/>
                </a:solidFill>
                <a:latin typeface="Consolas" panose="020B0609020204030204" pitchFamily="49" charset="0"/>
              </a:rPr>
              <a:t>	expect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78C6C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792EA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78C6C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)</a:t>
            </a:r>
            <a:r>
              <a:rPr lang="en-US" i="1" dirty="0">
                <a:solidFill>
                  <a:srgbClr val="C792EA"/>
                </a:solidFill>
                <a:latin typeface="Consolas" panose="020B0609020204030204" pitchFamily="49" charset="0"/>
              </a:rPr>
              <a:t>.</a:t>
            </a:r>
            <a:r>
              <a:rPr lang="en-US" i="1" dirty="0">
                <a:solidFill>
                  <a:srgbClr val="82AAFF"/>
                </a:solidFill>
                <a:latin typeface="Consolas" panose="020B0609020204030204" pitchFamily="49" charset="0"/>
              </a:rPr>
              <a:t>toEqual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78C6C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});</a:t>
            </a:r>
          </a:p>
          <a:p>
            <a:pPr lvl="1"/>
            <a:b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D6DEEB"/>
              </a:solidFill>
              <a:latin typeface="Consolas" panose="020B0609020204030204" pitchFamily="49" charset="0"/>
            </a:endParaRPr>
          </a:p>
          <a:p>
            <a:pPr lvl="1"/>
            <a:r>
              <a:rPr lang="en-US" i="1" dirty="0">
                <a:solidFill>
                  <a:srgbClr val="82AAFF"/>
                </a:solidFill>
                <a:latin typeface="Consolas" panose="020B0609020204030204" pitchFamily="49" charset="0"/>
              </a:rPr>
              <a:t>it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9F5DD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ECC48D"/>
                </a:solidFill>
                <a:latin typeface="Consolas" panose="020B0609020204030204" pitchFamily="49" charset="0"/>
              </a:rPr>
              <a:t>should add numbers</a:t>
            </a:r>
            <a:r>
              <a:rPr lang="en-US" dirty="0">
                <a:solidFill>
                  <a:srgbClr val="D9F5DD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D9F5DD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792EA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i="1" dirty="0">
                <a:solidFill>
                  <a:srgbClr val="82AAFF"/>
                </a:solidFill>
                <a:latin typeface="Consolas" panose="020B0609020204030204" pitchFamily="49" charset="0"/>
              </a:rPr>
              <a:t>	expect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5874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)</a:t>
            </a:r>
            <a:r>
              <a:rPr lang="en-US" i="1" dirty="0">
                <a:solidFill>
                  <a:srgbClr val="C792EA"/>
                </a:solidFill>
                <a:latin typeface="Consolas" panose="020B0609020204030204" pitchFamily="49" charset="0"/>
              </a:rPr>
              <a:t>.</a:t>
            </a:r>
            <a:r>
              <a:rPr lang="en-US" i="1" dirty="0">
                <a:solidFill>
                  <a:srgbClr val="82AAFF"/>
                </a:solidFill>
                <a:latin typeface="Consolas" panose="020B0609020204030204" pitchFamily="49" charset="0"/>
              </a:rPr>
              <a:t>toEqual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5874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});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9A4901D-E5FF-4438-A730-FC05E6A85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8797" y="5899934"/>
            <a:ext cx="2600325" cy="71437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C1DDDF-3674-4D13-AFF6-5009F0BFB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998E-C066-4C9E-9F82-BC7B1255899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3929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0153F7-E9C2-417E-A4FC-C9EAA2D4E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343406"/>
            <a:ext cx="10905066" cy="417118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2B8F3A0-2188-4BC5-B7BD-5FD850A775A4}"/>
              </a:ext>
            </a:extLst>
          </p:cNvPr>
          <p:cNvSpPr/>
          <p:nvPr/>
        </p:nvSpPr>
        <p:spPr>
          <a:xfrm>
            <a:off x="643467" y="4972050"/>
            <a:ext cx="2223558" cy="5425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57150">
                <a:solidFill>
                  <a:schemeClr val="tx1"/>
                </a:solidFill>
              </a:ln>
            </a:endParaRP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606CB95D-3AE9-4A79-8A01-BBE14EED30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733" y="6037262"/>
            <a:ext cx="2743200" cy="63817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FE97FE-6A6D-43AA-98DC-343AC641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998E-C066-4C9E-9F82-BC7B1255899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0581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D97CA1F-A8DC-497C-BBF0-7CB57FBC8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33" y="417512"/>
            <a:ext cx="10557933" cy="574516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923608-1736-4BCB-82C2-F9653325A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998E-C066-4C9E-9F82-BC7B1255899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13429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FC100D-64DF-459D-800F-50C2BCE03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CC38EAFE-BAFF-426A-AD08-8AEB8D21C9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5061112"/>
            <a:ext cx="5714286" cy="129523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358D2A-9CC8-47B9-8643-C5A8DFF8E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998E-C066-4C9E-9F82-BC7B1255899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34340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3B7F76-4ECE-447B-AC33-69E814D9C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dirty="0"/>
              <a:t>Jasmine Introduction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1EA494-27D3-419B-98CE-A255DA2A6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0125" y="6062089"/>
            <a:ext cx="2743200" cy="365125"/>
          </a:xfrm>
        </p:spPr>
        <p:txBody>
          <a:bodyPr/>
          <a:lstStyle/>
          <a:p>
            <a:fld id="{5C10998E-C066-4C9E-9F82-BC7B1255899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0412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3B7F76-4ECE-447B-AC33-69E814D9C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Structure of Testing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978FB0-62C9-4CDC-A3FE-8EEC1DF26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19" y="2644518"/>
            <a:ext cx="9869805" cy="3327251"/>
          </a:xfrm>
        </p:spPr>
        <p:txBody>
          <a:bodyPr>
            <a:normAutofit/>
          </a:bodyPr>
          <a:lstStyle/>
          <a:p>
            <a:r>
              <a:rPr lang="en-US" sz="2000" dirty="0"/>
              <a:t>The AAA Structure</a:t>
            </a:r>
          </a:p>
          <a:p>
            <a:pPr lvl="1"/>
            <a:r>
              <a:rPr lang="en-US" sz="2000" dirty="0"/>
              <a:t>Arrange - initialize the system under test </a:t>
            </a:r>
          </a:p>
          <a:p>
            <a:pPr lvl="1"/>
            <a:r>
              <a:rPr lang="en-US" sz="2000" dirty="0"/>
              <a:t>Act - calling a method / function </a:t>
            </a:r>
          </a:p>
          <a:p>
            <a:pPr lvl="1"/>
            <a:r>
              <a:rPr lang="en-US" sz="2000" dirty="0"/>
              <a:t>Assert – assertion</a:t>
            </a:r>
          </a:p>
          <a:p>
            <a:r>
              <a:rPr lang="en-US" sz="2000" dirty="0"/>
              <a:t>beforeEach</a:t>
            </a:r>
            <a:r>
              <a:rPr lang="en-US" sz="2200" dirty="0"/>
              <a:t>() and afterEach() run every time before and after the individual test</a:t>
            </a:r>
          </a:p>
          <a:p>
            <a:r>
              <a:rPr lang="en-US" sz="2000" dirty="0"/>
              <a:t>beforeAll() and afterAll() run once, before and after all the test suite</a:t>
            </a:r>
            <a:endParaRPr lang="en-US" dirty="0"/>
          </a:p>
          <a:p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F63A4E-BD7B-4ED6-AD9F-0DE12487C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998E-C066-4C9E-9F82-BC7B1255899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20316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3B7F76-4ECE-447B-AC33-69E814D9C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Fundamentals of Unit Testing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978FB0-62C9-4CDC-A3FE-8EEC1DF26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Tests are first-class citizens</a:t>
            </a:r>
          </a:p>
          <a:p>
            <a:r>
              <a:rPr lang="en-US" sz="2000" dirty="0"/>
              <a:t>Clean coding practices</a:t>
            </a:r>
          </a:p>
          <a:p>
            <a:r>
              <a:rPr lang="en-US" sz="2000" dirty="0"/>
              <a:t>Small functions and Proper naming</a:t>
            </a:r>
          </a:p>
          <a:p>
            <a:r>
              <a:rPr lang="en-US" sz="2000" dirty="0"/>
              <a:t>Single responsibility – test only one thing</a:t>
            </a:r>
          </a:p>
          <a:p>
            <a:r>
              <a:rPr lang="en-US" sz="2000" dirty="0"/>
              <a:t>Test files should have .spec.ts extension</a:t>
            </a:r>
          </a:p>
          <a:p>
            <a:r>
              <a:rPr lang="en-US" sz="2000" dirty="0"/>
              <a:t>Running tests using Angular CLI - ng test</a:t>
            </a:r>
          </a:p>
          <a:p>
            <a:pPr lvl="1"/>
            <a:endParaRPr lang="en-US" sz="2000" dirty="0"/>
          </a:p>
          <a:p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2BA522-4C4B-4D5A-A025-678F7DE1B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998E-C066-4C9E-9F82-BC7B1255899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75944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3B7F76-4ECE-447B-AC33-69E814D9C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dirty="0"/>
              <a:t>DEMO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89711B-443E-4D5A-A3F7-01F7850A8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62089"/>
            <a:ext cx="2743200" cy="365125"/>
          </a:xfrm>
        </p:spPr>
        <p:txBody>
          <a:bodyPr/>
          <a:lstStyle/>
          <a:p>
            <a:fld id="{5C10998E-C066-4C9E-9F82-BC7B1255899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624858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849414-A05C-4CDF-BC4D-2D04C3053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b="1" dirty="0"/>
              <a:t>Why do we write tests?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1AD17E-7D9D-4182-B0A9-4DA02535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1075" y="6062089"/>
            <a:ext cx="2743200" cy="365125"/>
          </a:xfrm>
        </p:spPr>
        <p:txBody>
          <a:bodyPr/>
          <a:lstStyle/>
          <a:p>
            <a:fld id="{5C10998E-C066-4C9E-9F82-BC7B125589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65489"/>
      </p:ext>
    </p:extLst>
  </p:cSld>
  <p:clrMapOvr>
    <a:masterClrMapping/>
  </p:clrMapOvr>
  <p:transition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967D406-9B5C-40B3-8DF2-B5DCC96FA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dirty="0"/>
              <a:t>Faking Dependencies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2523FF-8A6D-4690-B0A5-314E53E2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700" y="6062089"/>
            <a:ext cx="2743200" cy="365125"/>
          </a:xfrm>
        </p:spPr>
        <p:txBody>
          <a:bodyPr/>
          <a:lstStyle/>
          <a:p>
            <a:fld id="{5C10998E-C066-4C9E-9F82-BC7B1255899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6386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967D406-9B5C-40B3-8DF2-B5DCC96FA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19" y="365125"/>
            <a:ext cx="9660255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Why fake the dependencies?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9A66AC-39C4-414F-B336-B27E41C1C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998E-C066-4C9E-9F82-BC7B12558992}" type="slidenum">
              <a:rPr lang="en-US" smtClean="0"/>
              <a:t>21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045173D-F83A-41A2-A9BC-70D18F852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661" y="2642939"/>
            <a:ext cx="93741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C792EA"/>
                </a:solidFill>
                <a:latin typeface="Consolas" panose="020B0609020204030204" pitchFamily="49" charset="0"/>
              </a:rPr>
              <a:t>let</a:t>
            </a:r>
            <a:r>
              <a:rPr lang="en-US" sz="2000" i="1" dirty="0">
                <a:solidFill>
                  <a:srgbClr val="C792EA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D6DEEB"/>
                </a:solidFill>
                <a:latin typeface="Consolas" panose="020B0609020204030204" pitchFamily="49" charset="0"/>
              </a:rPr>
              <a:t>jokesComponent</a:t>
            </a:r>
            <a:r>
              <a:rPr lang="en-US" sz="2000" i="1" dirty="0">
                <a:solidFill>
                  <a:srgbClr val="C792EA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 sz="2000" i="1" dirty="0">
                <a:solidFill>
                  <a:srgbClr val="C792EA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DBCA"/>
                </a:solidFill>
                <a:latin typeface="Consolas" panose="020B0609020204030204" pitchFamily="49" charset="0"/>
              </a:rPr>
              <a:t>new</a:t>
            </a:r>
            <a:r>
              <a:rPr lang="en-US" sz="2000" i="1" dirty="0">
                <a:solidFill>
                  <a:srgbClr val="C792EA"/>
                </a:solidFill>
                <a:latin typeface="Consolas" panose="020B0609020204030204" pitchFamily="49" charset="0"/>
              </a:rPr>
              <a:t> JokesComponent</a:t>
            </a:r>
            <a:r>
              <a:rPr lang="en-US" sz="2000" dirty="0">
                <a:solidFill>
                  <a:srgbClr val="D6DEEB"/>
                </a:solidFill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D6DEEB"/>
                </a:solidFill>
                <a:latin typeface="Consolas" panose="020B0609020204030204" pitchFamily="49" charset="0"/>
              </a:rPr>
              <a:t>new JokesService()</a:t>
            </a:r>
            <a:r>
              <a:rPr lang="en-US" sz="2000" dirty="0">
                <a:solidFill>
                  <a:srgbClr val="D6DEEB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D613EB-1616-4627-AB2D-C459141D2862}"/>
              </a:ext>
            </a:extLst>
          </p:cNvPr>
          <p:cNvSpPr txBox="1"/>
          <p:nvPr/>
        </p:nvSpPr>
        <p:spPr>
          <a:xfrm>
            <a:off x="763661" y="3428999"/>
            <a:ext cx="6010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How do I test with random values?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8A874B-77D6-4366-8DE1-404548BD13CA}"/>
              </a:ext>
            </a:extLst>
          </p:cNvPr>
          <p:cNvSpPr txBox="1"/>
          <p:nvPr/>
        </p:nvSpPr>
        <p:spPr>
          <a:xfrm>
            <a:off x="763661" y="4268785"/>
            <a:ext cx="6010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if my service returns an error?</a:t>
            </a:r>
          </a:p>
        </p:txBody>
      </p:sp>
    </p:spTree>
    <p:extLst>
      <p:ext uri="{BB962C8B-B14F-4D97-AF65-F5344CB8AC3E}">
        <p14:creationId xmlns:p14="http://schemas.microsoft.com/office/powerpoint/2010/main" val="392814897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730175C-ED44-463B-8469-549E25B5F35D}"/>
              </a:ext>
            </a:extLst>
          </p:cNvPr>
          <p:cNvSpPr/>
          <p:nvPr/>
        </p:nvSpPr>
        <p:spPr>
          <a:xfrm>
            <a:off x="508317" y="1819821"/>
            <a:ext cx="600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792EA"/>
                </a:solidFill>
                <a:latin typeface="Consolas" panose="020B0609020204030204" pitchFamily="49" charset="0"/>
              </a:rPr>
              <a:t>let</a:t>
            </a:r>
            <a:r>
              <a:rPr lang="en-US" i="1" dirty="0">
                <a:solidFill>
                  <a:srgbClr val="C792EA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D6DEEB"/>
                </a:solidFill>
                <a:latin typeface="Consolas" panose="020B0609020204030204" pitchFamily="49" charset="0"/>
              </a:rPr>
              <a:t>jokesComponent</a:t>
            </a:r>
            <a:r>
              <a:rPr lang="en-US" i="1" dirty="0">
                <a:solidFill>
                  <a:srgbClr val="C792EA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C792EA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DBCA"/>
                </a:solidFill>
                <a:latin typeface="Consolas" panose="020B0609020204030204" pitchFamily="49" charset="0"/>
              </a:rPr>
              <a:t>new</a:t>
            </a:r>
            <a:r>
              <a:rPr lang="en-US" i="1" dirty="0">
                <a:solidFill>
                  <a:srgbClr val="C792EA"/>
                </a:solidFill>
                <a:latin typeface="Consolas" panose="020B0609020204030204" pitchFamily="49" charset="0"/>
              </a:rPr>
              <a:t> JokesComponent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D6DEEB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BED9AC-07A4-476F-A436-1F01D128F3E8}"/>
              </a:ext>
            </a:extLst>
          </p:cNvPr>
          <p:cNvSpPr/>
          <p:nvPr/>
        </p:nvSpPr>
        <p:spPr>
          <a:xfrm>
            <a:off x="508317" y="5540494"/>
            <a:ext cx="8162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792EA"/>
                </a:solidFill>
                <a:latin typeface="Consolas" panose="020B0609020204030204" pitchFamily="49" charset="0"/>
              </a:rPr>
              <a:t>let</a:t>
            </a:r>
            <a:r>
              <a:rPr lang="en-US" i="1" dirty="0">
                <a:solidFill>
                  <a:srgbClr val="C792EA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D6DEEB"/>
                </a:solidFill>
                <a:latin typeface="Consolas" panose="020B0609020204030204" pitchFamily="49" charset="0"/>
              </a:rPr>
              <a:t>jokesComponent</a:t>
            </a:r>
            <a:r>
              <a:rPr lang="en-US" i="1" dirty="0">
                <a:solidFill>
                  <a:srgbClr val="C792EA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C792EA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DBCA"/>
                </a:solidFill>
                <a:latin typeface="Consolas" panose="020B0609020204030204" pitchFamily="49" charset="0"/>
              </a:rPr>
              <a:t>new</a:t>
            </a:r>
            <a:r>
              <a:rPr lang="en-US" i="1" dirty="0">
                <a:solidFill>
                  <a:srgbClr val="C792EA"/>
                </a:solidFill>
                <a:latin typeface="Consolas" panose="020B0609020204030204" pitchFamily="49" charset="0"/>
              </a:rPr>
              <a:t> JokesComponent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D6DEEB"/>
                </a:solidFill>
                <a:latin typeface="Consolas" panose="020B0609020204030204" pitchFamily="49" charset="0"/>
              </a:rPr>
              <a:t>new MockJokeService()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3BEBC7-90DB-42B3-914C-FE667E2D2176}"/>
              </a:ext>
            </a:extLst>
          </p:cNvPr>
          <p:cNvSpPr txBox="1"/>
          <p:nvPr/>
        </p:nvSpPr>
        <p:spPr>
          <a:xfrm>
            <a:off x="508317" y="723129"/>
            <a:ext cx="35478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Using Fake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37631E-C7C5-4A0F-AD3C-E143AC1CEAF2}"/>
              </a:ext>
            </a:extLst>
          </p:cNvPr>
          <p:cNvSpPr/>
          <p:nvPr/>
        </p:nvSpPr>
        <p:spPr>
          <a:xfrm>
            <a:off x="508317" y="271813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C792EA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B8B"/>
                </a:solidFill>
                <a:latin typeface="Consolas" panose="020B0609020204030204" pitchFamily="49" charset="0"/>
              </a:rPr>
              <a:t>MockJokeService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	jokes;</a:t>
            </a:r>
          </a:p>
          <a:p>
            <a:pPr lvl="1"/>
            <a:b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</a:br>
            <a:r>
              <a:rPr lang="en-US" i="1" dirty="0">
                <a:solidFill>
                  <a:srgbClr val="82AAFF"/>
                </a:solidFill>
                <a:latin typeface="Consolas" panose="020B0609020204030204" pitchFamily="49" charset="0"/>
              </a:rPr>
              <a:t>getSingleJoke</a:t>
            </a:r>
            <a:r>
              <a:rPr lang="en-US" dirty="0">
                <a:solidFill>
                  <a:srgbClr val="D9F5DD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i="1" dirty="0">
                <a:solidFill>
                  <a:srgbClr val="C792EA"/>
                </a:solidFill>
                <a:latin typeface="Consolas" panose="020B0609020204030204" pitchFamily="49" charset="0"/>
              </a:rPr>
              <a:t>	return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2AAFF"/>
                </a:solidFill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9F5DD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ECC48D"/>
                </a:solidFill>
                <a:latin typeface="Consolas" panose="020B0609020204030204" pitchFamily="49" charset="0"/>
              </a:rPr>
              <a:t>FAKE JOKE</a:t>
            </a:r>
            <a:r>
              <a:rPr lang="en-US" dirty="0">
                <a:solidFill>
                  <a:srgbClr val="D9F5DD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0E40F-1EF1-4468-B10A-916F8BACA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998E-C066-4C9E-9F82-BC7B1255899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6142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6B5FDD1-C992-459C-8001-8FFFEFD39C72}"/>
              </a:ext>
            </a:extLst>
          </p:cNvPr>
          <p:cNvSpPr/>
          <p:nvPr/>
        </p:nvSpPr>
        <p:spPr>
          <a:xfrm>
            <a:off x="546576" y="1858118"/>
            <a:ext cx="106225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792EA"/>
                </a:solidFill>
                <a:latin typeface="Consolas" panose="020B0609020204030204" pitchFamily="49" charset="0"/>
              </a:rPr>
              <a:t>const</a:t>
            </a:r>
            <a:r>
              <a:rPr lang="en-US" i="1" dirty="0">
                <a:solidFill>
                  <a:srgbClr val="C792EA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2AAFF"/>
                </a:solidFill>
                <a:latin typeface="Consolas" panose="020B0609020204030204" pitchFamily="49" charset="0"/>
              </a:rPr>
              <a:t>fakeJokeService</a:t>
            </a:r>
            <a:r>
              <a:rPr lang="en-US" i="1" dirty="0">
                <a:solidFill>
                  <a:srgbClr val="C792EA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C792EA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D6DEEB"/>
                </a:solidFill>
                <a:latin typeface="Consolas" panose="020B0609020204030204" pitchFamily="49" charset="0"/>
              </a:rPr>
              <a:t>jasmine</a:t>
            </a:r>
            <a:r>
              <a:rPr lang="en-US" i="1" dirty="0">
                <a:solidFill>
                  <a:srgbClr val="C792EA"/>
                </a:solidFill>
                <a:latin typeface="Consolas" panose="020B0609020204030204" pitchFamily="49" charset="0"/>
              </a:rPr>
              <a:t>.</a:t>
            </a:r>
            <a:r>
              <a:rPr lang="en-US" i="1" dirty="0">
                <a:solidFill>
                  <a:srgbClr val="82AAFF"/>
                </a:solidFill>
                <a:latin typeface="Consolas" panose="020B0609020204030204" pitchFamily="49" charset="0"/>
              </a:rPr>
              <a:t>createSpyObj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9F5DD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ECC48D"/>
                </a:solidFill>
                <a:latin typeface="Consolas" panose="020B0609020204030204" pitchFamily="49" charset="0"/>
              </a:rPr>
              <a:t>fakeJokeService</a:t>
            </a:r>
            <a:r>
              <a:rPr lang="en-US" dirty="0">
                <a:solidFill>
                  <a:srgbClr val="D9F5DD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C792EA"/>
                </a:solidFill>
                <a:latin typeface="Consolas" panose="020B0609020204030204" pitchFamily="49" charset="0"/>
              </a:rPr>
              <a:t>,</a:t>
            </a:r>
            <a:r>
              <a:rPr lang="en-US" i="1" dirty="0">
                <a:solidFill>
                  <a:srgbClr val="D6DEE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D9F5DD"/>
                </a:solidFill>
                <a:latin typeface="Consolas" panose="020B0609020204030204" pitchFamily="49" charset="0"/>
              </a:rPr>
              <a:t>‘</a:t>
            </a:r>
            <a:r>
              <a:rPr lang="en-US" dirty="0">
                <a:solidFill>
                  <a:srgbClr val="ECC48D"/>
                </a:solidFill>
                <a:latin typeface="Consolas" panose="020B0609020204030204" pitchFamily="49" charset="0"/>
              </a:rPr>
              <a:t>getSingleJoke</a:t>
            </a:r>
            <a:r>
              <a:rPr lang="en-US" dirty="0">
                <a:solidFill>
                  <a:srgbClr val="D9F5DD"/>
                </a:solidFill>
                <a:latin typeface="Consolas" panose="020B0609020204030204" pitchFamily="49" charset="0"/>
              </a:rPr>
              <a:t>’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]);</a:t>
            </a:r>
          </a:p>
          <a:p>
            <a:endParaRPr lang="en-US" dirty="0">
              <a:solidFill>
                <a:srgbClr val="D6DEEB"/>
              </a:solidFill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fakeJokeService</a:t>
            </a:r>
            <a:r>
              <a:rPr lang="en-US" i="1" dirty="0">
                <a:solidFill>
                  <a:srgbClr val="C792EA"/>
                </a:solidFill>
                <a:latin typeface="Consolas" panose="020B0609020204030204" pitchFamily="49" charset="0"/>
              </a:rPr>
              <a:t>.</a:t>
            </a:r>
            <a:r>
              <a:rPr lang="en-US" i="1" dirty="0">
                <a:solidFill>
                  <a:srgbClr val="FAF39F"/>
                </a:solidFill>
                <a:latin typeface="Consolas" panose="020B0609020204030204" pitchFamily="49" charset="0"/>
              </a:rPr>
              <a:t>getSingleJoke</a:t>
            </a:r>
            <a:r>
              <a:rPr lang="en-US" i="1" dirty="0">
                <a:solidFill>
                  <a:srgbClr val="C792EA"/>
                </a:solidFill>
                <a:latin typeface="Consolas" panose="020B0609020204030204" pitchFamily="49" charset="0"/>
              </a:rPr>
              <a:t>.</a:t>
            </a:r>
            <a:r>
              <a:rPr lang="en-US" i="1" dirty="0">
                <a:solidFill>
                  <a:srgbClr val="FAF39F"/>
                </a:solidFill>
                <a:latin typeface="Consolas" panose="020B0609020204030204" pitchFamily="49" charset="0"/>
              </a:rPr>
              <a:t>and</a:t>
            </a:r>
            <a:r>
              <a:rPr lang="en-US" i="1" dirty="0">
                <a:solidFill>
                  <a:srgbClr val="C792EA"/>
                </a:solidFill>
                <a:latin typeface="Consolas" panose="020B0609020204030204" pitchFamily="49" charset="0"/>
              </a:rPr>
              <a:t>.</a:t>
            </a:r>
            <a:r>
              <a:rPr lang="en-US" i="1" dirty="0">
                <a:solidFill>
                  <a:srgbClr val="82AAFF"/>
                </a:solidFill>
                <a:latin typeface="Consolas" panose="020B0609020204030204" pitchFamily="49" charset="0"/>
              </a:rPr>
              <a:t>returnValue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82AAFF"/>
                </a:solidFill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9F5DD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ECC48D"/>
                </a:solidFill>
                <a:latin typeface="Consolas" panose="020B0609020204030204" pitchFamily="49" charset="0"/>
              </a:rPr>
              <a:t>FAKE JOKE</a:t>
            </a:r>
            <a:r>
              <a:rPr lang="en-US" dirty="0">
                <a:solidFill>
                  <a:srgbClr val="D9F5DD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));</a:t>
            </a:r>
          </a:p>
          <a:p>
            <a:b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D6DEE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77C942-FC1C-4CA0-8669-0CA24D8A5E11}"/>
              </a:ext>
            </a:extLst>
          </p:cNvPr>
          <p:cNvSpPr/>
          <p:nvPr/>
        </p:nvSpPr>
        <p:spPr>
          <a:xfrm>
            <a:off x="546576" y="4307285"/>
            <a:ext cx="93557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82AAFF"/>
                </a:solidFill>
                <a:latin typeface="Consolas" panose="020B0609020204030204" pitchFamily="49" charset="0"/>
              </a:rPr>
              <a:t>expect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82AAFF"/>
                </a:solidFill>
                <a:latin typeface="Consolas" panose="020B0609020204030204" pitchFamily="49" charset="0"/>
              </a:rPr>
              <a:t>fakeJokeService</a:t>
            </a:r>
            <a:r>
              <a:rPr lang="en-US" i="1" dirty="0">
                <a:solidFill>
                  <a:srgbClr val="C792EA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FDBCA"/>
                </a:solidFill>
                <a:latin typeface="Consolas" panose="020B0609020204030204" pitchFamily="49" charset="0"/>
              </a:rPr>
              <a:t>getSingleJoke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)</a:t>
            </a:r>
            <a:r>
              <a:rPr lang="en-US" i="1" dirty="0">
                <a:solidFill>
                  <a:srgbClr val="C792EA"/>
                </a:solidFill>
                <a:latin typeface="Consolas" panose="020B0609020204030204" pitchFamily="49" charset="0"/>
              </a:rPr>
              <a:t>.</a:t>
            </a:r>
            <a:r>
              <a:rPr lang="en-US" i="1" dirty="0">
                <a:solidFill>
                  <a:srgbClr val="82AAFF"/>
                </a:solidFill>
                <a:latin typeface="Consolas" panose="020B0609020204030204" pitchFamily="49" charset="0"/>
              </a:rPr>
              <a:t>toHaveBeenCalled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();</a:t>
            </a:r>
            <a:endParaRPr lang="en-US" b="0" dirty="0">
              <a:solidFill>
                <a:srgbClr val="D6DEE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8ACD09-31D7-4CB6-89F7-86D00051F680}"/>
              </a:ext>
            </a:extLst>
          </p:cNvPr>
          <p:cNvSpPr/>
          <p:nvPr/>
        </p:nvSpPr>
        <p:spPr>
          <a:xfrm>
            <a:off x="546576" y="4754484"/>
            <a:ext cx="83164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82AAFF"/>
                </a:solidFill>
                <a:latin typeface="Consolas" panose="020B0609020204030204" pitchFamily="49" charset="0"/>
              </a:rPr>
              <a:t>expect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82AAFF"/>
                </a:solidFill>
                <a:latin typeface="Consolas" panose="020B0609020204030204" pitchFamily="49" charset="0"/>
              </a:rPr>
              <a:t>fakeJokeService</a:t>
            </a:r>
            <a:r>
              <a:rPr lang="en-US" i="1" dirty="0">
                <a:solidFill>
                  <a:srgbClr val="C792EA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FDBCA"/>
                </a:solidFill>
                <a:latin typeface="Consolas" panose="020B0609020204030204" pitchFamily="49" charset="0"/>
              </a:rPr>
              <a:t>getSingleJoke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)</a:t>
            </a:r>
            <a:r>
              <a:rPr lang="en-US" i="1" dirty="0">
                <a:solidFill>
                  <a:srgbClr val="C792EA"/>
                </a:solidFill>
                <a:latin typeface="Consolas" panose="020B0609020204030204" pitchFamily="49" charset="0"/>
              </a:rPr>
              <a:t>.</a:t>
            </a:r>
            <a:r>
              <a:rPr lang="en-US" i="1" dirty="0">
                <a:solidFill>
                  <a:srgbClr val="82AAFF"/>
                </a:solidFill>
                <a:latin typeface="Consolas" panose="020B0609020204030204" pitchFamily="49" charset="0"/>
              </a:rPr>
              <a:t>toHaveBeenCalledTimes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78C6C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6DEE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D46F94-83CB-4712-BF31-226329FBDC07}"/>
              </a:ext>
            </a:extLst>
          </p:cNvPr>
          <p:cNvSpPr/>
          <p:nvPr/>
        </p:nvSpPr>
        <p:spPr>
          <a:xfrm>
            <a:off x="546576" y="3413313"/>
            <a:ext cx="74029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792EA"/>
                </a:solidFill>
                <a:latin typeface="Consolas" panose="020B0609020204030204" pitchFamily="49" charset="0"/>
              </a:rPr>
              <a:t>let</a:t>
            </a:r>
            <a:r>
              <a:rPr lang="en-US" i="1" dirty="0">
                <a:solidFill>
                  <a:srgbClr val="C792EA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D6DEEB"/>
                </a:solidFill>
                <a:latin typeface="Consolas" panose="020B0609020204030204" pitchFamily="49" charset="0"/>
              </a:rPr>
              <a:t>jokesComponent</a:t>
            </a:r>
            <a:r>
              <a:rPr lang="en-US" i="1" dirty="0">
                <a:solidFill>
                  <a:srgbClr val="C792EA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C792EA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DBCA"/>
                </a:solidFill>
                <a:latin typeface="Consolas" panose="020B0609020204030204" pitchFamily="49" charset="0"/>
              </a:rPr>
              <a:t>new</a:t>
            </a:r>
            <a:r>
              <a:rPr lang="en-US" i="1" dirty="0">
                <a:solidFill>
                  <a:srgbClr val="C792EA"/>
                </a:solidFill>
                <a:latin typeface="Consolas" panose="020B0609020204030204" pitchFamily="49" charset="0"/>
              </a:rPr>
              <a:t> JokesComponent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D6DEEB"/>
                </a:solidFill>
                <a:latin typeface="Consolas" panose="020B0609020204030204" pitchFamily="49" charset="0"/>
              </a:rPr>
              <a:t>fakeJokeService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E015D9-0965-4C5F-B925-7B060C55BE38}"/>
              </a:ext>
            </a:extLst>
          </p:cNvPr>
          <p:cNvSpPr/>
          <p:nvPr/>
        </p:nvSpPr>
        <p:spPr>
          <a:xfrm>
            <a:off x="546576" y="804028"/>
            <a:ext cx="59566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Using Jasmine Spy Methods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5CBA18-72B2-4AFA-91DB-F287C6B10B63}"/>
              </a:ext>
            </a:extLst>
          </p:cNvPr>
          <p:cNvSpPr/>
          <p:nvPr/>
        </p:nvSpPr>
        <p:spPr>
          <a:xfrm>
            <a:off x="3562350" y="1858118"/>
            <a:ext cx="2628900" cy="4261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F908862-B124-4C84-A072-0884B3734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C10998E-C066-4C9E-9F82-BC7B1255899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6305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3B7F76-4ECE-447B-AC33-69E814D9C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DEMO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1667EE-9519-4E77-8111-BF2E06DD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9175" y="6062089"/>
            <a:ext cx="2743200" cy="365125"/>
          </a:xfrm>
        </p:spPr>
        <p:txBody>
          <a:bodyPr/>
          <a:lstStyle/>
          <a:p>
            <a:fld id="{5C10998E-C066-4C9E-9F82-BC7B1255899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81313"/>
      </p:ext>
    </p:extLst>
  </p:cSld>
  <p:clrMapOvr>
    <a:masterClrMapping/>
  </p:clrMapOvr>
  <p:transition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1938B1-3EE7-4162-8FCA-59C912EAE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dirty="0"/>
              <a:t>Angular TestBed</a:t>
            </a:r>
            <a:br>
              <a:rPr lang="en-US" sz="5800" dirty="0"/>
            </a:br>
            <a:endParaRPr lang="en-US" sz="58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CE5864-E5FF-4173-AFC6-10D8F7AC6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9175" y="6062089"/>
            <a:ext cx="2743200" cy="365125"/>
          </a:xfrm>
        </p:spPr>
        <p:txBody>
          <a:bodyPr/>
          <a:lstStyle/>
          <a:p>
            <a:fld id="{5C10998E-C066-4C9E-9F82-BC7B1255899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0797"/>
      </p:ext>
    </p:extLst>
  </p:cSld>
  <p:clrMapOvr>
    <a:masterClrMapping/>
  </p:clrMapOvr>
  <p:transition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967D406-9B5C-40B3-8DF2-B5DCC96FA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Angular TestBed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36F8849-3D39-48E3-9C22-5AAAD5B00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One of most important tools among angular testing utilities</a:t>
            </a:r>
          </a:p>
          <a:p>
            <a:r>
              <a:rPr lang="en-US" sz="2000" dirty="0"/>
              <a:t>Configures and initializes environment for unit testing</a:t>
            </a:r>
          </a:p>
          <a:p>
            <a:r>
              <a:rPr lang="en-US" sz="2000" dirty="0"/>
              <a:t>Provides methods for creating components and services in unit tests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54DDDD-5AE2-4595-8D61-2B085E744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998E-C066-4C9E-9F82-BC7B1255899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47442"/>
      </p:ext>
    </p:extLst>
  </p:cSld>
  <p:clrMapOvr>
    <a:masterClrMapping/>
  </p:clrMapOvr>
  <p:transition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87433F3-BBA1-496D-9768-D95664B5A93B}"/>
              </a:ext>
            </a:extLst>
          </p:cNvPr>
          <p:cNvSpPr/>
          <p:nvPr/>
        </p:nvSpPr>
        <p:spPr>
          <a:xfrm>
            <a:off x="819150" y="2848124"/>
            <a:ext cx="111442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fixture </a:t>
            </a:r>
            <a:r>
              <a:rPr lang="en-US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 TestBed</a:t>
            </a:r>
            <a:r>
              <a:rPr lang="en-US" i="1" dirty="0">
                <a:solidFill>
                  <a:srgbClr val="C792EA"/>
                </a:solidFill>
                <a:latin typeface="Consolas" panose="020B0609020204030204" pitchFamily="49" charset="0"/>
              </a:rPr>
              <a:t>.</a:t>
            </a:r>
            <a:r>
              <a:rPr lang="en-US" i="1" dirty="0">
                <a:solidFill>
                  <a:srgbClr val="82AAFF"/>
                </a:solidFill>
                <a:latin typeface="Consolas" panose="020B0609020204030204" pitchFamily="49" charset="0"/>
              </a:rPr>
              <a:t>createComponent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(JokesComponent);</a:t>
            </a:r>
          </a:p>
          <a:p>
            <a:endParaRPr lang="en-US" dirty="0">
              <a:solidFill>
                <a:srgbClr val="D6DEEB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D6DEE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jokesComponent </a:t>
            </a:r>
            <a:r>
              <a:rPr lang="en-US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 fixture</a:t>
            </a:r>
            <a:r>
              <a:rPr lang="en-US" i="1" dirty="0">
                <a:solidFill>
                  <a:srgbClr val="C792EA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FDBCA"/>
                </a:solidFill>
                <a:latin typeface="Consolas" panose="020B0609020204030204" pitchFamily="49" charset="0"/>
              </a:rPr>
              <a:t>componentInstance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D6DEEB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D6DEE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792EA"/>
                </a:solidFill>
                <a:latin typeface="Consolas" panose="020B0609020204030204" pitchFamily="49" charset="0"/>
              </a:rPr>
              <a:t>const</a:t>
            </a:r>
            <a:r>
              <a:rPr lang="en-US" i="1" dirty="0">
                <a:solidFill>
                  <a:srgbClr val="C792EA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2AAFF"/>
                </a:solidFill>
                <a:latin typeface="Consolas" panose="020B0609020204030204" pitchFamily="49" charset="0"/>
              </a:rPr>
              <a:t>jokesTextDebug</a:t>
            </a:r>
            <a:r>
              <a:rPr lang="en-US" i="1" dirty="0">
                <a:solidFill>
                  <a:srgbClr val="C792EA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792EA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C792EA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D6DEEB"/>
                </a:solidFill>
                <a:latin typeface="Consolas" panose="020B0609020204030204" pitchFamily="49" charset="0"/>
              </a:rPr>
              <a:t>fixture</a:t>
            </a:r>
            <a:r>
              <a:rPr lang="en-US" i="1" dirty="0">
                <a:solidFill>
                  <a:srgbClr val="C792EA"/>
                </a:solidFill>
                <a:latin typeface="Consolas" panose="020B0609020204030204" pitchFamily="49" charset="0"/>
              </a:rPr>
              <a:t>.</a:t>
            </a:r>
            <a:r>
              <a:rPr lang="en-US" i="1" dirty="0">
                <a:solidFill>
                  <a:srgbClr val="FAF39F"/>
                </a:solidFill>
                <a:latin typeface="Consolas" panose="020B0609020204030204" pitchFamily="49" charset="0"/>
              </a:rPr>
              <a:t>debugElement</a:t>
            </a:r>
            <a:r>
              <a:rPr lang="en-US" i="1" dirty="0">
                <a:solidFill>
                  <a:srgbClr val="C792EA"/>
                </a:solidFill>
                <a:latin typeface="Consolas" panose="020B0609020204030204" pitchFamily="49" charset="0"/>
              </a:rPr>
              <a:t>.</a:t>
            </a:r>
            <a:r>
              <a:rPr lang="en-US" i="1" dirty="0">
                <a:solidFill>
                  <a:srgbClr val="82AAFF"/>
                </a:solidFill>
                <a:latin typeface="Consolas" panose="020B0609020204030204" pitchFamily="49" charset="0"/>
              </a:rPr>
              <a:t>query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D6DEEB"/>
                </a:solidFill>
                <a:latin typeface="Consolas" panose="020B0609020204030204" pitchFamily="49" charset="0"/>
              </a:rPr>
              <a:t>By</a:t>
            </a:r>
            <a:r>
              <a:rPr lang="en-US" i="1" dirty="0">
                <a:solidFill>
                  <a:srgbClr val="C792EA"/>
                </a:solidFill>
                <a:latin typeface="Consolas" panose="020B0609020204030204" pitchFamily="49" charset="0"/>
              </a:rPr>
              <a:t>.</a:t>
            </a:r>
            <a:r>
              <a:rPr lang="en-US" i="1" dirty="0">
                <a:solidFill>
                  <a:srgbClr val="82AAFF"/>
                </a:solidFill>
                <a:latin typeface="Consolas" panose="020B0609020204030204" pitchFamily="49" charset="0"/>
              </a:rPr>
              <a:t>css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9F5DD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ECC48D"/>
                </a:solidFill>
                <a:latin typeface="Consolas" panose="020B0609020204030204" pitchFamily="49" charset="0"/>
              </a:rPr>
              <a:t>.joke</a:t>
            </a:r>
            <a:r>
              <a:rPr lang="en-US" dirty="0">
                <a:solidFill>
                  <a:srgbClr val="D9F5DD"/>
                </a:solidFill>
                <a:latin typeface="Consolas" panose="020B0609020204030204" pitchFamily="49" charset="0"/>
              </a:rPr>
              <a:t>’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))</a:t>
            </a:r>
            <a:r>
              <a:rPr lang="en-US" i="1" dirty="0">
                <a:solidFill>
                  <a:srgbClr val="C792EA"/>
                </a:solidFill>
                <a:latin typeface="Consolas" panose="020B0609020204030204" pitchFamily="49" charset="0"/>
              </a:rPr>
              <a:t>.</a:t>
            </a:r>
            <a:r>
              <a:rPr lang="en-US" i="1" dirty="0">
                <a:solidFill>
                  <a:srgbClr val="7FDBCA"/>
                </a:solidFill>
                <a:latin typeface="Consolas" panose="020B0609020204030204" pitchFamily="49" charset="0"/>
              </a:rPr>
              <a:t>nativeElement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D6DEEB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1E1BA8-2939-4DD5-93FD-8CE9B803E84A}"/>
              </a:ext>
            </a:extLst>
          </p:cNvPr>
          <p:cNvSpPr/>
          <p:nvPr/>
        </p:nvSpPr>
        <p:spPr>
          <a:xfrm>
            <a:off x="819150" y="5375633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fixture</a:t>
            </a:r>
            <a:r>
              <a:rPr lang="en-US" i="1" dirty="0">
                <a:solidFill>
                  <a:srgbClr val="C792EA"/>
                </a:solidFill>
                <a:latin typeface="Consolas" panose="020B0609020204030204" pitchFamily="49" charset="0"/>
              </a:rPr>
              <a:t>.</a:t>
            </a:r>
            <a:r>
              <a:rPr lang="en-US" i="1" dirty="0">
                <a:solidFill>
                  <a:srgbClr val="82AAFF"/>
                </a:solidFill>
                <a:latin typeface="Consolas" panose="020B0609020204030204" pitchFamily="49" charset="0"/>
              </a:rPr>
              <a:t>detectChanges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DC5024-2D58-4B91-8927-66A91001023E}"/>
              </a:ext>
            </a:extLst>
          </p:cNvPr>
          <p:cNvSpPr/>
          <p:nvPr/>
        </p:nvSpPr>
        <p:spPr>
          <a:xfrm>
            <a:off x="3048000" y="75676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TestBed</a:t>
            </a:r>
            <a:r>
              <a:rPr lang="en-US" i="1" dirty="0">
                <a:solidFill>
                  <a:srgbClr val="C792EA"/>
                </a:solidFill>
                <a:latin typeface="Consolas" panose="020B0609020204030204" pitchFamily="49" charset="0"/>
              </a:rPr>
              <a:t>.</a:t>
            </a:r>
            <a:r>
              <a:rPr lang="en-US" i="1" dirty="0">
                <a:solidFill>
                  <a:srgbClr val="82AAFF"/>
                </a:solidFill>
                <a:latin typeface="Consolas" panose="020B0609020204030204" pitchFamily="49" charset="0"/>
              </a:rPr>
              <a:t>configureTestingModule</a:t>
            </a:r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({</a:t>
            </a:r>
          </a:p>
          <a:p>
            <a:pPr lvl="1"/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imports: [],</a:t>
            </a:r>
          </a:p>
          <a:p>
            <a:pPr lvl="1"/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declarations: [JokesComponent],</a:t>
            </a:r>
          </a:p>
          <a:p>
            <a:pPr lvl="1"/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providers: [JokesService]</a:t>
            </a:r>
          </a:p>
          <a:p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8456B7-992F-42FE-8DA1-1F5175513D96}"/>
              </a:ext>
            </a:extLst>
          </p:cNvPr>
          <p:cNvSpPr/>
          <p:nvPr/>
        </p:nvSpPr>
        <p:spPr>
          <a:xfrm>
            <a:off x="4724399" y="4511707"/>
            <a:ext cx="1666876" cy="4261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2DBB88-8F24-4397-9D58-274C698CA845}"/>
              </a:ext>
            </a:extLst>
          </p:cNvPr>
          <p:cNvSpPr/>
          <p:nvPr/>
        </p:nvSpPr>
        <p:spPr>
          <a:xfrm>
            <a:off x="9144000" y="4529933"/>
            <a:ext cx="1971675" cy="4261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E8C3F4-4EFB-4612-BC37-384589099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998E-C066-4C9E-9F82-BC7B1255899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3552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3B7F76-4ECE-447B-AC33-69E814D9C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DEMO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7F1D38-4AEA-4C3A-BBE0-FB3A97FF9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62089"/>
            <a:ext cx="2743200" cy="365125"/>
          </a:xfrm>
        </p:spPr>
        <p:txBody>
          <a:bodyPr/>
          <a:lstStyle/>
          <a:p>
            <a:fld id="{5C10998E-C066-4C9E-9F82-BC7B1255899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31133"/>
      </p:ext>
    </p:extLst>
  </p:cSld>
  <p:clrMapOvr>
    <a:masterClrMapping/>
  </p:clrMapOvr>
  <p:transition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1938B1-3EE7-4162-8FCA-59C912EAE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dirty="0"/>
              <a:t>Code Coverage</a:t>
            </a:r>
            <a:br>
              <a:rPr lang="en-US" sz="5800" dirty="0"/>
            </a:br>
            <a:endParaRPr lang="en-US" sz="58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EE393D-B662-4D64-A49F-071EECD4C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62089"/>
            <a:ext cx="2743200" cy="365125"/>
          </a:xfrm>
        </p:spPr>
        <p:txBody>
          <a:bodyPr/>
          <a:lstStyle/>
          <a:p>
            <a:fld id="{5C10998E-C066-4C9E-9F82-BC7B1255899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78928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991FF6-364A-45E7-9FD6-2C39F610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3" y="1162050"/>
            <a:ext cx="3476625" cy="45339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Because my boss asked me to do so…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3F4A579-158A-43F0-9F2B-2D56496EBD7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6" b="1786"/>
          <a:stretch/>
        </p:blipFill>
        <p:spPr>
          <a:xfrm>
            <a:off x="5610225" y="428625"/>
            <a:ext cx="5826442" cy="5927725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44203B-B8E5-4BB2-9B07-9F75D4040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998E-C066-4C9E-9F82-BC7B125589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08793"/>
      </p:ext>
    </p:extLst>
  </p:cSld>
  <p:clrMapOvr>
    <a:masterClrMapping/>
  </p:clrMapOvr>
  <p:transition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967D406-9B5C-40B3-8DF2-B5DCC96FA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Code Coverage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36F8849-3D39-48E3-9C22-5AAAD5B00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ng test –code-coverage </a:t>
            </a:r>
          </a:p>
          <a:p>
            <a:r>
              <a:rPr lang="en-US" sz="2000" dirty="0"/>
              <a:t>How much of our code is covered with tests </a:t>
            </a:r>
          </a:p>
          <a:p>
            <a:r>
              <a:rPr lang="en-US" sz="2000" dirty="0"/>
              <a:t>Should always aim for higher coverage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542279-3034-4470-81C2-1EB02CECF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998E-C066-4C9E-9F82-BC7B1255899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68102"/>
      </p:ext>
    </p:extLst>
  </p:cSld>
  <p:clrMapOvr>
    <a:masterClrMapping/>
  </p:clrMapOvr>
  <p:transition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1938B1-3EE7-4162-8FCA-59C912EAE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dirty="0"/>
              <a:t>E2E Testing</a:t>
            </a:r>
            <a:br>
              <a:rPr lang="en-US" sz="5800" dirty="0"/>
            </a:br>
            <a:endParaRPr lang="en-US" sz="58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CB28D8-C4E1-4210-8B83-A57B1F2DA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1550" y="6062089"/>
            <a:ext cx="2743200" cy="365125"/>
          </a:xfrm>
        </p:spPr>
        <p:txBody>
          <a:bodyPr/>
          <a:lstStyle/>
          <a:p>
            <a:fld id="{5C10998E-C066-4C9E-9F82-BC7B1255899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41834"/>
      </p:ext>
    </p:extLst>
  </p:cSld>
  <p:clrMapOvr>
    <a:masterClrMapping/>
  </p:clrMapOvr>
  <p:transition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967D406-9B5C-40B3-8DF2-B5DCC96FA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E2E Testing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36F8849-3D39-48E3-9C22-5AAAD5B00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A high-level testing of a feature or several interactions</a:t>
            </a:r>
          </a:p>
          <a:p>
            <a:r>
              <a:rPr lang="en-US" sz="2000" dirty="0"/>
              <a:t>Angular cli sets up a basic E2E testing environment while creating the project</a:t>
            </a:r>
          </a:p>
          <a:p>
            <a:r>
              <a:rPr lang="en-US" sz="2000" dirty="0"/>
              <a:t>Protractor is the testing framework used</a:t>
            </a:r>
          </a:p>
          <a:p>
            <a:r>
              <a:rPr lang="en-US" sz="2000" dirty="0"/>
              <a:t>Page Objects</a:t>
            </a:r>
          </a:p>
          <a:p>
            <a:pPr lvl="1"/>
            <a:r>
              <a:rPr lang="en-US" sz="1800" dirty="0">
                <a:solidFill>
                  <a:srgbClr val="FFFFFF"/>
                </a:solidFill>
                <a:latin typeface="Helvetica" panose="020B0604020202020204" pitchFamily="34" charset="0"/>
              </a:rPr>
              <a:t>A design pattern that is largely used in test automation </a:t>
            </a:r>
          </a:p>
          <a:p>
            <a:pPr lvl="1"/>
            <a:r>
              <a:rPr lang="en-US" sz="1800" dirty="0">
                <a:solidFill>
                  <a:srgbClr val="FFFFFF"/>
                </a:solidFill>
                <a:latin typeface="Helvetica" panose="020B0604020202020204" pitchFamily="34" charset="0"/>
              </a:rPr>
              <a:t>For enhancing test maintenance and reducing code duplication</a:t>
            </a:r>
          </a:p>
          <a:p>
            <a:pPr lvl="1"/>
            <a:r>
              <a:rPr lang="en-US" sz="1800" dirty="0">
                <a:solidFill>
                  <a:srgbClr val="FFFFFF"/>
                </a:solidFill>
                <a:latin typeface="Helvetica" panose="020B0604020202020204" pitchFamily="34" charset="0"/>
              </a:rPr>
              <a:t>Page Objects provide an API to the page under test</a:t>
            </a:r>
            <a:endParaRPr lang="en-US" sz="14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94E115-D39A-4B32-91DA-A7473CF78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998E-C066-4C9E-9F82-BC7B1255899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50591"/>
      </p:ext>
    </p:extLst>
  </p:cSld>
  <p:clrMapOvr>
    <a:masterClrMapping/>
  </p:clrMapOvr>
  <p:transition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967D406-9B5C-40B3-8DF2-B5DCC96FA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So, how did I get benefits from tests?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36F8849-3D39-48E3-9C22-5AAAD5B00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Analyze the code behavior (expected and unexpected changes)</a:t>
            </a:r>
          </a:p>
          <a:p>
            <a:r>
              <a:rPr lang="en-US" sz="2000" dirty="0"/>
              <a:t>It behaves as a safeguard against breaking changes</a:t>
            </a:r>
          </a:p>
          <a:p>
            <a:r>
              <a:rPr lang="en-US" sz="2000" dirty="0"/>
              <a:t>Makes developers feel guilty free and confident on their code</a:t>
            </a:r>
          </a:p>
          <a:p>
            <a:r>
              <a:rPr lang="en-US" sz="2000" dirty="0"/>
              <a:t>It saves time in the long run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18D108-99AB-4A2E-A4C5-BFD4FF84E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998E-C066-4C9E-9F82-BC7B12558992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734589"/>
      </p:ext>
    </p:extLst>
  </p:cSld>
  <p:clrMapOvr>
    <a:masterClrMapping/>
  </p:clrMapOvr>
  <p:transition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2BC55A-4AB9-4B85-8AD1-BE52995581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72" r="8361" b="1391"/>
          <a:stretch/>
        </p:blipFill>
        <p:spPr>
          <a:xfrm>
            <a:off x="2533650" y="548640"/>
            <a:ext cx="6122670" cy="576072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8CE740-0078-4348-8344-792B876B9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998E-C066-4C9E-9F82-BC7B1255899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80675"/>
      </p:ext>
    </p:extLst>
  </p:cSld>
  <p:clrMapOvr>
    <a:masterClrMapping/>
  </p:clrMapOvr>
  <p:transition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2BC55A-4AB9-4B85-8AD1-BE52995581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57425" y="756920"/>
            <a:ext cx="7677149" cy="534415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8CE740-0078-4348-8344-792B876B9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998E-C066-4C9E-9F82-BC7B1255899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04498"/>
      </p:ext>
    </p:extLst>
  </p:cSld>
  <p:clrMapOvr>
    <a:masterClrMapping/>
  </p:clrMapOvr>
  <p:transition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1938B1-3EE7-4162-8FCA-59C912EAE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dirty="0"/>
              <a:t>ANY QUESTIONS?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92F2FE-A7C7-4917-80BB-D196A3A70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1550" y="6149446"/>
            <a:ext cx="2743200" cy="365125"/>
          </a:xfrm>
        </p:spPr>
        <p:txBody>
          <a:bodyPr/>
          <a:lstStyle/>
          <a:p>
            <a:fld id="{5C10998E-C066-4C9E-9F82-BC7B1255899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20713"/>
      </p:ext>
    </p:extLst>
  </p:cSld>
  <p:clrMapOvr>
    <a:masterClrMapping/>
  </p:clrMapOvr>
  <p:transition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967D406-9B5C-40B3-8DF2-B5DCC96FA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Contact Me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36F8849-3D39-48E3-9C22-5AAAD5B00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GitHub: </a:t>
            </a:r>
            <a:r>
              <a:rPr lang="en-US" sz="2400" dirty="0">
                <a:hlinkClick r:id="rId2"/>
              </a:rPr>
              <a:t>https://github.com/AchillesKarki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LinkedIn: </a:t>
            </a:r>
            <a:r>
              <a:rPr lang="en-US" sz="2400" dirty="0">
                <a:hlinkClick r:id="rId3"/>
              </a:rPr>
              <a:t>https://www.linkedin.com/in/ashim-karki/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Facebook: </a:t>
            </a:r>
            <a:r>
              <a:rPr lang="en-US" sz="2400" dirty="0">
                <a:hlinkClick r:id="rId4"/>
              </a:rPr>
              <a:t>https://www.facebook.com/iron.ashim.maiden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Gmail: </a:t>
            </a:r>
            <a:r>
              <a:rPr lang="en-US" sz="2400" dirty="0">
                <a:hlinkClick r:id="rId5"/>
              </a:rPr>
              <a:t>aceem123@gmail.com</a:t>
            </a: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18D108-99AB-4A2E-A4C5-BFD4FF84E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998E-C066-4C9E-9F82-BC7B1255899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50923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300AB5-4C80-422F-AE63-85CAD4A58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 want to make better applications to make users happy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B2FFD53-06FA-418E-A298-4C70DDE74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3822" y="1256794"/>
            <a:ext cx="6553545" cy="435235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617953-2121-44EB-BDA4-43B878E4A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998E-C066-4C9E-9F82-BC7B125589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70162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AC15C-A62E-4ACE-A39F-7B7C8BC3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 want to make myself happy</a:t>
            </a:r>
          </a:p>
        </p:txBody>
      </p:sp>
      <p:pic>
        <p:nvPicPr>
          <p:cNvPr id="5" name="Content Placeholder 4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452BC55A-4AB9-4B85-8AD1-BE52995581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114654"/>
            <a:ext cx="6553545" cy="463663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8CE740-0078-4348-8344-792B876B9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998E-C066-4C9E-9F82-BC7B1255899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87994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DE510C2-9C8A-45F5-884E-88B32A90E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STORY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0EE1E-78A2-4F83-B7E1-8AA48031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5C10998E-C066-4C9E-9F82-BC7B12558992}" type="slidenum">
              <a:rPr lang="en-US" sz="1500" smtClean="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6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734652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2BC55A-4AB9-4B85-8AD1-BE52995581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41574" y="508000"/>
            <a:ext cx="6308851" cy="5842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8CE740-0078-4348-8344-792B876B9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998E-C066-4C9E-9F82-BC7B125589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86226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2BC55A-4AB9-4B85-8AD1-BE52995581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6480" y="588645"/>
            <a:ext cx="10099040" cy="568071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8CE740-0078-4348-8344-792B876B9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998E-C066-4C9E-9F82-BC7B1255899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29434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180F9F-E4F4-4D29-800F-816C17FAE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b="1" dirty="0"/>
              <a:t>Different types of tests	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5E6C5-CC1F-48A7-9C6C-A277BEF5A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Unit Tests and Integration Tests</a:t>
            </a:r>
          </a:p>
          <a:p>
            <a:pPr lvl="1"/>
            <a:r>
              <a:rPr lang="en-US" sz="2000" dirty="0"/>
              <a:t>Unit Test – test an element in isolation.</a:t>
            </a:r>
          </a:p>
          <a:p>
            <a:pPr lvl="1"/>
            <a:r>
              <a:rPr lang="en-US" sz="2000" dirty="0"/>
              <a:t>Integration Test - test an element with external resources.</a:t>
            </a:r>
          </a:p>
          <a:p>
            <a:pPr lvl="1"/>
            <a:r>
              <a:rPr lang="en-US" sz="2000" dirty="0"/>
              <a:t>Fast and easy to write</a:t>
            </a:r>
          </a:p>
          <a:p>
            <a:pPr lvl="1"/>
            <a:r>
              <a:rPr lang="en-US" sz="2000" dirty="0"/>
              <a:t>Low confidence</a:t>
            </a:r>
          </a:p>
          <a:p>
            <a:pPr lvl="1"/>
            <a:r>
              <a:rPr lang="en-US" sz="2000" dirty="0"/>
              <a:t>Angular – Testing component code with external template, services </a:t>
            </a:r>
            <a:r>
              <a:rPr lang="en-US" sz="2000" dirty="0" err="1"/>
              <a:t>etc</a:t>
            </a:r>
            <a:endParaRPr lang="en-US" sz="2000" dirty="0"/>
          </a:p>
          <a:p>
            <a:r>
              <a:rPr lang="en-US" sz="2000" dirty="0"/>
              <a:t>End to End Tests</a:t>
            </a:r>
          </a:p>
          <a:p>
            <a:pPr lvl="1"/>
            <a:r>
              <a:rPr lang="en-US" sz="2000" dirty="0"/>
              <a:t>Test a certain scenario of an app (or the app as a whole). </a:t>
            </a:r>
          </a:p>
          <a:p>
            <a:pPr lvl="1"/>
            <a:r>
              <a:rPr lang="en-US" sz="2000" dirty="0"/>
              <a:t>Test the app functionality as a user; more confidence.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D95DF-89ED-4CF7-84BD-6205A4391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998E-C066-4C9E-9F82-BC7B1255899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92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2458</TotalTime>
  <Words>662</Words>
  <Application>Microsoft Office PowerPoint</Application>
  <PresentationFormat>Widescreen</PresentationFormat>
  <Paragraphs>162</Paragraphs>
  <Slides>37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Consolas</vt:lpstr>
      <vt:lpstr>Helvetica</vt:lpstr>
      <vt:lpstr>Office Theme</vt:lpstr>
      <vt:lpstr>Unit Testing and E2E Testing in Angular</vt:lpstr>
      <vt:lpstr>Why do we write tests?</vt:lpstr>
      <vt:lpstr>Because my boss asked me to do so…</vt:lpstr>
      <vt:lpstr>I want to make better applications to make users happy</vt:lpstr>
      <vt:lpstr>I want to make myself happy</vt:lpstr>
      <vt:lpstr>STORY</vt:lpstr>
      <vt:lpstr>PowerPoint Presentation</vt:lpstr>
      <vt:lpstr>PowerPoint Presentation</vt:lpstr>
      <vt:lpstr>Different types of tests </vt:lpstr>
      <vt:lpstr>Agendas</vt:lpstr>
      <vt:lpstr>Angular Testing Tools</vt:lpstr>
      <vt:lpstr>PowerPoint Presentation</vt:lpstr>
      <vt:lpstr>PowerPoint Presentation</vt:lpstr>
      <vt:lpstr>PowerPoint Presentation</vt:lpstr>
      <vt:lpstr>PowerPoint Presentation</vt:lpstr>
      <vt:lpstr>Jasmine Introduction</vt:lpstr>
      <vt:lpstr>Structure of Testing</vt:lpstr>
      <vt:lpstr>Fundamentals of Unit Testing</vt:lpstr>
      <vt:lpstr>DEMO</vt:lpstr>
      <vt:lpstr>Faking Dependencies</vt:lpstr>
      <vt:lpstr>Why fake the dependencies?</vt:lpstr>
      <vt:lpstr>PowerPoint Presentation</vt:lpstr>
      <vt:lpstr>PowerPoint Presentation</vt:lpstr>
      <vt:lpstr>DEMO</vt:lpstr>
      <vt:lpstr>Angular TestBed </vt:lpstr>
      <vt:lpstr>Angular TestBed</vt:lpstr>
      <vt:lpstr>PowerPoint Presentation</vt:lpstr>
      <vt:lpstr>DEMO</vt:lpstr>
      <vt:lpstr>Code Coverage </vt:lpstr>
      <vt:lpstr>Code Coverage</vt:lpstr>
      <vt:lpstr>E2E Testing </vt:lpstr>
      <vt:lpstr>E2E Testing</vt:lpstr>
      <vt:lpstr>So, how did I get benefits from tests?</vt:lpstr>
      <vt:lpstr>PowerPoint Presentation</vt:lpstr>
      <vt:lpstr>PowerPoint Presentation</vt:lpstr>
      <vt:lpstr>ANY QUESTIONS?</vt:lpstr>
      <vt:lpstr>Contact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and E2E Testing in Angular</dc:title>
  <dc:creator>Karki, Ashim</dc:creator>
  <cp:lastModifiedBy>Karki, Ashim</cp:lastModifiedBy>
  <cp:revision>49</cp:revision>
  <dcterms:created xsi:type="dcterms:W3CDTF">2019-08-25T13:29:19Z</dcterms:created>
  <dcterms:modified xsi:type="dcterms:W3CDTF">2019-08-30T18:42:05Z</dcterms:modified>
</cp:coreProperties>
</file>