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7" r:id="rId21"/>
    <p:sldId id="280" r:id="rId22"/>
    <p:sldId id="300" r:id="rId23"/>
    <p:sldId id="301" r:id="rId24"/>
    <p:sldId id="282" r:id="rId25"/>
    <p:sldId id="283" r:id="rId26"/>
    <p:sldId id="275" r:id="rId27"/>
    <p:sldId id="284" r:id="rId28"/>
    <p:sldId id="285" r:id="rId29"/>
    <p:sldId id="305" r:id="rId30"/>
    <p:sldId id="286" r:id="rId31"/>
    <p:sldId id="287" r:id="rId32"/>
    <p:sldId id="288" r:id="rId33"/>
    <p:sldId id="289" r:id="rId34"/>
    <p:sldId id="302" r:id="rId35"/>
    <p:sldId id="303" r:id="rId36"/>
    <p:sldId id="306" r:id="rId37"/>
    <p:sldId id="304" r:id="rId38"/>
    <p:sldId id="293" r:id="rId39"/>
    <p:sldId id="292" r:id="rId40"/>
    <p:sldId id="290" r:id="rId41"/>
    <p:sldId id="291" r:id="rId42"/>
    <p:sldId id="295" r:id="rId43"/>
    <p:sldId id="296" r:id="rId44"/>
    <p:sldId id="297" r:id="rId45"/>
    <p:sldId id="298" r:id="rId46"/>
    <p:sldId id="29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BADA-5CE1-487A-8F00-D9E2D491183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12286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BADA-5CE1-487A-8F00-D9E2D491183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1144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BADA-5CE1-487A-8F00-D9E2D491183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2794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BADA-5CE1-487A-8F00-D9E2D491183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7360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BADA-5CE1-487A-8F00-D9E2D491183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9079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BADA-5CE1-487A-8F00-D9E2D491183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1939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BADA-5CE1-487A-8F00-D9E2D491183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6797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BADA-5CE1-487A-8F00-D9E2D491183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83990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BADA-5CE1-487A-8F00-D9E2D491183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57097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BADA-5CE1-487A-8F00-D9E2D491183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53710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BADA-5CE1-487A-8F00-D9E2D491183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9405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9BADA-5CE1-487A-8F00-D9E2D491183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0998E-C066-4C9E-9F82-BC7B1255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05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33EED42-0246-42AB-895F-1180BF9E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Unit Testing and E2E Testing in Angular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AF8B283-E5C0-4A67-841C-579BD0344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54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7570-2499-4433-A210-A7FB336A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393719"/>
            <a:ext cx="9872134" cy="1193968"/>
          </a:xfrm>
          <a:noFill/>
          <a:ln w="38100">
            <a:noFill/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4000" b="1"/>
              <a:t>Angular Testing Tools</a:t>
            </a:r>
            <a:endParaRPr lang="en-US" sz="4000" b="1" dirty="0"/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AB9978-C3DD-4405-BE06-47C3F137FE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37" y="2353528"/>
            <a:ext cx="2743200" cy="638175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A735A8-8BC2-4897-B15F-9D67FB1FC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274" y="4661643"/>
            <a:ext cx="2600325" cy="714375"/>
          </a:xfr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4A285FE8-3EBB-43B5-A1B1-48F163641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745" y="2194560"/>
            <a:ext cx="4459243" cy="9304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20" name="Picture 19" descr="A drawing of a person&#10;&#10;Description automatically generated">
            <a:extLst>
              <a:ext uri="{FF2B5EF4-FFF2-40B4-BE49-F238E27FC236}">
                <a16:creationId xmlns:a16="http://schemas.microsoft.com/office/drawing/2014/main" id="{C5625A88-FD40-473D-9C50-81DB3FC370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66" y="3732956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60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721443-B4CE-4559-A6C7-004C77A20F7D}"/>
              </a:ext>
            </a:extLst>
          </p:cNvPr>
          <p:cNvSpPr/>
          <p:nvPr/>
        </p:nvSpPr>
        <p:spPr>
          <a:xfrm>
            <a:off x="2352675" y="958066"/>
            <a:ext cx="74866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describe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ECC48D"/>
                </a:solidFill>
                <a:latin typeface="Consolas" panose="020B0609020204030204" pitchFamily="49" charset="0"/>
              </a:rPr>
              <a:t>Description of the test suite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endParaRPr lang="en-US" i="1" dirty="0">
              <a:solidFill>
                <a:srgbClr val="82AA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ECC48D"/>
                </a:solidFill>
                <a:latin typeface="Consolas" panose="020B0609020204030204" pitchFamily="49" charset="0"/>
              </a:rPr>
              <a:t>should add numbers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	expect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toEqual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b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ECC48D"/>
                </a:solidFill>
                <a:latin typeface="Consolas" panose="020B0609020204030204" pitchFamily="49" charset="0"/>
              </a:rPr>
              <a:t>should add numbers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	expect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toEqual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b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ECC48D"/>
                </a:solidFill>
                <a:latin typeface="Consolas" panose="020B0609020204030204" pitchFamily="49" charset="0"/>
              </a:rPr>
              <a:t>should add numbers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	expect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5874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toEqual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5874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9A4901D-E5FF-4438-A730-FC05E6A85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8797" y="5899934"/>
            <a:ext cx="26003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3929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0153F7-E9C2-417E-A4FC-C9EAA2D4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43406"/>
            <a:ext cx="10905066" cy="41711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B8F3A0-2188-4BC5-B7BD-5FD850A775A4}"/>
              </a:ext>
            </a:extLst>
          </p:cNvPr>
          <p:cNvSpPr/>
          <p:nvPr/>
        </p:nvSpPr>
        <p:spPr>
          <a:xfrm>
            <a:off x="643467" y="4972050"/>
            <a:ext cx="2223558" cy="542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06CB95D-3AE9-4A79-8A01-BBE14EED3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08" y="6072187"/>
            <a:ext cx="2743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0581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D97CA1F-A8DC-497C-BBF0-7CB57FBC8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13429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FC100D-64DF-459D-800F-50C2BCE03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C38EAFE-BAFF-426A-AD08-8AEB8D21C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219781"/>
            <a:ext cx="5714286" cy="12952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953334340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3C8249CC-E44F-4589-B627-2F3A11653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40" y="1170940"/>
            <a:ext cx="8757920" cy="45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85532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B7F76-4ECE-447B-AC33-69E814D9C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Jasmine 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00412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B7F76-4ECE-447B-AC33-69E814D9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Fundamentals of Jasmine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78FB0-62C9-4CDC-A3FE-8EEC1DF2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describe() – define a suite – group of related tests</a:t>
            </a:r>
          </a:p>
          <a:p>
            <a:r>
              <a:rPr lang="en-US" sz="2000" dirty="0"/>
              <a:t>it() – define a spec or test</a:t>
            </a:r>
          </a:p>
          <a:p>
            <a:r>
              <a:rPr lang="en-US" sz="2000" dirty="0"/>
              <a:t>expect() </a:t>
            </a:r>
          </a:p>
          <a:p>
            <a:pPr lvl="1"/>
            <a:r>
              <a:rPr lang="en-US" sz="2000" dirty="0"/>
              <a:t>Takes actual value as the parameter chained with a Matcher function</a:t>
            </a:r>
          </a:p>
          <a:p>
            <a:r>
              <a:rPr lang="en-US" sz="2000" dirty="0"/>
              <a:t>The AAA Structure</a:t>
            </a:r>
          </a:p>
          <a:p>
            <a:pPr lvl="1"/>
            <a:r>
              <a:rPr lang="en-US" sz="2000" dirty="0"/>
              <a:t>Arrange - initialize the system under test </a:t>
            </a:r>
          </a:p>
          <a:p>
            <a:pPr lvl="1"/>
            <a:r>
              <a:rPr lang="en-US" sz="2000" dirty="0"/>
              <a:t>Act - calling a method / function </a:t>
            </a:r>
          </a:p>
          <a:p>
            <a:pPr lvl="1"/>
            <a:r>
              <a:rPr lang="en-US" sz="2000" dirty="0"/>
              <a:t>Assert – assertion</a:t>
            </a:r>
          </a:p>
          <a:p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2920316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B7F76-4ECE-447B-AC33-69E814D9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Fundamentals of Unit Testing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78FB0-62C9-4CDC-A3FE-8EEC1DF2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Tests are first-class citizens</a:t>
            </a:r>
          </a:p>
          <a:p>
            <a:r>
              <a:rPr lang="en-US" sz="2000" dirty="0"/>
              <a:t>Clean coding practices</a:t>
            </a:r>
          </a:p>
          <a:p>
            <a:r>
              <a:rPr lang="en-US" sz="2000" dirty="0"/>
              <a:t>Small functions and Proper naming</a:t>
            </a:r>
          </a:p>
          <a:p>
            <a:r>
              <a:rPr lang="en-US" sz="2000" dirty="0"/>
              <a:t>Single responsibility – test only one thing</a:t>
            </a:r>
          </a:p>
          <a:p>
            <a:r>
              <a:rPr lang="en-US" sz="2000" dirty="0"/>
              <a:t>Test files should have .</a:t>
            </a:r>
            <a:r>
              <a:rPr lang="en-US" sz="2000" dirty="0" err="1"/>
              <a:t>spec.ts</a:t>
            </a:r>
            <a:r>
              <a:rPr lang="en-US" sz="2000" dirty="0"/>
              <a:t> extension</a:t>
            </a:r>
          </a:p>
          <a:p>
            <a:r>
              <a:rPr lang="en-US" sz="2000" dirty="0"/>
              <a:t>Running tests using Angular CLI</a:t>
            </a:r>
          </a:p>
          <a:p>
            <a:pPr marL="457200" lvl="1" indent="0">
              <a:buNone/>
            </a:pPr>
            <a:r>
              <a:rPr lang="en-US" sz="2000" dirty="0"/>
              <a:t>• ng test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5675944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B7F76-4ECE-447B-AC33-69E814D9C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DEMO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2485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376C0-51FD-4EE2-82D3-2DFCDB26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What is Testing?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6BD3F3-8537-4927-AA8B-2598099CF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test is code that throws an error when the actual result of something does not match the expected output.</a:t>
            </a:r>
          </a:p>
          <a:p>
            <a:r>
              <a:rPr lang="en-US" sz="2000" dirty="0"/>
              <a:t>Testing is executing that code.</a:t>
            </a:r>
          </a:p>
          <a:p>
            <a:r>
              <a:rPr lang="en-US" sz="2000" dirty="0"/>
              <a:t>It's simply some code which sets up some state, performs some action, and makes an assertion on the new state.</a:t>
            </a:r>
          </a:p>
        </p:txBody>
      </p:sp>
    </p:spTree>
    <p:extLst>
      <p:ext uri="{BB962C8B-B14F-4D97-AF65-F5344CB8AC3E}">
        <p14:creationId xmlns:p14="http://schemas.microsoft.com/office/powerpoint/2010/main" val="3618667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67D406-9B5C-40B3-8DF2-B5DCC96F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Summary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F8849-3D39-48E3-9C22-5AAAD5B0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Learned about Karma, Jasmine, Protractor</a:t>
            </a:r>
          </a:p>
          <a:p>
            <a:r>
              <a:rPr lang="en-US" sz="2000" dirty="0"/>
              <a:t>Angular CLI</a:t>
            </a:r>
          </a:p>
          <a:p>
            <a:r>
              <a:rPr lang="en-US" sz="2000" dirty="0"/>
              <a:t>Jasmine fundamentals and syntax</a:t>
            </a:r>
          </a:p>
          <a:p>
            <a:r>
              <a:rPr lang="en-US" sz="2000" dirty="0"/>
              <a:t>Tested the few properties of the class</a:t>
            </a:r>
          </a:p>
        </p:txBody>
      </p:sp>
    </p:spTree>
    <p:extLst>
      <p:ext uri="{BB962C8B-B14F-4D97-AF65-F5344CB8AC3E}">
        <p14:creationId xmlns:p14="http://schemas.microsoft.com/office/powerpoint/2010/main" val="117287771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67D406-9B5C-40B3-8DF2-B5DCC96FA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Faking Dependencies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96386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67D406-9B5C-40B3-8DF2-B5DCC96F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" y="365125"/>
            <a:ext cx="9660255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Why mocking and faking the dependencies?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F8849-3D39-48E3-9C22-5AAAD5B0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dirty="0"/>
              <a:t>Unit tests have to performed in isolation</a:t>
            </a:r>
          </a:p>
          <a:p>
            <a:r>
              <a:rPr lang="en-US" dirty="0"/>
              <a:t>The purpose of mocking is to isolate and focus on the code being tested and not on the behavior or state of external dependencies.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814897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80A26D-4AA1-44C2-B894-1E4366CF16CD}"/>
              </a:ext>
            </a:extLst>
          </p:cNvPr>
          <p:cNvSpPr/>
          <p:nvPr/>
        </p:nvSpPr>
        <p:spPr>
          <a:xfrm>
            <a:off x="508317" y="2778408"/>
            <a:ext cx="63912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B8B"/>
                </a:solidFill>
                <a:latin typeface="Consolas" panose="020B0609020204030204" pitchFamily="49" charset="0"/>
              </a:rPr>
              <a:t>FakeJokeService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fakeInitialization1;</a:t>
            </a:r>
          </a:p>
          <a:p>
            <a:pPr lvl="1"/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fakeInitialization2;</a:t>
            </a:r>
          </a:p>
          <a:p>
            <a:pPr lvl="1"/>
            <a:b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getSingleJoke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of(‘</a:t>
            </a:r>
            <a:r>
              <a:rPr lang="en-US" dirty="0">
                <a:solidFill>
                  <a:srgbClr val="ECC48D"/>
                </a:solidFill>
                <a:latin typeface="Consolas" panose="020B0609020204030204" pitchFamily="49" charset="0"/>
              </a:rPr>
              <a:t>FAKE DATA’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30175C-ED44-463B-8469-549E25B5F35D}"/>
              </a:ext>
            </a:extLst>
          </p:cNvPr>
          <p:cNvSpPr/>
          <p:nvPr/>
        </p:nvSpPr>
        <p:spPr>
          <a:xfrm>
            <a:off x="508317" y="1819821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let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D6DEEB"/>
                </a:solidFill>
                <a:latin typeface="Consolas" panose="020B0609020204030204" pitchFamily="49" charset="0"/>
              </a:rPr>
              <a:t>jokeComponent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CA"/>
                </a:solidFill>
                <a:latin typeface="Consolas" panose="020B0609020204030204" pitchFamily="49" charset="0"/>
              </a:rPr>
              <a:t>new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JokesComponent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D6DEEB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BED9AC-07A4-476F-A436-1F01D128F3E8}"/>
              </a:ext>
            </a:extLst>
          </p:cNvPr>
          <p:cNvSpPr/>
          <p:nvPr/>
        </p:nvSpPr>
        <p:spPr>
          <a:xfrm>
            <a:off x="508317" y="5864344"/>
            <a:ext cx="803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let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D6DEEB"/>
                </a:solidFill>
                <a:latin typeface="Consolas" panose="020B0609020204030204" pitchFamily="49" charset="0"/>
              </a:rPr>
              <a:t>jokeComponent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CA"/>
                </a:solidFill>
                <a:latin typeface="Consolas" panose="020B0609020204030204" pitchFamily="49" charset="0"/>
              </a:rPr>
              <a:t>new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JokesComponent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D6DEEB"/>
                </a:solidFill>
                <a:latin typeface="Consolas" panose="020B0609020204030204" pitchFamily="49" charset="0"/>
              </a:rPr>
              <a:t>new FakeJokeService()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BEBC7-90DB-42B3-914C-FE667E2D2176}"/>
              </a:ext>
            </a:extLst>
          </p:cNvPr>
          <p:cNvSpPr txBox="1"/>
          <p:nvPr/>
        </p:nvSpPr>
        <p:spPr>
          <a:xfrm>
            <a:off x="508317" y="723129"/>
            <a:ext cx="3547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Using Fake Class</a:t>
            </a:r>
          </a:p>
        </p:txBody>
      </p:sp>
    </p:spTree>
    <p:extLst>
      <p:ext uri="{BB962C8B-B14F-4D97-AF65-F5344CB8AC3E}">
        <p14:creationId xmlns:p14="http://schemas.microsoft.com/office/powerpoint/2010/main" val="427736142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B5FDD1-C992-459C-8001-8FFFEFD39C72}"/>
              </a:ext>
            </a:extLst>
          </p:cNvPr>
          <p:cNvSpPr/>
          <p:nvPr/>
        </p:nvSpPr>
        <p:spPr>
          <a:xfrm>
            <a:off x="546576" y="1858118"/>
            <a:ext cx="106225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const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fakeJokeService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D6DEEB"/>
                </a:solidFill>
                <a:latin typeface="Consolas" panose="020B0609020204030204" pitchFamily="49" charset="0"/>
              </a:rPr>
              <a:t>jasmine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createSpyObj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ECC48D"/>
                </a:solidFill>
                <a:latin typeface="Consolas" panose="020B0609020204030204" pitchFamily="49" charset="0"/>
              </a:rPr>
              <a:t>fakeJokeService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‘</a:t>
            </a:r>
            <a:r>
              <a:rPr lang="en-US" dirty="0">
                <a:solidFill>
                  <a:srgbClr val="ECC48D"/>
                </a:solidFill>
                <a:latin typeface="Consolas" panose="020B0609020204030204" pitchFamily="49" charset="0"/>
              </a:rPr>
              <a:t>getSingleJoke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]);</a:t>
            </a:r>
          </a:p>
          <a:p>
            <a:endParaRPr lang="en-US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fakeJokeService.getSingleJoke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FAF39F"/>
                </a:solidFill>
                <a:latin typeface="Consolas" panose="020B0609020204030204" pitchFamily="49" charset="0"/>
              </a:rPr>
              <a:t>and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returnValue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(of(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ECC48D"/>
                </a:solidFill>
                <a:latin typeface="Consolas" panose="020B0609020204030204" pitchFamily="49" charset="0"/>
              </a:rPr>
              <a:t>Fake Data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77C942-FC1C-4CA0-8669-0CA24D8A5E11}"/>
              </a:ext>
            </a:extLst>
          </p:cNvPr>
          <p:cNvSpPr/>
          <p:nvPr/>
        </p:nvSpPr>
        <p:spPr>
          <a:xfrm>
            <a:off x="546576" y="4554973"/>
            <a:ext cx="9355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expect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fakeService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FDBCA"/>
                </a:solidFill>
                <a:latin typeface="Consolas" panose="020B0609020204030204" pitchFamily="49" charset="0"/>
              </a:rPr>
              <a:t>getSomeData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toHaveBeenCalled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8ACD09-31D7-4CB6-89F7-86D00051F680}"/>
              </a:ext>
            </a:extLst>
          </p:cNvPr>
          <p:cNvSpPr/>
          <p:nvPr/>
        </p:nvSpPr>
        <p:spPr>
          <a:xfrm>
            <a:off x="546576" y="5002172"/>
            <a:ext cx="8316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expect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fakeService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FDBCA"/>
                </a:solidFill>
                <a:latin typeface="Consolas" panose="020B0609020204030204" pitchFamily="49" charset="0"/>
              </a:rPr>
              <a:t>getSomeData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toHaveBeenCalledTimes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46F94-83CB-4712-BF31-226329FBDC07}"/>
              </a:ext>
            </a:extLst>
          </p:cNvPr>
          <p:cNvSpPr/>
          <p:nvPr/>
        </p:nvSpPr>
        <p:spPr>
          <a:xfrm>
            <a:off x="546576" y="3413313"/>
            <a:ext cx="740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let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D6DEEB"/>
                </a:solidFill>
                <a:latin typeface="Consolas" panose="020B0609020204030204" pitchFamily="49" charset="0"/>
              </a:rPr>
              <a:t>jokeComponent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CA"/>
                </a:solidFill>
                <a:latin typeface="Consolas" panose="020B0609020204030204" pitchFamily="49" charset="0"/>
              </a:rPr>
              <a:t>new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JokesComponent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D6DEEB"/>
                </a:solidFill>
                <a:latin typeface="Consolas" panose="020B0609020204030204" pitchFamily="49" charset="0"/>
              </a:rPr>
              <a:t>FakeJokeService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E015D9-0965-4C5F-B925-7B060C55BE38}"/>
              </a:ext>
            </a:extLst>
          </p:cNvPr>
          <p:cNvSpPr/>
          <p:nvPr/>
        </p:nvSpPr>
        <p:spPr>
          <a:xfrm>
            <a:off x="546576" y="804028"/>
            <a:ext cx="5956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Using Jasmine Spy Methods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5CBA18-72B2-4AFA-91DB-F287C6B10B63}"/>
              </a:ext>
            </a:extLst>
          </p:cNvPr>
          <p:cNvSpPr/>
          <p:nvPr/>
        </p:nvSpPr>
        <p:spPr>
          <a:xfrm>
            <a:off x="3562350" y="1858118"/>
            <a:ext cx="2628900" cy="426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6305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B7F76-4ECE-447B-AC33-69E814D9C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DEMO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981313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B7F76-4ECE-447B-AC33-69E814D9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Set Up and Tear Down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78FB0-62C9-4CDC-A3FE-8EEC1DF2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737226"/>
          </a:xfrm>
        </p:spPr>
        <p:txBody>
          <a:bodyPr>
            <a:normAutofit/>
          </a:bodyPr>
          <a:lstStyle/>
          <a:p>
            <a:r>
              <a:rPr lang="en-US" sz="2200" dirty="0"/>
              <a:t>beforeEach() </a:t>
            </a:r>
          </a:p>
          <a:p>
            <a:pPr lvl="1"/>
            <a:r>
              <a:rPr lang="en-US" sz="2200" dirty="0"/>
              <a:t>Run some shared setup before each of the specs in the describe in which it is called </a:t>
            </a:r>
          </a:p>
          <a:p>
            <a:r>
              <a:rPr lang="en-US" sz="2200" dirty="0"/>
              <a:t> afterEach()</a:t>
            </a:r>
          </a:p>
          <a:p>
            <a:pPr lvl="1"/>
            <a:r>
              <a:rPr lang="en-US" sz="2200" dirty="0"/>
              <a:t>Run some shared teardown after each of the specs in the describe in which it is called</a:t>
            </a:r>
          </a:p>
          <a:p>
            <a:r>
              <a:rPr lang="en-US" sz="2000" dirty="0"/>
              <a:t> beforeAll() </a:t>
            </a:r>
          </a:p>
          <a:p>
            <a:pPr lvl="1"/>
            <a:r>
              <a:rPr lang="en-US" sz="2000" dirty="0"/>
              <a:t>Run some shared setup once before all the specs in the describe are run </a:t>
            </a:r>
          </a:p>
          <a:p>
            <a:r>
              <a:rPr lang="en-US" sz="2000" dirty="0"/>
              <a:t> afterAll()</a:t>
            </a:r>
          </a:p>
          <a:p>
            <a:pPr lvl="1"/>
            <a:r>
              <a:rPr lang="en-US" sz="2000" dirty="0"/>
              <a:t>Run some shared teardown once after all the specs in the describe are run</a:t>
            </a:r>
          </a:p>
          <a:p>
            <a:endParaRPr lang="en-US" sz="2100" dirty="0"/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51380569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67D406-9B5C-40B3-8DF2-B5DCC96F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Summary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F8849-3D39-48E3-9C22-5AAAD5B0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Faking and mocking </a:t>
            </a:r>
          </a:p>
          <a:p>
            <a:pPr lvl="1"/>
            <a:r>
              <a:rPr lang="en-US" sz="2000"/>
              <a:t>Isolation</a:t>
            </a:r>
          </a:p>
          <a:p>
            <a:pPr lvl="1"/>
            <a:r>
              <a:rPr lang="en-US" sz="2000"/>
              <a:t>Forget to update</a:t>
            </a:r>
          </a:p>
          <a:p>
            <a:pPr lvl="1"/>
            <a:r>
              <a:rPr lang="en-US" sz="2000"/>
              <a:t>Lots of duplicate code</a:t>
            </a:r>
          </a:p>
          <a:p>
            <a:r>
              <a:rPr lang="en-US" sz="2000" dirty="0"/>
              <a:t>Jasmine Spies</a:t>
            </a:r>
          </a:p>
          <a:p>
            <a:pPr lvl="1"/>
            <a:r>
              <a:rPr lang="en-US" sz="2000"/>
              <a:t>Spy functionality and assertions</a:t>
            </a:r>
          </a:p>
          <a:p>
            <a:pPr lvl="1"/>
            <a:r>
              <a:rPr lang="en-US" sz="2000"/>
              <a:t>Cleaner code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2433776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1938B1-3EE7-4162-8FCA-59C912EAE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Angular TestBed</a:t>
            </a:r>
            <a:br>
              <a:rPr lang="en-US" sz="5800" dirty="0"/>
            </a:br>
            <a:endParaRPr lang="en-US" sz="5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50797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67D406-9B5C-40B3-8DF2-B5DCC96F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Angular TestBed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F8849-3D39-48E3-9C22-5AAAD5B0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TestBed is one of most important tool among angular </a:t>
            </a:r>
            <a:r>
              <a:rPr lang="en-US" sz="2000"/>
              <a:t>testing utilities</a:t>
            </a:r>
            <a:endParaRPr lang="en-US" sz="2000" dirty="0"/>
          </a:p>
          <a:p>
            <a:r>
              <a:rPr lang="en-US" sz="2000" dirty="0"/>
              <a:t>Configures and initializes environment for unit testing and provides methods for creating components and services in unit tests.</a:t>
            </a:r>
          </a:p>
        </p:txBody>
      </p:sp>
    </p:spTree>
    <p:extLst>
      <p:ext uri="{BB962C8B-B14F-4D97-AF65-F5344CB8AC3E}">
        <p14:creationId xmlns:p14="http://schemas.microsoft.com/office/powerpoint/2010/main" val="2027247442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849414-A05C-4CDF-BC4D-2D04C3053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b="1" dirty="0"/>
              <a:t>Why do we write tests?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765489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93E44C-C58E-43BF-A751-9F3C4D64F326}"/>
              </a:ext>
            </a:extLst>
          </p:cNvPr>
          <p:cNvSpPr/>
          <p:nvPr/>
        </p:nvSpPr>
        <p:spPr>
          <a:xfrm>
            <a:off x="2797840" y="85876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TestBed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configureTestingModule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imports: [HttpClientModule],</a:t>
            </a:r>
          </a:p>
          <a:p>
            <a:pPr lvl="1"/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declarations: [JokesComponent],</a:t>
            </a:r>
          </a:p>
          <a:p>
            <a:pPr lvl="1"/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providers: [JokesService],</a:t>
            </a:r>
          </a:p>
          <a:p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433F3-BBA1-496D-9768-D95664B5A93B}"/>
              </a:ext>
            </a:extLst>
          </p:cNvPr>
          <p:cNvSpPr/>
          <p:nvPr/>
        </p:nvSpPr>
        <p:spPr>
          <a:xfrm>
            <a:off x="1411952" y="3229244"/>
            <a:ext cx="93440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fixture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TestBed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createComponent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(JokesComponent);</a:t>
            </a:r>
          </a:p>
          <a:p>
            <a:endParaRPr lang="en-US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component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fixture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FDBCA"/>
                </a:solidFill>
                <a:latin typeface="Consolas" panose="020B0609020204030204" pitchFamily="49" charset="0"/>
              </a:rPr>
              <a:t>componentInstance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jokeElementDebug = fixture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FAF39F"/>
                </a:solidFill>
                <a:latin typeface="Consolas" panose="020B0609020204030204" pitchFamily="49" charset="0"/>
              </a:rPr>
              <a:t>debugElement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query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(By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‘</a:t>
            </a:r>
            <a:r>
              <a:rPr lang="en-US" dirty="0">
                <a:solidFill>
                  <a:srgbClr val="ECC48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D6DEEB"/>
                </a:solidFill>
                <a:latin typeface="Consolas" panose="020B0609020204030204" pitchFamily="49" charset="0"/>
              </a:rPr>
              <a:t>jokeElementNative = jokeElementDebug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nativeElement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1E1BA8-2939-4DD5-93FD-8CE9B803E84A}"/>
              </a:ext>
            </a:extLst>
          </p:cNvPr>
          <p:cNvSpPr/>
          <p:nvPr/>
        </p:nvSpPr>
        <p:spPr>
          <a:xfrm>
            <a:off x="1411951" y="5486621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fixture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detectChanges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8883552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B7F76-4ECE-447B-AC33-69E814D9C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DEMO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931133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67D406-9B5C-40B3-8DF2-B5DCC96F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Summary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F8849-3D39-48E3-9C22-5AAAD5B0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Angular Testbed</a:t>
            </a:r>
          </a:p>
          <a:p>
            <a:r>
              <a:rPr lang="en-US" sz="2000" dirty="0"/>
              <a:t>Create a testing module as ngModule</a:t>
            </a:r>
          </a:p>
          <a:p>
            <a:r>
              <a:rPr lang="en-US" sz="2000" dirty="0"/>
              <a:t>Query the HTML template</a:t>
            </a:r>
          </a:p>
          <a:p>
            <a:r>
              <a:rPr lang="en-US" sz="2000" dirty="0"/>
              <a:t>Detect the changes	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8903167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1938B1-3EE7-4162-8FCA-59C912EAE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dirty="0"/>
              <a:t>Async and fakeAsync</a:t>
            </a:r>
            <a:br>
              <a:rPr lang="en-US" sz="5800" dirty="0"/>
            </a:br>
            <a:endParaRPr lang="en-US" sz="5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006660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C0250DB-D8B3-4695-8FBE-2EE0488A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Async and fakeAsync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E7F959D-DABF-4E6B-8930-6072FFF3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/>
              <a:t>Testing asynchronous code has always been a challenge, but it’s now easier than ever, thanks to the async and fakeAsync utilities available for Angular</a:t>
            </a:r>
          </a:p>
          <a:p>
            <a:pPr marL="285750" indent="-285750"/>
            <a:r>
              <a:rPr lang="en-US" sz="2000" dirty="0"/>
              <a:t>The async and fakeAsync utilities tell Angular to run the code in a dedicated test zone that helps us to deal with asynchronous code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8136940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C0250DB-D8B3-4695-8FBE-2EE0488A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Async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E7F959D-DABF-4E6B-8930-6072FFF3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9FFEE"/>
                </a:solidFill>
              </a:rPr>
              <a:t>The async method with whenStable allows us to wait until all promises have been resolved to run our expectations.</a:t>
            </a:r>
          </a:p>
          <a:p>
            <a:endParaRPr lang="en-US" sz="2000" dirty="0"/>
          </a:p>
          <a:p>
            <a:pPr marL="457200" lvl="1" indent="0">
              <a:buNone/>
            </a:pPr>
            <a:r>
              <a:rPr lang="en-US" sz="1800" i="1" dirty="0">
                <a:solidFill>
                  <a:srgbClr val="82AAFF"/>
                </a:solidFill>
                <a:latin typeface="Consolas" panose="020B0609020204030204" pitchFamily="49" charset="0"/>
              </a:rPr>
              <a:t>it</a:t>
            </a:r>
            <a:r>
              <a:rPr lang="en-US" sz="1800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ECC48D"/>
                </a:solidFill>
                <a:latin typeface="Consolas" panose="020B0609020204030204" pitchFamily="49" charset="0"/>
              </a:rPr>
              <a:t>should deal with asynchronous code</a:t>
            </a:r>
            <a:r>
              <a:rPr lang="en-US" sz="18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D6DEEB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C792EA"/>
                </a:solidFill>
                <a:latin typeface="Consolas" panose="020B0609020204030204" pitchFamily="49" charset="0"/>
              </a:rPr>
              <a:t>async(</a:t>
            </a:r>
            <a:r>
              <a:rPr lang="en-US" sz="1800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9F5DD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792EA"/>
                </a:solidFill>
                <a:latin typeface="Consolas" panose="020B0609020204030204" pitchFamily="49" charset="0"/>
              </a:rPr>
              <a:t>=&gt;</a:t>
            </a:r>
            <a:r>
              <a:rPr lang="en-US" sz="1800" dirty="0">
                <a:solidFill>
                  <a:srgbClr val="D6DEEB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br>
              <a:rPr lang="en-US" sz="1200" dirty="0">
                <a:solidFill>
                  <a:srgbClr val="D6DEEB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37777"/>
                </a:solidFill>
                <a:latin typeface="Consolas" panose="020B0609020204030204" pitchFamily="49" charset="0"/>
              </a:rPr>
              <a:t>//</a:t>
            </a:r>
            <a:r>
              <a:rPr lang="en-US" sz="1800" i="1" dirty="0">
                <a:solidFill>
                  <a:srgbClr val="637777"/>
                </a:solidFill>
                <a:latin typeface="Consolas" panose="020B0609020204030204" pitchFamily="49" charset="0"/>
              </a:rPr>
              <a:t> arrange and act for asynchronous operations</a:t>
            </a:r>
            <a:endParaRPr lang="en-US" sz="1800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br>
              <a:rPr lang="en-US" sz="1800" dirty="0">
                <a:solidFill>
                  <a:srgbClr val="D6DEEB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6DEEB"/>
                </a:solidFill>
                <a:latin typeface="Consolas" panose="020B0609020204030204" pitchFamily="49" charset="0"/>
              </a:rPr>
              <a:t>fixture</a:t>
            </a:r>
            <a:r>
              <a:rPr lang="en-US" sz="1800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>
                <a:solidFill>
                  <a:srgbClr val="82AAFF"/>
                </a:solidFill>
                <a:latin typeface="Consolas" panose="020B0609020204030204" pitchFamily="49" charset="0"/>
              </a:rPr>
              <a:t>whenStable</a:t>
            </a:r>
            <a:r>
              <a:rPr lang="en-US" sz="1800" dirty="0">
                <a:solidFill>
                  <a:srgbClr val="D6DEEB"/>
                </a:solidFill>
                <a:latin typeface="Consolas" panose="020B0609020204030204" pitchFamily="49" charset="0"/>
              </a:rPr>
              <a:t>()</a:t>
            </a:r>
            <a:r>
              <a:rPr lang="en-US" sz="1800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>
                <a:solidFill>
                  <a:srgbClr val="82AA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D9F5DD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792EA"/>
                </a:solidFill>
                <a:latin typeface="Consolas" panose="020B0609020204030204" pitchFamily="49" charset="0"/>
              </a:rPr>
              <a:t>=&gt;</a:t>
            </a:r>
            <a:r>
              <a:rPr lang="en-US" sz="1800" dirty="0">
                <a:solidFill>
                  <a:srgbClr val="D6DEEB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rgbClr val="637777"/>
                </a:solidFill>
                <a:latin typeface="Consolas" panose="020B0609020204030204" pitchFamily="49" charset="0"/>
              </a:rPr>
              <a:t>	//</a:t>
            </a:r>
            <a:r>
              <a:rPr lang="en-US" sz="1800" i="1" dirty="0">
                <a:solidFill>
                  <a:srgbClr val="637777"/>
                </a:solidFill>
                <a:latin typeface="Consolas" panose="020B0609020204030204" pitchFamily="49" charset="0"/>
              </a:rPr>
              <a:t> perform the expectations</a:t>
            </a:r>
            <a:endParaRPr lang="en-US" sz="1800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800" dirty="0">
                <a:solidFill>
                  <a:srgbClr val="D6DEEB"/>
                </a:solidFill>
                <a:latin typeface="Consolas" panose="020B0609020204030204" pitchFamily="49" charset="0"/>
              </a:rPr>
              <a:t>});</a:t>
            </a:r>
          </a:p>
          <a:p>
            <a:pPr marL="457200" lvl="1" indent="0">
              <a:buNone/>
            </a:pPr>
            <a:br>
              <a:rPr lang="en-US" sz="1600" dirty="0">
                <a:solidFill>
                  <a:srgbClr val="D6DEEB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6DEEB"/>
                </a:solidFill>
                <a:latin typeface="Consolas" panose="020B0609020204030204" pitchFamily="49" charset="0"/>
              </a:rPr>
              <a:t>}));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013418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B7F76-4ECE-447B-AC33-69E814D9C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DEMO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086008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C0250DB-D8B3-4695-8FBE-2EE0488A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fakeAsync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E7F959D-DABF-4E6B-8930-6072FFF3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84834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F9FFEE"/>
                </a:solidFill>
              </a:rPr>
              <a:t>The problem with async is that we still have to introduce real waiting in our tests, and this can make our tests very slow.</a:t>
            </a:r>
          </a:p>
          <a:p>
            <a:r>
              <a:rPr lang="en-US" sz="2000" dirty="0">
                <a:solidFill>
                  <a:srgbClr val="F9FFEE"/>
                </a:solidFill>
                <a:latin typeface="-apple-system"/>
              </a:rPr>
              <a:t>fakeAsync comes to the rescue and helps to test asynchronous code in a synchronous way.</a:t>
            </a:r>
          </a:p>
          <a:p>
            <a:endParaRPr lang="en-US" sz="2000" dirty="0"/>
          </a:p>
          <a:p>
            <a:pPr marL="457200" lvl="1" indent="0">
              <a:buNone/>
            </a:pPr>
            <a:r>
              <a:rPr lang="en-US" sz="1800" i="1" dirty="0">
                <a:solidFill>
                  <a:srgbClr val="82AAFF"/>
                </a:solidFill>
                <a:latin typeface="Consolas" panose="020B0609020204030204" pitchFamily="49" charset="0"/>
              </a:rPr>
              <a:t>it</a:t>
            </a:r>
            <a:r>
              <a:rPr lang="en-US" sz="1800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ECC48D"/>
                </a:solidFill>
                <a:latin typeface="Consolas" panose="020B0609020204030204" pitchFamily="49" charset="0"/>
              </a:rPr>
              <a:t>should deal with asynchronous code</a:t>
            </a:r>
            <a:r>
              <a:rPr lang="en-US" sz="1800" dirty="0">
                <a:solidFill>
                  <a:srgbClr val="D9F5DD"/>
                </a:solidFill>
                <a:latin typeface="Consolas" panose="020B0609020204030204" pitchFamily="49" charset="0"/>
              </a:rPr>
              <a:t>’</a:t>
            </a:r>
            <a:r>
              <a:rPr lang="en-US" sz="1800" dirty="0">
                <a:solidFill>
                  <a:srgbClr val="D6DEEB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C792EA"/>
                </a:solidFill>
                <a:latin typeface="Consolas" panose="020B0609020204030204" pitchFamily="49" charset="0"/>
              </a:rPr>
              <a:t>fakeAsync(</a:t>
            </a:r>
            <a:r>
              <a:rPr lang="en-US" sz="1800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9F5DD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792EA"/>
                </a:solidFill>
                <a:latin typeface="Consolas" panose="020B0609020204030204" pitchFamily="49" charset="0"/>
              </a:rPr>
              <a:t>=&gt;</a:t>
            </a:r>
            <a:r>
              <a:rPr lang="en-US" sz="1800" dirty="0">
                <a:solidFill>
                  <a:srgbClr val="D6DEEB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br>
              <a:rPr lang="en-US" sz="1200" dirty="0">
                <a:solidFill>
                  <a:srgbClr val="D6DEEB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37777"/>
                </a:solidFill>
                <a:latin typeface="Consolas" panose="020B0609020204030204" pitchFamily="49" charset="0"/>
              </a:rPr>
              <a:t>//</a:t>
            </a:r>
            <a:r>
              <a:rPr lang="en-US" sz="1800" i="1" dirty="0">
                <a:solidFill>
                  <a:srgbClr val="637777"/>
                </a:solidFill>
                <a:latin typeface="Consolas" panose="020B0609020204030204" pitchFamily="49" charset="0"/>
              </a:rPr>
              <a:t> arrange and act for asynchronous operations</a:t>
            </a:r>
            <a:endParaRPr lang="en-US" sz="1800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br>
              <a:rPr lang="en-US" sz="1800" dirty="0">
                <a:solidFill>
                  <a:srgbClr val="D6DEEB"/>
                </a:solidFill>
                <a:latin typeface="Consolas" panose="020B0609020204030204" pitchFamily="49" charset="0"/>
              </a:rPr>
            </a:br>
            <a:r>
              <a:rPr lang="en-US" sz="1800" i="1" dirty="0">
                <a:solidFill>
                  <a:srgbClr val="82AAFF"/>
                </a:solidFill>
                <a:latin typeface="Consolas" panose="020B0609020204030204" pitchFamily="49" charset="0"/>
              </a:rPr>
              <a:t>tick</a:t>
            </a:r>
            <a:r>
              <a:rPr lang="en-US" sz="1800" dirty="0">
                <a:solidFill>
                  <a:srgbClr val="D6DEEB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endParaRPr lang="en-US" sz="1800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800" dirty="0">
                <a:solidFill>
                  <a:srgbClr val="637777"/>
                </a:solidFill>
                <a:latin typeface="Consolas" panose="020B0609020204030204" pitchFamily="49" charset="0"/>
              </a:rPr>
              <a:t>//</a:t>
            </a:r>
            <a:r>
              <a:rPr lang="en-US" sz="1800" i="1" dirty="0">
                <a:solidFill>
                  <a:srgbClr val="637777"/>
                </a:solidFill>
                <a:latin typeface="Consolas" panose="020B0609020204030204" pitchFamily="49" charset="0"/>
              </a:rPr>
              <a:t> perform the expectations</a:t>
            </a:r>
            <a:endParaRPr lang="en-US" sz="1800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sz="1800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br>
              <a:rPr lang="en-US" sz="1600" dirty="0">
                <a:solidFill>
                  <a:srgbClr val="D6DEEB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6DEEB"/>
                </a:solidFill>
                <a:latin typeface="Consolas" panose="020B0609020204030204" pitchFamily="49" charset="0"/>
              </a:rPr>
              <a:t>}));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247951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B7F76-4ECE-447B-AC33-69E814D9C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DEMO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428979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67D406-9B5C-40B3-8DF2-B5DCC96F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Summary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F8849-3D39-48E3-9C22-5AAAD5B0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How to test in asynchronous environment using fakeAsync and async</a:t>
            </a:r>
          </a:p>
          <a:p>
            <a:r>
              <a:rPr lang="en-US" sz="2000" dirty="0"/>
              <a:t>async  </a:t>
            </a:r>
          </a:p>
          <a:p>
            <a:pPr lvl="1"/>
            <a:r>
              <a:rPr lang="en-US" sz="1600" dirty="0"/>
              <a:t>it generally simplifies the async tests (fixture.whenStable)</a:t>
            </a:r>
          </a:p>
          <a:p>
            <a:pPr lvl="1"/>
            <a:r>
              <a:rPr lang="en-US" sz="1600" dirty="0"/>
              <a:t>XHR calls can be made</a:t>
            </a:r>
          </a:p>
          <a:p>
            <a:r>
              <a:rPr lang="en-US" sz="2000" dirty="0"/>
              <a:t>fakeAsync </a:t>
            </a:r>
          </a:p>
          <a:p>
            <a:pPr lvl="1"/>
            <a:r>
              <a:rPr lang="en-US" sz="1600" dirty="0"/>
              <a:t>tick()</a:t>
            </a:r>
          </a:p>
          <a:p>
            <a:pPr lvl="1"/>
            <a:r>
              <a:rPr lang="en-US" sz="1600" dirty="0"/>
              <a:t>tests appear to be linear and synchronous</a:t>
            </a:r>
          </a:p>
          <a:p>
            <a:pPr lvl="1"/>
            <a:r>
              <a:rPr lang="en-US" sz="1600" dirty="0"/>
              <a:t>cannot call XHR requests</a:t>
            </a:r>
          </a:p>
        </p:txBody>
      </p:sp>
    </p:spTree>
    <p:extLst>
      <p:ext uri="{BB962C8B-B14F-4D97-AF65-F5344CB8AC3E}">
        <p14:creationId xmlns:p14="http://schemas.microsoft.com/office/powerpoint/2010/main" val="1825394665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91FF6-364A-45E7-9FD6-2C39F610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Because my boss asked me to do so…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3F4A579-158A-43F0-9F2B-2D56496EBD7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" b="1786"/>
          <a:stretch/>
        </p:blipFill>
        <p:spPr>
          <a:xfrm>
            <a:off x="5610225" y="428625"/>
            <a:ext cx="5826442" cy="6043613"/>
          </a:xfrm>
        </p:spPr>
      </p:pic>
    </p:spTree>
    <p:extLst>
      <p:ext uri="{BB962C8B-B14F-4D97-AF65-F5344CB8AC3E}">
        <p14:creationId xmlns:p14="http://schemas.microsoft.com/office/powerpoint/2010/main" val="1757408793"/>
      </p:ext>
    </p:extLst>
  </p:cSld>
  <p:clrMapOvr>
    <a:masterClrMapping/>
  </p:clrMapOvr>
  <p:transition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1938B1-3EE7-4162-8FCA-59C912EAE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dirty="0"/>
              <a:t>Code Coverage</a:t>
            </a:r>
            <a:br>
              <a:rPr lang="en-US" sz="5800" dirty="0"/>
            </a:br>
            <a:endParaRPr lang="en-US" sz="5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778928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67D406-9B5C-40B3-8DF2-B5DCC96F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Code Coverage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F8849-3D39-48E3-9C22-5AAAD5B0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ng test –code-coverage </a:t>
            </a:r>
          </a:p>
          <a:p>
            <a:r>
              <a:rPr lang="en-US" sz="2000" dirty="0"/>
              <a:t>How much of our code is covered with tests? </a:t>
            </a:r>
          </a:p>
          <a:p>
            <a:r>
              <a:rPr lang="en-US" sz="2000" dirty="0"/>
              <a:t>Open ‘index.html’ within ‘coverage’ folder in the project</a:t>
            </a:r>
          </a:p>
          <a:p>
            <a:r>
              <a:rPr lang="en-US" sz="2000" dirty="0"/>
              <a:t>In most cases, we can’t cover 100% of the code</a:t>
            </a:r>
          </a:p>
          <a:p>
            <a:r>
              <a:rPr lang="en-US" sz="2000" dirty="0"/>
              <a:t>Should always aim for higher coverage</a:t>
            </a:r>
          </a:p>
        </p:txBody>
      </p:sp>
    </p:spTree>
    <p:extLst>
      <p:ext uri="{BB962C8B-B14F-4D97-AF65-F5344CB8AC3E}">
        <p14:creationId xmlns:p14="http://schemas.microsoft.com/office/powerpoint/2010/main" val="1125668102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67D406-9B5C-40B3-8DF2-B5DCC96F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Unit Tests &amp; Integration Tests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F8849-3D39-48E3-9C22-5AAAD5B0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Unit testing Analyze the code behavior (expected and unexpected changes).</a:t>
            </a:r>
          </a:p>
          <a:p>
            <a:r>
              <a:rPr lang="en-US" sz="2000" dirty="0"/>
              <a:t>It behaves as a safeguard against breaking changes.</a:t>
            </a:r>
          </a:p>
          <a:p>
            <a:r>
              <a:rPr lang="en-US" sz="2000" dirty="0"/>
              <a:t>Makes developers feel guilty free on their code changes.</a:t>
            </a:r>
          </a:p>
          <a:p>
            <a:r>
              <a:rPr lang="en-US" sz="2000" dirty="0"/>
              <a:t>It also reveals the design mistakes.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takes a lot time</a:t>
            </a:r>
          </a:p>
          <a:p>
            <a:r>
              <a:rPr lang="en-US" sz="2000" dirty="0"/>
              <a:t>Can be very complex and tiresome</a:t>
            </a:r>
          </a:p>
        </p:txBody>
      </p:sp>
    </p:spTree>
    <p:extLst>
      <p:ext uri="{BB962C8B-B14F-4D97-AF65-F5344CB8AC3E}">
        <p14:creationId xmlns:p14="http://schemas.microsoft.com/office/powerpoint/2010/main" val="1143734589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1938B1-3EE7-4162-8FCA-59C912EAE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E2E Testing</a:t>
            </a:r>
            <a:br>
              <a:rPr lang="en-US" sz="5800" dirty="0"/>
            </a:br>
            <a:endParaRPr lang="en-US" sz="5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41834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67D406-9B5C-40B3-8DF2-B5DCC96F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E2E Testing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F8849-3D39-48E3-9C22-5AAAD5B0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Ensures that the integrated components function as expected</a:t>
            </a:r>
          </a:p>
          <a:p>
            <a:r>
              <a:rPr lang="en-US" sz="2000" dirty="0"/>
              <a:t>E2E test is a high-level test  of a  feature or several interactions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Angular cli sets up a basic E2E testing environment while creating the project</a:t>
            </a:r>
          </a:p>
          <a:p>
            <a:r>
              <a:rPr lang="en-US" sz="2000" dirty="0"/>
              <a:t>Protractor is the testing framework used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1750591"/>
      </p:ext>
    </p:extLst>
  </p:cSld>
  <p:clrMapOvr>
    <a:masterClrMapping/>
  </p:clrMapOvr>
  <p:transition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67D406-9B5C-40B3-8DF2-B5DCC96F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Page Objects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F8849-3D39-48E3-9C22-5AAAD5B0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Helvetica" panose="020B0604020202020204" pitchFamily="34" charset="0"/>
              </a:rPr>
              <a:t>Page Object is a design pattern that is largely used in test automation for enhancing test maintenance and reducing code duplication. </a:t>
            </a:r>
          </a:p>
          <a:p>
            <a:r>
              <a:rPr lang="en-US" sz="2000" dirty="0">
                <a:solidFill>
                  <a:srgbClr val="FFFFFF"/>
                </a:solidFill>
                <a:latin typeface="Helvetica" panose="020B0604020202020204" pitchFamily="34" charset="0"/>
              </a:rPr>
              <a:t>Page Objects provide an API to the page under test and are responsible of abstracting away its implementation details from the tests themselves.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3520695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1938B1-3EE7-4162-8FCA-59C912EAE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THE 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20713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300AB5-4C80-422F-AE63-85CAD4A5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 want to make better applications to make users happy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B2FFD53-06FA-418E-A298-4C70DDE74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822" y="1256794"/>
            <a:ext cx="6553545" cy="43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7016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C15C-A62E-4ACE-A39F-7B7C8BC3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 want to make myself happy</a:t>
            </a:r>
          </a:p>
        </p:txBody>
      </p:sp>
      <p:pic>
        <p:nvPicPr>
          <p:cNvPr id="5" name="Content Placeholder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52BC55A-4AB9-4B85-8AD1-BE5299558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114654"/>
            <a:ext cx="6553545" cy="463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87994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80F9F-E4F4-4D29-800F-816C17F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Different types of tests	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E6C5-CC1F-48A7-9C6C-A277BEF5A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Unit Tests</a:t>
            </a:r>
          </a:p>
          <a:p>
            <a:pPr lvl="1"/>
            <a:r>
              <a:rPr lang="en-US" sz="2000" dirty="0"/>
              <a:t>Test an element in isolation, without external resources like database, file, etc.</a:t>
            </a:r>
          </a:p>
          <a:p>
            <a:pPr lvl="1"/>
            <a:r>
              <a:rPr lang="en-US" sz="2000" dirty="0"/>
              <a:t>Fast and easy to write.</a:t>
            </a:r>
          </a:p>
          <a:p>
            <a:pPr lvl="1"/>
            <a:r>
              <a:rPr lang="en-US" sz="2000" dirty="0"/>
              <a:t>Don’t test functionality of app, low confidence.</a:t>
            </a:r>
          </a:p>
          <a:p>
            <a:pPr lvl="1"/>
            <a:r>
              <a:rPr lang="en-US" sz="2000" dirty="0"/>
              <a:t>Angular – Testing component code in isolation (without template)</a:t>
            </a:r>
          </a:p>
          <a:p>
            <a:r>
              <a:rPr lang="en-US" sz="2000" dirty="0"/>
              <a:t>Integration Tests</a:t>
            </a:r>
          </a:p>
          <a:p>
            <a:pPr lvl="1"/>
            <a:r>
              <a:rPr lang="en-US" sz="2000" dirty="0"/>
              <a:t>Test an element with external resources.</a:t>
            </a:r>
          </a:p>
          <a:p>
            <a:pPr lvl="1"/>
            <a:r>
              <a:rPr lang="en-US" sz="2000" dirty="0"/>
              <a:t>Better confidence than unit tests.</a:t>
            </a:r>
          </a:p>
          <a:p>
            <a:pPr lvl="1"/>
            <a:r>
              <a:rPr lang="en-US" sz="2000" dirty="0"/>
              <a:t>Angular – Testing component code with external template, services etc.</a:t>
            </a:r>
          </a:p>
        </p:txBody>
      </p:sp>
    </p:spTree>
    <p:extLst>
      <p:ext uri="{BB962C8B-B14F-4D97-AF65-F5344CB8AC3E}">
        <p14:creationId xmlns:p14="http://schemas.microsoft.com/office/powerpoint/2010/main" val="3895492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A951-C47E-431D-B476-68A87D0A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Different types of tests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4B752-4C6D-48A4-B4CD-9CF8CE28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End to End Tests</a:t>
            </a:r>
          </a:p>
          <a:p>
            <a:pPr lvl="1"/>
            <a:r>
              <a:rPr lang="en-US" sz="2000" dirty="0"/>
              <a:t>Test a certain scenario of an app (or the app as a whole). </a:t>
            </a:r>
          </a:p>
          <a:p>
            <a:pPr lvl="1"/>
            <a:r>
              <a:rPr lang="en-US" sz="2000" dirty="0"/>
              <a:t>Test the app functionality as a user; more confidence.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4568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E4A4A-D77E-404F-9EDB-810EB2F6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Agendas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CFC36-44BB-4249-9D85-80C4C54B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Angular Testing Tools</a:t>
            </a:r>
          </a:p>
          <a:p>
            <a:r>
              <a:rPr lang="en-US" sz="2000" dirty="0"/>
              <a:t>Jasmine Introduction</a:t>
            </a:r>
          </a:p>
          <a:p>
            <a:r>
              <a:rPr lang="en-US" sz="2000" dirty="0"/>
              <a:t>Faking and Mocking Dependencies</a:t>
            </a:r>
          </a:p>
          <a:p>
            <a:r>
              <a:rPr lang="en-US" sz="2000" dirty="0"/>
              <a:t>Angular Testbed</a:t>
            </a:r>
          </a:p>
          <a:p>
            <a:r>
              <a:rPr lang="en-US" sz="2000" dirty="0"/>
              <a:t>fakeAsync and async</a:t>
            </a:r>
          </a:p>
          <a:p>
            <a:r>
              <a:rPr lang="en-US" sz="2000" dirty="0"/>
              <a:t>Code Coverage</a:t>
            </a:r>
          </a:p>
          <a:p>
            <a:r>
              <a:rPr lang="en-US" sz="2000" dirty="0"/>
              <a:t>E2E testing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8475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1024</Words>
  <Application>Microsoft Office PowerPoint</Application>
  <PresentationFormat>Widescreen</PresentationFormat>
  <Paragraphs>198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-apple-system</vt:lpstr>
      <vt:lpstr>Arial</vt:lpstr>
      <vt:lpstr>Calibri</vt:lpstr>
      <vt:lpstr>Calibri Light</vt:lpstr>
      <vt:lpstr>Consolas</vt:lpstr>
      <vt:lpstr>Helvetica</vt:lpstr>
      <vt:lpstr>Office Theme</vt:lpstr>
      <vt:lpstr>Unit Testing and E2E Testing in Angular</vt:lpstr>
      <vt:lpstr>What is Testing?</vt:lpstr>
      <vt:lpstr>Why do we write tests?</vt:lpstr>
      <vt:lpstr>Because my boss asked me to do so…</vt:lpstr>
      <vt:lpstr>I want to make better applications to make users happy</vt:lpstr>
      <vt:lpstr>I want to make myself happy</vt:lpstr>
      <vt:lpstr>Different types of tests </vt:lpstr>
      <vt:lpstr>Different types of tests</vt:lpstr>
      <vt:lpstr>Agendas</vt:lpstr>
      <vt:lpstr>Angular Testing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Jasmine Introduction</vt:lpstr>
      <vt:lpstr>Fundamentals of Jasmine</vt:lpstr>
      <vt:lpstr>Fundamentals of Unit Testing</vt:lpstr>
      <vt:lpstr>DEMO</vt:lpstr>
      <vt:lpstr>Summary</vt:lpstr>
      <vt:lpstr>Faking Dependencies</vt:lpstr>
      <vt:lpstr>Why mocking and faking the dependencies?</vt:lpstr>
      <vt:lpstr>PowerPoint Presentation</vt:lpstr>
      <vt:lpstr>PowerPoint Presentation</vt:lpstr>
      <vt:lpstr>DEMO</vt:lpstr>
      <vt:lpstr>Set Up and Tear Down</vt:lpstr>
      <vt:lpstr>Summary</vt:lpstr>
      <vt:lpstr>Angular TestBed </vt:lpstr>
      <vt:lpstr>Angular TestBed</vt:lpstr>
      <vt:lpstr>PowerPoint Presentation</vt:lpstr>
      <vt:lpstr>DEMO</vt:lpstr>
      <vt:lpstr>Summary</vt:lpstr>
      <vt:lpstr>Async and fakeAsync </vt:lpstr>
      <vt:lpstr>Async and fakeAsync</vt:lpstr>
      <vt:lpstr>Async</vt:lpstr>
      <vt:lpstr>DEMO</vt:lpstr>
      <vt:lpstr>fakeAsync</vt:lpstr>
      <vt:lpstr>DEMO</vt:lpstr>
      <vt:lpstr>Summary</vt:lpstr>
      <vt:lpstr>Code Coverage </vt:lpstr>
      <vt:lpstr>Code Coverage</vt:lpstr>
      <vt:lpstr>Unit Tests &amp; Integration Tests</vt:lpstr>
      <vt:lpstr>E2E Testing </vt:lpstr>
      <vt:lpstr>E2E Testing</vt:lpstr>
      <vt:lpstr>Page Objects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and E2E Testing in Angular</dc:title>
  <dc:creator>Karki, Ashim</dc:creator>
  <cp:lastModifiedBy>Karki, Ashim</cp:lastModifiedBy>
  <cp:revision>16</cp:revision>
  <dcterms:created xsi:type="dcterms:W3CDTF">2019-08-25T13:29:19Z</dcterms:created>
  <dcterms:modified xsi:type="dcterms:W3CDTF">2019-08-27T11:59:17Z</dcterms:modified>
</cp:coreProperties>
</file>