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89" r:id="rId4"/>
    <p:sldId id="269" r:id="rId5"/>
    <p:sldId id="268" r:id="rId6"/>
    <p:sldId id="271" r:id="rId7"/>
    <p:sldId id="258" r:id="rId8"/>
    <p:sldId id="277" r:id="rId9"/>
    <p:sldId id="286" r:id="rId10"/>
    <p:sldId id="287" r:id="rId11"/>
    <p:sldId id="279" r:id="rId12"/>
    <p:sldId id="288" r:id="rId13"/>
    <p:sldId id="293" r:id="rId14"/>
    <p:sldId id="294" r:id="rId15"/>
    <p:sldId id="267" r:id="rId16"/>
    <p:sldId id="296" r:id="rId17"/>
    <p:sldId id="297" r:id="rId18"/>
    <p:sldId id="303" r:id="rId19"/>
    <p:sldId id="298" r:id="rId20"/>
    <p:sldId id="299" r:id="rId21"/>
    <p:sldId id="300" r:id="rId22"/>
    <p:sldId id="304" r:id="rId23"/>
    <p:sldId id="305" r:id="rId24"/>
    <p:sldId id="301" r:id="rId25"/>
    <p:sldId id="302" r:id="rId26"/>
    <p:sldId id="265" r:id="rId27"/>
    <p:sldId id="266" r:id="rId28"/>
    <p:sldId id="257" r:id="rId29"/>
    <p:sldId id="263" r:id="rId30"/>
    <p:sldId id="261" r:id="rId31"/>
    <p:sldId id="260" r:id="rId32"/>
    <p:sldId id="259" r:id="rId33"/>
    <p:sldId id="272" r:id="rId34"/>
    <p:sldId id="273" r:id="rId35"/>
    <p:sldId id="274" r:id="rId36"/>
    <p:sldId id="275" r:id="rId37"/>
    <p:sldId id="276" r:id="rId38"/>
    <p:sldId id="278" r:id="rId39"/>
    <p:sldId id="280" r:id="rId40"/>
    <p:sldId id="281" r:id="rId41"/>
    <p:sldId id="282" r:id="rId42"/>
    <p:sldId id="270" r:id="rId43"/>
    <p:sldId id="262" r:id="rId44"/>
    <p:sldId id="283" r:id="rId45"/>
    <p:sldId id="284" r:id="rId46"/>
    <p:sldId id="285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Amount</c:v>
                </c:pt>
              </c:strCache>
            </c:strRef>
          </c:tx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-5</c:v>
                </c:pt>
                <c:pt idx="1">
                  <c:v>-4</c:v>
                </c:pt>
                <c:pt idx="2">
                  <c:v>-3</c:v>
                </c:pt>
                <c:pt idx="3">
                  <c:v>-2</c:v>
                </c:pt>
                <c:pt idx="4">
                  <c:v>-1</c:v>
                </c:pt>
                <c:pt idx="5">
                  <c:v>0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7053056"/>
        <c:axId val="67054592"/>
      </c:barChart>
      <c:catAx>
        <c:axId val="670530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7054592"/>
        <c:crosses val="autoZero"/>
        <c:auto val="1"/>
        <c:lblAlgn val="ctr"/>
        <c:lblOffset val="100"/>
        <c:noMultiLvlLbl val="0"/>
      </c:catAx>
      <c:valAx>
        <c:axId val="670545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70530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0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6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2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7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2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1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08179-C008-460D-A19E-6295A869E211}" type="datetimeFigureOut">
              <a:rPr lang="en-US" smtClean="0"/>
              <a:pPr/>
              <a:t>3/10/2020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C836-91CC-4C62-BC36-09A5F3A325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file:///\\127.0.0.1\inholland\teachertoo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683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Inholland</a:t>
            </a:r>
            <a:r>
              <a:rPr lang="en-US" dirty="0" smtClean="0"/>
              <a:t> </a:t>
            </a:r>
            <a:r>
              <a:rPr lang="en-US" dirty="0" err="1" smtClean="0"/>
              <a:t>Panoptes</a:t>
            </a:r>
            <a:r>
              <a:rPr lang="en-US" dirty="0" smtClean="0"/>
              <a:t> tool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‘Can see everything’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276600"/>
            <a:ext cx="721583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655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467600" cy="61489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2590800" y="2667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2667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261061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5334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5532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57912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4600" y="32766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6400800"/>
            <a:ext cx="21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smtClean="0"/>
              <a:t>yet implemented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95800" y="59436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56388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5715000"/>
            <a:ext cx="13720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Software update</a:t>
            </a:r>
            <a:endParaRPr lang="en-US" sz="1200" dirty="0"/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 flipV="1">
            <a:off x="1524000" y="5791200"/>
            <a:ext cx="152400" cy="6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2600" y="3429000"/>
            <a:ext cx="211416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Transfer data between systems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029200" y="3567500"/>
            <a:ext cx="533400" cy="16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94651" y="76200"/>
            <a:ext cx="381668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Teachertool</a:t>
            </a:r>
            <a:r>
              <a:rPr lang="en-US" sz="2400" dirty="0" smtClean="0"/>
              <a:t> – extra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9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viewer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Start from teacher tool</a:t>
            </a:r>
          </a:p>
          <a:p>
            <a:pPr lvl="1"/>
            <a:r>
              <a:rPr lang="en-US" dirty="0" smtClean="0"/>
              <a:t>Select study</a:t>
            </a:r>
          </a:p>
          <a:p>
            <a:pPr lvl="1"/>
            <a:r>
              <a:rPr lang="en-US" dirty="0" smtClean="0"/>
              <a:t>Select patient</a:t>
            </a:r>
          </a:p>
          <a:p>
            <a:r>
              <a:rPr lang="en-US" dirty="0" smtClean="0"/>
              <a:t>Move through slices</a:t>
            </a:r>
          </a:p>
          <a:p>
            <a:r>
              <a:rPr lang="en-US" dirty="0" smtClean="0"/>
              <a:t>Selector for gold standard</a:t>
            </a:r>
          </a:p>
          <a:p>
            <a:pPr lvl="1"/>
            <a:r>
              <a:rPr lang="en-US" dirty="0" smtClean="0"/>
              <a:t>Draw thick with different color per gold standard</a:t>
            </a:r>
          </a:p>
          <a:p>
            <a:pPr lvl="1"/>
            <a:r>
              <a:rPr lang="en-US" dirty="0" smtClean="0"/>
              <a:t>Colors and structure names from template</a:t>
            </a:r>
          </a:p>
          <a:p>
            <a:r>
              <a:rPr lang="en-US" dirty="0" smtClean="0"/>
              <a:t>Selectors for gold standard, structure, observer </a:t>
            </a:r>
          </a:p>
          <a:p>
            <a:pPr lvl="1"/>
            <a:r>
              <a:rPr lang="en-US" dirty="0" smtClean="0"/>
              <a:t>Can select [all] for each option</a:t>
            </a:r>
          </a:p>
          <a:p>
            <a:pPr lvl="1"/>
            <a:r>
              <a:rPr lang="en-US" dirty="0" smtClean="0"/>
              <a:t>Draw students with thin lines</a:t>
            </a:r>
          </a:p>
        </p:txBody>
      </p:sp>
    </p:spTree>
    <p:extLst>
      <p:ext uri="{BB962C8B-B14F-4D97-AF65-F5344CB8AC3E}">
        <p14:creationId xmlns:p14="http://schemas.microsoft.com/office/powerpoint/2010/main" val="330777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Viewer prototype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62865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4600" y="1371600"/>
            <a:ext cx="30229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Selection to add:</a:t>
            </a:r>
          </a:p>
          <a:p>
            <a:r>
              <a:rPr lang="en-US" dirty="0" smtClean="0"/>
              <a:t>	Year</a:t>
            </a:r>
          </a:p>
          <a:p>
            <a:r>
              <a:rPr lang="en-US" dirty="0" smtClean="0"/>
              <a:t>	Group</a:t>
            </a:r>
          </a:p>
          <a:p>
            <a:r>
              <a:rPr lang="en-US" dirty="0" smtClean="0"/>
              <a:t>	Session</a:t>
            </a:r>
          </a:p>
          <a:p>
            <a:endParaRPr lang="en-US" dirty="0" smtClean="0"/>
          </a:p>
          <a:p>
            <a:r>
              <a:rPr lang="en-US" dirty="0" smtClean="0"/>
              <a:t>Functions to add:</a:t>
            </a:r>
          </a:p>
          <a:p>
            <a:r>
              <a:rPr lang="en-US" dirty="0" smtClean="0"/>
              <a:t>	Zoom</a:t>
            </a:r>
          </a:p>
          <a:p>
            <a:r>
              <a:rPr lang="en-US" dirty="0" smtClean="0"/>
              <a:t>	Pan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Level&amp;Window</a:t>
            </a:r>
            <a:endParaRPr lang="en-US" dirty="0" smtClean="0"/>
          </a:p>
          <a:p>
            <a:r>
              <a:rPr lang="en-US" dirty="0" smtClean="0"/>
              <a:t>	Identify observer</a:t>
            </a:r>
          </a:p>
          <a:p>
            <a:endParaRPr lang="en-US" dirty="0" smtClean="0"/>
          </a:p>
          <a:p>
            <a:r>
              <a:rPr lang="en-US" dirty="0" smtClean="0"/>
              <a:t>Evaluation to add:</a:t>
            </a:r>
          </a:p>
          <a:p>
            <a:r>
              <a:rPr lang="en-US" dirty="0" smtClean="0"/>
              <a:t>	Color with distance</a:t>
            </a:r>
          </a:p>
          <a:p>
            <a:r>
              <a:rPr lang="en-US" dirty="0" smtClean="0"/>
              <a:t>	% out of limit</a:t>
            </a:r>
          </a:p>
          <a:p>
            <a:r>
              <a:rPr lang="en-US" dirty="0" smtClean="0"/>
              <a:t>	% overlap with </a:t>
            </a:r>
            <a:br>
              <a:rPr lang="en-US" dirty="0" smtClean="0"/>
            </a:br>
            <a:r>
              <a:rPr lang="en-US" dirty="0" smtClean="0"/>
              <a:t>	    other ROIs</a:t>
            </a:r>
          </a:p>
          <a:p>
            <a:r>
              <a:rPr lang="en-US" dirty="0" smtClean="0"/>
              <a:t>	Targeted hints</a:t>
            </a:r>
          </a:p>
          <a:p>
            <a:r>
              <a:rPr lang="en-US" dirty="0" smtClean="0"/>
              <a:t>	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pPr lvl="1"/>
            <a:r>
              <a:rPr lang="en-US" dirty="0" smtClean="0"/>
              <a:t>One or more gold standards	</a:t>
            </a:r>
            <a:r>
              <a:rPr lang="en-US" dirty="0" err="1" smtClean="0"/>
              <a:t>EVO.prostate</a:t>
            </a:r>
            <a:endParaRPr lang="en-US" dirty="0" smtClean="0"/>
          </a:p>
          <a:p>
            <a:pPr lvl="1"/>
            <a:r>
              <a:rPr lang="en-US" dirty="0" smtClean="0"/>
              <a:t>Up to 3 regions of interest		</a:t>
            </a:r>
            <a:r>
              <a:rPr lang="en-US" dirty="0" err="1" smtClean="0"/>
              <a:t>rectummask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Observers</a:t>
            </a:r>
          </a:p>
          <a:p>
            <a:pPr lvl="1"/>
            <a:endParaRPr lang="en-US" dirty="0"/>
          </a:p>
          <a:p>
            <a:r>
              <a:rPr lang="en-US" dirty="0" smtClean="0"/>
              <a:t>Comparison by distance distribution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5556" y="1752600"/>
            <a:ext cx="4875588" cy="419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 metric: </a:t>
            </a:r>
            <a:br>
              <a:rPr lang="en-US" dirty="0" smtClean="0"/>
            </a:br>
            <a:r>
              <a:rPr lang="en-US" dirty="0" smtClean="0"/>
              <a:t>3D distance histogram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286000"/>
            <a:ext cx="3124200" cy="3124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447800" y="2324100"/>
            <a:ext cx="2438400" cy="243840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295400" y="2590800"/>
            <a:ext cx="381000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4400" y="3124200"/>
            <a:ext cx="533400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62000" y="3962400"/>
            <a:ext cx="762000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4" idx="3"/>
          </p:cNvCxnSpPr>
          <p:nvPr/>
        </p:nvCxnSpPr>
        <p:spPr>
          <a:xfrm flipH="1">
            <a:off x="1219528" y="4419600"/>
            <a:ext cx="533072" cy="53307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171700" y="4724400"/>
            <a:ext cx="190500" cy="6858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422650" y="2743200"/>
            <a:ext cx="158750" cy="183403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70300" y="1905000"/>
            <a:ext cx="1440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Reference</a:t>
            </a:r>
          </a:p>
          <a:p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411975502"/>
              </p:ext>
            </p:extLst>
          </p:nvPr>
        </p:nvGraphicFramePr>
        <p:xfrm>
          <a:off x="5098444" y="2057400"/>
          <a:ext cx="4191000" cy="317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9" name="Curved Connector 28"/>
          <p:cNvCxnSpPr>
            <a:stCxn id="6" idx="7"/>
          </p:cNvCxnSpPr>
          <p:nvPr/>
        </p:nvCxnSpPr>
        <p:spPr>
          <a:xfrm rot="16200000" flipH="1">
            <a:off x="4400549" y="1809750"/>
            <a:ext cx="1586005" cy="3328895"/>
          </a:xfrm>
          <a:prstGeom prst="curvedConnector4">
            <a:avLst>
              <a:gd name="adj1" fmla="val -14414"/>
              <a:gd name="adj2" fmla="val 55364"/>
            </a:avLst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629400" y="5181600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Distance (mm)</a:t>
            </a:r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87756" y="6182380"/>
            <a:ext cx="8551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Here the student is mostly </a:t>
            </a:r>
            <a:r>
              <a:rPr lang="en-US" sz="2400" i="1" dirty="0" smtClean="0"/>
              <a:t>outside</a:t>
            </a:r>
            <a:r>
              <a:rPr lang="en-US" sz="2400" dirty="0" smtClean="0"/>
              <a:t> the reference (</a:t>
            </a:r>
            <a:r>
              <a:rPr lang="en-US" sz="2400" smtClean="0"/>
              <a:t>positive distance)</a:t>
            </a:r>
            <a:endParaRPr lang="en-US" sz="2400" dirty="0"/>
          </a:p>
        </p:txBody>
      </p:sp>
      <p:cxnSp>
        <p:nvCxnSpPr>
          <p:cNvPr id="43" name="Curved Connector 42"/>
          <p:cNvCxnSpPr/>
          <p:nvPr/>
        </p:nvCxnSpPr>
        <p:spPr>
          <a:xfrm>
            <a:off x="1409700" y="5017532"/>
            <a:ext cx="7581900" cy="533400"/>
          </a:xfrm>
          <a:prstGeom prst="bentConnector3">
            <a:avLst/>
          </a:prstGeom>
          <a:ln w="19050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2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feedback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38201" y="1503744"/>
            <a:ext cx="1981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 </a:t>
            </a:r>
            <a:r>
              <a:rPr lang="en-US" dirty="0" smtClean="0"/>
              <a:t>prostate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144930" y="3352800"/>
            <a:ext cx="1367742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Rectum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09600" y="3249593"/>
            <a:ext cx="2590799" cy="609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ROI: </a:t>
            </a:r>
            <a:r>
              <a:rPr lang="en-US" sz="1600" dirty="0" err="1" smtClean="0"/>
              <a:t>rectummask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438401" y="2570545"/>
            <a:ext cx="2057400" cy="609599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1" y="2314650"/>
            <a:ext cx="2208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Warning: delineation </a:t>
            </a:r>
            <a:br>
              <a:rPr lang="en-US" dirty="0" smtClean="0"/>
            </a:br>
            <a:r>
              <a:rPr lang="en-US" dirty="0" smtClean="0"/>
              <a:t>too close to rectum</a:t>
            </a: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1034886" y="1555502"/>
            <a:ext cx="1800419" cy="1882426"/>
          </a:xfrm>
          <a:custGeom>
            <a:avLst/>
            <a:gdLst>
              <a:gd name="connsiteX0" fmla="*/ 907496 w 1800419"/>
              <a:gd name="connsiteY0" fmla="*/ 1438 h 1882426"/>
              <a:gd name="connsiteX1" fmla="*/ 821232 w 1800419"/>
              <a:gd name="connsiteY1" fmla="*/ 18691 h 1882426"/>
              <a:gd name="connsiteX2" fmla="*/ 795353 w 1800419"/>
              <a:gd name="connsiteY2" fmla="*/ 27317 h 1882426"/>
              <a:gd name="connsiteX3" fmla="*/ 726341 w 1800419"/>
              <a:gd name="connsiteY3" fmla="*/ 35944 h 1882426"/>
              <a:gd name="connsiteX4" fmla="*/ 700462 w 1800419"/>
              <a:gd name="connsiteY4" fmla="*/ 44570 h 1882426"/>
              <a:gd name="connsiteX5" fmla="*/ 665957 w 1800419"/>
              <a:gd name="connsiteY5" fmla="*/ 61823 h 1882426"/>
              <a:gd name="connsiteX6" fmla="*/ 622824 w 1800419"/>
              <a:gd name="connsiteY6" fmla="*/ 70450 h 1882426"/>
              <a:gd name="connsiteX7" fmla="*/ 545187 w 1800419"/>
              <a:gd name="connsiteY7" fmla="*/ 104955 h 1882426"/>
              <a:gd name="connsiteX8" fmla="*/ 519307 w 1800419"/>
              <a:gd name="connsiteY8" fmla="*/ 113582 h 1882426"/>
              <a:gd name="connsiteX9" fmla="*/ 493428 w 1800419"/>
              <a:gd name="connsiteY9" fmla="*/ 122208 h 1882426"/>
              <a:gd name="connsiteX10" fmla="*/ 441670 w 1800419"/>
              <a:gd name="connsiteY10" fmla="*/ 156714 h 1882426"/>
              <a:gd name="connsiteX11" fmla="*/ 389911 w 1800419"/>
              <a:gd name="connsiteY11" fmla="*/ 173967 h 1882426"/>
              <a:gd name="connsiteX12" fmla="*/ 312273 w 1800419"/>
              <a:gd name="connsiteY12" fmla="*/ 191219 h 1882426"/>
              <a:gd name="connsiteX13" fmla="*/ 269141 w 1800419"/>
              <a:gd name="connsiteY13" fmla="*/ 199846 h 1882426"/>
              <a:gd name="connsiteX14" fmla="*/ 243262 w 1800419"/>
              <a:gd name="connsiteY14" fmla="*/ 208472 h 1882426"/>
              <a:gd name="connsiteX15" fmla="*/ 208757 w 1800419"/>
              <a:gd name="connsiteY15" fmla="*/ 217099 h 1882426"/>
              <a:gd name="connsiteX16" fmla="*/ 131119 w 1800419"/>
              <a:gd name="connsiteY16" fmla="*/ 260231 h 1882426"/>
              <a:gd name="connsiteX17" fmla="*/ 113866 w 1800419"/>
              <a:gd name="connsiteY17" fmla="*/ 286110 h 1882426"/>
              <a:gd name="connsiteX18" fmla="*/ 87987 w 1800419"/>
              <a:gd name="connsiteY18" fmla="*/ 303363 h 1882426"/>
              <a:gd name="connsiteX19" fmla="*/ 62107 w 1800419"/>
              <a:gd name="connsiteY19" fmla="*/ 329242 h 1882426"/>
              <a:gd name="connsiteX20" fmla="*/ 27602 w 1800419"/>
              <a:gd name="connsiteY20" fmla="*/ 415506 h 1882426"/>
              <a:gd name="connsiteX21" fmla="*/ 18975 w 1800419"/>
              <a:gd name="connsiteY21" fmla="*/ 441385 h 1882426"/>
              <a:gd name="connsiteX22" fmla="*/ 1723 w 1800419"/>
              <a:gd name="connsiteY22" fmla="*/ 544902 h 1882426"/>
              <a:gd name="connsiteX23" fmla="*/ 18975 w 1800419"/>
              <a:gd name="connsiteY23" fmla="*/ 864080 h 1882426"/>
              <a:gd name="connsiteX24" fmla="*/ 27602 w 1800419"/>
              <a:gd name="connsiteY24" fmla="*/ 1036608 h 1882426"/>
              <a:gd name="connsiteX25" fmla="*/ 44855 w 1800419"/>
              <a:gd name="connsiteY25" fmla="*/ 1140125 h 1882426"/>
              <a:gd name="connsiteX26" fmla="*/ 53481 w 1800419"/>
              <a:gd name="connsiteY26" fmla="*/ 1209136 h 1882426"/>
              <a:gd name="connsiteX27" fmla="*/ 70734 w 1800419"/>
              <a:gd name="connsiteY27" fmla="*/ 1433423 h 1882426"/>
              <a:gd name="connsiteX28" fmla="*/ 79360 w 1800419"/>
              <a:gd name="connsiteY28" fmla="*/ 1459302 h 1882426"/>
              <a:gd name="connsiteX29" fmla="*/ 96613 w 1800419"/>
              <a:gd name="connsiteY29" fmla="*/ 1485182 h 1882426"/>
              <a:gd name="connsiteX30" fmla="*/ 131119 w 1800419"/>
              <a:gd name="connsiteY30" fmla="*/ 1545567 h 1882426"/>
              <a:gd name="connsiteX31" fmla="*/ 165624 w 1800419"/>
              <a:gd name="connsiteY31" fmla="*/ 1597325 h 1882426"/>
              <a:gd name="connsiteX32" fmla="*/ 217383 w 1800419"/>
              <a:gd name="connsiteY32" fmla="*/ 1631831 h 1882426"/>
              <a:gd name="connsiteX33" fmla="*/ 243262 w 1800419"/>
              <a:gd name="connsiteY33" fmla="*/ 1649084 h 1882426"/>
              <a:gd name="connsiteX34" fmla="*/ 295021 w 1800419"/>
              <a:gd name="connsiteY34" fmla="*/ 1683589 h 1882426"/>
              <a:gd name="connsiteX35" fmla="*/ 329526 w 1800419"/>
              <a:gd name="connsiteY35" fmla="*/ 1709468 h 1882426"/>
              <a:gd name="connsiteX36" fmla="*/ 355406 w 1800419"/>
              <a:gd name="connsiteY36" fmla="*/ 1718095 h 1882426"/>
              <a:gd name="connsiteX37" fmla="*/ 381285 w 1800419"/>
              <a:gd name="connsiteY37" fmla="*/ 1735348 h 1882426"/>
              <a:gd name="connsiteX38" fmla="*/ 415790 w 1800419"/>
              <a:gd name="connsiteY38" fmla="*/ 1743974 h 1882426"/>
              <a:gd name="connsiteX39" fmla="*/ 458923 w 1800419"/>
              <a:gd name="connsiteY39" fmla="*/ 1761227 h 1882426"/>
              <a:gd name="connsiteX40" fmla="*/ 484802 w 1800419"/>
              <a:gd name="connsiteY40" fmla="*/ 1778480 h 1882426"/>
              <a:gd name="connsiteX41" fmla="*/ 553813 w 1800419"/>
              <a:gd name="connsiteY41" fmla="*/ 1795733 h 1882426"/>
              <a:gd name="connsiteX42" fmla="*/ 579692 w 1800419"/>
              <a:gd name="connsiteY42" fmla="*/ 1804359 h 1882426"/>
              <a:gd name="connsiteX43" fmla="*/ 605572 w 1800419"/>
              <a:gd name="connsiteY43" fmla="*/ 1821612 h 1882426"/>
              <a:gd name="connsiteX44" fmla="*/ 665957 w 1800419"/>
              <a:gd name="connsiteY44" fmla="*/ 1838865 h 1882426"/>
              <a:gd name="connsiteX45" fmla="*/ 691836 w 1800419"/>
              <a:gd name="connsiteY45" fmla="*/ 1856117 h 1882426"/>
              <a:gd name="connsiteX46" fmla="*/ 726341 w 1800419"/>
              <a:gd name="connsiteY46" fmla="*/ 1864744 h 1882426"/>
              <a:gd name="connsiteX47" fmla="*/ 795353 w 1800419"/>
              <a:gd name="connsiteY47" fmla="*/ 1881997 h 1882426"/>
              <a:gd name="connsiteX48" fmla="*/ 1123157 w 1800419"/>
              <a:gd name="connsiteY48" fmla="*/ 1873370 h 1882426"/>
              <a:gd name="connsiteX49" fmla="*/ 1218047 w 1800419"/>
              <a:gd name="connsiteY49" fmla="*/ 1847491 h 1882426"/>
              <a:gd name="connsiteX50" fmla="*/ 1252553 w 1800419"/>
              <a:gd name="connsiteY50" fmla="*/ 1838865 h 1882426"/>
              <a:gd name="connsiteX51" fmla="*/ 1304311 w 1800419"/>
              <a:gd name="connsiteY51" fmla="*/ 1821612 h 1882426"/>
              <a:gd name="connsiteX52" fmla="*/ 1356070 w 1800419"/>
              <a:gd name="connsiteY52" fmla="*/ 1804359 h 1882426"/>
              <a:gd name="connsiteX53" fmla="*/ 1407828 w 1800419"/>
              <a:gd name="connsiteY53" fmla="*/ 1787106 h 1882426"/>
              <a:gd name="connsiteX54" fmla="*/ 1442334 w 1800419"/>
              <a:gd name="connsiteY54" fmla="*/ 1769853 h 1882426"/>
              <a:gd name="connsiteX55" fmla="*/ 1468213 w 1800419"/>
              <a:gd name="connsiteY55" fmla="*/ 1752600 h 1882426"/>
              <a:gd name="connsiteX56" fmla="*/ 1494092 w 1800419"/>
              <a:gd name="connsiteY56" fmla="*/ 1743974 h 1882426"/>
              <a:gd name="connsiteX57" fmla="*/ 1545851 w 1800419"/>
              <a:gd name="connsiteY57" fmla="*/ 1709468 h 1882426"/>
              <a:gd name="connsiteX58" fmla="*/ 1597609 w 1800419"/>
              <a:gd name="connsiteY58" fmla="*/ 1649084 h 1882426"/>
              <a:gd name="connsiteX59" fmla="*/ 1614862 w 1800419"/>
              <a:gd name="connsiteY59" fmla="*/ 1605951 h 1882426"/>
              <a:gd name="connsiteX60" fmla="*/ 1649368 w 1800419"/>
              <a:gd name="connsiteY60" fmla="*/ 1562819 h 1882426"/>
              <a:gd name="connsiteX61" fmla="*/ 1683873 w 1800419"/>
              <a:gd name="connsiteY61" fmla="*/ 1511061 h 1882426"/>
              <a:gd name="connsiteX62" fmla="*/ 1692500 w 1800419"/>
              <a:gd name="connsiteY62" fmla="*/ 1476555 h 1882426"/>
              <a:gd name="connsiteX63" fmla="*/ 1718379 w 1800419"/>
              <a:gd name="connsiteY63" fmla="*/ 1442050 h 1882426"/>
              <a:gd name="connsiteX64" fmla="*/ 1752885 w 1800419"/>
              <a:gd name="connsiteY64" fmla="*/ 1381665 h 1882426"/>
              <a:gd name="connsiteX65" fmla="*/ 1770138 w 1800419"/>
              <a:gd name="connsiteY65" fmla="*/ 1304027 h 1882426"/>
              <a:gd name="connsiteX66" fmla="*/ 1778764 w 1800419"/>
              <a:gd name="connsiteY66" fmla="*/ 1278148 h 1882426"/>
              <a:gd name="connsiteX67" fmla="*/ 1796017 w 1800419"/>
              <a:gd name="connsiteY67" fmla="*/ 1217763 h 1882426"/>
              <a:gd name="connsiteX68" fmla="*/ 1787390 w 1800419"/>
              <a:gd name="connsiteY68" fmla="*/ 1140125 h 1882426"/>
              <a:gd name="connsiteX69" fmla="*/ 1778764 w 1800419"/>
              <a:gd name="connsiteY69" fmla="*/ 1114246 h 1882426"/>
              <a:gd name="connsiteX70" fmla="*/ 1744258 w 1800419"/>
              <a:gd name="connsiteY70" fmla="*/ 1027982 h 1882426"/>
              <a:gd name="connsiteX71" fmla="*/ 1718379 w 1800419"/>
              <a:gd name="connsiteY71" fmla="*/ 967597 h 1882426"/>
              <a:gd name="connsiteX72" fmla="*/ 1701126 w 1800419"/>
              <a:gd name="connsiteY72" fmla="*/ 881333 h 1882426"/>
              <a:gd name="connsiteX73" fmla="*/ 1683873 w 1800419"/>
              <a:gd name="connsiteY73" fmla="*/ 829574 h 1882426"/>
              <a:gd name="connsiteX74" fmla="*/ 1675247 w 1800419"/>
              <a:gd name="connsiteY74" fmla="*/ 803695 h 1882426"/>
              <a:gd name="connsiteX75" fmla="*/ 1666621 w 1800419"/>
              <a:gd name="connsiteY75" fmla="*/ 769189 h 1882426"/>
              <a:gd name="connsiteX76" fmla="*/ 1657994 w 1800419"/>
              <a:gd name="connsiteY76" fmla="*/ 726057 h 1882426"/>
              <a:gd name="connsiteX77" fmla="*/ 1649368 w 1800419"/>
              <a:gd name="connsiteY77" fmla="*/ 700178 h 1882426"/>
              <a:gd name="connsiteX78" fmla="*/ 1640741 w 1800419"/>
              <a:gd name="connsiteY78" fmla="*/ 665672 h 1882426"/>
              <a:gd name="connsiteX79" fmla="*/ 1623489 w 1800419"/>
              <a:gd name="connsiteY79" fmla="*/ 613914 h 1882426"/>
              <a:gd name="connsiteX80" fmla="*/ 1614862 w 1800419"/>
              <a:gd name="connsiteY80" fmla="*/ 553529 h 1882426"/>
              <a:gd name="connsiteX81" fmla="*/ 1597609 w 1800419"/>
              <a:gd name="connsiteY81" fmla="*/ 501770 h 1882426"/>
              <a:gd name="connsiteX82" fmla="*/ 1588983 w 1800419"/>
              <a:gd name="connsiteY82" fmla="*/ 458638 h 1882426"/>
              <a:gd name="connsiteX83" fmla="*/ 1580357 w 1800419"/>
              <a:gd name="connsiteY83" fmla="*/ 432759 h 1882426"/>
              <a:gd name="connsiteX84" fmla="*/ 1554477 w 1800419"/>
              <a:gd name="connsiteY84" fmla="*/ 286110 h 1882426"/>
              <a:gd name="connsiteX85" fmla="*/ 1545851 w 1800419"/>
              <a:gd name="connsiteY85" fmla="*/ 251604 h 1882426"/>
              <a:gd name="connsiteX86" fmla="*/ 1537224 w 1800419"/>
              <a:gd name="connsiteY86" fmla="*/ 225725 h 1882426"/>
              <a:gd name="connsiteX87" fmla="*/ 1519972 w 1800419"/>
              <a:gd name="connsiteY87" fmla="*/ 156714 h 1882426"/>
              <a:gd name="connsiteX88" fmla="*/ 1494092 w 1800419"/>
              <a:gd name="connsiteY88" fmla="*/ 139461 h 1882426"/>
              <a:gd name="connsiteX89" fmla="*/ 1338817 w 1800419"/>
              <a:gd name="connsiteY89" fmla="*/ 113582 h 1882426"/>
              <a:gd name="connsiteX90" fmla="*/ 1287058 w 1800419"/>
              <a:gd name="connsiteY90" fmla="*/ 96329 h 1882426"/>
              <a:gd name="connsiteX91" fmla="*/ 1252553 w 1800419"/>
              <a:gd name="connsiteY91" fmla="*/ 79076 h 1882426"/>
              <a:gd name="connsiteX92" fmla="*/ 1200794 w 1800419"/>
              <a:gd name="connsiteY92" fmla="*/ 61823 h 1882426"/>
              <a:gd name="connsiteX93" fmla="*/ 1149036 w 1800419"/>
              <a:gd name="connsiteY93" fmla="*/ 44570 h 1882426"/>
              <a:gd name="connsiteX94" fmla="*/ 1036892 w 1800419"/>
              <a:gd name="connsiteY94" fmla="*/ 35944 h 1882426"/>
              <a:gd name="connsiteX95" fmla="*/ 959255 w 1800419"/>
              <a:gd name="connsiteY95" fmla="*/ 27317 h 1882426"/>
              <a:gd name="connsiteX96" fmla="*/ 907496 w 1800419"/>
              <a:gd name="connsiteY96" fmla="*/ 1438 h 188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1800419" h="1882426">
                <a:moveTo>
                  <a:pt x="907496" y="1438"/>
                </a:moveTo>
                <a:cubicBezTo>
                  <a:pt x="884492" y="0"/>
                  <a:pt x="857261" y="8398"/>
                  <a:pt x="821232" y="18691"/>
                </a:cubicBezTo>
                <a:cubicBezTo>
                  <a:pt x="812489" y="21189"/>
                  <a:pt x="804299" y="25690"/>
                  <a:pt x="795353" y="27317"/>
                </a:cubicBezTo>
                <a:cubicBezTo>
                  <a:pt x="772544" y="31464"/>
                  <a:pt x="749345" y="33068"/>
                  <a:pt x="726341" y="35944"/>
                </a:cubicBezTo>
                <a:cubicBezTo>
                  <a:pt x="717715" y="38819"/>
                  <a:pt x="708820" y="40988"/>
                  <a:pt x="700462" y="44570"/>
                </a:cubicBezTo>
                <a:cubicBezTo>
                  <a:pt x="688642" y="49636"/>
                  <a:pt x="678156" y="57756"/>
                  <a:pt x="665957" y="61823"/>
                </a:cubicBezTo>
                <a:cubicBezTo>
                  <a:pt x="652047" y="66460"/>
                  <a:pt x="637202" y="67574"/>
                  <a:pt x="622824" y="70450"/>
                </a:cubicBezTo>
                <a:cubicBezTo>
                  <a:pt x="581813" y="97790"/>
                  <a:pt x="606781" y="84423"/>
                  <a:pt x="545187" y="104955"/>
                </a:cubicBezTo>
                <a:lnTo>
                  <a:pt x="519307" y="113582"/>
                </a:lnTo>
                <a:lnTo>
                  <a:pt x="493428" y="122208"/>
                </a:lnTo>
                <a:lnTo>
                  <a:pt x="441670" y="156714"/>
                </a:lnTo>
                <a:cubicBezTo>
                  <a:pt x="426538" y="166802"/>
                  <a:pt x="407164" y="168216"/>
                  <a:pt x="389911" y="173967"/>
                </a:cubicBezTo>
                <a:cubicBezTo>
                  <a:pt x="344282" y="189177"/>
                  <a:pt x="379074" y="179073"/>
                  <a:pt x="312273" y="191219"/>
                </a:cubicBezTo>
                <a:cubicBezTo>
                  <a:pt x="297847" y="193842"/>
                  <a:pt x="283365" y="196290"/>
                  <a:pt x="269141" y="199846"/>
                </a:cubicBezTo>
                <a:cubicBezTo>
                  <a:pt x="260320" y="202051"/>
                  <a:pt x="252005" y="205974"/>
                  <a:pt x="243262" y="208472"/>
                </a:cubicBezTo>
                <a:cubicBezTo>
                  <a:pt x="231862" y="211729"/>
                  <a:pt x="220259" y="214223"/>
                  <a:pt x="208757" y="217099"/>
                </a:cubicBezTo>
                <a:cubicBezTo>
                  <a:pt x="149432" y="256648"/>
                  <a:pt x="176669" y="245046"/>
                  <a:pt x="131119" y="260231"/>
                </a:cubicBezTo>
                <a:cubicBezTo>
                  <a:pt x="125368" y="268857"/>
                  <a:pt x="121197" y="278779"/>
                  <a:pt x="113866" y="286110"/>
                </a:cubicBezTo>
                <a:cubicBezTo>
                  <a:pt x="106535" y="293441"/>
                  <a:pt x="95952" y="296726"/>
                  <a:pt x="87987" y="303363"/>
                </a:cubicBezTo>
                <a:cubicBezTo>
                  <a:pt x="78615" y="311173"/>
                  <a:pt x="70734" y="320616"/>
                  <a:pt x="62107" y="329242"/>
                </a:cubicBezTo>
                <a:cubicBezTo>
                  <a:pt x="36722" y="380016"/>
                  <a:pt x="48923" y="351546"/>
                  <a:pt x="27602" y="415506"/>
                </a:cubicBezTo>
                <a:lnTo>
                  <a:pt x="18975" y="441385"/>
                </a:lnTo>
                <a:cubicBezTo>
                  <a:pt x="13224" y="475891"/>
                  <a:pt x="518" y="509941"/>
                  <a:pt x="1723" y="544902"/>
                </a:cubicBezTo>
                <a:cubicBezTo>
                  <a:pt x="11148" y="818237"/>
                  <a:pt x="0" y="712274"/>
                  <a:pt x="18975" y="864080"/>
                </a:cubicBezTo>
                <a:cubicBezTo>
                  <a:pt x="21851" y="921589"/>
                  <a:pt x="23348" y="979184"/>
                  <a:pt x="27602" y="1036608"/>
                </a:cubicBezTo>
                <a:cubicBezTo>
                  <a:pt x="32116" y="1097549"/>
                  <a:pt x="36700" y="1087121"/>
                  <a:pt x="44855" y="1140125"/>
                </a:cubicBezTo>
                <a:cubicBezTo>
                  <a:pt x="48380" y="1163038"/>
                  <a:pt x="51443" y="1186043"/>
                  <a:pt x="53481" y="1209136"/>
                </a:cubicBezTo>
                <a:cubicBezTo>
                  <a:pt x="60071" y="1283829"/>
                  <a:pt x="64983" y="1358661"/>
                  <a:pt x="70734" y="1433423"/>
                </a:cubicBezTo>
                <a:cubicBezTo>
                  <a:pt x="71431" y="1442489"/>
                  <a:pt x="75294" y="1451169"/>
                  <a:pt x="79360" y="1459302"/>
                </a:cubicBezTo>
                <a:cubicBezTo>
                  <a:pt x="83997" y="1468575"/>
                  <a:pt x="90862" y="1476555"/>
                  <a:pt x="96613" y="1485182"/>
                </a:cubicBezTo>
                <a:cubicBezTo>
                  <a:pt x="114859" y="1558161"/>
                  <a:pt x="90003" y="1483892"/>
                  <a:pt x="131119" y="1545567"/>
                </a:cubicBezTo>
                <a:cubicBezTo>
                  <a:pt x="162121" y="1592071"/>
                  <a:pt x="108471" y="1552872"/>
                  <a:pt x="165624" y="1597325"/>
                </a:cubicBezTo>
                <a:cubicBezTo>
                  <a:pt x="181992" y="1610055"/>
                  <a:pt x="200130" y="1620329"/>
                  <a:pt x="217383" y="1631831"/>
                </a:cubicBezTo>
                <a:lnTo>
                  <a:pt x="243262" y="1649084"/>
                </a:lnTo>
                <a:cubicBezTo>
                  <a:pt x="276835" y="1699442"/>
                  <a:pt x="239315" y="1655737"/>
                  <a:pt x="295021" y="1683589"/>
                </a:cubicBezTo>
                <a:cubicBezTo>
                  <a:pt x="307880" y="1690019"/>
                  <a:pt x="317043" y="1702335"/>
                  <a:pt x="329526" y="1709468"/>
                </a:cubicBezTo>
                <a:cubicBezTo>
                  <a:pt x="337421" y="1713980"/>
                  <a:pt x="347273" y="1714028"/>
                  <a:pt x="355406" y="1718095"/>
                </a:cubicBezTo>
                <a:cubicBezTo>
                  <a:pt x="364679" y="1722732"/>
                  <a:pt x="371756" y="1731264"/>
                  <a:pt x="381285" y="1735348"/>
                </a:cubicBezTo>
                <a:cubicBezTo>
                  <a:pt x="392182" y="1740018"/>
                  <a:pt x="404543" y="1740225"/>
                  <a:pt x="415790" y="1743974"/>
                </a:cubicBezTo>
                <a:cubicBezTo>
                  <a:pt x="430481" y="1748871"/>
                  <a:pt x="445073" y="1754302"/>
                  <a:pt x="458923" y="1761227"/>
                </a:cubicBezTo>
                <a:cubicBezTo>
                  <a:pt x="468196" y="1765864"/>
                  <a:pt x="475059" y="1774937"/>
                  <a:pt x="484802" y="1778480"/>
                </a:cubicBezTo>
                <a:cubicBezTo>
                  <a:pt x="507086" y="1786583"/>
                  <a:pt x="531318" y="1788235"/>
                  <a:pt x="553813" y="1795733"/>
                </a:cubicBezTo>
                <a:lnTo>
                  <a:pt x="579692" y="1804359"/>
                </a:lnTo>
                <a:cubicBezTo>
                  <a:pt x="588319" y="1810110"/>
                  <a:pt x="596299" y="1816975"/>
                  <a:pt x="605572" y="1821612"/>
                </a:cubicBezTo>
                <a:cubicBezTo>
                  <a:pt x="617945" y="1827798"/>
                  <a:pt x="654906" y="1836102"/>
                  <a:pt x="665957" y="1838865"/>
                </a:cubicBezTo>
                <a:cubicBezTo>
                  <a:pt x="674583" y="1844616"/>
                  <a:pt x="682307" y="1852033"/>
                  <a:pt x="691836" y="1856117"/>
                </a:cubicBezTo>
                <a:cubicBezTo>
                  <a:pt x="702733" y="1860787"/>
                  <a:pt x="714941" y="1861487"/>
                  <a:pt x="726341" y="1864744"/>
                </a:cubicBezTo>
                <a:cubicBezTo>
                  <a:pt x="788226" y="1882426"/>
                  <a:pt x="707677" y="1864461"/>
                  <a:pt x="795353" y="1881997"/>
                </a:cubicBezTo>
                <a:cubicBezTo>
                  <a:pt x="904621" y="1879121"/>
                  <a:pt x="1014083" y="1880484"/>
                  <a:pt x="1123157" y="1873370"/>
                </a:cubicBezTo>
                <a:cubicBezTo>
                  <a:pt x="1163004" y="1870771"/>
                  <a:pt x="1184240" y="1857150"/>
                  <a:pt x="1218047" y="1847491"/>
                </a:cubicBezTo>
                <a:cubicBezTo>
                  <a:pt x="1229447" y="1844234"/>
                  <a:pt x="1241197" y="1842272"/>
                  <a:pt x="1252553" y="1838865"/>
                </a:cubicBezTo>
                <a:cubicBezTo>
                  <a:pt x="1269972" y="1833639"/>
                  <a:pt x="1287058" y="1827363"/>
                  <a:pt x="1304311" y="1821612"/>
                </a:cubicBezTo>
                <a:lnTo>
                  <a:pt x="1356070" y="1804359"/>
                </a:lnTo>
                <a:lnTo>
                  <a:pt x="1407828" y="1787106"/>
                </a:lnTo>
                <a:cubicBezTo>
                  <a:pt x="1419330" y="1781355"/>
                  <a:pt x="1431169" y="1776233"/>
                  <a:pt x="1442334" y="1769853"/>
                </a:cubicBezTo>
                <a:cubicBezTo>
                  <a:pt x="1451336" y="1764709"/>
                  <a:pt x="1458940" y="1757237"/>
                  <a:pt x="1468213" y="1752600"/>
                </a:cubicBezTo>
                <a:cubicBezTo>
                  <a:pt x="1476346" y="1748534"/>
                  <a:pt x="1485466" y="1746849"/>
                  <a:pt x="1494092" y="1743974"/>
                </a:cubicBezTo>
                <a:cubicBezTo>
                  <a:pt x="1511345" y="1732472"/>
                  <a:pt x="1531189" y="1724130"/>
                  <a:pt x="1545851" y="1709468"/>
                </a:cubicBezTo>
                <a:cubicBezTo>
                  <a:pt x="1565463" y="1689856"/>
                  <a:pt x="1583777" y="1673982"/>
                  <a:pt x="1597609" y="1649084"/>
                </a:cubicBezTo>
                <a:cubicBezTo>
                  <a:pt x="1605129" y="1635547"/>
                  <a:pt x="1606895" y="1619229"/>
                  <a:pt x="1614862" y="1605951"/>
                </a:cubicBezTo>
                <a:cubicBezTo>
                  <a:pt x="1624335" y="1590163"/>
                  <a:pt x="1638539" y="1577709"/>
                  <a:pt x="1649368" y="1562819"/>
                </a:cubicBezTo>
                <a:cubicBezTo>
                  <a:pt x="1661564" y="1546050"/>
                  <a:pt x="1683873" y="1511061"/>
                  <a:pt x="1683873" y="1511061"/>
                </a:cubicBezTo>
                <a:cubicBezTo>
                  <a:pt x="1686749" y="1499559"/>
                  <a:pt x="1687198" y="1487159"/>
                  <a:pt x="1692500" y="1476555"/>
                </a:cubicBezTo>
                <a:cubicBezTo>
                  <a:pt x="1698930" y="1463696"/>
                  <a:pt x="1710022" y="1453749"/>
                  <a:pt x="1718379" y="1442050"/>
                </a:cubicBezTo>
                <a:cubicBezTo>
                  <a:pt x="1738699" y="1413602"/>
                  <a:pt x="1736038" y="1415358"/>
                  <a:pt x="1752885" y="1381665"/>
                </a:cubicBezTo>
                <a:cubicBezTo>
                  <a:pt x="1758817" y="1352005"/>
                  <a:pt x="1762013" y="1332463"/>
                  <a:pt x="1770138" y="1304027"/>
                </a:cubicBezTo>
                <a:cubicBezTo>
                  <a:pt x="1772636" y="1295284"/>
                  <a:pt x="1776266" y="1286891"/>
                  <a:pt x="1778764" y="1278148"/>
                </a:cubicBezTo>
                <a:cubicBezTo>
                  <a:pt x="1800419" y="1202352"/>
                  <a:pt x="1775339" y="1279792"/>
                  <a:pt x="1796017" y="1217763"/>
                </a:cubicBezTo>
                <a:cubicBezTo>
                  <a:pt x="1793141" y="1191884"/>
                  <a:pt x="1791671" y="1165809"/>
                  <a:pt x="1787390" y="1140125"/>
                </a:cubicBezTo>
                <a:cubicBezTo>
                  <a:pt x="1785895" y="1131156"/>
                  <a:pt x="1782028" y="1122733"/>
                  <a:pt x="1778764" y="1114246"/>
                </a:cubicBezTo>
                <a:cubicBezTo>
                  <a:pt x="1767646" y="1085341"/>
                  <a:pt x="1758107" y="1055683"/>
                  <a:pt x="1744258" y="1027982"/>
                </a:cubicBezTo>
                <a:cubicBezTo>
                  <a:pt x="1722940" y="985343"/>
                  <a:pt x="1731073" y="1005675"/>
                  <a:pt x="1718379" y="967597"/>
                </a:cubicBezTo>
                <a:cubicBezTo>
                  <a:pt x="1712548" y="932610"/>
                  <a:pt x="1710780" y="913512"/>
                  <a:pt x="1701126" y="881333"/>
                </a:cubicBezTo>
                <a:cubicBezTo>
                  <a:pt x="1695900" y="863914"/>
                  <a:pt x="1689624" y="846827"/>
                  <a:pt x="1683873" y="829574"/>
                </a:cubicBezTo>
                <a:cubicBezTo>
                  <a:pt x="1680998" y="820948"/>
                  <a:pt x="1677452" y="812516"/>
                  <a:pt x="1675247" y="803695"/>
                </a:cubicBezTo>
                <a:cubicBezTo>
                  <a:pt x="1672372" y="792193"/>
                  <a:pt x="1669193" y="780763"/>
                  <a:pt x="1666621" y="769189"/>
                </a:cubicBezTo>
                <a:cubicBezTo>
                  <a:pt x="1663440" y="754876"/>
                  <a:pt x="1661550" y="740281"/>
                  <a:pt x="1657994" y="726057"/>
                </a:cubicBezTo>
                <a:cubicBezTo>
                  <a:pt x="1655789" y="717236"/>
                  <a:pt x="1651866" y="708921"/>
                  <a:pt x="1649368" y="700178"/>
                </a:cubicBezTo>
                <a:cubicBezTo>
                  <a:pt x="1646111" y="688778"/>
                  <a:pt x="1644148" y="677028"/>
                  <a:pt x="1640741" y="665672"/>
                </a:cubicBezTo>
                <a:cubicBezTo>
                  <a:pt x="1635515" y="648253"/>
                  <a:pt x="1623489" y="613914"/>
                  <a:pt x="1623489" y="613914"/>
                </a:cubicBezTo>
                <a:cubicBezTo>
                  <a:pt x="1620613" y="593786"/>
                  <a:pt x="1619434" y="573341"/>
                  <a:pt x="1614862" y="553529"/>
                </a:cubicBezTo>
                <a:cubicBezTo>
                  <a:pt x="1610773" y="535808"/>
                  <a:pt x="1603360" y="519023"/>
                  <a:pt x="1597609" y="501770"/>
                </a:cubicBezTo>
                <a:cubicBezTo>
                  <a:pt x="1592972" y="487860"/>
                  <a:pt x="1592539" y="472862"/>
                  <a:pt x="1588983" y="458638"/>
                </a:cubicBezTo>
                <a:cubicBezTo>
                  <a:pt x="1586778" y="449817"/>
                  <a:pt x="1582140" y="441675"/>
                  <a:pt x="1580357" y="432759"/>
                </a:cubicBezTo>
                <a:cubicBezTo>
                  <a:pt x="1558299" y="322469"/>
                  <a:pt x="1570969" y="360321"/>
                  <a:pt x="1554477" y="286110"/>
                </a:cubicBezTo>
                <a:cubicBezTo>
                  <a:pt x="1551905" y="274536"/>
                  <a:pt x="1549108" y="263004"/>
                  <a:pt x="1545851" y="251604"/>
                </a:cubicBezTo>
                <a:cubicBezTo>
                  <a:pt x="1543353" y="242861"/>
                  <a:pt x="1539429" y="234547"/>
                  <a:pt x="1537224" y="225725"/>
                </a:cubicBezTo>
                <a:cubicBezTo>
                  <a:pt x="1536638" y="223383"/>
                  <a:pt x="1527142" y="165676"/>
                  <a:pt x="1519972" y="156714"/>
                </a:cubicBezTo>
                <a:cubicBezTo>
                  <a:pt x="1513495" y="148618"/>
                  <a:pt x="1503566" y="143672"/>
                  <a:pt x="1494092" y="139461"/>
                </a:cubicBezTo>
                <a:cubicBezTo>
                  <a:pt x="1435517" y="113428"/>
                  <a:pt x="1410894" y="119588"/>
                  <a:pt x="1338817" y="113582"/>
                </a:cubicBezTo>
                <a:cubicBezTo>
                  <a:pt x="1321564" y="107831"/>
                  <a:pt x="1303324" y="104462"/>
                  <a:pt x="1287058" y="96329"/>
                </a:cubicBezTo>
                <a:cubicBezTo>
                  <a:pt x="1275556" y="90578"/>
                  <a:pt x="1264493" y="83852"/>
                  <a:pt x="1252553" y="79076"/>
                </a:cubicBezTo>
                <a:cubicBezTo>
                  <a:pt x="1235668" y="72322"/>
                  <a:pt x="1218047" y="67574"/>
                  <a:pt x="1200794" y="61823"/>
                </a:cubicBezTo>
                <a:lnTo>
                  <a:pt x="1149036" y="44570"/>
                </a:lnTo>
                <a:cubicBezTo>
                  <a:pt x="1113468" y="32713"/>
                  <a:pt x="1074230" y="39338"/>
                  <a:pt x="1036892" y="35944"/>
                </a:cubicBezTo>
                <a:cubicBezTo>
                  <a:pt x="1010961" y="33587"/>
                  <a:pt x="985134" y="30193"/>
                  <a:pt x="959255" y="27317"/>
                </a:cubicBezTo>
                <a:cubicBezTo>
                  <a:pt x="917008" y="13236"/>
                  <a:pt x="930500" y="2876"/>
                  <a:pt x="907496" y="1438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90802" y="4592782"/>
            <a:ext cx="6466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more than </a:t>
            </a:r>
            <a:r>
              <a:rPr lang="en-US" sz="2000" i="1" dirty="0"/>
              <a:t>2%</a:t>
            </a:r>
            <a:r>
              <a:rPr lang="en-US" sz="2000" dirty="0"/>
              <a:t> of contour ‘</a:t>
            </a:r>
            <a:r>
              <a:rPr lang="en-US" sz="2000" i="1" dirty="0">
                <a:solidFill>
                  <a:srgbClr val="FF0000"/>
                </a:solidFill>
              </a:rPr>
              <a:t>prostate</a:t>
            </a:r>
            <a:r>
              <a:rPr lang="en-US" sz="2000" dirty="0"/>
              <a:t>’ overlaps with contour ‘</a:t>
            </a:r>
            <a:r>
              <a:rPr lang="en-US" sz="2000" i="1" dirty="0" err="1">
                <a:solidFill>
                  <a:schemeClr val="accent2">
                    <a:lumMod val="75000"/>
                  </a:schemeClr>
                </a:solidFill>
              </a:rPr>
              <a:t>rectummask</a:t>
            </a:r>
            <a:r>
              <a:rPr lang="en-US" sz="2000" dirty="0"/>
              <a:t>’ with </a:t>
            </a:r>
            <a:r>
              <a:rPr lang="en-US" sz="2000" i="1" dirty="0"/>
              <a:t>0 mm</a:t>
            </a:r>
            <a:r>
              <a:rPr lang="en-US" sz="2000" dirty="0"/>
              <a:t> margin then</a:t>
            </a:r>
            <a:br>
              <a:rPr lang="en-US" sz="2000" dirty="0"/>
            </a:br>
            <a:r>
              <a:rPr lang="en-US" sz="2000" dirty="0"/>
              <a:t>	hint “</a:t>
            </a:r>
            <a:r>
              <a:rPr lang="en-US" sz="2000" i="1" dirty="0"/>
              <a:t>prostate overlaps with rectum</a:t>
            </a:r>
            <a:r>
              <a:rPr lang="en-US" sz="2000" dirty="0"/>
              <a:t>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6122" y="5808518"/>
            <a:ext cx="64666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more than </a:t>
            </a:r>
            <a:r>
              <a:rPr lang="en-US" sz="2000" i="1" dirty="0" smtClean="0"/>
              <a:t>5%</a:t>
            </a:r>
            <a:r>
              <a:rPr lang="en-US" sz="2000" dirty="0" smtClean="0"/>
              <a:t> </a:t>
            </a:r>
            <a:r>
              <a:rPr lang="en-US" sz="2000" dirty="0"/>
              <a:t>of contour ‘</a:t>
            </a:r>
            <a:r>
              <a:rPr lang="en-US" sz="2000" i="1" dirty="0">
                <a:solidFill>
                  <a:srgbClr val="FF0000"/>
                </a:solidFill>
              </a:rPr>
              <a:t>prostate</a:t>
            </a:r>
            <a:r>
              <a:rPr lang="en-US" sz="2000" dirty="0"/>
              <a:t>’ overlaps with contour </a:t>
            </a:r>
            <a:r>
              <a:rPr lang="en-US" sz="2000" dirty="0" smtClean="0"/>
              <a:t>‘</a:t>
            </a:r>
            <a:r>
              <a:rPr lang="en-US" sz="2000" dirty="0" err="1" smtClean="0"/>
              <a:t>EVO.</a:t>
            </a:r>
            <a:r>
              <a:rPr lang="en-US" sz="2000" i="1" dirty="0" err="1" smtClean="0">
                <a:solidFill>
                  <a:schemeClr val="accent2">
                    <a:lumMod val="75000"/>
                  </a:schemeClr>
                </a:solidFill>
              </a:rPr>
              <a:t>rectum</a:t>
            </a:r>
            <a:r>
              <a:rPr lang="en-US" sz="2000" dirty="0" smtClean="0"/>
              <a:t>’ </a:t>
            </a:r>
            <a:r>
              <a:rPr lang="en-US" sz="2000" dirty="0"/>
              <a:t>with </a:t>
            </a:r>
            <a:r>
              <a:rPr lang="en-US" sz="2000" i="1" dirty="0" smtClean="0"/>
              <a:t>4 </a:t>
            </a:r>
            <a:r>
              <a:rPr lang="en-US" sz="2000" i="1" dirty="0"/>
              <a:t>mm</a:t>
            </a:r>
            <a:r>
              <a:rPr lang="en-US" sz="2000" dirty="0"/>
              <a:t> margin then</a:t>
            </a:r>
            <a:br>
              <a:rPr lang="en-US" sz="2000" dirty="0"/>
            </a:br>
            <a:r>
              <a:rPr lang="en-US" sz="2000" dirty="0"/>
              <a:t>	hint “</a:t>
            </a:r>
            <a:r>
              <a:rPr lang="en-US" sz="2000" i="1" dirty="0"/>
              <a:t>prostate overlaps with rectum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39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Scoring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gold standard</a:t>
            </a:r>
          </a:p>
          <a:p>
            <a:endParaRPr lang="en-US" dirty="0"/>
          </a:p>
          <a:p>
            <a:r>
              <a:rPr lang="en-US" dirty="0" smtClean="0"/>
              <a:t>Score against:</a:t>
            </a:r>
          </a:p>
          <a:p>
            <a:pPr lvl="1"/>
            <a:r>
              <a:rPr lang="en-US" dirty="0" smtClean="0"/>
              <a:t>Inner = gold standard – 5 mm</a:t>
            </a:r>
          </a:p>
          <a:p>
            <a:pPr lvl="1"/>
            <a:r>
              <a:rPr lang="en-US" dirty="0" smtClean="0"/>
              <a:t>Outer = gold standard + 5 mm</a:t>
            </a:r>
          </a:p>
          <a:p>
            <a:pPr lvl="1"/>
            <a:endParaRPr lang="en-US" dirty="0"/>
          </a:p>
          <a:p>
            <a:r>
              <a:rPr lang="en-US" dirty="0" smtClean="0"/>
              <a:t>5 mm is an example, value can be changed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2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Compare against gold standard</a:t>
            </a:r>
            <a:br>
              <a:rPr lang="en-US" dirty="0" smtClean="0"/>
            </a:br>
            <a:r>
              <a:rPr lang="en-US" dirty="0" smtClean="0"/>
              <a:t>Vary fraction as well as distance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53054" y="3811012"/>
            <a:ext cx="654794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 rate, students out of 11</a:t>
            </a:r>
          </a:p>
          <a:p>
            <a:endParaRPr lang="en-US" sz="2400" dirty="0"/>
          </a:p>
          <a:p>
            <a:r>
              <a:rPr lang="en-US" sz="2400" i="1" dirty="0" smtClean="0"/>
              <a:t>Using a fraction of 0.1 (10%)</a:t>
            </a:r>
          </a:p>
          <a:p>
            <a:r>
              <a:rPr lang="en-US" sz="2400" i="1" dirty="0" smtClean="0"/>
              <a:t>e.g.</a:t>
            </a:r>
          </a:p>
          <a:p>
            <a:r>
              <a:rPr lang="en-US" sz="2400" i="1" dirty="0" smtClean="0"/>
              <a:t>- </a:t>
            </a:r>
            <a:r>
              <a:rPr lang="en-US" sz="2400" i="1" dirty="0"/>
              <a:t>u</a:t>
            </a:r>
            <a:r>
              <a:rPr lang="en-US" sz="2400" i="1" dirty="0" smtClean="0"/>
              <a:t>se 3 mm for top score		2 students A</a:t>
            </a:r>
          </a:p>
          <a:p>
            <a:r>
              <a:rPr lang="en-US" sz="2400" i="1" dirty="0" smtClean="0"/>
              <a:t>- use 5 mm for runner up		4 students B</a:t>
            </a:r>
          </a:p>
          <a:p>
            <a:r>
              <a:rPr lang="en-US" sz="2400" i="1" dirty="0" smtClean="0"/>
              <a:t>- use 7 mm for near fail		2 students C</a:t>
            </a:r>
          </a:p>
          <a:p>
            <a:r>
              <a:rPr lang="en-US" sz="2400" i="1" dirty="0" smtClean="0"/>
              <a:t>- others fail				</a:t>
            </a:r>
            <a:r>
              <a:rPr lang="en-US" sz="2400" i="1" dirty="0"/>
              <a:t>3</a:t>
            </a:r>
            <a:r>
              <a:rPr lang="en-US" sz="2400" i="1" dirty="0" smtClean="0"/>
              <a:t> students fail</a:t>
            </a:r>
            <a:endParaRPr lang="en-US" sz="2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1663374"/>
            <a:ext cx="36671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60879"/>
            <a:ext cx="30575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76480" y="1639275"/>
            <a:ext cx="2776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>
                <a:solidFill>
                  <a:srgbClr val="FF0000"/>
                </a:solidFill>
              </a:rPr>
              <a:t>B</a:t>
            </a:r>
            <a:endParaRPr lang="en-US" sz="1200" b="1" i="1" dirty="0">
              <a:solidFill>
                <a:srgbClr val="FF0000"/>
              </a:solidFill>
            </a:endParaRP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F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A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B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F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C</a:t>
            </a:r>
          </a:p>
          <a:p>
            <a:r>
              <a:rPr lang="en-US" sz="1200" b="1" i="1" dirty="0" smtClean="0">
                <a:solidFill>
                  <a:srgbClr val="FF0000"/>
                </a:solidFill>
              </a:rPr>
              <a:t>F</a:t>
            </a:r>
          </a:p>
          <a:p>
            <a:r>
              <a:rPr lang="en-US" sz="1200" b="1" i="1" dirty="0">
                <a:solidFill>
                  <a:srgbClr val="FF0000"/>
                </a:solidFill>
              </a:rPr>
              <a:t>B</a:t>
            </a:r>
            <a:endParaRPr lang="en-US" sz="1200" b="1" i="1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0554" y="1389706"/>
            <a:ext cx="4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Dist</a:t>
            </a:r>
            <a:endParaRPr lang="en-GB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386974" y="1389706"/>
            <a:ext cx="68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FractIn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108614" y="1389706"/>
            <a:ext cx="55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Out</a:t>
            </a:r>
            <a:endParaRPr lang="en-GB" sz="1400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5804199" y="1460251"/>
            <a:ext cx="10907" cy="24231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1" y="1660879"/>
            <a:ext cx="30575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2895600" y="1539259"/>
            <a:ext cx="10907" cy="242314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19860" y="1389706"/>
            <a:ext cx="4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Dist</a:t>
            </a:r>
            <a:endParaRPr lang="en-GB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56280" y="1389706"/>
            <a:ext cx="68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FractIn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977920" y="1389706"/>
            <a:ext cx="55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Out</a:t>
            </a:r>
            <a:endParaRPr lang="en-GB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3405" y="1389706"/>
            <a:ext cx="46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Dist</a:t>
            </a:r>
            <a:endParaRPr lang="en-GB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509825" y="1389706"/>
            <a:ext cx="68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FractIn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231465" y="1389706"/>
            <a:ext cx="557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Out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67947" y="13897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StID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214402" y="13897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StID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4920" y="13897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 smtClean="0"/>
              <a:t>StID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887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scoring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 study / patient(?)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more then 10% of contour prostate inside or outside </a:t>
            </a:r>
            <a:r>
              <a:rPr lang="en-US" dirty="0" err="1" smtClean="0"/>
              <a:t>goldenstandard</a:t>
            </a:r>
            <a:r>
              <a:rPr lang="en-US" dirty="0" smtClean="0"/>
              <a:t> + 7 mm then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score C</a:t>
            </a:r>
          </a:p>
          <a:p>
            <a:r>
              <a:rPr lang="en-US" dirty="0"/>
              <a:t>If more then 10% of contour prostate inside or outside </a:t>
            </a:r>
            <a:r>
              <a:rPr lang="en-US" dirty="0" err="1" smtClean="0"/>
              <a:t>goldenstandard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5 </a:t>
            </a:r>
            <a:r>
              <a:rPr lang="en-US" dirty="0"/>
              <a:t>mm then</a:t>
            </a:r>
            <a:br>
              <a:rPr lang="en-US" dirty="0"/>
            </a:br>
            <a:r>
              <a:rPr lang="en-US" dirty="0"/>
              <a:t>	score </a:t>
            </a:r>
            <a:r>
              <a:rPr lang="en-US" dirty="0" smtClean="0"/>
              <a:t>B</a:t>
            </a:r>
            <a:endParaRPr lang="en-US" dirty="0"/>
          </a:p>
          <a:p>
            <a:r>
              <a:rPr lang="en-US" dirty="0"/>
              <a:t>If more then 10% of contour prostate inside or outside </a:t>
            </a:r>
            <a:r>
              <a:rPr lang="en-US" dirty="0" err="1" smtClean="0"/>
              <a:t>goldenstandard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3 </a:t>
            </a:r>
            <a:r>
              <a:rPr lang="en-US" dirty="0"/>
              <a:t>mm then</a:t>
            </a:r>
            <a:br>
              <a:rPr lang="en-US" dirty="0"/>
            </a:br>
            <a:r>
              <a:rPr lang="en-US" dirty="0"/>
              <a:t>	score </a:t>
            </a:r>
            <a:r>
              <a:rPr lang="en-US" dirty="0" smtClean="0"/>
              <a:t>A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9733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1911"/>
            <a:ext cx="8229600" cy="1143000"/>
          </a:xfrm>
        </p:spPr>
        <p:txBody>
          <a:bodyPr/>
          <a:lstStyle/>
          <a:p>
            <a:r>
              <a:rPr lang="en-US" dirty="0" smtClean="0"/>
              <a:t>Top score -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651"/>
            <a:ext cx="8229600" cy="4525963"/>
          </a:xfrm>
        </p:spPr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8725"/>
            <a:ext cx="9144000" cy="5149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213218"/>
            <a:ext cx="198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Prostate: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Gold Standard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Student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7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Panoptes</a:t>
            </a:r>
            <a:r>
              <a:rPr lang="en-US" dirty="0" smtClean="0"/>
              <a:t> 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Provide infrastructure for contouring studies using commercial planning systems</a:t>
            </a:r>
          </a:p>
          <a:p>
            <a:pPr lvl="1"/>
            <a:r>
              <a:rPr lang="en-US" dirty="0" smtClean="0"/>
              <a:t>Automate data management</a:t>
            </a:r>
          </a:p>
          <a:p>
            <a:pPr lvl="1"/>
            <a:r>
              <a:rPr lang="en-US" dirty="0" smtClean="0"/>
              <a:t>Isolate students from each others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Provide efficient </a:t>
            </a:r>
            <a:r>
              <a:rPr lang="en-US" dirty="0" err="1" smtClean="0"/>
              <a:t>visualisation</a:t>
            </a:r>
            <a:r>
              <a:rPr lang="en-US" dirty="0" smtClean="0"/>
              <a:t> of all results</a:t>
            </a:r>
          </a:p>
          <a:p>
            <a:endParaRPr lang="en-US" dirty="0" smtClean="0"/>
          </a:p>
          <a:p>
            <a:r>
              <a:rPr lang="en-US" dirty="0" smtClean="0"/>
              <a:t>Provide innovative evaluation of results e.g.</a:t>
            </a:r>
          </a:p>
          <a:p>
            <a:pPr lvl="1"/>
            <a:r>
              <a:rPr lang="en-US" dirty="0" smtClean="0"/>
              <a:t>Automated marking for quality</a:t>
            </a:r>
          </a:p>
          <a:p>
            <a:pPr lvl="1"/>
            <a:r>
              <a:rPr lang="en-US" dirty="0" smtClean="0"/>
              <a:t>Automated feedback for common mistakes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72" y="1200150"/>
            <a:ext cx="9172872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Pass - 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4876800"/>
            <a:ext cx="1600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96200" y="1295400"/>
            <a:ext cx="1600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213218"/>
            <a:ext cx="198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Prostate: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Gold Standard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Student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239000" y="4724400"/>
            <a:ext cx="1600200" cy="12192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039686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" y="213218"/>
            <a:ext cx="1985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Prostate:</a:t>
            </a:r>
          </a:p>
          <a:p>
            <a:pPr lvl="1"/>
            <a:r>
              <a:rPr lang="en-GB" dirty="0" smtClean="0">
                <a:solidFill>
                  <a:srgbClr val="FFC000"/>
                </a:solidFill>
              </a:rPr>
              <a:t>Gold Standard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Student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More options for the viewer</a:t>
            </a:r>
          </a:p>
          <a:p>
            <a:r>
              <a:rPr lang="en-US" dirty="0" smtClean="0"/>
              <a:t>Student tool (login ID)</a:t>
            </a:r>
          </a:p>
          <a:p>
            <a:r>
              <a:rPr lang="en-US" dirty="0" smtClean="0"/>
              <a:t>Test server in </a:t>
            </a:r>
            <a:r>
              <a:rPr lang="en-US" dirty="0" err="1" smtClean="0"/>
              <a:t>Inholland</a:t>
            </a:r>
            <a:endParaRPr lang="en-US" dirty="0" smtClean="0"/>
          </a:p>
          <a:p>
            <a:r>
              <a:rPr lang="en-US" dirty="0" smtClean="0"/>
              <a:t>Link external database with extra student information</a:t>
            </a:r>
          </a:p>
          <a:p>
            <a:r>
              <a:rPr lang="en-US" dirty="0" smtClean="0"/>
              <a:t>Better layout of teacher tool (with tabs)</a:t>
            </a:r>
          </a:p>
          <a:p>
            <a:r>
              <a:rPr lang="en-US" dirty="0" smtClean="0"/>
              <a:t>Pilot test</a:t>
            </a:r>
          </a:p>
          <a:p>
            <a:endParaRPr lang="en-US" dirty="0"/>
          </a:p>
          <a:p>
            <a:r>
              <a:rPr lang="en-US" dirty="0" smtClean="0"/>
              <a:t>Distance to agreement module</a:t>
            </a:r>
          </a:p>
          <a:p>
            <a:r>
              <a:rPr lang="en-US" dirty="0" smtClean="0"/>
              <a:t>Rule module</a:t>
            </a:r>
          </a:p>
          <a:p>
            <a:r>
              <a:rPr lang="en-US" dirty="0" smtClean="0"/>
              <a:t>Pilot test</a:t>
            </a:r>
          </a:p>
          <a:p>
            <a:r>
              <a:rPr lang="en-US" dirty="0" smtClean="0"/>
              <a:t>Development and testing of the rules for hints and scoring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386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5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on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xampp</a:t>
            </a:r>
            <a:r>
              <a:rPr lang="en-US" dirty="0" smtClean="0"/>
              <a:t> in c:\xampp</a:t>
            </a:r>
          </a:p>
          <a:p>
            <a:pPr lvl="1"/>
            <a:r>
              <a:rPr lang="en-US" dirty="0" smtClean="0"/>
              <a:t>Enable and start apache2 service</a:t>
            </a:r>
          </a:p>
          <a:p>
            <a:r>
              <a:rPr lang="en-US" dirty="0" smtClean="0"/>
              <a:t>Make folder c:\temp</a:t>
            </a:r>
          </a:p>
          <a:p>
            <a:r>
              <a:rPr lang="en-US" dirty="0" smtClean="0"/>
              <a:t>Unzip conquest </a:t>
            </a:r>
            <a:r>
              <a:rPr lang="en-US" dirty="0" err="1" smtClean="0"/>
              <a:t>dicom</a:t>
            </a:r>
            <a:r>
              <a:rPr lang="en-US" dirty="0" smtClean="0"/>
              <a:t> server as c:\dicomserver</a:t>
            </a:r>
          </a:p>
          <a:p>
            <a:pPr lvl="1"/>
            <a:r>
              <a:rPr lang="en-US" dirty="0" smtClean="0"/>
              <a:t>Run conquestdicomserver.exe</a:t>
            </a:r>
          </a:p>
          <a:p>
            <a:pPr lvl="1"/>
            <a:r>
              <a:rPr lang="en-US" dirty="0" smtClean="0"/>
              <a:t>Save configuration</a:t>
            </a:r>
          </a:p>
          <a:p>
            <a:pPr lvl="1"/>
            <a:r>
              <a:rPr lang="en-US" dirty="0" smtClean="0"/>
              <a:t>(Re-)initialize database</a:t>
            </a:r>
          </a:p>
          <a:p>
            <a:pPr lvl="1"/>
            <a:r>
              <a:rPr lang="en-US" dirty="0" smtClean="0"/>
              <a:t>Keep GUI open</a:t>
            </a:r>
          </a:p>
          <a:p>
            <a:r>
              <a:rPr lang="en-US" dirty="0" smtClean="0"/>
              <a:t>Go into webserver folder</a:t>
            </a:r>
          </a:p>
          <a:p>
            <a:pPr lvl="1"/>
            <a:r>
              <a:rPr lang="en-US" dirty="0" smtClean="0"/>
              <a:t>Copy contents of </a:t>
            </a:r>
            <a:r>
              <a:rPr lang="en-US" dirty="0" err="1" smtClean="0"/>
              <a:t>cgi</a:t>
            </a:r>
            <a:r>
              <a:rPr lang="en-US" dirty="0" smtClean="0"/>
              <a:t>-bin and </a:t>
            </a:r>
            <a:r>
              <a:rPr lang="en-US" dirty="0" err="1" smtClean="0"/>
              <a:t>htdocs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into same folders in c:\xampp</a:t>
            </a:r>
          </a:p>
        </p:txBody>
      </p:sp>
    </p:spTree>
    <p:extLst>
      <p:ext uri="{BB962C8B-B14F-4D97-AF65-F5344CB8AC3E}">
        <p14:creationId xmlns:p14="http://schemas.microsoft.com/office/powerpoint/2010/main" val="54331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Open </a:t>
            </a:r>
            <a:r>
              <a:rPr lang="en-US" sz="2800" dirty="0" smtClean="0">
                <a:hlinkClick r:id="rId2" action="ppaction://hlinkfile"/>
              </a:rPr>
              <a:t>\\127.0.0.1\inholland\teachertool.html</a:t>
            </a:r>
            <a:endParaRPr lang="en-US" sz="2800" dirty="0"/>
          </a:p>
          <a:p>
            <a:r>
              <a:rPr lang="en-US" sz="2800" dirty="0" smtClean="0"/>
              <a:t>Set patient to ih_test_2</a:t>
            </a:r>
          </a:p>
          <a:p>
            <a:r>
              <a:rPr lang="en-US" sz="2800" dirty="0"/>
              <a:t>Upload </a:t>
            </a:r>
            <a:r>
              <a:rPr lang="en-US" sz="2800" dirty="0" smtClean="0"/>
              <a:t>ih_test.ih_test_2.sql to UIDs (response 1)</a:t>
            </a:r>
          </a:p>
          <a:p>
            <a:r>
              <a:rPr lang="en-US" sz="2800" dirty="0" smtClean="0"/>
              <a:t>Upload CTs.zip as scan (response processed and loaded)</a:t>
            </a:r>
          </a:p>
          <a:p>
            <a:r>
              <a:rPr lang="en-US" sz="2800" dirty="0"/>
              <a:t>Upload </a:t>
            </a:r>
            <a:r>
              <a:rPr lang="en-US" sz="2800" dirty="0" smtClean="0"/>
              <a:t>RS1.2.752… as template (idem)</a:t>
            </a:r>
          </a:p>
          <a:p>
            <a:r>
              <a:rPr lang="en-US" sz="2800" dirty="0"/>
              <a:t>Upload RS1.2.752… as </a:t>
            </a:r>
            <a:r>
              <a:rPr lang="en-US" sz="2800" dirty="0" err="1" smtClean="0"/>
              <a:t>goldstandard</a:t>
            </a:r>
            <a:r>
              <a:rPr lang="en-US" sz="2800" dirty="0" smtClean="0"/>
              <a:t> name EVO (idem)</a:t>
            </a:r>
          </a:p>
          <a:p>
            <a:r>
              <a:rPr lang="en-US" sz="2800" dirty="0"/>
              <a:t>Upload </a:t>
            </a:r>
            <a:r>
              <a:rPr lang="en-US" sz="2800" dirty="0" smtClean="0"/>
              <a:t>ihtest2Esther1_StrctrSets.dcm </a:t>
            </a:r>
            <a:r>
              <a:rPr lang="en-US" sz="2800" dirty="0" err="1" smtClean="0"/>
              <a:t>etc</a:t>
            </a:r>
            <a:r>
              <a:rPr lang="en-US" sz="2800" dirty="0" smtClean="0"/>
              <a:t> as observer (idem)</a:t>
            </a:r>
          </a:p>
          <a:p>
            <a:r>
              <a:rPr lang="en-US" sz="2800" dirty="0" smtClean="0"/>
              <a:t>Collate teacher data</a:t>
            </a:r>
          </a:p>
          <a:p>
            <a:r>
              <a:rPr lang="en-US" sz="2800" dirty="0" smtClean="0"/>
              <a:t>Collate observer data</a:t>
            </a:r>
          </a:p>
          <a:p>
            <a:r>
              <a:rPr lang="en-US" sz="2800" dirty="0" smtClean="0"/>
              <a:t>Viewer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19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Studentnummer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Studynummer</a:t>
            </a:r>
            <a:endParaRPr lang="en-US" dirty="0" smtClean="0"/>
          </a:p>
          <a:p>
            <a:endParaRPr lang="en-US" dirty="0" smtClean="0"/>
          </a:p>
          <a:p>
            <a:r>
              <a:rPr lang="en-US" sz="2800" dirty="0" err="1" smtClean="0"/>
              <a:t>PatientNummer</a:t>
            </a:r>
            <a:r>
              <a:rPr lang="en-US" sz="2800" dirty="0" smtClean="0"/>
              <a:t>	status	 download/push	upload</a:t>
            </a:r>
          </a:p>
          <a:p>
            <a:r>
              <a:rPr lang="en-US" sz="2800" dirty="0" err="1" smtClean="0"/>
              <a:t>PatientNummer</a:t>
            </a:r>
            <a:r>
              <a:rPr lang="en-US" sz="2800" dirty="0" smtClean="0"/>
              <a:t>	status  download/push</a:t>
            </a:r>
            <a:r>
              <a:rPr lang="en-US" sz="2800" dirty="0"/>
              <a:t>	upload</a:t>
            </a:r>
          </a:p>
          <a:p>
            <a:r>
              <a:rPr lang="en-US" sz="2800" dirty="0" err="1" smtClean="0"/>
              <a:t>PatientNummer</a:t>
            </a:r>
            <a:r>
              <a:rPr lang="en-US" sz="2800" dirty="0" smtClean="0"/>
              <a:t>	status	 download/push</a:t>
            </a:r>
            <a:r>
              <a:rPr lang="en-US" sz="2800" dirty="0"/>
              <a:t>	upload</a:t>
            </a:r>
          </a:p>
          <a:p>
            <a:r>
              <a:rPr lang="en-US" sz="2800" dirty="0" err="1" smtClean="0"/>
              <a:t>PatientNummer</a:t>
            </a:r>
            <a:r>
              <a:rPr lang="en-US" sz="2800" dirty="0" smtClean="0"/>
              <a:t>	status	 download/push</a:t>
            </a:r>
            <a:r>
              <a:rPr lang="en-US" sz="2800" dirty="0"/>
              <a:t>	upload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79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152400"/>
            <a:ext cx="5181600" cy="1143000"/>
          </a:xfrm>
        </p:spPr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3032085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Webserver</a:t>
            </a:r>
          </a:p>
          <a:p>
            <a:pPr algn="ctr"/>
            <a:r>
              <a:rPr lang="en-US" dirty="0" smtClean="0"/>
              <a:t>(apache, </a:t>
            </a:r>
            <a:r>
              <a:rPr lang="en-US" dirty="0" err="1" smtClean="0"/>
              <a:t>xampp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" y="1660485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sqlite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38400" y="1660485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Conquest gateway (</a:t>
            </a:r>
            <a:r>
              <a:rPr lang="en-US" dirty="0" err="1" smtClean="0"/>
              <a:t>cgi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53605" y="1660485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Conquest server(</a:t>
            </a:r>
            <a:r>
              <a:rPr lang="en-US" dirty="0" err="1" smtClean="0"/>
              <a:t>dicom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0"/>
            <a:endCxn id="6" idx="2"/>
          </p:cNvCxnSpPr>
          <p:nvPr/>
        </p:nvCxnSpPr>
        <p:spPr>
          <a:xfrm flipH="1" flipV="1">
            <a:off x="1066800" y="2803485"/>
            <a:ext cx="1143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0"/>
            <a:endCxn id="7" idx="2"/>
          </p:cNvCxnSpPr>
          <p:nvPr/>
        </p:nvCxnSpPr>
        <p:spPr>
          <a:xfrm flipV="1">
            <a:off x="2209800" y="2803485"/>
            <a:ext cx="1219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1"/>
            <a:endCxn id="7" idx="3"/>
          </p:cNvCxnSpPr>
          <p:nvPr/>
        </p:nvCxnSpPr>
        <p:spPr>
          <a:xfrm flipH="1">
            <a:off x="4419600" y="2231985"/>
            <a:ext cx="1034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-43887" y="5341234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 tool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62514" y="5320978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 tool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029200" y="5301686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Evaluation/visualization tool</a:t>
            </a:r>
          </a:p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869816" y="2498997"/>
            <a:ext cx="1484641" cy="2860081"/>
          </a:xfrm>
          <a:custGeom>
            <a:avLst/>
            <a:gdLst>
              <a:gd name="connsiteX0" fmla="*/ 106316 w 1484641"/>
              <a:gd name="connsiteY0" fmla="*/ 2860081 h 2860081"/>
              <a:gd name="connsiteX1" fmla="*/ 152614 w 1484641"/>
              <a:gd name="connsiteY1" fmla="*/ 2790633 h 2860081"/>
              <a:gd name="connsiteX2" fmla="*/ 384108 w 1484641"/>
              <a:gd name="connsiteY2" fmla="*/ 2674887 h 2860081"/>
              <a:gd name="connsiteX3" fmla="*/ 592452 w 1484641"/>
              <a:gd name="connsiteY3" fmla="*/ 2535990 h 2860081"/>
              <a:gd name="connsiteX4" fmla="*/ 650326 w 1484641"/>
              <a:gd name="connsiteY4" fmla="*/ 2478117 h 2860081"/>
              <a:gd name="connsiteX5" fmla="*/ 719774 w 1484641"/>
              <a:gd name="connsiteY5" fmla="*/ 2431818 h 2860081"/>
              <a:gd name="connsiteX6" fmla="*/ 754498 w 1484641"/>
              <a:gd name="connsiteY6" fmla="*/ 2397094 h 2860081"/>
              <a:gd name="connsiteX7" fmla="*/ 800797 w 1484641"/>
              <a:gd name="connsiteY7" fmla="*/ 2373945 h 2860081"/>
              <a:gd name="connsiteX8" fmla="*/ 835521 w 1484641"/>
              <a:gd name="connsiteY8" fmla="*/ 2350795 h 2860081"/>
              <a:gd name="connsiteX9" fmla="*/ 881819 w 1484641"/>
              <a:gd name="connsiteY9" fmla="*/ 2327646 h 2860081"/>
              <a:gd name="connsiteX10" fmla="*/ 962842 w 1484641"/>
              <a:gd name="connsiteY10" fmla="*/ 2269773 h 2860081"/>
              <a:gd name="connsiteX11" fmla="*/ 1043865 w 1484641"/>
              <a:gd name="connsiteY11" fmla="*/ 2211899 h 2860081"/>
              <a:gd name="connsiteX12" fmla="*/ 1159612 w 1484641"/>
              <a:gd name="connsiteY12" fmla="*/ 2084578 h 2860081"/>
              <a:gd name="connsiteX13" fmla="*/ 1182761 w 1484641"/>
              <a:gd name="connsiteY13" fmla="*/ 2049854 h 2860081"/>
              <a:gd name="connsiteX14" fmla="*/ 1194336 w 1484641"/>
              <a:gd name="connsiteY14" fmla="*/ 2015130 h 2860081"/>
              <a:gd name="connsiteX15" fmla="*/ 1171187 w 1484641"/>
              <a:gd name="connsiteY15" fmla="*/ 1968831 h 2860081"/>
              <a:gd name="connsiteX16" fmla="*/ 1136462 w 1484641"/>
              <a:gd name="connsiteY16" fmla="*/ 1945681 h 2860081"/>
              <a:gd name="connsiteX17" fmla="*/ 1043865 w 1484641"/>
              <a:gd name="connsiteY17" fmla="*/ 1899383 h 2860081"/>
              <a:gd name="connsiteX18" fmla="*/ 1009141 w 1484641"/>
              <a:gd name="connsiteY18" fmla="*/ 1887808 h 2860081"/>
              <a:gd name="connsiteX19" fmla="*/ 951268 w 1484641"/>
              <a:gd name="connsiteY19" fmla="*/ 1841509 h 2860081"/>
              <a:gd name="connsiteX20" fmla="*/ 974417 w 1484641"/>
              <a:gd name="connsiteY20" fmla="*/ 1760487 h 2860081"/>
              <a:gd name="connsiteX21" fmla="*/ 1090164 w 1484641"/>
              <a:gd name="connsiteY21" fmla="*/ 1679464 h 2860081"/>
              <a:gd name="connsiteX22" fmla="*/ 1171187 w 1484641"/>
              <a:gd name="connsiteY22" fmla="*/ 1644740 h 2860081"/>
              <a:gd name="connsiteX23" fmla="*/ 1263784 w 1484641"/>
              <a:gd name="connsiteY23" fmla="*/ 1598441 h 2860081"/>
              <a:gd name="connsiteX24" fmla="*/ 1356381 w 1484641"/>
              <a:gd name="connsiteY24" fmla="*/ 1563717 h 2860081"/>
              <a:gd name="connsiteX25" fmla="*/ 1425830 w 1484641"/>
              <a:gd name="connsiteY25" fmla="*/ 1517418 h 2860081"/>
              <a:gd name="connsiteX26" fmla="*/ 1472128 w 1484641"/>
              <a:gd name="connsiteY26" fmla="*/ 1494269 h 2860081"/>
              <a:gd name="connsiteX27" fmla="*/ 1483703 w 1484641"/>
              <a:gd name="connsiteY27" fmla="*/ 1447970 h 2860081"/>
              <a:gd name="connsiteX28" fmla="*/ 1379531 w 1484641"/>
              <a:gd name="connsiteY28" fmla="*/ 1390097 h 2860081"/>
              <a:gd name="connsiteX29" fmla="*/ 1298508 w 1484641"/>
              <a:gd name="connsiteY29" fmla="*/ 1378522 h 2860081"/>
              <a:gd name="connsiteX30" fmla="*/ 1194336 w 1484641"/>
              <a:gd name="connsiteY30" fmla="*/ 1355373 h 2860081"/>
              <a:gd name="connsiteX31" fmla="*/ 1101738 w 1484641"/>
              <a:gd name="connsiteY31" fmla="*/ 1343798 h 2860081"/>
              <a:gd name="connsiteX32" fmla="*/ 985992 w 1484641"/>
              <a:gd name="connsiteY32" fmla="*/ 1320649 h 2860081"/>
              <a:gd name="connsiteX33" fmla="*/ 1055440 w 1484641"/>
              <a:gd name="connsiteY33" fmla="*/ 1262775 h 2860081"/>
              <a:gd name="connsiteX34" fmla="*/ 1136462 w 1484641"/>
              <a:gd name="connsiteY34" fmla="*/ 1228051 h 2860081"/>
              <a:gd name="connsiteX35" fmla="*/ 1240635 w 1484641"/>
              <a:gd name="connsiteY35" fmla="*/ 1158603 h 2860081"/>
              <a:gd name="connsiteX36" fmla="*/ 962842 w 1484641"/>
              <a:gd name="connsiteY36" fmla="*/ 1123879 h 2860081"/>
              <a:gd name="connsiteX37" fmla="*/ 870245 w 1484641"/>
              <a:gd name="connsiteY37" fmla="*/ 1112304 h 2860081"/>
              <a:gd name="connsiteX38" fmla="*/ 731349 w 1484641"/>
              <a:gd name="connsiteY38" fmla="*/ 1089155 h 2860081"/>
              <a:gd name="connsiteX39" fmla="*/ 766073 w 1484641"/>
              <a:gd name="connsiteY39" fmla="*/ 996557 h 2860081"/>
              <a:gd name="connsiteX40" fmla="*/ 939693 w 1484641"/>
              <a:gd name="connsiteY40" fmla="*/ 857661 h 2860081"/>
              <a:gd name="connsiteX41" fmla="*/ 1055440 w 1484641"/>
              <a:gd name="connsiteY41" fmla="*/ 753489 h 2860081"/>
              <a:gd name="connsiteX42" fmla="*/ 1067014 w 1484641"/>
              <a:gd name="connsiteY42" fmla="*/ 718765 h 2860081"/>
              <a:gd name="connsiteX43" fmla="*/ 962842 w 1484641"/>
              <a:gd name="connsiteY43" fmla="*/ 684041 h 2860081"/>
              <a:gd name="connsiteX44" fmla="*/ 604027 w 1484641"/>
              <a:gd name="connsiteY44" fmla="*/ 672466 h 2860081"/>
              <a:gd name="connsiteX45" fmla="*/ 569303 w 1484641"/>
              <a:gd name="connsiteY45" fmla="*/ 660892 h 2860081"/>
              <a:gd name="connsiteX46" fmla="*/ 546154 w 1484641"/>
              <a:gd name="connsiteY46" fmla="*/ 637742 h 2860081"/>
              <a:gd name="connsiteX47" fmla="*/ 511430 w 1484641"/>
              <a:gd name="connsiteY47" fmla="*/ 649317 h 2860081"/>
              <a:gd name="connsiteX48" fmla="*/ 476706 w 1484641"/>
              <a:gd name="connsiteY48" fmla="*/ 626168 h 2860081"/>
              <a:gd name="connsiteX49" fmla="*/ 441981 w 1484641"/>
              <a:gd name="connsiteY49" fmla="*/ 614593 h 2860081"/>
              <a:gd name="connsiteX50" fmla="*/ 314660 w 1484641"/>
              <a:gd name="connsiteY50" fmla="*/ 498846 h 2860081"/>
              <a:gd name="connsiteX51" fmla="*/ 279936 w 1484641"/>
              <a:gd name="connsiteY51" fmla="*/ 464122 h 2860081"/>
              <a:gd name="connsiteX52" fmla="*/ 233637 w 1484641"/>
              <a:gd name="connsiteY52" fmla="*/ 417823 h 2860081"/>
              <a:gd name="connsiteX53" fmla="*/ 187338 w 1484641"/>
              <a:gd name="connsiteY53" fmla="*/ 302076 h 2860081"/>
              <a:gd name="connsiteX54" fmla="*/ 164189 w 1484641"/>
              <a:gd name="connsiteY54" fmla="*/ 267352 h 2860081"/>
              <a:gd name="connsiteX55" fmla="*/ 60017 w 1484641"/>
              <a:gd name="connsiteY55" fmla="*/ 151606 h 2860081"/>
              <a:gd name="connsiteX56" fmla="*/ 36868 w 1484641"/>
              <a:gd name="connsiteY56" fmla="*/ 82157 h 2860081"/>
              <a:gd name="connsiteX57" fmla="*/ 2143 w 1484641"/>
              <a:gd name="connsiteY57" fmla="*/ 1135 h 2860081"/>
              <a:gd name="connsiteX58" fmla="*/ 13718 w 1484641"/>
              <a:gd name="connsiteY58" fmla="*/ 35859 h 2860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484641" h="2860081">
                <a:moveTo>
                  <a:pt x="106316" y="2860081"/>
                </a:moveTo>
                <a:cubicBezTo>
                  <a:pt x="121749" y="2836932"/>
                  <a:pt x="130653" y="2807714"/>
                  <a:pt x="152614" y="2790633"/>
                </a:cubicBezTo>
                <a:cubicBezTo>
                  <a:pt x="396257" y="2601133"/>
                  <a:pt x="231945" y="2750969"/>
                  <a:pt x="384108" y="2674887"/>
                </a:cubicBezTo>
                <a:cubicBezTo>
                  <a:pt x="473404" y="2630239"/>
                  <a:pt x="514910" y="2594147"/>
                  <a:pt x="592452" y="2535990"/>
                </a:cubicBezTo>
                <a:cubicBezTo>
                  <a:pt x="614277" y="2519621"/>
                  <a:pt x="627626" y="2493250"/>
                  <a:pt x="650326" y="2478117"/>
                </a:cubicBezTo>
                <a:cubicBezTo>
                  <a:pt x="673475" y="2462684"/>
                  <a:pt x="700101" y="2451491"/>
                  <a:pt x="719774" y="2431818"/>
                </a:cubicBezTo>
                <a:cubicBezTo>
                  <a:pt x="731349" y="2420243"/>
                  <a:pt x="741178" y="2406608"/>
                  <a:pt x="754498" y="2397094"/>
                </a:cubicBezTo>
                <a:cubicBezTo>
                  <a:pt x="768539" y="2387065"/>
                  <a:pt x="785816" y="2382506"/>
                  <a:pt x="800797" y="2373945"/>
                </a:cubicBezTo>
                <a:cubicBezTo>
                  <a:pt x="812875" y="2367043"/>
                  <a:pt x="823443" y="2357697"/>
                  <a:pt x="835521" y="2350795"/>
                </a:cubicBezTo>
                <a:cubicBezTo>
                  <a:pt x="850502" y="2342234"/>
                  <a:pt x="866838" y="2336206"/>
                  <a:pt x="881819" y="2327646"/>
                </a:cubicBezTo>
                <a:cubicBezTo>
                  <a:pt x="909097" y="2312058"/>
                  <a:pt x="937999" y="2287518"/>
                  <a:pt x="962842" y="2269773"/>
                </a:cubicBezTo>
                <a:cubicBezTo>
                  <a:pt x="992204" y="2248800"/>
                  <a:pt x="1016132" y="2237111"/>
                  <a:pt x="1043865" y="2211899"/>
                </a:cubicBezTo>
                <a:cubicBezTo>
                  <a:pt x="1105496" y="2155871"/>
                  <a:pt x="1118655" y="2141918"/>
                  <a:pt x="1159612" y="2084578"/>
                </a:cubicBezTo>
                <a:cubicBezTo>
                  <a:pt x="1167698" y="2073258"/>
                  <a:pt x="1176540" y="2062296"/>
                  <a:pt x="1182761" y="2049854"/>
                </a:cubicBezTo>
                <a:cubicBezTo>
                  <a:pt x="1188217" y="2038941"/>
                  <a:pt x="1190478" y="2026705"/>
                  <a:pt x="1194336" y="2015130"/>
                </a:cubicBezTo>
                <a:cubicBezTo>
                  <a:pt x="1186620" y="1999697"/>
                  <a:pt x="1182233" y="1982086"/>
                  <a:pt x="1171187" y="1968831"/>
                </a:cubicBezTo>
                <a:cubicBezTo>
                  <a:pt x="1162281" y="1958144"/>
                  <a:pt x="1148675" y="1952342"/>
                  <a:pt x="1136462" y="1945681"/>
                </a:cubicBezTo>
                <a:cubicBezTo>
                  <a:pt x="1106167" y="1929156"/>
                  <a:pt x="1074731" y="1914816"/>
                  <a:pt x="1043865" y="1899383"/>
                </a:cubicBezTo>
                <a:cubicBezTo>
                  <a:pt x="1032952" y="1893927"/>
                  <a:pt x="1020054" y="1893264"/>
                  <a:pt x="1009141" y="1887808"/>
                </a:cubicBezTo>
                <a:cubicBezTo>
                  <a:pt x="979936" y="1873206"/>
                  <a:pt x="972801" y="1863043"/>
                  <a:pt x="951268" y="1841509"/>
                </a:cubicBezTo>
                <a:cubicBezTo>
                  <a:pt x="958984" y="1814502"/>
                  <a:pt x="960967" y="1785145"/>
                  <a:pt x="974417" y="1760487"/>
                </a:cubicBezTo>
                <a:cubicBezTo>
                  <a:pt x="997671" y="1717856"/>
                  <a:pt x="1050225" y="1697897"/>
                  <a:pt x="1090164" y="1679464"/>
                </a:cubicBezTo>
                <a:cubicBezTo>
                  <a:pt x="1116843" y="1667151"/>
                  <a:pt x="1144560" y="1657166"/>
                  <a:pt x="1171187" y="1644740"/>
                </a:cubicBezTo>
                <a:cubicBezTo>
                  <a:pt x="1202458" y="1630147"/>
                  <a:pt x="1232168" y="1612273"/>
                  <a:pt x="1263784" y="1598441"/>
                </a:cubicBezTo>
                <a:cubicBezTo>
                  <a:pt x="1293985" y="1585228"/>
                  <a:pt x="1326897" y="1578459"/>
                  <a:pt x="1356381" y="1563717"/>
                </a:cubicBezTo>
                <a:cubicBezTo>
                  <a:pt x="1381266" y="1551274"/>
                  <a:pt x="1401972" y="1531732"/>
                  <a:pt x="1425830" y="1517418"/>
                </a:cubicBezTo>
                <a:cubicBezTo>
                  <a:pt x="1440625" y="1508541"/>
                  <a:pt x="1456695" y="1501985"/>
                  <a:pt x="1472128" y="1494269"/>
                </a:cubicBezTo>
                <a:cubicBezTo>
                  <a:pt x="1475986" y="1478836"/>
                  <a:pt x="1488073" y="1463266"/>
                  <a:pt x="1483703" y="1447970"/>
                </a:cubicBezTo>
                <a:cubicBezTo>
                  <a:pt x="1473261" y="1411423"/>
                  <a:pt x="1402589" y="1395418"/>
                  <a:pt x="1379531" y="1390097"/>
                </a:cubicBezTo>
                <a:cubicBezTo>
                  <a:pt x="1352948" y="1383962"/>
                  <a:pt x="1325323" y="1383550"/>
                  <a:pt x="1298508" y="1378522"/>
                </a:cubicBezTo>
                <a:cubicBezTo>
                  <a:pt x="1263546" y="1371967"/>
                  <a:pt x="1229366" y="1361555"/>
                  <a:pt x="1194336" y="1355373"/>
                </a:cubicBezTo>
                <a:cubicBezTo>
                  <a:pt x="1163703" y="1349967"/>
                  <a:pt x="1132532" y="1348197"/>
                  <a:pt x="1101738" y="1343798"/>
                </a:cubicBezTo>
                <a:cubicBezTo>
                  <a:pt x="1035522" y="1334338"/>
                  <a:pt x="1042231" y="1334708"/>
                  <a:pt x="985992" y="1320649"/>
                </a:cubicBezTo>
                <a:cubicBezTo>
                  <a:pt x="1009141" y="1301358"/>
                  <a:pt x="1029776" y="1278568"/>
                  <a:pt x="1055440" y="1262775"/>
                </a:cubicBezTo>
                <a:cubicBezTo>
                  <a:pt x="1080464" y="1247375"/>
                  <a:pt x="1110181" y="1241192"/>
                  <a:pt x="1136462" y="1228051"/>
                </a:cubicBezTo>
                <a:cubicBezTo>
                  <a:pt x="1181113" y="1205725"/>
                  <a:pt x="1201861" y="1187683"/>
                  <a:pt x="1240635" y="1158603"/>
                </a:cubicBezTo>
                <a:cubicBezTo>
                  <a:pt x="1136845" y="1089411"/>
                  <a:pt x="1228984" y="1142234"/>
                  <a:pt x="962842" y="1123879"/>
                </a:cubicBezTo>
                <a:cubicBezTo>
                  <a:pt x="931810" y="1121739"/>
                  <a:pt x="901078" y="1116415"/>
                  <a:pt x="870245" y="1112304"/>
                </a:cubicBezTo>
                <a:cubicBezTo>
                  <a:pt x="784091" y="1100817"/>
                  <a:pt x="805630" y="1104012"/>
                  <a:pt x="731349" y="1089155"/>
                </a:cubicBezTo>
                <a:cubicBezTo>
                  <a:pt x="689239" y="1047047"/>
                  <a:pt x="694727" y="1067904"/>
                  <a:pt x="766073" y="996557"/>
                </a:cubicBezTo>
                <a:cubicBezTo>
                  <a:pt x="849781" y="912849"/>
                  <a:pt x="847499" y="936684"/>
                  <a:pt x="939693" y="857661"/>
                </a:cubicBezTo>
                <a:cubicBezTo>
                  <a:pt x="1133568" y="691483"/>
                  <a:pt x="917669" y="856817"/>
                  <a:pt x="1055440" y="753489"/>
                </a:cubicBezTo>
                <a:cubicBezTo>
                  <a:pt x="1059298" y="741914"/>
                  <a:pt x="1073291" y="729227"/>
                  <a:pt x="1067014" y="718765"/>
                </a:cubicBezTo>
                <a:cubicBezTo>
                  <a:pt x="1055269" y="699190"/>
                  <a:pt x="978174" y="684893"/>
                  <a:pt x="962842" y="684041"/>
                </a:cubicBezTo>
                <a:cubicBezTo>
                  <a:pt x="843359" y="677403"/>
                  <a:pt x="723632" y="676324"/>
                  <a:pt x="604027" y="672466"/>
                </a:cubicBezTo>
                <a:cubicBezTo>
                  <a:pt x="592452" y="668608"/>
                  <a:pt x="579765" y="667169"/>
                  <a:pt x="569303" y="660892"/>
                </a:cubicBezTo>
                <a:cubicBezTo>
                  <a:pt x="559945" y="655277"/>
                  <a:pt x="556855" y="639882"/>
                  <a:pt x="546154" y="637742"/>
                </a:cubicBezTo>
                <a:cubicBezTo>
                  <a:pt x="534190" y="635349"/>
                  <a:pt x="523005" y="645459"/>
                  <a:pt x="511430" y="649317"/>
                </a:cubicBezTo>
                <a:cubicBezTo>
                  <a:pt x="499855" y="641601"/>
                  <a:pt x="489148" y="632389"/>
                  <a:pt x="476706" y="626168"/>
                </a:cubicBezTo>
                <a:cubicBezTo>
                  <a:pt x="465793" y="620712"/>
                  <a:pt x="452328" y="621060"/>
                  <a:pt x="441981" y="614593"/>
                </a:cubicBezTo>
                <a:cubicBezTo>
                  <a:pt x="397483" y="586782"/>
                  <a:pt x="349975" y="534161"/>
                  <a:pt x="314660" y="498846"/>
                </a:cubicBezTo>
                <a:lnTo>
                  <a:pt x="279936" y="464122"/>
                </a:lnTo>
                <a:lnTo>
                  <a:pt x="233637" y="417823"/>
                </a:lnTo>
                <a:cubicBezTo>
                  <a:pt x="214664" y="360904"/>
                  <a:pt x="214590" y="349766"/>
                  <a:pt x="187338" y="302076"/>
                </a:cubicBezTo>
                <a:cubicBezTo>
                  <a:pt x="180436" y="289998"/>
                  <a:pt x="173431" y="277749"/>
                  <a:pt x="164189" y="267352"/>
                </a:cubicBezTo>
                <a:cubicBezTo>
                  <a:pt x="31240" y="117784"/>
                  <a:pt x="143764" y="263267"/>
                  <a:pt x="60017" y="151606"/>
                </a:cubicBezTo>
                <a:lnTo>
                  <a:pt x="36868" y="82157"/>
                </a:lnTo>
                <a:cubicBezTo>
                  <a:pt x="29951" y="61406"/>
                  <a:pt x="16446" y="15436"/>
                  <a:pt x="2143" y="1135"/>
                </a:cubicBezTo>
                <a:cubicBezTo>
                  <a:pt x="-6485" y="-7492"/>
                  <a:pt x="13718" y="35859"/>
                  <a:pt x="13718" y="3585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85800" y="47244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25" name="Freeform 24"/>
          <p:cNvSpPr/>
          <p:nvPr/>
        </p:nvSpPr>
        <p:spPr>
          <a:xfrm>
            <a:off x="1265499" y="2257063"/>
            <a:ext cx="4166886" cy="2986269"/>
          </a:xfrm>
          <a:custGeom>
            <a:avLst/>
            <a:gdLst>
              <a:gd name="connsiteX0" fmla="*/ 0 w 4166886"/>
              <a:gd name="connsiteY0" fmla="*/ 2986269 h 2986269"/>
              <a:gd name="connsiteX1" fmla="*/ 381964 w 4166886"/>
              <a:gd name="connsiteY1" fmla="*/ 2858947 h 2986269"/>
              <a:gd name="connsiteX2" fmla="*/ 486136 w 4166886"/>
              <a:gd name="connsiteY2" fmla="*/ 2812648 h 2986269"/>
              <a:gd name="connsiteX3" fmla="*/ 601883 w 4166886"/>
              <a:gd name="connsiteY3" fmla="*/ 2766350 h 2986269"/>
              <a:gd name="connsiteX4" fmla="*/ 972273 w 4166886"/>
              <a:gd name="connsiteY4" fmla="*/ 2534856 h 2986269"/>
              <a:gd name="connsiteX5" fmla="*/ 1018572 w 4166886"/>
              <a:gd name="connsiteY5" fmla="*/ 2453833 h 2986269"/>
              <a:gd name="connsiteX6" fmla="*/ 1006997 w 4166886"/>
              <a:gd name="connsiteY6" fmla="*/ 2222340 h 2986269"/>
              <a:gd name="connsiteX7" fmla="*/ 995423 w 4166886"/>
              <a:gd name="connsiteY7" fmla="*/ 2164466 h 2986269"/>
              <a:gd name="connsiteX8" fmla="*/ 972273 w 4166886"/>
              <a:gd name="connsiteY8" fmla="*/ 2013995 h 2986269"/>
              <a:gd name="connsiteX9" fmla="*/ 960698 w 4166886"/>
              <a:gd name="connsiteY9" fmla="*/ 1666755 h 2986269"/>
              <a:gd name="connsiteX10" fmla="*/ 949124 w 4166886"/>
              <a:gd name="connsiteY10" fmla="*/ 1527859 h 2986269"/>
              <a:gd name="connsiteX11" fmla="*/ 960698 w 4166886"/>
              <a:gd name="connsiteY11" fmla="*/ 1215342 h 2986269"/>
              <a:gd name="connsiteX12" fmla="*/ 972273 w 4166886"/>
              <a:gd name="connsiteY12" fmla="*/ 1122745 h 2986269"/>
              <a:gd name="connsiteX13" fmla="*/ 983848 w 4166886"/>
              <a:gd name="connsiteY13" fmla="*/ 1006998 h 2986269"/>
              <a:gd name="connsiteX14" fmla="*/ 1006997 w 4166886"/>
              <a:gd name="connsiteY14" fmla="*/ 717631 h 2986269"/>
              <a:gd name="connsiteX15" fmla="*/ 1018572 w 4166886"/>
              <a:gd name="connsiteY15" fmla="*/ 659757 h 2986269"/>
              <a:gd name="connsiteX16" fmla="*/ 1053296 w 4166886"/>
              <a:gd name="connsiteY16" fmla="*/ 648183 h 2986269"/>
              <a:gd name="connsiteX17" fmla="*/ 1076445 w 4166886"/>
              <a:gd name="connsiteY17" fmla="*/ 625033 h 2986269"/>
              <a:gd name="connsiteX18" fmla="*/ 1122744 w 4166886"/>
              <a:gd name="connsiteY18" fmla="*/ 544010 h 2986269"/>
              <a:gd name="connsiteX19" fmla="*/ 1192192 w 4166886"/>
              <a:gd name="connsiteY19" fmla="*/ 474562 h 2986269"/>
              <a:gd name="connsiteX20" fmla="*/ 1238491 w 4166886"/>
              <a:gd name="connsiteY20" fmla="*/ 393540 h 2986269"/>
              <a:gd name="connsiteX21" fmla="*/ 1284790 w 4166886"/>
              <a:gd name="connsiteY21" fmla="*/ 324091 h 2986269"/>
              <a:gd name="connsiteX22" fmla="*/ 1400536 w 4166886"/>
              <a:gd name="connsiteY22" fmla="*/ 208345 h 2986269"/>
              <a:gd name="connsiteX23" fmla="*/ 1481559 w 4166886"/>
              <a:gd name="connsiteY23" fmla="*/ 173621 h 2986269"/>
              <a:gd name="connsiteX24" fmla="*/ 1527858 w 4166886"/>
              <a:gd name="connsiteY24" fmla="*/ 150471 h 2986269"/>
              <a:gd name="connsiteX25" fmla="*/ 1562582 w 4166886"/>
              <a:gd name="connsiteY25" fmla="*/ 138896 h 2986269"/>
              <a:gd name="connsiteX26" fmla="*/ 1620455 w 4166886"/>
              <a:gd name="connsiteY26" fmla="*/ 115747 h 2986269"/>
              <a:gd name="connsiteX27" fmla="*/ 1666754 w 4166886"/>
              <a:gd name="connsiteY27" fmla="*/ 104172 h 2986269"/>
              <a:gd name="connsiteX28" fmla="*/ 1782501 w 4166886"/>
              <a:gd name="connsiteY28" fmla="*/ 69448 h 2986269"/>
              <a:gd name="connsiteX29" fmla="*/ 1840374 w 4166886"/>
              <a:gd name="connsiteY29" fmla="*/ 46299 h 2986269"/>
              <a:gd name="connsiteX30" fmla="*/ 1921397 w 4166886"/>
              <a:gd name="connsiteY30" fmla="*/ 34724 h 2986269"/>
              <a:gd name="connsiteX31" fmla="*/ 2118167 w 4166886"/>
              <a:gd name="connsiteY31" fmla="*/ 0 h 2986269"/>
              <a:gd name="connsiteX32" fmla="*/ 2500131 w 4166886"/>
              <a:gd name="connsiteY32" fmla="*/ 11575 h 2986269"/>
              <a:gd name="connsiteX33" fmla="*/ 2615878 w 4166886"/>
              <a:gd name="connsiteY33" fmla="*/ 34724 h 2986269"/>
              <a:gd name="connsiteX34" fmla="*/ 2835797 w 4166886"/>
              <a:gd name="connsiteY34" fmla="*/ 57874 h 2986269"/>
              <a:gd name="connsiteX35" fmla="*/ 2905245 w 4166886"/>
              <a:gd name="connsiteY35" fmla="*/ 69448 h 2986269"/>
              <a:gd name="connsiteX36" fmla="*/ 3148314 w 4166886"/>
              <a:gd name="connsiteY36" fmla="*/ 92598 h 2986269"/>
              <a:gd name="connsiteX37" fmla="*/ 3252486 w 4166886"/>
              <a:gd name="connsiteY37" fmla="*/ 115747 h 2986269"/>
              <a:gd name="connsiteX38" fmla="*/ 3345083 w 4166886"/>
              <a:gd name="connsiteY38" fmla="*/ 196770 h 2986269"/>
              <a:gd name="connsiteX39" fmla="*/ 3426106 w 4166886"/>
              <a:gd name="connsiteY39" fmla="*/ 266218 h 2986269"/>
              <a:gd name="connsiteX40" fmla="*/ 3541853 w 4166886"/>
              <a:gd name="connsiteY40" fmla="*/ 289367 h 2986269"/>
              <a:gd name="connsiteX41" fmla="*/ 3808071 w 4166886"/>
              <a:gd name="connsiteY41" fmla="*/ 266218 h 2986269"/>
              <a:gd name="connsiteX42" fmla="*/ 3865944 w 4166886"/>
              <a:gd name="connsiteY42" fmla="*/ 254643 h 2986269"/>
              <a:gd name="connsiteX43" fmla="*/ 3900668 w 4166886"/>
              <a:gd name="connsiteY43" fmla="*/ 231494 h 2986269"/>
              <a:gd name="connsiteX44" fmla="*/ 3935392 w 4166886"/>
              <a:gd name="connsiteY44" fmla="*/ 219919 h 2986269"/>
              <a:gd name="connsiteX45" fmla="*/ 4166886 w 4166886"/>
              <a:gd name="connsiteY45" fmla="*/ 231494 h 2986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66886" h="2986269">
                <a:moveTo>
                  <a:pt x="0" y="2986269"/>
                </a:moveTo>
                <a:cubicBezTo>
                  <a:pt x="157538" y="2941257"/>
                  <a:pt x="151055" y="2944713"/>
                  <a:pt x="381964" y="2858947"/>
                </a:cubicBezTo>
                <a:cubicBezTo>
                  <a:pt x="417585" y="2845716"/>
                  <a:pt x="451115" y="2827394"/>
                  <a:pt x="486136" y="2812648"/>
                </a:cubicBezTo>
                <a:cubicBezTo>
                  <a:pt x="524434" y="2796523"/>
                  <a:pt x="565111" y="2785704"/>
                  <a:pt x="601883" y="2766350"/>
                </a:cubicBezTo>
                <a:cubicBezTo>
                  <a:pt x="721524" y="2703381"/>
                  <a:pt x="877180" y="2645797"/>
                  <a:pt x="972273" y="2534856"/>
                </a:cubicBezTo>
                <a:cubicBezTo>
                  <a:pt x="991908" y="2511949"/>
                  <a:pt x="1005433" y="2480111"/>
                  <a:pt x="1018572" y="2453833"/>
                </a:cubicBezTo>
                <a:cubicBezTo>
                  <a:pt x="1014714" y="2376669"/>
                  <a:pt x="1013158" y="2299355"/>
                  <a:pt x="1006997" y="2222340"/>
                </a:cubicBezTo>
                <a:cubicBezTo>
                  <a:pt x="1005428" y="2202729"/>
                  <a:pt x="998942" y="2183822"/>
                  <a:pt x="995423" y="2164466"/>
                </a:cubicBezTo>
                <a:cubicBezTo>
                  <a:pt x="984714" y="2105566"/>
                  <a:pt x="980946" y="2074705"/>
                  <a:pt x="972273" y="2013995"/>
                </a:cubicBezTo>
                <a:cubicBezTo>
                  <a:pt x="968415" y="1898248"/>
                  <a:pt x="966206" y="1782435"/>
                  <a:pt x="960698" y="1666755"/>
                </a:cubicBezTo>
                <a:cubicBezTo>
                  <a:pt x="958488" y="1620348"/>
                  <a:pt x="949124" y="1574318"/>
                  <a:pt x="949124" y="1527859"/>
                </a:cubicBezTo>
                <a:cubicBezTo>
                  <a:pt x="949124" y="1423615"/>
                  <a:pt x="954751" y="1319416"/>
                  <a:pt x="960698" y="1215342"/>
                </a:cubicBezTo>
                <a:cubicBezTo>
                  <a:pt x="962473" y="1184287"/>
                  <a:pt x="968838" y="1153661"/>
                  <a:pt x="972273" y="1122745"/>
                </a:cubicBezTo>
                <a:cubicBezTo>
                  <a:pt x="976555" y="1084207"/>
                  <a:pt x="981180" y="1045681"/>
                  <a:pt x="983848" y="1006998"/>
                </a:cubicBezTo>
                <a:cubicBezTo>
                  <a:pt x="998951" y="788017"/>
                  <a:pt x="982622" y="851696"/>
                  <a:pt x="1006997" y="717631"/>
                </a:cubicBezTo>
                <a:cubicBezTo>
                  <a:pt x="1010516" y="698275"/>
                  <a:pt x="1007659" y="676126"/>
                  <a:pt x="1018572" y="659757"/>
                </a:cubicBezTo>
                <a:cubicBezTo>
                  <a:pt x="1025340" y="649605"/>
                  <a:pt x="1041721" y="652041"/>
                  <a:pt x="1053296" y="648183"/>
                </a:cubicBezTo>
                <a:cubicBezTo>
                  <a:pt x="1061012" y="640466"/>
                  <a:pt x="1070392" y="634113"/>
                  <a:pt x="1076445" y="625033"/>
                </a:cubicBezTo>
                <a:cubicBezTo>
                  <a:pt x="1104387" y="583120"/>
                  <a:pt x="1091176" y="579524"/>
                  <a:pt x="1122744" y="544010"/>
                </a:cubicBezTo>
                <a:cubicBezTo>
                  <a:pt x="1144494" y="519541"/>
                  <a:pt x="1192192" y="474562"/>
                  <a:pt x="1192192" y="474562"/>
                </a:cubicBezTo>
                <a:cubicBezTo>
                  <a:pt x="1211479" y="416701"/>
                  <a:pt x="1193898" y="457245"/>
                  <a:pt x="1238491" y="393540"/>
                </a:cubicBezTo>
                <a:cubicBezTo>
                  <a:pt x="1254446" y="370747"/>
                  <a:pt x="1269357" y="347241"/>
                  <a:pt x="1284790" y="324091"/>
                </a:cubicBezTo>
                <a:lnTo>
                  <a:pt x="1400536" y="208345"/>
                </a:lnTo>
                <a:cubicBezTo>
                  <a:pt x="1419734" y="189147"/>
                  <a:pt x="1457345" y="183998"/>
                  <a:pt x="1481559" y="173621"/>
                </a:cubicBezTo>
                <a:cubicBezTo>
                  <a:pt x="1497419" y="166824"/>
                  <a:pt x="1511998" y="157268"/>
                  <a:pt x="1527858" y="150471"/>
                </a:cubicBezTo>
                <a:cubicBezTo>
                  <a:pt x="1539072" y="145665"/>
                  <a:pt x="1551158" y="143180"/>
                  <a:pt x="1562582" y="138896"/>
                </a:cubicBezTo>
                <a:cubicBezTo>
                  <a:pt x="1582036" y="131601"/>
                  <a:pt x="1600744" y="122317"/>
                  <a:pt x="1620455" y="115747"/>
                </a:cubicBezTo>
                <a:cubicBezTo>
                  <a:pt x="1635547" y="110716"/>
                  <a:pt x="1651859" y="109758"/>
                  <a:pt x="1666754" y="104172"/>
                </a:cubicBezTo>
                <a:cubicBezTo>
                  <a:pt x="1774417" y="63799"/>
                  <a:pt x="1641120" y="93012"/>
                  <a:pt x="1782501" y="69448"/>
                </a:cubicBezTo>
                <a:cubicBezTo>
                  <a:pt x="1801792" y="61732"/>
                  <a:pt x="1820217" y="51338"/>
                  <a:pt x="1840374" y="46299"/>
                </a:cubicBezTo>
                <a:cubicBezTo>
                  <a:pt x="1866841" y="39682"/>
                  <a:pt x="1894449" y="38979"/>
                  <a:pt x="1921397" y="34724"/>
                </a:cubicBezTo>
                <a:cubicBezTo>
                  <a:pt x="2046730" y="14935"/>
                  <a:pt x="2028086" y="18017"/>
                  <a:pt x="2118167" y="0"/>
                </a:cubicBezTo>
                <a:cubicBezTo>
                  <a:pt x="2245488" y="3858"/>
                  <a:pt x="2373060" y="2710"/>
                  <a:pt x="2500131" y="11575"/>
                </a:cubicBezTo>
                <a:cubicBezTo>
                  <a:pt x="2539382" y="14313"/>
                  <a:pt x="2577296" y="27008"/>
                  <a:pt x="2615878" y="34724"/>
                </a:cubicBezTo>
                <a:cubicBezTo>
                  <a:pt x="2634658" y="38480"/>
                  <a:pt x="2822826" y="56253"/>
                  <a:pt x="2835797" y="57874"/>
                </a:cubicBezTo>
                <a:cubicBezTo>
                  <a:pt x="2859084" y="60785"/>
                  <a:pt x="2881920" y="66856"/>
                  <a:pt x="2905245" y="69448"/>
                </a:cubicBezTo>
                <a:cubicBezTo>
                  <a:pt x="2965891" y="76186"/>
                  <a:pt x="3082995" y="81711"/>
                  <a:pt x="3148314" y="92598"/>
                </a:cubicBezTo>
                <a:cubicBezTo>
                  <a:pt x="3183401" y="98446"/>
                  <a:pt x="3217762" y="108031"/>
                  <a:pt x="3252486" y="115747"/>
                </a:cubicBezTo>
                <a:cubicBezTo>
                  <a:pt x="3333509" y="169762"/>
                  <a:pt x="3306501" y="138897"/>
                  <a:pt x="3345083" y="196770"/>
                </a:cubicBezTo>
                <a:cubicBezTo>
                  <a:pt x="3361352" y="261843"/>
                  <a:pt x="3343445" y="245553"/>
                  <a:pt x="3426106" y="266218"/>
                </a:cubicBezTo>
                <a:cubicBezTo>
                  <a:pt x="3464278" y="275761"/>
                  <a:pt x="3541853" y="289367"/>
                  <a:pt x="3541853" y="289367"/>
                </a:cubicBezTo>
                <a:cubicBezTo>
                  <a:pt x="3630592" y="281651"/>
                  <a:pt x="3719504" y="275707"/>
                  <a:pt x="3808071" y="266218"/>
                </a:cubicBezTo>
                <a:cubicBezTo>
                  <a:pt x="3827632" y="264122"/>
                  <a:pt x="3847524" y="261551"/>
                  <a:pt x="3865944" y="254643"/>
                </a:cubicBezTo>
                <a:cubicBezTo>
                  <a:pt x="3878969" y="249759"/>
                  <a:pt x="3888226" y="237715"/>
                  <a:pt x="3900668" y="231494"/>
                </a:cubicBezTo>
                <a:cubicBezTo>
                  <a:pt x="3911581" y="226038"/>
                  <a:pt x="3923817" y="223777"/>
                  <a:pt x="3935392" y="219919"/>
                </a:cubicBezTo>
                <a:cubicBezTo>
                  <a:pt x="4066068" y="238587"/>
                  <a:pt x="3989133" y="231494"/>
                  <a:pt x="4166886" y="2314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209800" y="44196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2560348" y="2615878"/>
            <a:ext cx="2872037" cy="2743200"/>
          </a:xfrm>
          <a:custGeom>
            <a:avLst/>
            <a:gdLst>
              <a:gd name="connsiteX0" fmla="*/ 927490 w 2872037"/>
              <a:gd name="connsiteY0" fmla="*/ 2743200 h 2743200"/>
              <a:gd name="connsiteX1" fmla="*/ 742295 w 2872037"/>
              <a:gd name="connsiteY1" fmla="*/ 2569580 h 2743200"/>
              <a:gd name="connsiteX2" fmla="*/ 568675 w 2872037"/>
              <a:gd name="connsiteY2" fmla="*/ 2465408 h 2743200"/>
              <a:gd name="connsiteX3" fmla="*/ 476077 w 2872037"/>
              <a:gd name="connsiteY3" fmla="*/ 2419109 h 2743200"/>
              <a:gd name="connsiteX4" fmla="*/ 371905 w 2872037"/>
              <a:gd name="connsiteY4" fmla="*/ 2349661 h 2743200"/>
              <a:gd name="connsiteX5" fmla="*/ 151986 w 2872037"/>
              <a:gd name="connsiteY5" fmla="*/ 2233914 h 2743200"/>
              <a:gd name="connsiteX6" fmla="*/ 70963 w 2872037"/>
              <a:gd name="connsiteY6" fmla="*/ 2176041 h 2743200"/>
              <a:gd name="connsiteX7" fmla="*/ 13090 w 2872037"/>
              <a:gd name="connsiteY7" fmla="*/ 2106593 h 2743200"/>
              <a:gd name="connsiteX8" fmla="*/ 1515 w 2872037"/>
              <a:gd name="connsiteY8" fmla="*/ 2071869 h 2743200"/>
              <a:gd name="connsiteX9" fmla="*/ 94113 w 2872037"/>
              <a:gd name="connsiteY9" fmla="*/ 2002421 h 2743200"/>
              <a:gd name="connsiteX10" fmla="*/ 140411 w 2872037"/>
              <a:gd name="connsiteY10" fmla="*/ 1909823 h 2743200"/>
              <a:gd name="connsiteX11" fmla="*/ 163561 w 2872037"/>
              <a:gd name="connsiteY11" fmla="*/ 1851950 h 2743200"/>
              <a:gd name="connsiteX12" fmla="*/ 209860 w 2872037"/>
              <a:gd name="connsiteY12" fmla="*/ 1794076 h 2743200"/>
              <a:gd name="connsiteX13" fmla="*/ 244584 w 2872037"/>
              <a:gd name="connsiteY13" fmla="*/ 1724628 h 2743200"/>
              <a:gd name="connsiteX14" fmla="*/ 325606 w 2872037"/>
              <a:gd name="connsiteY14" fmla="*/ 1608881 h 2743200"/>
              <a:gd name="connsiteX15" fmla="*/ 302457 w 2872037"/>
              <a:gd name="connsiteY15" fmla="*/ 1551008 h 2743200"/>
              <a:gd name="connsiteX16" fmla="*/ 267733 w 2872037"/>
              <a:gd name="connsiteY16" fmla="*/ 1504709 h 2743200"/>
              <a:gd name="connsiteX17" fmla="*/ 256158 w 2872037"/>
              <a:gd name="connsiteY17" fmla="*/ 1458411 h 2743200"/>
              <a:gd name="connsiteX18" fmla="*/ 244584 w 2872037"/>
              <a:gd name="connsiteY18" fmla="*/ 1423687 h 2743200"/>
              <a:gd name="connsiteX19" fmla="*/ 256158 w 2872037"/>
              <a:gd name="connsiteY19" fmla="*/ 1238492 h 2743200"/>
              <a:gd name="connsiteX20" fmla="*/ 302457 w 2872037"/>
              <a:gd name="connsiteY20" fmla="*/ 1157469 h 2743200"/>
              <a:gd name="connsiteX21" fmla="*/ 325606 w 2872037"/>
              <a:gd name="connsiteY21" fmla="*/ 1134319 h 2743200"/>
              <a:gd name="connsiteX22" fmla="*/ 348756 w 2872037"/>
              <a:gd name="connsiteY22" fmla="*/ 1099595 h 2743200"/>
              <a:gd name="connsiteX23" fmla="*/ 406629 w 2872037"/>
              <a:gd name="connsiteY23" fmla="*/ 1053297 h 2743200"/>
              <a:gd name="connsiteX24" fmla="*/ 452928 w 2872037"/>
              <a:gd name="connsiteY24" fmla="*/ 995423 h 2743200"/>
              <a:gd name="connsiteX25" fmla="*/ 522376 w 2872037"/>
              <a:gd name="connsiteY25" fmla="*/ 949125 h 2743200"/>
              <a:gd name="connsiteX26" fmla="*/ 510801 w 2872037"/>
              <a:gd name="connsiteY26" fmla="*/ 914400 h 2743200"/>
              <a:gd name="connsiteX27" fmla="*/ 510801 w 2872037"/>
              <a:gd name="connsiteY27" fmla="*/ 486137 h 2743200"/>
              <a:gd name="connsiteX28" fmla="*/ 533951 w 2872037"/>
              <a:gd name="connsiteY28" fmla="*/ 462988 h 2743200"/>
              <a:gd name="connsiteX29" fmla="*/ 557100 w 2872037"/>
              <a:gd name="connsiteY29" fmla="*/ 428264 h 2743200"/>
              <a:gd name="connsiteX30" fmla="*/ 603399 w 2872037"/>
              <a:gd name="connsiteY30" fmla="*/ 393540 h 2743200"/>
              <a:gd name="connsiteX31" fmla="*/ 707571 w 2872037"/>
              <a:gd name="connsiteY31" fmla="*/ 335666 h 2743200"/>
              <a:gd name="connsiteX32" fmla="*/ 730720 w 2872037"/>
              <a:gd name="connsiteY32" fmla="*/ 300942 h 2743200"/>
              <a:gd name="connsiteX33" fmla="*/ 753870 w 2872037"/>
              <a:gd name="connsiteY33" fmla="*/ 277793 h 2743200"/>
              <a:gd name="connsiteX34" fmla="*/ 765444 w 2872037"/>
              <a:gd name="connsiteY34" fmla="*/ 243069 h 2743200"/>
              <a:gd name="connsiteX35" fmla="*/ 788594 w 2872037"/>
              <a:gd name="connsiteY35" fmla="*/ 219919 h 2743200"/>
              <a:gd name="connsiteX36" fmla="*/ 834893 w 2872037"/>
              <a:gd name="connsiteY36" fmla="*/ 162046 h 2743200"/>
              <a:gd name="connsiteX37" fmla="*/ 892766 w 2872037"/>
              <a:gd name="connsiteY37" fmla="*/ 150471 h 2743200"/>
              <a:gd name="connsiteX38" fmla="*/ 939065 w 2872037"/>
              <a:gd name="connsiteY38" fmla="*/ 127322 h 2743200"/>
              <a:gd name="connsiteX39" fmla="*/ 1112685 w 2872037"/>
              <a:gd name="connsiteY39" fmla="*/ 104173 h 2743200"/>
              <a:gd name="connsiteX40" fmla="*/ 1540948 w 2872037"/>
              <a:gd name="connsiteY40" fmla="*/ 115747 h 2743200"/>
              <a:gd name="connsiteX41" fmla="*/ 1621971 w 2872037"/>
              <a:gd name="connsiteY41" fmla="*/ 138897 h 2743200"/>
              <a:gd name="connsiteX42" fmla="*/ 1702994 w 2872037"/>
              <a:gd name="connsiteY42" fmla="*/ 150471 h 2743200"/>
              <a:gd name="connsiteX43" fmla="*/ 1772442 w 2872037"/>
              <a:gd name="connsiteY43" fmla="*/ 173621 h 2743200"/>
              <a:gd name="connsiteX44" fmla="*/ 1818741 w 2872037"/>
              <a:gd name="connsiteY44" fmla="*/ 196770 h 2743200"/>
              <a:gd name="connsiteX45" fmla="*/ 1853465 w 2872037"/>
              <a:gd name="connsiteY45" fmla="*/ 219919 h 2743200"/>
              <a:gd name="connsiteX46" fmla="*/ 1899763 w 2872037"/>
              <a:gd name="connsiteY46" fmla="*/ 231494 h 2743200"/>
              <a:gd name="connsiteX47" fmla="*/ 1992361 w 2872037"/>
              <a:gd name="connsiteY47" fmla="*/ 185195 h 2743200"/>
              <a:gd name="connsiteX48" fmla="*/ 2142832 w 2872037"/>
              <a:gd name="connsiteY48" fmla="*/ 104173 h 2743200"/>
              <a:gd name="connsiteX49" fmla="*/ 2235429 w 2872037"/>
              <a:gd name="connsiteY49" fmla="*/ 69449 h 2743200"/>
              <a:gd name="connsiteX50" fmla="*/ 2316452 w 2872037"/>
              <a:gd name="connsiteY50" fmla="*/ 34725 h 2743200"/>
              <a:gd name="connsiteX51" fmla="*/ 2443774 w 2872037"/>
              <a:gd name="connsiteY51" fmla="*/ 0 h 2743200"/>
              <a:gd name="connsiteX52" fmla="*/ 2524796 w 2872037"/>
              <a:gd name="connsiteY52" fmla="*/ 11575 h 2743200"/>
              <a:gd name="connsiteX53" fmla="*/ 2547946 w 2872037"/>
              <a:gd name="connsiteY53" fmla="*/ 34725 h 2743200"/>
              <a:gd name="connsiteX54" fmla="*/ 2872037 w 2872037"/>
              <a:gd name="connsiteY54" fmla="*/ 46299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872037" h="2743200">
                <a:moveTo>
                  <a:pt x="927490" y="2743200"/>
                </a:moveTo>
                <a:cubicBezTo>
                  <a:pt x="868139" y="2624499"/>
                  <a:pt x="907788" y="2675968"/>
                  <a:pt x="742295" y="2569580"/>
                </a:cubicBezTo>
                <a:cubicBezTo>
                  <a:pt x="685523" y="2533084"/>
                  <a:pt x="629041" y="2495591"/>
                  <a:pt x="568675" y="2465408"/>
                </a:cubicBezTo>
                <a:cubicBezTo>
                  <a:pt x="537809" y="2449975"/>
                  <a:pt x="505822" y="2436606"/>
                  <a:pt x="476077" y="2419109"/>
                </a:cubicBezTo>
                <a:cubicBezTo>
                  <a:pt x="440106" y="2397950"/>
                  <a:pt x="408022" y="2370571"/>
                  <a:pt x="371905" y="2349661"/>
                </a:cubicBezTo>
                <a:cubicBezTo>
                  <a:pt x="193604" y="2246435"/>
                  <a:pt x="318752" y="2338143"/>
                  <a:pt x="151986" y="2233914"/>
                </a:cubicBezTo>
                <a:cubicBezTo>
                  <a:pt x="123841" y="2216323"/>
                  <a:pt x="95429" y="2198468"/>
                  <a:pt x="70963" y="2176041"/>
                </a:cubicBezTo>
                <a:cubicBezTo>
                  <a:pt x="48750" y="2155679"/>
                  <a:pt x="32381" y="2129742"/>
                  <a:pt x="13090" y="2106593"/>
                </a:cubicBezTo>
                <a:cubicBezTo>
                  <a:pt x="9232" y="2095018"/>
                  <a:pt x="-4538" y="2082462"/>
                  <a:pt x="1515" y="2071869"/>
                </a:cubicBezTo>
                <a:cubicBezTo>
                  <a:pt x="9975" y="2057064"/>
                  <a:pt x="72774" y="2016647"/>
                  <a:pt x="94113" y="2002421"/>
                </a:cubicBezTo>
                <a:cubicBezTo>
                  <a:pt x="109546" y="1971555"/>
                  <a:pt x="127594" y="1941864"/>
                  <a:pt x="140411" y="1909823"/>
                </a:cubicBezTo>
                <a:cubicBezTo>
                  <a:pt x="148128" y="1890532"/>
                  <a:pt x="152871" y="1869766"/>
                  <a:pt x="163561" y="1851950"/>
                </a:cubicBezTo>
                <a:cubicBezTo>
                  <a:pt x="176272" y="1830766"/>
                  <a:pt x="196597" y="1814919"/>
                  <a:pt x="209860" y="1794076"/>
                </a:cubicBezTo>
                <a:cubicBezTo>
                  <a:pt x="223755" y="1772241"/>
                  <a:pt x="231543" y="1746984"/>
                  <a:pt x="244584" y="1724628"/>
                </a:cubicBezTo>
                <a:cubicBezTo>
                  <a:pt x="269522" y="1681876"/>
                  <a:pt x="296419" y="1647797"/>
                  <a:pt x="325606" y="1608881"/>
                </a:cubicBezTo>
                <a:cubicBezTo>
                  <a:pt x="346859" y="1523871"/>
                  <a:pt x="347119" y="1588227"/>
                  <a:pt x="302457" y="1551008"/>
                </a:cubicBezTo>
                <a:cubicBezTo>
                  <a:pt x="287637" y="1538658"/>
                  <a:pt x="279308" y="1520142"/>
                  <a:pt x="267733" y="1504709"/>
                </a:cubicBezTo>
                <a:cubicBezTo>
                  <a:pt x="263875" y="1489276"/>
                  <a:pt x="260528" y="1473707"/>
                  <a:pt x="256158" y="1458411"/>
                </a:cubicBezTo>
                <a:cubicBezTo>
                  <a:pt x="252806" y="1446680"/>
                  <a:pt x="244584" y="1435888"/>
                  <a:pt x="244584" y="1423687"/>
                </a:cubicBezTo>
                <a:cubicBezTo>
                  <a:pt x="244584" y="1361835"/>
                  <a:pt x="246983" y="1299660"/>
                  <a:pt x="256158" y="1238492"/>
                </a:cubicBezTo>
                <a:cubicBezTo>
                  <a:pt x="258351" y="1223870"/>
                  <a:pt x="291648" y="1170980"/>
                  <a:pt x="302457" y="1157469"/>
                </a:cubicBezTo>
                <a:cubicBezTo>
                  <a:pt x="309274" y="1148947"/>
                  <a:pt x="318789" y="1142840"/>
                  <a:pt x="325606" y="1134319"/>
                </a:cubicBezTo>
                <a:cubicBezTo>
                  <a:pt x="334296" y="1123456"/>
                  <a:pt x="338919" y="1109432"/>
                  <a:pt x="348756" y="1099595"/>
                </a:cubicBezTo>
                <a:cubicBezTo>
                  <a:pt x="366225" y="1082126"/>
                  <a:pt x="389160" y="1070766"/>
                  <a:pt x="406629" y="1053297"/>
                </a:cubicBezTo>
                <a:cubicBezTo>
                  <a:pt x="452181" y="1007745"/>
                  <a:pt x="407117" y="1029781"/>
                  <a:pt x="452928" y="995423"/>
                </a:cubicBezTo>
                <a:cubicBezTo>
                  <a:pt x="475186" y="978730"/>
                  <a:pt x="522376" y="949125"/>
                  <a:pt x="522376" y="949125"/>
                </a:cubicBezTo>
                <a:cubicBezTo>
                  <a:pt x="518518" y="937550"/>
                  <a:pt x="513760" y="926237"/>
                  <a:pt x="510801" y="914400"/>
                </a:cubicBezTo>
                <a:cubicBezTo>
                  <a:pt x="475285" y="772332"/>
                  <a:pt x="496845" y="644311"/>
                  <a:pt x="510801" y="486137"/>
                </a:cubicBezTo>
                <a:cubicBezTo>
                  <a:pt x="511760" y="475266"/>
                  <a:pt x="527134" y="471509"/>
                  <a:pt x="533951" y="462988"/>
                </a:cubicBezTo>
                <a:cubicBezTo>
                  <a:pt x="542641" y="452125"/>
                  <a:pt x="547263" y="438101"/>
                  <a:pt x="557100" y="428264"/>
                </a:cubicBezTo>
                <a:cubicBezTo>
                  <a:pt x="570741" y="414623"/>
                  <a:pt x="587595" y="404603"/>
                  <a:pt x="603399" y="393540"/>
                </a:cubicBezTo>
                <a:cubicBezTo>
                  <a:pt x="675763" y="342885"/>
                  <a:pt x="649626" y="354982"/>
                  <a:pt x="707571" y="335666"/>
                </a:cubicBezTo>
                <a:cubicBezTo>
                  <a:pt x="715287" y="324091"/>
                  <a:pt x="722030" y="311805"/>
                  <a:pt x="730720" y="300942"/>
                </a:cubicBezTo>
                <a:cubicBezTo>
                  <a:pt x="737537" y="292421"/>
                  <a:pt x="748255" y="287151"/>
                  <a:pt x="753870" y="277793"/>
                </a:cubicBezTo>
                <a:cubicBezTo>
                  <a:pt x="760147" y="267331"/>
                  <a:pt x="759167" y="253531"/>
                  <a:pt x="765444" y="243069"/>
                </a:cubicBezTo>
                <a:cubicBezTo>
                  <a:pt x="771059" y="233711"/>
                  <a:pt x="781777" y="228441"/>
                  <a:pt x="788594" y="219919"/>
                </a:cubicBezTo>
                <a:cubicBezTo>
                  <a:pt x="797435" y="208868"/>
                  <a:pt x="817879" y="169338"/>
                  <a:pt x="834893" y="162046"/>
                </a:cubicBezTo>
                <a:cubicBezTo>
                  <a:pt x="852975" y="154296"/>
                  <a:pt x="873475" y="154329"/>
                  <a:pt x="892766" y="150471"/>
                </a:cubicBezTo>
                <a:cubicBezTo>
                  <a:pt x="908199" y="142755"/>
                  <a:pt x="922538" y="132280"/>
                  <a:pt x="939065" y="127322"/>
                </a:cubicBezTo>
                <a:cubicBezTo>
                  <a:pt x="969632" y="118152"/>
                  <a:pt x="1094373" y="106208"/>
                  <a:pt x="1112685" y="104173"/>
                </a:cubicBezTo>
                <a:cubicBezTo>
                  <a:pt x="1255439" y="108031"/>
                  <a:pt x="1398472" y="106033"/>
                  <a:pt x="1540948" y="115747"/>
                </a:cubicBezTo>
                <a:cubicBezTo>
                  <a:pt x="1568971" y="117658"/>
                  <a:pt x="1594506" y="133012"/>
                  <a:pt x="1621971" y="138897"/>
                </a:cubicBezTo>
                <a:cubicBezTo>
                  <a:pt x="1648647" y="144613"/>
                  <a:pt x="1675986" y="146613"/>
                  <a:pt x="1702994" y="150471"/>
                </a:cubicBezTo>
                <a:cubicBezTo>
                  <a:pt x="1726143" y="158188"/>
                  <a:pt x="1749786" y="164558"/>
                  <a:pt x="1772442" y="173621"/>
                </a:cubicBezTo>
                <a:cubicBezTo>
                  <a:pt x="1788462" y="180029"/>
                  <a:pt x="1803760" y="188209"/>
                  <a:pt x="1818741" y="196770"/>
                </a:cubicBezTo>
                <a:cubicBezTo>
                  <a:pt x="1830819" y="203672"/>
                  <a:pt x="1840679" y="214439"/>
                  <a:pt x="1853465" y="219919"/>
                </a:cubicBezTo>
                <a:cubicBezTo>
                  <a:pt x="1868086" y="226185"/>
                  <a:pt x="1884330" y="227636"/>
                  <a:pt x="1899763" y="231494"/>
                </a:cubicBezTo>
                <a:cubicBezTo>
                  <a:pt x="1980214" y="177861"/>
                  <a:pt x="1879095" y="241829"/>
                  <a:pt x="1992361" y="185195"/>
                </a:cubicBezTo>
                <a:cubicBezTo>
                  <a:pt x="2146281" y="108234"/>
                  <a:pt x="1928172" y="198086"/>
                  <a:pt x="2142832" y="104173"/>
                </a:cubicBezTo>
                <a:cubicBezTo>
                  <a:pt x="2173033" y="90960"/>
                  <a:pt x="2204822" y="81692"/>
                  <a:pt x="2235429" y="69449"/>
                </a:cubicBezTo>
                <a:cubicBezTo>
                  <a:pt x="2262711" y="58536"/>
                  <a:pt x="2288780" y="44608"/>
                  <a:pt x="2316452" y="34725"/>
                </a:cubicBezTo>
                <a:cubicBezTo>
                  <a:pt x="2348561" y="23258"/>
                  <a:pt x="2406591" y="9296"/>
                  <a:pt x="2443774" y="0"/>
                </a:cubicBezTo>
                <a:cubicBezTo>
                  <a:pt x="2470781" y="3858"/>
                  <a:pt x="2498915" y="2948"/>
                  <a:pt x="2524796" y="11575"/>
                </a:cubicBezTo>
                <a:cubicBezTo>
                  <a:pt x="2535149" y="15026"/>
                  <a:pt x="2537117" y="33371"/>
                  <a:pt x="2547946" y="34725"/>
                </a:cubicBezTo>
                <a:cubicBezTo>
                  <a:pt x="2648947" y="47350"/>
                  <a:pt x="2765780" y="46299"/>
                  <a:pt x="2872037" y="46299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045285" y="4909066"/>
            <a:ext cx="112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419600" y="3474816"/>
            <a:ext cx="1981200" cy="1143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Monaco RTP</a:t>
            </a:r>
            <a:endParaRPr lang="en-US" dirty="0"/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 flipV="1">
            <a:off x="3606047" y="4617816"/>
            <a:ext cx="1804153" cy="72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2"/>
            <a:endCxn id="29" idx="0"/>
          </p:cNvCxnSpPr>
          <p:nvPr/>
        </p:nvCxnSpPr>
        <p:spPr>
          <a:xfrm flipH="1">
            <a:off x="5410200" y="2803485"/>
            <a:ext cx="1034005" cy="6713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477000" y="2907268"/>
            <a:ext cx="76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dicom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4495800" y="152400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RTP</a:t>
            </a:r>
            <a:endParaRPr lang="en-US" dirty="0"/>
          </a:p>
        </p:txBody>
      </p:sp>
      <p:cxnSp>
        <p:nvCxnSpPr>
          <p:cNvPr id="39" name="Straight Arrow Connector 38"/>
          <p:cNvCxnSpPr>
            <a:stCxn id="8" idx="0"/>
            <a:endCxn id="37" idx="2"/>
          </p:cNvCxnSpPr>
          <p:nvPr/>
        </p:nvCxnSpPr>
        <p:spPr>
          <a:xfrm flipH="1" flipV="1">
            <a:off x="5486400" y="1295400"/>
            <a:ext cx="957805" cy="365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477000" y="723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40254" y="533400"/>
            <a:ext cx="16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Mask structures</a:t>
            </a:r>
            <a:endParaRPr lang="en-US" dirty="0" smtClean="0"/>
          </a:p>
        </p:txBody>
      </p:sp>
      <p:sp>
        <p:nvSpPr>
          <p:cNvPr id="43" name="Rectangle 42"/>
          <p:cNvSpPr/>
          <p:nvPr/>
        </p:nvSpPr>
        <p:spPr>
          <a:xfrm>
            <a:off x="6740254" y="3415978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Evaluation/</a:t>
            </a:r>
            <a:r>
              <a:rPr lang="en-US" dirty="0" err="1" smtClean="0"/>
              <a:t>visualualization</a:t>
            </a:r>
            <a:r>
              <a:rPr lang="en-US" dirty="0" smtClean="0"/>
              <a:t> scripts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400800" y="5454086"/>
            <a:ext cx="19812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Evaluation/visualization tool</a:t>
            </a:r>
          </a:p>
          <a:p>
            <a:pPr algn="ctr"/>
            <a:r>
              <a:rPr lang="en-US" dirty="0" smtClean="0"/>
              <a:t>teacher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8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168420"/>
            <a:ext cx="1338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patient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2154381"/>
            <a:ext cx="19523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 image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07867" y="2191572"/>
            <a:ext cx="2550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 contour template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654" y="2179904"/>
            <a:ext cx="2195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 gold standard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4976" y="2724972"/>
            <a:ext cx="21959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 gold standard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2687" y="281832"/>
            <a:ext cx="863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Bekken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52400" y="316468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4225" y="73903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3938" y="773668"/>
            <a:ext cx="9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patient#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108834"/>
            <a:ext cx="15212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Engels</a:t>
            </a:r>
          </a:p>
          <a:p>
            <a:endParaRPr lang="en-US" dirty="0"/>
          </a:p>
          <a:p>
            <a:r>
              <a:rPr lang="en-US" dirty="0" smtClean="0"/>
              <a:t>Need delete ?</a:t>
            </a:r>
          </a:p>
          <a:p>
            <a:endParaRPr lang="en-US" dirty="0"/>
          </a:p>
          <a:p>
            <a:r>
              <a:rPr lang="en-US" dirty="0" smtClean="0"/>
              <a:t>Need change?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22687" y="1196232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52400" y="123086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#sessions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78236" y="252626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zip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514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dcm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02977" y="3059668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dcm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04800" y="3244334"/>
            <a:ext cx="1966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 slices by 1/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09800" y="3258189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907867" y="3364468"/>
            <a:ext cx="3313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Need slices of interest selection ?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6200" y="3810000"/>
            <a:ext cx="3825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Mark slices of interest in template: Y/N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7200" y="4953000"/>
            <a:ext cx="24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Current session: 1/2/any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1419" y="5486400"/>
            <a:ext cx="35576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Add class password: (can be empty)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7480" y="6107668"/>
            <a:ext cx="32846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Create list of observer passwords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4179332"/>
            <a:ext cx="906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24608" y="3745468"/>
            <a:ext cx="614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29600" y="6412468"/>
            <a:ext cx="6145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Save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03687" y="4419600"/>
            <a:ext cx="863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Bekken</a:t>
            </a:r>
            <a:endParaRPr lang="en-US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33400" y="4454236"/>
            <a:ext cx="696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study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6019800"/>
            <a:ext cx="4473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Uploads list of student IDs, includes class and </a:t>
            </a:r>
            <a:br>
              <a:rPr lang="en-US" dirty="0" smtClean="0"/>
            </a:br>
            <a:r>
              <a:rPr lang="en-US" dirty="0" smtClean="0"/>
              <a:t>group and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12725"/>
            <a:ext cx="8229600" cy="1143000"/>
          </a:xfrm>
        </p:spPr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 smtClean="0"/>
              <a:t>Restful database</a:t>
            </a:r>
          </a:p>
          <a:p>
            <a:pPr lvl="1"/>
            <a:r>
              <a:rPr lang="en-US" sz="2000" dirty="0" err="1" smtClean="0"/>
              <a:t>Inholland_studies</a:t>
            </a:r>
            <a:endParaRPr lang="en-US" sz="2000" dirty="0" smtClean="0"/>
          </a:p>
          <a:p>
            <a:pPr lvl="2"/>
            <a:r>
              <a:rPr lang="en-US" sz="1600" dirty="0" err="1" smtClean="0"/>
              <a:t>studyName</a:t>
            </a:r>
            <a:r>
              <a:rPr lang="en-US" sz="1600" dirty="0" smtClean="0"/>
              <a:t> </a:t>
            </a:r>
            <a:r>
              <a:rPr lang="en-US" sz="1600" dirty="0" err="1"/>
              <a:t>varchar</a:t>
            </a:r>
            <a:r>
              <a:rPr lang="en-US" sz="1600" dirty="0"/>
              <a:t>(64),</a:t>
            </a:r>
          </a:p>
          <a:p>
            <a:pPr lvl="2"/>
            <a:r>
              <a:rPr lang="en-US" sz="1600" dirty="0" smtClean="0"/>
              <a:t>description </a:t>
            </a:r>
            <a:r>
              <a:rPr lang="en-US" sz="1600" dirty="0" err="1"/>
              <a:t>varchar</a:t>
            </a:r>
            <a:r>
              <a:rPr lang="en-US" sz="1600" dirty="0"/>
              <a:t>(64</a:t>
            </a:r>
            <a:r>
              <a:rPr lang="en-US" sz="1600" dirty="0" smtClean="0"/>
              <a:t>),</a:t>
            </a:r>
          </a:p>
          <a:p>
            <a:pPr lvl="2"/>
            <a:r>
              <a:rPr lang="en-US" sz="1600" dirty="0" err="1" smtClean="0"/>
              <a:t>nphases</a:t>
            </a:r>
            <a:r>
              <a:rPr lang="en-US" sz="1600" dirty="0" smtClean="0"/>
              <a:t> integer,</a:t>
            </a:r>
          </a:p>
          <a:p>
            <a:pPr lvl="2"/>
            <a:r>
              <a:rPr lang="en-US" sz="1600" dirty="0" err="1" smtClean="0"/>
              <a:t>activephase</a:t>
            </a:r>
            <a:r>
              <a:rPr lang="en-US" sz="1600" dirty="0" smtClean="0"/>
              <a:t> integer,</a:t>
            </a:r>
          </a:p>
          <a:p>
            <a:pPr lvl="1"/>
            <a:r>
              <a:rPr lang="en-US" sz="2000" dirty="0" err="1" smtClean="0"/>
              <a:t>Inholland_patients</a:t>
            </a:r>
            <a:endParaRPr lang="en-US" sz="2000" dirty="0" smtClean="0"/>
          </a:p>
          <a:p>
            <a:pPr lvl="2"/>
            <a:r>
              <a:rPr lang="en-US" sz="1600" dirty="0" err="1" smtClean="0"/>
              <a:t>patientID</a:t>
            </a:r>
            <a:r>
              <a:rPr lang="en-US" sz="1600" dirty="0" smtClean="0"/>
              <a:t> </a:t>
            </a:r>
            <a:r>
              <a:rPr lang="en-US" sz="1600" dirty="0" err="1"/>
              <a:t>varchar</a:t>
            </a:r>
            <a:r>
              <a:rPr lang="en-US" sz="1600" dirty="0"/>
              <a:t>(64),</a:t>
            </a:r>
          </a:p>
          <a:p>
            <a:pPr lvl="2"/>
            <a:r>
              <a:rPr lang="en-US" sz="1600" dirty="0" err="1" smtClean="0"/>
              <a:t>studyID</a:t>
            </a:r>
            <a:r>
              <a:rPr lang="en-US" sz="1600" dirty="0" smtClean="0"/>
              <a:t> </a:t>
            </a:r>
            <a:r>
              <a:rPr lang="en-US" sz="1600" dirty="0" err="1"/>
              <a:t>varchar</a:t>
            </a:r>
            <a:r>
              <a:rPr lang="en-US" sz="1600" dirty="0"/>
              <a:t>(64</a:t>
            </a:r>
            <a:r>
              <a:rPr lang="en-US" sz="1600" dirty="0" smtClean="0"/>
              <a:t>),</a:t>
            </a:r>
          </a:p>
          <a:p>
            <a:pPr lvl="2"/>
            <a:r>
              <a:rPr lang="en-US" sz="1600" dirty="0" err="1" smtClean="0"/>
              <a:t>templateUID</a:t>
            </a:r>
            <a:r>
              <a:rPr lang="en-US" sz="1600" dirty="0" smtClean="0"/>
              <a:t> </a:t>
            </a:r>
            <a:r>
              <a:rPr lang="en-US" sz="1600" dirty="0" err="1"/>
              <a:t>varchar</a:t>
            </a:r>
            <a:r>
              <a:rPr lang="en-US" sz="1600" dirty="0"/>
              <a:t>(64),</a:t>
            </a:r>
          </a:p>
          <a:p>
            <a:pPr lvl="2"/>
            <a:r>
              <a:rPr lang="en-US" sz="1600" dirty="0" err="1" smtClean="0"/>
              <a:t>goldenStandardUIDs</a:t>
            </a:r>
            <a:r>
              <a:rPr lang="en-US" sz="1600" dirty="0" smtClean="0"/>
              <a:t> </a:t>
            </a:r>
            <a:r>
              <a:rPr lang="en-US" sz="1600" dirty="0" err="1"/>
              <a:t>varchar</a:t>
            </a:r>
            <a:r>
              <a:rPr lang="en-US" sz="1600" dirty="0"/>
              <a:t>(640</a:t>
            </a:r>
            <a:r>
              <a:rPr lang="en-US" sz="1600" dirty="0" smtClean="0"/>
              <a:t>),</a:t>
            </a:r>
          </a:p>
          <a:p>
            <a:pPr lvl="1"/>
            <a:r>
              <a:rPr lang="en-US" sz="2000" dirty="0" err="1" smtClean="0"/>
              <a:t>Inholland_observers</a:t>
            </a:r>
            <a:endParaRPr lang="en-US" sz="2000" dirty="0" smtClean="0"/>
          </a:p>
          <a:p>
            <a:pPr lvl="2"/>
            <a:r>
              <a:rPr lang="en-US" sz="1600" dirty="0" err="1" smtClean="0"/>
              <a:t>studentNumber</a:t>
            </a:r>
            <a:r>
              <a:rPr lang="en-US" sz="1600" dirty="0" smtClean="0"/>
              <a:t>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(64),</a:t>
            </a:r>
          </a:p>
          <a:p>
            <a:pPr lvl="2"/>
            <a:r>
              <a:rPr lang="en-US" sz="1600" dirty="0" smtClean="0"/>
              <a:t>Password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(64),</a:t>
            </a:r>
          </a:p>
          <a:p>
            <a:pPr lvl="2"/>
            <a:r>
              <a:rPr lang="en-US" sz="1600" dirty="0" smtClean="0"/>
              <a:t>Group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(64),</a:t>
            </a:r>
          </a:p>
          <a:p>
            <a:pPr lvl="2"/>
            <a:r>
              <a:rPr lang="en-US" sz="1600" dirty="0" smtClean="0"/>
              <a:t>Profession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(64),</a:t>
            </a:r>
          </a:p>
          <a:p>
            <a:pPr lvl="1"/>
            <a:r>
              <a:rPr lang="en-US" sz="2000" dirty="0" err="1" smtClean="0"/>
              <a:t>Inholland_delineations</a:t>
            </a:r>
            <a:endParaRPr lang="en-US" sz="2000" dirty="0" smtClean="0"/>
          </a:p>
          <a:p>
            <a:pPr lvl="2"/>
            <a:r>
              <a:rPr lang="en-US" sz="1600" dirty="0" err="1" smtClean="0"/>
              <a:t>studentNumber</a:t>
            </a:r>
            <a:r>
              <a:rPr lang="en-US" sz="1600" dirty="0" smtClean="0"/>
              <a:t>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(64)</a:t>
            </a:r>
          </a:p>
          <a:p>
            <a:pPr lvl="2"/>
            <a:r>
              <a:rPr lang="en-US" sz="1600" dirty="0" err="1" smtClean="0"/>
              <a:t>PatientID</a:t>
            </a:r>
            <a:endParaRPr lang="en-US" sz="1600" dirty="0" smtClean="0"/>
          </a:p>
          <a:p>
            <a:pPr lvl="2"/>
            <a:r>
              <a:rPr lang="en-US" sz="1600" dirty="0" err="1" smtClean="0"/>
              <a:t>studyInstanceUID</a:t>
            </a:r>
            <a:r>
              <a:rPr lang="en-US" sz="1600" dirty="0" smtClean="0"/>
              <a:t> </a:t>
            </a:r>
            <a:r>
              <a:rPr lang="en-US" sz="1600" dirty="0" err="1" smtClean="0"/>
              <a:t>varchar</a:t>
            </a:r>
            <a:r>
              <a:rPr lang="en-US" sz="1600" dirty="0" smtClean="0"/>
              <a:t>(64) (study </a:t>
            </a:r>
            <a:r>
              <a:rPr lang="en-US" sz="1600" dirty="0" err="1" smtClean="0"/>
              <a:t>bevat</a:t>
            </a:r>
            <a:r>
              <a:rPr lang="en-US" sz="1600" dirty="0" smtClean="0"/>
              <a:t> CT en template)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87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Works with any planning system</a:t>
            </a:r>
          </a:p>
          <a:p>
            <a:r>
              <a:rPr lang="en-US" dirty="0" err="1" smtClean="0"/>
              <a:t>Anonymisation</a:t>
            </a:r>
            <a:r>
              <a:rPr lang="en-US" dirty="0" smtClean="0"/>
              <a:t> of input data</a:t>
            </a:r>
          </a:p>
          <a:p>
            <a:r>
              <a:rPr lang="en-US" dirty="0" smtClean="0"/>
              <a:t>Students data isolated by </a:t>
            </a:r>
            <a:r>
              <a:rPr lang="en-US" dirty="0" err="1" smtClean="0"/>
              <a:t>anonymisation</a:t>
            </a:r>
            <a:endParaRPr lang="en-US" dirty="0" smtClean="0"/>
          </a:p>
          <a:p>
            <a:r>
              <a:rPr lang="en-US" dirty="0" smtClean="0"/>
              <a:t>Automatic detection of students work</a:t>
            </a:r>
          </a:p>
          <a:p>
            <a:pPr lvl="1"/>
            <a:r>
              <a:rPr lang="en-US" dirty="0" smtClean="0"/>
              <a:t>Upload through WEB</a:t>
            </a:r>
          </a:p>
          <a:p>
            <a:pPr lvl="1"/>
            <a:r>
              <a:rPr lang="en-US" dirty="0" smtClean="0"/>
              <a:t>Send over DICOM connection</a:t>
            </a:r>
          </a:p>
          <a:p>
            <a:r>
              <a:rPr lang="en-US" dirty="0" smtClean="0"/>
              <a:t>Collect data in standard DICOM structure</a:t>
            </a:r>
          </a:p>
          <a:p>
            <a:r>
              <a:rPr lang="en-US" dirty="0" smtClean="0"/>
              <a:t>Fast web viewer allowing up to hundreds of observers</a:t>
            </a:r>
          </a:p>
          <a:p>
            <a:r>
              <a:rPr lang="en-US" dirty="0" smtClean="0"/>
              <a:t>Easy maintenance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Selecting study will create or read study</a:t>
            </a:r>
          </a:p>
          <a:p>
            <a:pPr lvl="1"/>
            <a:r>
              <a:rPr lang="en-US" dirty="0" smtClean="0"/>
              <a:t>Contains id, name, description, </a:t>
            </a:r>
            <a:r>
              <a:rPr lang="en-US" dirty="0" err="1" smtClean="0"/>
              <a:t>nphases</a:t>
            </a:r>
            <a:r>
              <a:rPr lang="en-US" dirty="0" smtClean="0"/>
              <a:t>, </a:t>
            </a:r>
            <a:r>
              <a:rPr lang="en-US" dirty="0" err="1" smtClean="0"/>
              <a:t>activephase</a:t>
            </a:r>
            <a:endParaRPr lang="en-US" dirty="0" smtClean="0"/>
          </a:p>
          <a:p>
            <a:r>
              <a:rPr lang="en-US" dirty="0" smtClean="0"/>
              <a:t>Selecting patient will create or read patient</a:t>
            </a:r>
          </a:p>
          <a:p>
            <a:pPr lvl="1"/>
            <a:r>
              <a:rPr lang="en-US" dirty="0" smtClean="0"/>
              <a:t>Contains study id, description, </a:t>
            </a:r>
            <a:r>
              <a:rPr lang="en-US" dirty="0" err="1" smtClean="0"/>
              <a:t>studyuid</a:t>
            </a:r>
            <a:r>
              <a:rPr lang="en-US" dirty="0" smtClean="0"/>
              <a:t> of scans, sop of template, sops of ground truth(s)</a:t>
            </a:r>
          </a:p>
          <a:p>
            <a:r>
              <a:rPr lang="en-US" dirty="0" smtClean="0"/>
              <a:t>Uploading scan will update patient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Uploading template will update patient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Uploading GT will update patient DB</a:t>
            </a:r>
          </a:p>
          <a:p>
            <a:r>
              <a:rPr lang="en-US" dirty="0" smtClean="0"/>
              <a:t>Downloading patient will create observer</a:t>
            </a:r>
          </a:p>
          <a:p>
            <a:pPr lvl="1"/>
            <a:r>
              <a:rPr lang="en-US" dirty="0" smtClean="0"/>
              <a:t>Contains </a:t>
            </a:r>
            <a:r>
              <a:rPr lang="en-US" dirty="0" err="1" smtClean="0"/>
              <a:t>obs</a:t>
            </a:r>
            <a:r>
              <a:rPr lang="en-US" dirty="0" smtClean="0"/>
              <a:t> id,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9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227483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student 682169 = fqr884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Student#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letters </a:t>
            </a:r>
            <a:r>
              <a:rPr lang="en-US" dirty="0" err="1" smtClean="0"/>
              <a:t>hebben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924" y="685800"/>
            <a:ext cx="85172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dropdown</a:t>
            </a:r>
          </a:p>
          <a:p>
            <a:r>
              <a:rPr lang="en-US" dirty="0" smtClean="0"/>
              <a:t>Student dropdown/edit -- ID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 </a:t>
            </a:r>
            <a:r>
              <a:rPr lang="en-US" dirty="0" smtClean="0">
                <a:sym typeface="Wingdings" pitchFamily="2" charset="2"/>
              </a:rPr>
              <a:t> select study  select patient  (select session)  </a:t>
            </a:r>
            <a:r>
              <a:rPr lang="en-US" dirty="0" smtClean="0"/>
              <a:t>Password?</a:t>
            </a:r>
          </a:p>
          <a:p>
            <a:pPr marL="285750" indent="-285750">
              <a:buFont typeface="Wingdings"/>
              <a:buChar char="à"/>
            </a:pPr>
            <a:r>
              <a:rPr lang="en-US" dirty="0" smtClean="0">
                <a:sym typeface="Wingdings" pitchFamily="2" charset="2"/>
              </a:rPr>
              <a:t>download CT + template </a:t>
            </a:r>
          </a:p>
          <a:p>
            <a:pPr marL="285750" indent="-285750">
              <a:buFont typeface="Wingdings"/>
              <a:buChar char="à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Wingdings"/>
              <a:buChar char="à"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Upload contours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 CT</a:t>
            </a:r>
          </a:p>
          <a:p>
            <a:pPr lvl="1"/>
            <a:r>
              <a:rPr lang="en-US" dirty="0" smtClean="0"/>
              <a:t>Upload zip</a:t>
            </a:r>
          </a:p>
          <a:p>
            <a:pPr lvl="1"/>
            <a:r>
              <a:rPr lang="en-US" dirty="0" smtClean="0"/>
              <a:t>Unzip</a:t>
            </a:r>
          </a:p>
          <a:p>
            <a:pPr lvl="1"/>
            <a:r>
              <a:rPr lang="en-US" dirty="0" err="1" smtClean="0"/>
              <a:t>Anonymize</a:t>
            </a:r>
            <a:r>
              <a:rPr lang="en-US" dirty="0" smtClean="0"/>
              <a:t> with stage </a:t>
            </a:r>
            <a:r>
              <a:rPr lang="en-US" dirty="0" err="1" smtClean="0"/>
              <a:t>study.patient</a:t>
            </a:r>
            <a:endParaRPr lang="en-US" dirty="0" smtClean="0"/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PatientID</a:t>
            </a:r>
            <a:r>
              <a:rPr lang="en-US" dirty="0" smtClean="0"/>
              <a:t> to given value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Study description = ‘Source data’</a:t>
            </a:r>
          </a:p>
          <a:p>
            <a:pPr lvl="1"/>
            <a:r>
              <a:rPr lang="en-US" dirty="0" smtClean="0"/>
              <a:t>Series description = CT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412468"/>
            <a:ext cx="398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make backup of relevant </a:t>
            </a:r>
            <a:r>
              <a:rPr lang="en-US" dirty="0" err="1" smtClean="0"/>
              <a:t>UIDmods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7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Load </a:t>
            </a:r>
            <a:r>
              <a:rPr lang="en-US" dirty="0" smtClean="0"/>
              <a:t>template</a:t>
            </a:r>
          </a:p>
          <a:p>
            <a:pPr lvl="1"/>
            <a:r>
              <a:rPr lang="en-US" dirty="0" err="1" smtClean="0"/>
              <a:t>Anonymize</a:t>
            </a:r>
            <a:r>
              <a:rPr lang="en-US" dirty="0" smtClean="0"/>
              <a:t> with stage </a:t>
            </a:r>
            <a:r>
              <a:rPr lang="en-US" dirty="0" err="1" smtClean="0"/>
              <a:t>study.patient</a:t>
            </a:r>
            <a:endParaRPr lang="en-US" dirty="0" smtClean="0"/>
          </a:p>
          <a:p>
            <a:pPr lvl="2"/>
            <a:r>
              <a:rPr lang="en-US" dirty="0" smtClean="0"/>
              <a:t>Set </a:t>
            </a:r>
            <a:r>
              <a:rPr lang="en-US" dirty="0" err="1" smtClean="0"/>
              <a:t>PatientID</a:t>
            </a:r>
            <a:r>
              <a:rPr lang="en-US" dirty="0" smtClean="0"/>
              <a:t> to given value</a:t>
            </a:r>
          </a:p>
          <a:p>
            <a:pPr lvl="1"/>
            <a:r>
              <a:rPr lang="en-US" dirty="0" smtClean="0"/>
              <a:t>Process with ‘template’ </a:t>
            </a:r>
            <a:r>
              <a:rPr lang="en-US" dirty="0" err="1" smtClean="0"/>
              <a:t>fuction</a:t>
            </a:r>
            <a:r>
              <a:rPr lang="en-US" dirty="0" smtClean="0"/>
              <a:t> in </a:t>
            </a:r>
            <a:endParaRPr lang="en-US" dirty="0"/>
          </a:p>
          <a:p>
            <a:pPr lvl="2"/>
            <a:r>
              <a:rPr lang="en-US" dirty="0" err="1" smtClean="0"/>
              <a:t>lua</a:t>
            </a:r>
            <a:r>
              <a:rPr lang="en-US" dirty="0" smtClean="0"/>
              <a:t>/</a:t>
            </a:r>
            <a:r>
              <a:rPr lang="en-US" dirty="0" err="1" smtClean="0"/>
              <a:t>process_inholland.lua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('+</a:t>
            </a:r>
            <a:r>
              <a:rPr lang="en-US" dirty="0"/>
              <a:t>patient+'|'+study+'|template|'+session</a:t>
            </a:r>
            <a:r>
              <a:rPr lang="en-US" dirty="0" smtClean="0"/>
              <a:t>+')'“</a:t>
            </a:r>
            <a:endParaRPr lang="en-US" dirty="0"/>
          </a:p>
          <a:p>
            <a:pPr lvl="1"/>
            <a:r>
              <a:rPr lang="en-US" dirty="0" smtClean="0"/>
              <a:t>Study Description </a:t>
            </a:r>
            <a:r>
              <a:rPr lang="en-US" dirty="0"/>
              <a:t>= 'Source </a:t>
            </a:r>
            <a:r>
              <a:rPr lang="en-US" dirty="0" smtClean="0"/>
              <a:t>data‘</a:t>
            </a:r>
          </a:p>
          <a:p>
            <a:pPr lvl="1"/>
            <a:r>
              <a:rPr lang="en-US" dirty="0" smtClean="0"/>
              <a:t>Series Description </a:t>
            </a:r>
            <a:r>
              <a:rPr lang="en-US" dirty="0"/>
              <a:t>= </a:t>
            </a:r>
            <a:r>
              <a:rPr lang="en-US" dirty="0" smtClean="0"/>
              <a:t>'Template‘</a:t>
            </a:r>
          </a:p>
          <a:p>
            <a:pPr lvl="1"/>
            <a:r>
              <a:rPr lang="en-US" dirty="0" smtClean="0"/>
              <a:t>Remove contours (and </a:t>
            </a:r>
            <a:r>
              <a:rPr lang="en-US" dirty="0" err="1" smtClean="0"/>
              <a:t>ununused</a:t>
            </a:r>
            <a:r>
              <a:rPr lang="en-US" dirty="0" smtClean="0"/>
              <a:t> slices)</a:t>
            </a:r>
          </a:p>
          <a:p>
            <a:pPr lvl="1"/>
            <a:r>
              <a:rPr lang="en-US" dirty="0" smtClean="0"/>
              <a:t>Copy into ‘Template’ series if exists, otherwise create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412468"/>
            <a:ext cx="398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make backup of relevant </a:t>
            </a:r>
            <a:r>
              <a:rPr lang="en-US" dirty="0" err="1" smtClean="0"/>
              <a:t>UIDmods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Load gold standard</a:t>
            </a:r>
          </a:p>
          <a:p>
            <a:pPr lvl="1"/>
            <a:r>
              <a:rPr lang="en-US" dirty="0" err="1"/>
              <a:t>Anonymize</a:t>
            </a:r>
            <a:r>
              <a:rPr lang="en-US" dirty="0"/>
              <a:t> with stage </a:t>
            </a:r>
            <a:r>
              <a:rPr lang="en-US" dirty="0" err="1" smtClean="0"/>
              <a:t>study.patient</a:t>
            </a:r>
            <a:endParaRPr lang="en-US" dirty="0" smtClean="0"/>
          </a:p>
          <a:p>
            <a:pPr lvl="2"/>
            <a:r>
              <a:rPr lang="en-US" dirty="0"/>
              <a:t>Set </a:t>
            </a:r>
            <a:r>
              <a:rPr lang="en-US" dirty="0" err="1"/>
              <a:t>PatientID</a:t>
            </a:r>
            <a:r>
              <a:rPr lang="en-US" dirty="0"/>
              <a:t> to given </a:t>
            </a:r>
            <a:r>
              <a:rPr lang="en-US" dirty="0" smtClean="0"/>
              <a:t>value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Process with </a:t>
            </a:r>
            <a:r>
              <a:rPr lang="en-US" dirty="0" smtClean="0"/>
              <a:t>‘</a:t>
            </a:r>
            <a:r>
              <a:rPr lang="en-US" dirty="0" err="1" smtClean="0"/>
              <a:t>goldstandard</a:t>
            </a:r>
            <a:r>
              <a:rPr lang="en-US" dirty="0" smtClean="0"/>
              <a:t>’ </a:t>
            </a:r>
            <a:r>
              <a:rPr lang="en-US" dirty="0" err="1"/>
              <a:t>fuction</a:t>
            </a:r>
            <a:r>
              <a:rPr lang="en-US" dirty="0"/>
              <a:t> in </a:t>
            </a:r>
          </a:p>
          <a:p>
            <a:pPr lvl="2"/>
            <a:r>
              <a:rPr lang="en-US" dirty="0" err="1"/>
              <a:t>lua</a:t>
            </a:r>
            <a:r>
              <a:rPr lang="en-US" dirty="0"/>
              <a:t>/</a:t>
            </a:r>
            <a:r>
              <a:rPr lang="en-US" dirty="0" err="1"/>
              <a:t>process_inholland.lua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('+patient+'|'+study</a:t>
            </a:r>
            <a:r>
              <a:rPr lang="en-US" dirty="0" smtClean="0"/>
              <a:t>+'|</a:t>
            </a:r>
            <a:r>
              <a:rPr lang="en-US" dirty="0" err="1" smtClean="0"/>
              <a:t>goldstandard</a:t>
            </a:r>
            <a:r>
              <a:rPr lang="en-US" dirty="0" smtClean="0"/>
              <a:t>|'+</a:t>
            </a:r>
            <a:r>
              <a:rPr lang="en-US" dirty="0"/>
              <a:t>session+'|'+</a:t>
            </a:r>
            <a:r>
              <a:rPr lang="en-US" dirty="0" err="1"/>
              <a:t>gsname</a:t>
            </a:r>
            <a:r>
              <a:rPr lang="en-US" dirty="0"/>
              <a:t>')'“</a:t>
            </a:r>
          </a:p>
          <a:p>
            <a:pPr lvl="2"/>
            <a:endParaRPr lang="en-US" dirty="0"/>
          </a:p>
          <a:p>
            <a:pPr lvl="1"/>
            <a:r>
              <a:rPr lang="en-US" dirty="0" err="1" smtClean="0"/>
              <a:t>StudyDescription</a:t>
            </a:r>
            <a:r>
              <a:rPr lang="en-US" dirty="0" smtClean="0"/>
              <a:t> </a:t>
            </a:r>
            <a:r>
              <a:rPr lang="en-US" dirty="0"/>
              <a:t>= 'Analysis'</a:t>
            </a:r>
          </a:p>
          <a:p>
            <a:pPr lvl="1"/>
            <a:r>
              <a:rPr lang="en-US" dirty="0" err="1" smtClean="0"/>
              <a:t>SeriesDescription</a:t>
            </a:r>
            <a:r>
              <a:rPr lang="en-US" dirty="0" smtClean="0"/>
              <a:t> </a:t>
            </a:r>
            <a:r>
              <a:rPr lang="en-US" dirty="0"/>
              <a:t>= 'Gold </a:t>
            </a:r>
            <a:r>
              <a:rPr lang="en-US" dirty="0" smtClean="0"/>
              <a:t>standard‘</a:t>
            </a:r>
          </a:p>
          <a:p>
            <a:pPr lvl="1"/>
            <a:r>
              <a:rPr lang="en-US" dirty="0" err="1"/>
              <a:t>ImageID</a:t>
            </a:r>
            <a:r>
              <a:rPr lang="en-US" dirty="0"/>
              <a:t> = gold standard </a:t>
            </a:r>
            <a:r>
              <a:rPr lang="en-US" dirty="0" smtClean="0"/>
              <a:t>name</a:t>
            </a:r>
            <a:endParaRPr lang="en-US" dirty="0"/>
          </a:p>
          <a:p>
            <a:pPr lvl="1"/>
            <a:r>
              <a:rPr lang="en-US" dirty="0"/>
              <a:t>Copy into </a:t>
            </a:r>
            <a:r>
              <a:rPr lang="en-US" dirty="0" smtClean="0"/>
              <a:t>‘Gold standard’ </a:t>
            </a:r>
            <a:r>
              <a:rPr lang="en-US" dirty="0"/>
              <a:t>series if exists, otherwise </a:t>
            </a:r>
            <a:r>
              <a:rPr lang="en-US" dirty="0" smtClean="0"/>
              <a:t>create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412468"/>
            <a:ext cx="398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make backup of relevant </a:t>
            </a:r>
            <a:r>
              <a:rPr lang="en-US" dirty="0" err="1" smtClean="0"/>
              <a:t>UIDmods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7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418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Download CT &amp; template for delineation</a:t>
            </a:r>
          </a:p>
          <a:p>
            <a:pPr lvl="1"/>
            <a:r>
              <a:rPr lang="en-US" dirty="0" err="1" smtClean="0"/>
              <a:t>Anonymize</a:t>
            </a:r>
            <a:r>
              <a:rPr lang="en-US" dirty="0" smtClean="0"/>
              <a:t> with stage </a:t>
            </a:r>
            <a:r>
              <a:rPr lang="en-US" dirty="0" err="1" smtClean="0"/>
              <a:t>study.patient.observer.session</a:t>
            </a:r>
            <a:endParaRPr lang="en-US" dirty="0" smtClean="0"/>
          </a:p>
          <a:p>
            <a:pPr lvl="2"/>
            <a:r>
              <a:rPr lang="en-US" dirty="0" smtClean="0"/>
              <a:t>Set new </a:t>
            </a:r>
            <a:r>
              <a:rPr lang="en-US" dirty="0" err="1" smtClean="0"/>
              <a:t>PatientID</a:t>
            </a:r>
            <a:r>
              <a:rPr lang="en-US" dirty="0" smtClean="0"/>
              <a:t> to given </a:t>
            </a:r>
            <a:r>
              <a:rPr lang="en-US" dirty="0" err="1" smtClean="0"/>
              <a:t>PatientID.Observer.Session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(Note: cannot use ‘.’ in </a:t>
            </a:r>
            <a:r>
              <a:rPr lang="en-US" dirty="0" err="1" smtClean="0"/>
              <a:t>PatientID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Uses link:</a:t>
            </a:r>
          </a:p>
          <a:p>
            <a:pPr lvl="2"/>
            <a:r>
              <a:rPr lang="en-US" dirty="0" err="1" smtClean="0"/>
              <a:t>Dgate?mode</a:t>
            </a:r>
            <a:r>
              <a:rPr lang="en-US" dirty="0" smtClean="0"/>
              <a:t>=</a:t>
            </a:r>
            <a:r>
              <a:rPr lang="en-US" dirty="0" err="1" smtClean="0"/>
              <a:t>listpatients&amp;parameter</a:t>
            </a:r>
            <a:r>
              <a:rPr lang="en-US" dirty="0" smtClean="0"/>
              <a:t>=</a:t>
            </a:r>
            <a:r>
              <a:rPr lang="en-US" dirty="0" err="1" smtClean="0"/>
              <a:t>zipanonymized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&amp;item=</a:t>
            </a:r>
            <a:r>
              <a:rPr lang="en-US" dirty="0" err="1" smtClean="0"/>
              <a:t>patient+studyuid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&amp;</a:t>
            </a:r>
            <a:r>
              <a:rPr lang="en-US" dirty="0" err="1" smtClean="0"/>
              <a:t>newid</a:t>
            </a:r>
            <a:r>
              <a:rPr lang="en-US" dirty="0" smtClean="0"/>
              <a:t>=patient+‘.'+</a:t>
            </a:r>
            <a:r>
              <a:rPr lang="en-US" dirty="0"/>
              <a:t>observer</a:t>
            </a:r>
            <a:r>
              <a:rPr lang="en-US" dirty="0" smtClean="0"/>
              <a:t>+‘.’+session</a:t>
            </a:r>
          </a:p>
          <a:p>
            <a:pPr marL="1371600" lvl="3" indent="0">
              <a:buNone/>
            </a:pPr>
            <a:r>
              <a:rPr lang="en-US" dirty="0" smtClean="0"/>
              <a:t>&amp;stage=study</a:t>
            </a:r>
            <a:r>
              <a:rPr lang="en-US" dirty="0"/>
              <a:t>+‘.'+patient</a:t>
            </a:r>
            <a:r>
              <a:rPr lang="en-US" dirty="0" smtClean="0"/>
              <a:t>+</a:t>
            </a:r>
            <a:r>
              <a:rPr lang="en-US" dirty="0"/>
              <a:t>‘.'+</a:t>
            </a:r>
            <a:r>
              <a:rPr lang="en-US" dirty="0" smtClean="0"/>
              <a:t>observer+</a:t>
            </a:r>
            <a:r>
              <a:rPr lang="en-US" dirty="0"/>
              <a:t>‘.'+</a:t>
            </a:r>
            <a:r>
              <a:rPr lang="en-US" dirty="0" smtClean="0"/>
              <a:t>session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6412468"/>
            <a:ext cx="398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make backup of relevant </a:t>
            </a:r>
            <a:r>
              <a:rPr lang="en-US" dirty="0" err="1" smtClean="0"/>
              <a:t>UIDmods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Upload observer RTSTRUCT</a:t>
            </a:r>
          </a:p>
          <a:p>
            <a:endParaRPr lang="en-US" dirty="0"/>
          </a:p>
          <a:p>
            <a:r>
              <a:rPr lang="en-US" dirty="0" err="1" smtClean="0"/>
              <a:t>Deanonymize</a:t>
            </a:r>
            <a:r>
              <a:rPr lang="en-US" dirty="0" smtClean="0"/>
              <a:t> with stage * </a:t>
            </a:r>
          </a:p>
          <a:p>
            <a:pPr lvl="1"/>
            <a:r>
              <a:rPr lang="en-US" dirty="0"/>
              <a:t>Save </a:t>
            </a:r>
            <a:r>
              <a:rPr lang="en-US" dirty="0" err="1"/>
              <a:t>PatientID</a:t>
            </a:r>
            <a:r>
              <a:rPr lang="en-US" dirty="0"/>
              <a:t> in 9999,9000</a:t>
            </a:r>
          </a:p>
          <a:p>
            <a:pPr lvl="1"/>
            <a:r>
              <a:rPr lang="en-US" dirty="0" smtClean="0"/>
              <a:t>(finds stage based on unique Patient ID)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Process with </a:t>
            </a:r>
            <a:r>
              <a:rPr lang="en-US" dirty="0" smtClean="0"/>
              <a:t>‘observer’ </a:t>
            </a:r>
            <a:r>
              <a:rPr lang="en-US" dirty="0" err="1"/>
              <a:t>fuction</a:t>
            </a:r>
            <a:r>
              <a:rPr lang="en-US" dirty="0"/>
              <a:t> in </a:t>
            </a:r>
          </a:p>
          <a:p>
            <a:pPr lvl="2"/>
            <a:r>
              <a:rPr lang="en-US" dirty="0" err="1"/>
              <a:t>lua</a:t>
            </a:r>
            <a:r>
              <a:rPr lang="en-US" dirty="0"/>
              <a:t>/</a:t>
            </a:r>
            <a:r>
              <a:rPr lang="en-US" dirty="0" err="1"/>
              <a:t>process_inholland.lua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('+patient+'|'+study</a:t>
            </a:r>
            <a:r>
              <a:rPr lang="en-US" dirty="0" smtClean="0"/>
              <a:t>+'|’+observer+’|'+session)'“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StudyDescription</a:t>
            </a:r>
            <a:r>
              <a:rPr lang="en-US" dirty="0"/>
              <a:t> = </a:t>
            </a:r>
            <a:r>
              <a:rPr lang="en-US" dirty="0" smtClean="0"/>
              <a:t>'Analysis‘</a:t>
            </a:r>
            <a:endParaRPr lang="en-US" dirty="0"/>
          </a:p>
          <a:p>
            <a:pPr lvl="1"/>
            <a:r>
              <a:rPr lang="en-US" dirty="0" err="1"/>
              <a:t>SeriesDescription</a:t>
            </a:r>
            <a:r>
              <a:rPr lang="en-US" dirty="0"/>
              <a:t> = </a:t>
            </a:r>
            <a:r>
              <a:rPr lang="en-US" dirty="0" smtClean="0"/>
              <a:t>‘Observers'</a:t>
            </a:r>
            <a:endParaRPr lang="en-US" dirty="0"/>
          </a:p>
          <a:p>
            <a:pPr lvl="1"/>
            <a:r>
              <a:rPr lang="en-US" dirty="0"/>
              <a:t>Add to </a:t>
            </a:r>
            <a:r>
              <a:rPr lang="en-US" dirty="0" smtClean="0"/>
              <a:t>series ‘Observers‘ </a:t>
            </a:r>
            <a:r>
              <a:rPr lang="en-US" dirty="0"/>
              <a:t>if </a:t>
            </a:r>
            <a:r>
              <a:rPr lang="en-US" dirty="0" smtClean="0"/>
              <a:t>exists otherwise create</a:t>
            </a:r>
            <a:endParaRPr lang="en-US" dirty="0"/>
          </a:p>
          <a:p>
            <a:pPr lvl="1"/>
            <a:r>
              <a:rPr lang="en-US" dirty="0" err="1"/>
              <a:t>ImageID</a:t>
            </a:r>
            <a:r>
              <a:rPr lang="en-US" dirty="0"/>
              <a:t> = </a:t>
            </a:r>
            <a:r>
              <a:rPr lang="en-US" dirty="0" err="1" smtClean="0"/>
              <a:t>observername.session</a:t>
            </a:r>
            <a:r>
              <a:rPr lang="en-US" dirty="0" smtClean="0"/>
              <a:t> (taken from 9999,9000)</a:t>
            </a:r>
          </a:p>
          <a:p>
            <a:pPr lvl="1"/>
            <a:r>
              <a:rPr lang="en-US" dirty="0" err="1" smtClean="0"/>
              <a:t>StructureSetLabel</a:t>
            </a:r>
            <a:r>
              <a:rPr lang="en-US" dirty="0" smtClean="0"/>
              <a:t> = </a:t>
            </a:r>
            <a:r>
              <a:rPr lang="en-US" dirty="0" err="1" smtClean="0"/>
              <a:t>observername.session</a:t>
            </a:r>
            <a:r>
              <a:rPr lang="en-US" dirty="0" smtClean="0"/>
              <a:t> </a:t>
            </a:r>
            <a:r>
              <a:rPr lang="en-US" dirty="0"/>
              <a:t>(taken from 9999,9000)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for the viewer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CT/</a:t>
            </a:r>
            <a:r>
              <a:rPr lang="en-US" sz="2000" dirty="0" err="1" smtClean="0"/>
              <a:t>sliceinfo.json</a:t>
            </a:r>
            <a:r>
              <a:rPr lang="en-US" sz="2000" dirty="0" smtClean="0"/>
              <a:t>: list of data per image slice with:</a:t>
            </a:r>
          </a:p>
          <a:p>
            <a:pPr lvl="1"/>
            <a:r>
              <a:rPr lang="en-US" sz="1600" dirty="0" smtClean="0"/>
              <a:t>UID, slice location, image position, image orientation, pixel size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CT/UID.jpg: jpeg with CT slice pixel range -1024..1024 HU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GS/</a:t>
            </a:r>
            <a:r>
              <a:rPr lang="en-US" sz="2000" dirty="0" err="1" smtClean="0"/>
              <a:t>UID.json</a:t>
            </a:r>
            <a:r>
              <a:rPr lang="en-US" sz="2000" dirty="0" smtClean="0"/>
              <a:t>: collated contours for this slice with:</a:t>
            </a:r>
          </a:p>
          <a:p>
            <a:pPr lvl="1"/>
            <a:r>
              <a:rPr lang="en-US" sz="1600" dirty="0" smtClean="0"/>
              <a:t>UID</a:t>
            </a:r>
          </a:p>
          <a:p>
            <a:pPr lvl="1"/>
            <a:r>
              <a:rPr lang="en-US" sz="1600" dirty="0" smtClean="0"/>
              <a:t>Selectors (</a:t>
            </a:r>
            <a:r>
              <a:rPr lang="en-US" sz="1600" dirty="0" err="1" smtClean="0"/>
              <a:t>fow</a:t>
            </a:r>
            <a:r>
              <a:rPr lang="en-US" sz="1600" dirty="0" smtClean="0"/>
              <a:t> now): structure name, observer, session</a:t>
            </a:r>
          </a:p>
          <a:p>
            <a:pPr lvl="1"/>
            <a:r>
              <a:rPr lang="en-US" sz="1600" dirty="0" smtClean="0"/>
              <a:t>Color = RGB</a:t>
            </a:r>
          </a:p>
          <a:p>
            <a:pPr lvl="1"/>
            <a:r>
              <a:rPr lang="en-US" sz="1600" dirty="0" smtClean="0"/>
              <a:t>Contours = Array of array of xyz triplets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GS/</a:t>
            </a:r>
            <a:r>
              <a:rPr lang="en-US" sz="2000" dirty="0" err="1" smtClean="0"/>
              <a:t>observer.json</a:t>
            </a:r>
            <a:endParaRPr lang="en-US" sz="2000" dirty="0" smtClean="0"/>
          </a:p>
          <a:p>
            <a:pPr lvl="1"/>
            <a:r>
              <a:rPr lang="en-US" sz="1600" dirty="0" smtClean="0"/>
              <a:t>All structures over all slices for this observer</a:t>
            </a:r>
            <a:endParaRPr lang="en-US" sz="1600" dirty="0"/>
          </a:p>
          <a:p>
            <a:pPr lvl="1"/>
            <a:r>
              <a:rPr lang="en-US" sz="1600" dirty="0" smtClean="0"/>
              <a:t>Mostly suitable for student viewer</a:t>
            </a:r>
          </a:p>
          <a:p>
            <a:pPr lvl="1"/>
            <a:r>
              <a:rPr lang="en-US" sz="1600" dirty="0" smtClean="0"/>
              <a:t>Student viewer can trigger conversion for self if needed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Observers/</a:t>
            </a:r>
            <a:r>
              <a:rPr lang="en-US" sz="2000" dirty="0" err="1" smtClean="0"/>
              <a:t>UID.json</a:t>
            </a:r>
            <a:r>
              <a:rPr lang="en-US" sz="2000" dirty="0" smtClean="0"/>
              <a:t> and Observers/</a:t>
            </a:r>
            <a:r>
              <a:rPr lang="en-US" sz="2000" dirty="0" err="1" smtClean="0"/>
              <a:t>observer.json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088515" y="6059269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is all sessions </a:t>
            </a:r>
            <a:br>
              <a:rPr lang="en-US" dirty="0" smtClean="0"/>
            </a:br>
            <a:r>
              <a:rPr lang="en-US" dirty="0" smtClean="0"/>
              <a:t>together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split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9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10</a:t>
            </a:r>
          </a:p>
          <a:p>
            <a:endParaRPr lang="en-US" dirty="0" smtClean="0"/>
          </a:p>
          <a:p>
            <a:r>
              <a:rPr lang="en-US" dirty="0" smtClean="0"/>
              <a:t>XAMPP 7.4.4.1</a:t>
            </a:r>
          </a:p>
          <a:p>
            <a:pPr lvl="1"/>
            <a:r>
              <a:rPr lang="en-US" dirty="0" smtClean="0"/>
              <a:t>All defaults</a:t>
            </a:r>
          </a:p>
          <a:p>
            <a:pPr lvl="1"/>
            <a:r>
              <a:rPr lang="en-US" dirty="0" smtClean="0"/>
              <a:t>C:\xampp</a:t>
            </a:r>
          </a:p>
          <a:p>
            <a:pPr lvl="1"/>
            <a:r>
              <a:rPr lang="en-US" dirty="0" smtClean="0"/>
              <a:t>Firewall allow access (ports 80, 443)</a:t>
            </a:r>
          </a:p>
          <a:p>
            <a:pPr lvl="1"/>
            <a:r>
              <a:rPr lang="en-US" dirty="0" smtClean="0"/>
              <a:t>Control panel - start apache</a:t>
            </a:r>
          </a:p>
          <a:p>
            <a:pPr lvl="1"/>
            <a:r>
              <a:rPr lang="en-US" dirty="0" smtClean="0"/>
              <a:t>Check 127.0.0.1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855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Main component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51037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Conquest DICOM server</a:t>
            </a:r>
          </a:p>
          <a:p>
            <a:pPr lvl="1"/>
            <a:r>
              <a:rPr lang="en-US" dirty="0" smtClean="0"/>
              <a:t>Scripting based web interface</a:t>
            </a:r>
          </a:p>
          <a:p>
            <a:pPr lvl="2"/>
            <a:r>
              <a:rPr lang="en-US" dirty="0" smtClean="0"/>
              <a:t>Extendible</a:t>
            </a:r>
          </a:p>
          <a:p>
            <a:pPr lvl="1"/>
            <a:r>
              <a:rPr lang="en-US" dirty="0" err="1" smtClean="0"/>
              <a:t>Anonymiser</a:t>
            </a:r>
            <a:endParaRPr lang="en-US" dirty="0" smtClean="0"/>
          </a:p>
          <a:p>
            <a:pPr lvl="1"/>
            <a:r>
              <a:rPr lang="en-US" dirty="0" smtClean="0"/>
              <a:t>De-</a:t>
            </a:r>
            <a:r>
              <a:rPr lang="en-US" dirty="0" err="1" smtClean="0"/>
              <a:t>anonymiser</a:t>
            </a:r>
            <a:endParaRPr lang="en-US" dirty="0" smtClean="0"/>
          </a:p>
          <a:p>
            <a:pPr lvl="1"/>
            <a:r>
              <a:rPr lang="en-US" dirty="0" smtClean="0"/>
              <a:t>Upload and process</a:t>
            </a:r>
          </a:p>
          <a:p>
            <a:pPr lvl="1"/>
            <a:r>
              <a:rPr lang="en-US" dirty="0" smtClean="0"/>
              <a:t>Database query from web</a:t>
            </a:r>
          </a:p>
          <a:p>
            <a:pPr lvl="1"/>
            <a:r>
              <a:rPr lang="en-US" dirty="0" smtClean="0"/>
              <a:t>Convert DICOM data to web data</a:t>
            </a:r>
          </a:p>
          <a:p>
            <a:pPr lvl="1"/>
            <a:r>
              <a:rPr lang="en-US" dirty="0" smtClean="0"/>
              <a:t>Software updater</a:t>
            </a:r>
          </a:p>
          <a:p>
            <a:pPr lvl="1"/>
            <a:r>
              <a:rPr lang="en-US" dirty="0" smtClean="0"/>
              <a:t>Down/upload </a:t>
            </a:r>
            <a:r>
              <a:rPr lang="en-US" dirty="0" err="1" smtClean="0"/>
              <a:t>anonymisation</a:t>
            </a:r>
            <a:r>
              <a:rPr lang="en-US" dirty="0" smtClean="0"/>
              <a:t> table</a:t>
            </a:r>
          </a:p>
          <a:p>
            <a:pPr lvl="1"/>
            <a:r>
              <a:rPr lang="en-US" dirty="0" smtClean="0"/>
              <a:t>Linux or Windows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2950" y="1219200"/>
            <a:ext cx="4591050" cy="3240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19200"/>
            <a:ext cx="31369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AutoShape 6" descr="Image result for xamp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Dicom</a:t>
            </a:r>
            <a:r>
              <a:rPr lang="en-US" dirty="0" smtClean="0"/>
              <a:t> </a:t>
            </a:r>
            <a:r>
              <a:rPr lang="en-US" dirty="0"/>
              <a:t>server </a:t>
            </a:r>
            <a:r>
              <a:rPr lang="en-US" dirty="0" smtClean="0"/>
              <a:t>conquest150beta2 (</a:t>
            </a:r>
            <a:r>
              <a:rPr lang="en-US" dirty="0" err="1"/>
              <a:t>G</a:t>
            </a:r>
            <a:r>
              <a:rPr lang="en-US" dirty="0" err="1" smtClean="0"/>
              <a:t>ithub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Unzip to e.g. conquest150beta2</a:t>
            </a:r>
          </a:p>
          <a:p>
            <a:pPr lvl="1"/>
            <a:r>
              <a:rPr lang="en-US" dirty="0" err="1" smtClean="0"/>
              <a:t>Conquestdicomserver</a:t>
            </a:r>
            <a:endParaRPr lang="en-US" dirty="0" smtClean="0"/>
          </a:p>
          <a:p>
            <a:pPr lvl="1"/>
            <a:r>
              <a:rPr lang="en-US" dirty="0" smtClean="0"/>
              <a:t>Firewall allow access (port 104)</a:t>
            </a:r>
          </a:p>
          <a:p>
            <a:pPr lvl="1"/>
            <a:r>
              <a:rPr lang="en-US" dirty="0" smtClean="0"/>
              <a:t>Save settings</a:t>
            </a:r>
          </a:p>
          <a:p>
            <a:pPr lvl="1"/>
            <a:r>
              <a:rPr lang="en-US" dirty="0" err="1" smtClean="0"/>
              <a:t>Regen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Copy </a:t>
            </a:r>
            <a:r>
              <a:rPr lang="en-US" dirty="0" err="1" smtClean="0"/>
              <a:t>process_inholland.lua</a:t>
            </a:r>
            <a:r>
              <a:rPr lang="en-US" dirty="0" smtClean="0"/>
              <a:t> to </a:t>
            </a:r>
            <a:r>
              <a:rPr lang="en-US" dirty="0" err="1" smtClean="0"/>
              <a:t>lua</a:t>
            </a:r>
            <a:r>
              <a:rPr lang="en-US" dirty="0" smtClean="0"/>
              <a:t> folder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dicom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 contents to 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cgi</a:t>
            </a:r>
            <a:r>
              <a:rPr lang="en-US" dirty="0" smtClean="0"/>
              <a:t>-bin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dicom</a:t>
            </a:r>
            <a:r>
              <a:rPr lang="en-US" dirty="0" smtClean="0"/>
              <a:t>/</a:t>
            </a:r>
            <a:r>
              <a:rPr lang="en-US" dirty="0" err="1" smtClean="0"/>
              <a:t>htdocs</a:t>
            </a:r>
            <a:r>
              <a:rPr lang="en-US" dirty="0" smtClean="0"/>
              <a:t> contents to 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htdocs</a:t>
            </a:r>
            <a:endParaRPr lang="en-US" dirty="0" smtClean="0"/>
          </a:p>
          <a:p>
            <a:r>
              <a:rPr lang="en-US" dirty="0" smtClean="0"/>
              <a:t>Copy teachertool.html, </a:t>
            </a:r>
            <a:r>
              <a:rPr lang="en-US" dirty="0" err="1" smtClean="0"/>
              <a:t>vue</a:t>
            </a:r>
            <a:r>
              <a:rPr lang="en-US" dirty="0" smtClean="0"/>
              <a:t>, </a:t>
            </a:r>
            <a:r>
              <a:rPr lang="en-US" dirty="0" err="1" smtClean="0"/>
              <a:t>axios</a:t>
            </a:r>
            <a:r>
              <a:rPr lang="en-US" dirty="0" smtClean="0"/>
              <a:t> to </a:t>
            </a:r>
            <a:r>
              <a:rPr lang="en-US" dirty="0" err="1" smtClean="0"/>
              <a:t>xampp</a:t>
            </a:r>
            <a:r>
              <a:rPr lang="en-US" dirty="0" smtClean="0"/>
              <a:t>/</a:t>
            </a:r>
            <a:r>
              <a:rPr lang="en-US" dirty="0" err="1" smtClean="0"/>
              <a:t>htdocs</a:t>
            </a:r>
            <a:r>
              <a:rPr lang="en-US" dirty="0" smtClean="0"/>
              <a:t>/</a:t>
            </a:r>
            <a:r>
              <a:rPr lang="en-US" dirty="0" err="1" smtClean="0"/>
              <a:t>inholland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Try: http://127.0.0.1/cgibin/newweb/dgate.exe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6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module &amp; patient</a:t>
            </a:r>
          </a:p>
          <a:p>
            <a:r>
              <a:rPr lang="en-US" dirty="0" smtClean="0"/>
              <a:t>Access student database</a:t>
            </a:r>
          </a:p>
          <a:p>
            <a:r>
              <a:rPr lang="en-US" dirty="0" smtClean="0"/>
              <a:t>Choose contours for:</a:t>
            </a:r>
          </a:p>
          <a:p>
            <a:pPr lvl="1"/>
            <a:r>
              <a:rPr lang="en-US" dirty="0" smtClean="0"/>
              <a:t>Individual student / all students</a:t>
            </a:r>
          </a:p>
          <a:p>
            <a:pPr lvl="1"/>
            <a:r>
              <a:rPr lang="en-US" dirty="0" smtClean="0"/>
              <a:t>Individual session / all sessions</a:t>
            </a:r>
          </a:p>
          <a:p>
            <a:pPr lvl="1"/>
            <a:r>
              <a:rPr lang="en-US" dirty="0" smtClean="0"/>
              <a:t>Individual </a:t>
            </a:r>
            <a:r>
              <a:rPr lang="en-US" dirty="0" err="1" smtClean="0"/>
              <a:t>cohort_year</a:t>
            </a:r>
            <a:r>
              <a:rPr lang="en-US" dirty="0" smtClean="0"/>
              <a:t> / all </a:t>
            </a:r>
            <a:r>
              <a:rPr lang="en-US" dirty="0" err="1" smtClean="0"/>
              <a:t>cohort_years</a:t>
            </a:r>
            <a:endParaRPr lang="en-US" dirty="0" smtClean="0"/>
          </a:p>
          <a:p>
            <a:pPr lvl="1"/>
            <a:r>
              <a:rPr lang="en-US" dirty="0"/>
              <a:t>Individual </a:t>
            </a:r>
            <a:r>
              <a:rPr lang="en-US" dirty="0" err="1" smtClean="0"/>
              <a:t>study_year</a:t>
            </a:r>
            <a:r>
              <a:rPr lang="en-US" dirty="0" smtClean="0"/>
              <a:t> </a:t>
            </a:r>
            <a:r>
              <a:rPr lang="en-US" dirty="0"/>
              <a:t>/ all </a:t>
            </a:r>
            <a:r>
              <a:rPr lang="en-US" dirty="0" err="1" smtClean="0"/>
              <a:t>study_years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9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Conquest DICOM server with update</a:t>
            </a:r>
          </a:p>
          <a:p>
            <a:pPr lvl="1"/>
            <a:r>
              <a:rPr lang="en-US" dirty="0" smtClean="0"/>
              <a:t>Added web scripted add/modification of objects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E.g. Add CT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 err="1"/>
              <a:t>P</a:t>
            </a:r>
            <a:r>
              <a:rPr lang="en-US" dirty="0" err="1" smtClean="0"/>
              <a:t>atientID</a:t>
            </a:r>
            <a:r>
              <a:rPr lang="en-US" dirty="0" smtClean="0"/>
              <a:t> to inholland_bekken_1</a:t>
            </a:r>
          </a:p>
          <a:p>
            <a:pPr lvl="2"/>
            <a:r>
              <a:rPr lang="en-US" dirty="0" smtClean="0"/>
              <a:t>Write </a:t>
            </a:r>
            <a:r>
              <a:rPr lang="en-US" dirty="0" err="1" smtClean="0"/>
              <a:t>StudyInstanceUID</a:t>
            </a:r>
            <a:r>
              <a:rPr lang="en-US" dirty="0" smtClean="0"/>
              <a:t> to study database; via REST interface</a:t>
            </a:r>
          </a:p>
          <a:p>
            <a:pPr lvl="1"/>
            <a:r>
              <a:rPr lang="en-US" dirty="0" smtClean="0"/>
              <a:t>E.g. Add RTSTRUCT as template – </a:t>
            </a:r>
            <a:r>
              <a:rPr lang="en-US" dirty="0" err="1" smtClean="0"/>
              <a:t>naam</a:t>
            </a:r>
            <a:r>
              <a:rPr lang="en-US" dirty="0" smtClean="0"/>
              <a:t>, </a:t>
            </a:r>
            <a:r>
              <a:rPr lang="en-US" dirty="0" err="1" smtClean="0"/>
              <a:t>kleur</a:t>
            </a:r>
            <a:r>
              <a:rPr lang="en-US" dirty="0" smtClean="0"/>
              <a:t>, </a:t>
            </a:r>
            <a:r>
              <a:rPr lang="en-US" dirty="0" err="1" smtClean="0"/>
              <a:t>aantal</a:t>
            </a:r>
            <a:endParaRPr lang="en-US" dirty="0" smtClean="0"/>
          </a:p>
          <a:p>
            <a:pPr lvl="2"/>
            <a:r>
              <a:rPr lang="en-US" dirty="0" smtClean="0"/>
              <a:t>clear contents to create template</a:t>
            </a:r>
          </a:p>
          <a:p>
            <a:pPr lvl="2"/>
            <a:r>
              <a:rPr lang="en-US" dirty="0"/>
              <a:t>change </a:t>
            </a:r>
            <a:r>
              <a:rPr lang="en-US" dirty="0" err="1"/>
              <a:t>P</a:t>
            </a:r>
            <a:r>
              <a:rPr lang="en-US" dirty="0" err="1" smtClean="0"/>
              <a:t>atientID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inholland_bekken_1</a:t>
            </a:r>
          </a:p>
          <a:p>
            <a:pPr lvl="2"/>
            <a:r>
              <a:rPr lang="en-US" dirty="0" smtClean="0"/>
              <a:t>Write SOP to patient database</a:t>
            </a:r>
            <a:r>
              <a:rPr lang="en-US" dirty="0"/>
              <a:t> ; via REST interface</a:t>
            </a:r>
            <a:endParaRPr lang="en-US" dirty="0" smtClean="0"/>
          </a:p>
          <a:p>
            <a:pPr lvl="1"/>
            <a:r>
              <a:rPr lang="en-US" dirty="0"/>
              <a:t>E.g. Add RTSTRUCT as </a:t>
            </a:r>
            <a:r>
              <a:rPr lang="en-US" dirty="0" smtClean="0"/>
              <a:t>ground truth</a:t>
            </a:r>
            <a:endParaRPr lang="en-US" dirty="0"/>
          </a:p>
          <a:p>
            <a:pPr lvl="2"/>
            <a:r>
              <a:rPr lang="en-US" dirty="0"/>
              <a:t>C</a:t>
            </a:r>
            <a:r>
              <a:rPr lang="en-US" dirty="0" smtClean="0"/>
              <a:t>hange </a:t>
            </a:r>
            <a:r>
              <a:rPr lang="en-US" dirty="0" err="1"/>
              <a:t>PatientID</a:t>
            </a:r>
            <a:r>
              <a:rPr lang="en-US" dirty="0"/>
              <a:t> to inholland_bekken_1</a:t>
            </a:r>
          </a:p>
          <a:p>
            <a:pPr lvl="2"/>
            <a:r>
              <a:rPr lang="en-US" dirty="0"/>
              <a:t>Write </a:t>
            </a:r>
            <a:r>
              <a:rPr lang="en-US" dirty="0" smtClean="0"/>
              <a:t>SOP to </a:t>
            </a:r>
            <a:r>
              <a:rPr lang="en-US" dirty="0"/>
              <a:t>patient </a:t>
            </a:r>
            <a:r>
              <a:rPr lang="en-US" dirty="0" smtClean="0"/>
              <a:t>database</a:t>
            </a:r>
            <a:r>
              <a:rPr lang="en-US" dirty="0"/>
              <a:t> ; via REST interface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73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teachertool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serverip</a:t>
            </a:r>
            <a:endParaRPr lang="en-US" dirty="0" smtClean="0"/>
          </a:p>
          <a:p>
            <a:r>
              <a:rPr lang="en-US" dirty="0" smtClean="0"/>
              <a:t>Change with IP address of </a:t>
            </a:r>
            <a:r>
              <a:rPr lang="en-US" dirty="0" err="1" smtClean="0"/>
              <a:t>dicom</a:t>
            </a:r>
            <a:r>
              <a:rPr lang="en-US" dirty="0" smtClean="0"/>
              <a:t> server</a:t>
            </a:r>
          </a:p>
          <a:p>
            <a:pPr lvl="1"/>
            <a:r>
              <a:rPr lang="en-US" dirty="0" smtClean="0"/>
              <a:t>(must be </a:t>
            </a:r>
            <a:r>
              <a:rPr lang="en-US" dirty="0" err="1" smtClean="0"/>
              <a:t>domainname</a:t>
            </a:r>
            <a:r>
              <a:rPr lang="en-US" dirty="0" smtClean="0"/>
              <a:t>, or just 127.0.0.1 or blank)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01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Add session to collated output files for observers</a:t>
            </a:r>
          </a:p>
          <a:p>
            <a:r>
              <a:rPr lang="en-US" dirty="0" smtClean="0"/>
              <a:t>Add function to add original RTSTRUCT as observer (not gold standard)</a:t>
            </a:r>
          </a:p>
          <a:p>
            <a:r>
              <a:rPr lang="en-US" dirty="0" smtClean="0"/>
              <a:t>Backup </a:t>
            </a:r>
            <a:r>
              <a:rPr lang="en-US" dirty="0" err="1" smtClean="0"/>
              <a:t>anonymization</a:t>
            </a:r>
            <a:r>
              <a:rPr lang="en-US" dirty="0" smtClean="0"/>
              <a:t> table at critical steps</a:t>
            </a:r>
          </a:p>
          <a:p>
            <a:endParaRPr lang="en-US" dirty="0"/>
          </a:p>
          <a:p>
            <a:r>
              <a:rPr lang="en-US" dirty="0" smtClean="0"/>
              <a:t>Test template</a:t>
            </a:r>
          </a:p>
          <a:p>
            <a:r>
              <a:rPr lang="en-US" dirty="0" smtClean="0"/>
              <a:t>Make specs of computer/</a:t>
            </a:r>
            <a:r>
              <a:rPr lang="en-US" dirty="0" err="1" smtClean="0"/>
              <a:t>dicom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Convert time ~1s per RTSTRUCT</a:t>
            </a:r>
          </a:p>
          <a:p>
            <a:endParaRPr lang="en-US" dirty="0"/>
          </a:p>
          <a:p>
            <a:r>
              <a:rPr lang="en-US" dirty="0" smtClean="0"/>
              <a:t>Windows 2012R2</a:t>
            </a:r>
          </a:p>
          <a:p>
            <a:r>
              <a:rPr lang="en-US" dirty="0" smtClean="0"/>
              <a:t>SQL server, </a:t>
            </a:r>
            <a:r>
              <a:rPr lang="en-US" dirty="0" err="1" smtClean="0"/>
              <a:t>eg</a:t>
            </a:r>
            <a:r>
              <a:rPr lang="en-US" dirty="0" smtClean="0"/>
              <a:t>. MySQL, </a:t>
            </a:r>
            <a:r>
              <a:rPr lang="en-US" dirty="0" err="1" smtClean="0"/>
              <a:t>Postgres</a:t>
            </a:r>
            <a:r>
              <a:rPr lang="en-US" dirty="0" smtClean="0"/>
              <a:t> (, </a:t>
            </a:r>
            <a:r>
              <a:rPr lang="en-US" dirty="0" err="1" smtClean="0"/>
              <a:t>SQLserver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Apache webserver (, IIS)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5638800"/>
            <a:ext cx="213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SELECT * from </a:t>
            </a:r>
            <a:r>
              <a:rPr lang="en-GB" sz="1100" dirty="0" err="1"/>
              <a:t>myTable</a:t>
            </a:r>
            <a:r>
              <a:rPr lang="en-GB" sz="1100" dirty="0"/>
              <a:t> 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INTO </a:t>
            </a:r>
            <a:r>
              <a:rPr lang="en-GB" sz="1100" dirty="0"/>
              <a:t>OUTFILE '/</a:t>
            </a:r>
            <a:r>
              <a:rPr lang="en-GB" sz="1100" dirty="0" err="1"/>
              <a:t>tmp</a:t>
            </a:r>
            <a:r>
              <a:rPr lang="en-GB" sz="1100" dirty="0"/>
              <a:t>/querydump.csv' </a:t>
            </a:r>
            <a:endParaRPr lang="en-GB" sz="1100" dirty="0" smtClean="0"/>
          </a:p>
          <a:p>
            <a:r>
              <a:rPr lang="en-GB" sz="1100" dirty="0" smtClean="0"/>
              <a:t>FIELDS </a:t>
            </a:r>
            <a:r>
              <a:rPr lang="en-GB" sz="1100" dirty="0"/>
              <a:t>TERMINATED BY ',' </a:t>
            </a:r>
            <a:endParaRPr lang="en-GB" sz="1100" dirty="0" smtClean="0"/>
          </a:p>
          <a:p>
            <a:r>
              <a:rPr lang="en-GB" sz="1100" dirty="0" smtClean="0"/>
              <a:t>ENCLOSED </a:t>
            </a:r>
            <a:r>
              <a:rPr lang="en-GB" sz="1100" dirty="0"/>
              <a:t>BY '"' </a:t>
            </a:r>
            <a:endParaRPr lang="en-GB" sz="1100" dirty="0" smtClean="0"/>
          </a:p>
          <a:p>
            <a:r>
              <a:rPr lang="en-GB" sz="1100" dirty="0" smtClean="0"/>
              <a:t>LINES </a:t>
            </a:r>
            <a:r>
              <a:rPr lang="en-GB" sz="1100" dirty="0"/>
              <a:t>TERMINATED BY '\n'</a:t>
            </a:r>
          </a:p>
        </p:txBody>
      </p:sp>
    </p:spTree>
    <p:extLst>
      <p:ext uri="{BB962C8B-B14F-4D97-AF65-F5344CB8AC3E}">
        <p14:creationId xmlns:p14="http://schemas.microsoft.com/office/powerpoint/2010/main" val="1385274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Suggested server specifications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Windows server 2012R2</a:t>
            </a:r>
          </a:p>
          <a:p>
            <a:r>
              <a:rPr lang="en-GB" dirty="0" smtClean="0"/>
              <a:t>8GB RAM</a:t>
            </a:r>
          </a:p>
          <a:p>
            <a:r>
              <a:rPr lang="en-GB" dirty="0" smtClean="0"/>
              <a:t>Core I5 2.6GHz or better</a:t>
            </a:r>
          </a:p>
          <a:p>
            <a:r>
              <a:rPr lang="en-GB" dirty="0" smtClean="0"/>
              <a:t>512 GB SSD drive, with 400GB free space</a:t>
            </a:r>
          </a:p>
          <a:p>
            <a:r>
              <a:rPr lang="en-GB" dirty="0" smtClean="0"/>
              <a:t>Backup on other server</a:t>
            </a:r>
          </a:p>
          <a:p>
            <a:r>
              <a:rPr lang="en-GB" dirty="0" smtClean="0"/>
              <a:t>Daily backup of database</a:t>
            </a:r>
          </a:p>
          <a:p>
            <a:endParaRPr lang="en-GB" dirty="0"/>
          </a:p>
          <a:p>
            <a:r>
              <a:rPr lang="en-GB" dirty="0" smtClean="0"/>
              <a:t>XAMPP as webserver/database server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6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6745918" y="533400"/>
            <a:ext cx="2337697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40934" y="533400"/>
            <a:ext cx="3018873" cy="6324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859296" y="914400"/>
            <a:ext cx="16502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Module-Patient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2696" y="1459468"/>
            <a:ext cx="12920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Source 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2616" y="4126468"/>
            <a:ext cx="9375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0696" y="1992868"/>
            <a:ext cx="4214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55149" y="2983468"/>
            <a:ext cx="10491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7619" y="2438400"/>
            <a:ext cx="6992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Slices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82072" y="3516868"/>
            <a:ext cx="1144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RTSTRUCT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68869" y="4648200"/>
            <a:ext cx="150502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Gold standard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82072" y="5181600"/>
            <a:ext cx="1144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RTSTRUCT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87382" y="5802868"/>
            <a:ext cx="18962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Session-Observers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82072" y="6260068"/>
            <a:ext cx="1144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RTSTRUCT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160058" y="76200"/>
            <a:ext cx="2218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DICOM server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stCxn id="4" idx="3"/>
            <a:endCxn id="17" idx="1"/>
          </p:cNvCxnSpPr>
          <p:nvPr/>
        </p:nvCxnSpPr>
        <p:spPr>
          <a:xfrm flipV="1">
            <a:off x="3684716" y="1632466"/>
            <a:ext cx="1151291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36007" y="1447800"/>
            <a:ext cx="11423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1782" y="1371600"/>
            <a:ext cx="9780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anonymise</a:t>
            </a:r>
            <a:endParaRPr lang="en-US" sz="1400" dirty="0" smtClean="0"/>
          </a:p>
          <a:p>
            <a:r>
              <a:rPr lang="en-US" sz="1400" dirty="0" smtClean="0"/>
              <a:t>Student ID</a:t>
            </a:r>
          </a:p>
          <a:p>
            <a:r>
              <a:rPr lang="en-US" sz="1400" dirty="0" smtClean="0"/>
              <a:t>Session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4980052" y="3137130"/>
            <a:ext cx="8542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Modify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984941" y="3906798"/>
            <a:ext cx="861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674" y="1992868"/>
            <a:ext cx="861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1" idx="3"/>
            <a:endCxn id="6" idx="1"/>
          </p:cNvCxnSpPr>
          <p:nvPr/>
        </p:nvCxnSpPr>
        <p:spPr>
          <a:xfrm>
            <a:off x="949807" y="2177534"/>
            <a:ext cx="201088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92658" y="1893546"/>
            <a:ext cx="97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anonymise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58985" y="2994922"/>
            <a:ext cx="861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  <a:endCxn id="7" idx="1"/>
          </p:cNvCxnSpPr>
          <p:nvPr/>
        </p:nvCxnSpPr>
        <p:spPr>
          <a:xfrm flipV="1">
            <a:off x="920118" y="3168134"/>
            <a:ext cx="2035031" cy="114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192211" y="2895600"/>
            <a:ext cx="1568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</a:t>
            </a:r>
            <a:r>
              <a:rPr lang="en-US" sz="1400" dirty="0" err="1" smtClean="0"/>
              <a:t>nonymise&amp;empty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5407" y="4659868"/>
            <a:ext cx="8611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3"/>
            <a:endCxn id="10" idx="1"/>
          </p:cNvCxnSpPr>
          <p:nvPr/>
        </p:nvCxnSpPr>
        <p:spPr>
          <a:xfrm flipV="1">
            <a:off x="896540" y="4832866"/>
            <a:ext cx="1972329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934504" y="6096000"/>
            <a:ext cx="8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collate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20" idx="2"/>
            <a:endCxn id="13" idx="3"/>
          </p:cNvCxnSpPr>
          <p:nvPr/>
        </p:nvCxnSpPr>
        <p:spPr>
          <a:xfrm flipH="1">
            <a:off x="4526296" y="4276130"/>
            <a:ext cx="889212" cy="21686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7579062">
            <a:off x="4508864" y="5023393"/>
            <a:ext cx="121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dirty="0" smtClean="0"/>
              <a:t>e-</a:t>
            </a:r>
            <a:r>
              <a:rPr lang="en-US" sz="1400" dirty="0" err="1" smtClean="0"/>
              <a:t>anonymise</a:t>
            </a:r>
            <a:endParaRPr lang="en-US" sz="1400" dirty="0"/>
          </a:p>
        </p:txBody>
      </p:sp>
      <p:cxnSp>
        <p:nvCxnSpPr>
          <p:cNvPr id="39" name="Straight Arrow Connector 38"/>
          <p:cNvCxnSpPr>
            <a:stCxn id="17" idx="2"/>
            <a:endCxn id="19" idx="0"/>
          </p:cNvCxnSpPr>
          <p:nvPr/>
        </p:nvCxnSpPr>
        <p:spPr>
          <a:xfrm>
            <a:off x="5407189" y="1817132"/>
            <a:ext cx="0" cy="1319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2"/>
            <a:endCxn id="20" idx="0"/>
          </p:cNvCxnSpPr>
          <p:nvPr/>
        </p:nvCxnSpPr>
        <p:spPr>
          <a:xfrm>
            <a:off x="5407189" y="3506462"/>
            <a:ext cx="8319" cy="400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858000" y="6260068"/>
            <a:ext cx="14237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per slice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13" idx="3"/>
            <a:endCxn id="57" idx="1"/>
          </p:cNvCxnSpPr>
          <p:nvPr/>
        </p:nvCxnSpPr>
        <p:spPr>
          <a:xfrm>
            <a:off x="4526296" y="6444734"/>
            <a:ext cx="23317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0" y="457200"/>
            <a:ext cx="6446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Teacher		Patient  Study  Series Image	         	Student</a:t>
            </a:r>
          </a:p>
          <a:p>
            <a:r>
              <a:rPr lang="en-US" i="1" dirty="0" smtClean="0"/>
              <a:t>tool						tool</a:t>
            </a:r>
            <a:endParaRPr lang="en-US" i="1" dirty="0"/>
          </a:p>
        </p:txBody>
      </p:sp>
      <p:sp>
        <p:nvSpPr>
          <p:cNvPr id="63" name="TextBox 62"/>
          <p:cNvSpPr txBox="1"/>
          <p:nvPr/>
        </p:nvSpPr>
        <p:spPr>
          <a:xfrm>
            <a:off x="1178407" y="4569023"/>
            <a:ext cx="978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anonymise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5939415" y="5029200"/>
            <a:ext cx="8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collate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6858000" y="5193268"/>
            <a:ext cx="14237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r>
              <a:rPr lang="en-US" dirty="0" smtClean="0"/>
              <a:t> per slice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11" idx="3"/>
            <a:endCxn id="65" idx="1"/>
          </p:cNvCxnSpPr>
          <p:nvPr/>
        </p:nvCxnSpPr>
        <p:spPr>
          <a:xfrm>
            <a:off x="4526296" y="5366266"/>
            <a:ext cx="2331704" cy="11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732058" y="76200"/>
            <a:ext cx="184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Web server</a:t>
            </a:r>
            <a:endParaRPr 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5934504" y="2286000"/>
            <a:ext cx="8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collate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14159" y="2438400"/>
            <a:ext cx="14366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Jpeg per slice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" idx="3"/>
            <a:endCxn id="73" idx="1"/>
          </p:cNvCxnSpPr>
          <p:nvPr/>
        </p:nvCxnSpPr>
        <p:spPr>
          <a:xfrm>
            <a:off x="4086849" y="2623066"/>
            <a:ext cx="2727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34472" y="5334000"/>
            <a:ext cx="1144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RTSTRUCT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534472" y="6412468"/>
            <a:ext cx="11442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RTSTRUCT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17207" y="3048000"/>
            <a:ext cx="153561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Signed 3D </a:t>
            </a:r>
            <a:r>
              <a:rPr lang="en-US" sz="1400" i="1" dirty="0" err="1" smtClean="0"/>
              <a:t>distxfm</a:t>
            </a:r>
            <a:r>
              <a:rPr lang="en-US" sz="1400" i="1" dirty="0" smtClean="0"/>
              <a:t> </a:t>
            </a:r>
            <a:br>
              <a:rPr lang="en-US" sz="1400" i="1" dirty="0" smtClean="0"/>
            </a:br>
            <a:r>
              <a:rPr lang="en-US" sz="1400" i="1" dirty="0" smtClean="0"/>
              <a:t>of 1-3 GS as </a:t>
            </a:r>
          </a:p>
          <a:p>
            <a:r>
              <a:rPr lang="en-US" sz="1400" i="1" dirty="0" err="1" smtClean="0"/>
              <a:t>png</a:t>
            </a:r>
            <a:r>
              <a:rPr lang="en-US" sz="1400" i="1" dirty="0" smtClean="0"/>
              <a:t> files in .5mm</a:t>
            </a:r>
            <a:endParaRPr lang="en-US" sz="1400" i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02991" y="3953470"/>
            <a:ext cx="153561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Signed 3D </a:t>
            </a:r>
            <a:r>
              <a:rPr lang="en-US" sz="1400" i="1" dirty="0" err="1" smtClean="0"/>
              <a:t>distxfm</a:t>
            </a:r>
            <a:r>
              <a:rPr lang="en-US" sz="1400" i="1" dirty="0" smtClean="0"/>
              <a:t> </a:t>
            </a:r>
            <a:br>
              <a:rPr lang="en-US" sz="1400" i="1" dirty="0" smtClean="0"/>
            </a:br>
            <a:r>
              <a:rPr lang="en-US" sz="1400" i="1" dirty="0" smtClean="0"/>
              <a:t>of 1-3 masks as </a:t>
            </a:r>
          </a:p>
          <a:p>
            <a:r>
              <a:rPr lang="en-US" sz="1400" i="1" dirty="0" err="1" smtClean="0"/>
              <a:t>png</a:t>
            </a:r>
            <a:r>
              <a:rPr lang="en-US" sz="1400" i="1" dirty="0" smtClean="0"/>
              <a:t> files in .5 mm</a:t>
            </a:r>
            <a:endParaRPr lang="en-US" sz="1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928349" y="3516868"/>
            <a:ext cx="6248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</a:t>
            </a:r>
            <a:endParaRPr lang="en-US" dirty="0"/>
          </a:p>
        </p:txBody>
      </p:sp>
      <p:cxnSp>
        <p:nvCxnSpPr>
          <p:cNvPr id="50" name="Straight Arrow Connector 49"/>
          <p:cNvCxnSpPr>
            <a:stCxn id="9" idx="3"/>
            <a:endCxn id="3" idx="1"/>
          </p:cNvCxnSpPr>
          <p:nvPr/>
        </p:nvCxnSpPr>
        <p:spPr>
          <a:xfrm>
            <a:off x="4526296" y="3701534"/>
            <a:ext cx="14020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3"/>
            <a:endCxn id="47" idx="1"/>
          </p:cNvCxnSpPr>
          <p:nvPr/>
        </p:nvCxnSpPr>
        <p:spPr>
          <a:xfrm flipV="1">
            <a:off x="6553200" y="3417332"/>
            <a:ext cx="264007" cy="284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" idx="3"/>
            <a:endCxn id="48" idx="1"/>
          </p:cNvCxnSpPr>
          <p:nvPr/>
        </p:nvCxnSpPr>
        <p:spPr>
          <a:xfrm>
            <a:off x="6553200" y="3701534"/>
            <a:ext cx="249791" cy="621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1" idx="3"/>
            <a:endCxn id="3" idx="1"/>
          </p:cNvCxnSpPr>
          <p:nvPr/>
        </p:nvCxnSpPr>
        <p:spPr>
          <a:xfrm flipV="1">
            <a:off x="4526296" y="3701534"/>
            <a:ext cx="1402053" cy="1664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3"/>
            <a:endCxn id="3" idx="1"/>
          </p:cNvCxnSpPr>
          <p:nvPr/>
        </p:nvCxnSpPr>
        <p:spPr>
          <a:xfrm>
            <a:off x="4086849" y="2623066"/>
            <a:ext cx="1841500" cy="1078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7" idx="3"/>
            <a:endCxn id="56" idx="0"/>
          </p:cNvCxnSpPr>
          <p:nvPr/>
        </p:nvCxnSpPr>
        <p:spPr>
          <a:xfrm>
            <a:off x="8352820" y="3417332"/>
            <a:ext cx="236772" cy="13832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3"/>
            <a:endCxn id="56" idx="2"/>
          </p:cNvCxnSpPr>
          <p:nvPr/>
        </p:nvCxnSpPr>
        <p:spPr>
          <a:xfrm flipV="1">
            <a:off x="8281788" y="5108377"/>
            <a:ext cx="307804" cy="133635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718780" y="2209800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images</a:t>
            </a:r>
            <a:endParaRPr lang="en-US" sz="1100" dirty="0"/>
          </a:p>
        </p:txBody>
      </p:sp>
      <p:sp>
        <p:nvSpPr>
          <p:cNvPr id="81" name="TextBox 80"/>
          <p:cNvSpPr txBox="1"/>
          <p:nvPr/>
        </p:nvSpPr>
        <p:spPr>
          <a:xfrm>
            <a:off x="7411118" y="5529590"/>
            <a:ext cx="1047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Gold standards</a:t>
            </a:r>
            <a:endParaRPr lang="en-US" sz="1100" dirty="0"/>
          </a:p>
        </p:txBody>
      </p:sp>
      <p:sp>
        <p:nvSpPr>
          <p:cNvPr id="82" name="TextBox 81"/>
          <p:cNvSpPr txBox="1"/>
          <p:nvPr/>
        </p:nvSpPr>
        <p:spPr>
          <a:xfrm>
            <a:off x="7598424" y="6570452"/>
            <a:ext cx="7649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Observers</a:t>
            </a:r>
            <a:endParaRPr lang="en-US" sz="1100" dirty="0"/>
          </a:p>
        </p:txBody>
      </p:sp>
      <p:sp>
        <p:nvSpPr>
          <p:cNvPr id="83" name="TextBox 82"/>
          <p:cNvSpPr txBox="1"/>
          <p:nvPr/>
        </p:nvSpPr>
        <p:spPr>
          <a:xfrm>
            <a:off x="8077200" y="1295400"/>
            <a:ext cx="8418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Viewer</a:t>
            </a:r>
            <a:endParaRPr lang="en-US" dirty="0"/>
          </a:p>
        </p:txBody>
      </p:sp>
      <p:cxnSp>
        <p:nvCxnSpPr>
          <p:cNvPr id="85" name="Shape 84"/>
          <p:cNvCxnSpPr>
            <a:stCxn id="73" idx="3"/>
            <a:endCxn id="83" idx="2"/>
          </p:cNvCxnSpPr>
          <p:nvPr/>
        </p:nvCxnSpPr>
        <p:spPr>
          <a:xfrm flipV="1">
            <a:off x="8250771" y="1664732"/>
            <a:ext cx="247378" cy="9583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86"/>
          <p:cNvCxnSpPr>
            <a:stCxn id="65" idx="3"/>
            <a:endCxn id="83" idx="2"/>
          </p:cNvCxnSpPr>
          <p:nvPr/>
        </p:nvCxnSpPr>
        <p:spPr>
          <a:xfrm flipV="1">
            <a:off x="8281788" y="1664732"/>
            <a:ext cx="216361" cy="37132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57" idx="3"/>
            <a:endCxn id="83" idx="2"/>
          </p:cNvCxnSpPr>
          <p:nvPr/>
        </p:nvCxnSpPr>
        <p:spPr>
          <a:xfrm flipV="1">
            <a:off x="8281788" y="1664732"/>
            <a:ext cx="216361" cy="47800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111384" y="4800600"/>
            <a:ext cx="956416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Evaluation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1634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413692" y="1307068"/>
            <a:ext cx="2667000" cy="33644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30546" y="70366"/>
            <a:ext cx="2667000" cy="457783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6" idx="2"/>
          </p:cNvCxnSpPr>
          <p:nvPr/>
        </p:nvCxnSpPr>
        <p:spPr>
          <a:xfrm flipH="1">
            <a:off x="2273503" y="2343788"/>
            <a:ext cx="1" cy="2553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0" y="1623536"/>
            <a:ext cx="873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</a:t>
            </a:r>
            <a:r>
              <a:rPr lang="en-US" dirty="0" err="1" smtClean="0"/>
              <a:t>gi</a:t>
            </a:r>
            <a:r>
              <a:rPr lang="en-US" dirty="0" smtClean="0"/>
              <a:t>-bin: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35301" y="621268"/>
            <a:ext cx="206024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Newweb</a:t>
            </a:r>
            <a:r>
              <a:rPr lang="en-US" dirty="0" smtClean="0">
                <a:solidFill>
                  <a:schemeClr val="accent2"/>
                </a:solidFill>
              </a:rPr>
              <a:t> /</a:t>
            </a:r>
            <a:r>
              <a:rPr lang="en-US" dirty="0" smtClean="0">
                <a:solidFill>
                  <a:schemeClr val="accent1"/>
                </a:solidFill>
              </a:rPr>
              <a:t>dgate.exe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30946" y="3212068"/>
            <a:ext cx="872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tdocs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2882" y="5160213"/>
            <a:ext cx="18114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Teachertool.html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74726" y="3821668"/>
            <a:ext cx="14272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B050"/>
                </a:solidFill>
              </a:rPr>
              <a:t>Vuejs</a:t>
            </a:r>
            <a:r>
              <a:rPr lang="en-US" dirty="0" smtClean="0">
                <a:solidFill>
                  <a:srgbClr val="00B050"/>
                </a:solidFill>
              </a:rPr>
              <a:t> &amp; </a:t>
            </a:r>
            <a:r>
              <a:rPr lang="en-US" dirty="0" err="1" smtClean="0">
                <a:solidFill>
                  <a:srgbClr val="00B050"/>
                </a:solidFill>
              </a:rPr>
              <a:t>axios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1305" y="2387722"/>
            <a:ext cx="17128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Conquest server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45676" y="3013547"/>
            <a:ext cx="14367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deanonymize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11546" y="1002268"/>
            <a:ext cx="1919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Process_inholland</a:t>
            </a:r>
            <a:endParaRPr lang="en-US" b="1" dirty="0">
              <a:solidFill>
                <a:schemeClr val="accent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00125"/>
              </p:ext>
            </p:extLst>
          </p:nvPr>
        </p:nvGraphicFramePr>
        <p:xfrm>
          <a:off x="193340" y="4876800"/>
          <a:ext cx="407609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024"/>
                <a:gridCol w="1019024"/>
                <a:gridCol w="1079525"/>
                <a:gridCol w="958523"/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Table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Value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Link</a:t>
                      </a:r>
                      <a:endParaRPr lang="en-US" sz="1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Patients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Patient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Study UID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Patient ID</a:t>
                      </a:r>
                      <a:endParaRPr lang="en-US" sz="1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Series UID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Study</a:t>
                      </a:r>
                      <a:r>
                        <a:rPr lang="en-US" sz="1400" baseline="0" dirty="0" smtClean="0"/>
                        <a:t> UID</a:t>
                      </a:r>
                      <a:endParaRPr lang="en-US" sz="1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Image UID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Image 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Series UID</a:t>
                      </a:r>
                      <a:endParaRPr lang="en-US" sz="140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UIDmods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Old UID/ID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New UID/ID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Stage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913864" y="2350532"/>
            <a:ext cx="955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Browser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7" idx="1"/>
          </p:cNvCxnSpPr>
          <p:nvPr/>
        </p:nvCxnSpPr>
        <p:spPr>
          <a:xfrm flipV="1">
            <a:off x="6694340" y="2535198"/>
            <a:ext cx="1219524" cy="28096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1"/>
            <a:endCxn id="4" idx="3"/>
          </p:cNvCxnSpPr>
          <p:nvPr/>
        </p:nvCxnSpPr>
        <p:spPr>
          <a:xfrm flipH="1" flipV="1">
            <a:off x="6795545" y="805934"/>
            <a:ext cx="1118319" cy="17292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1"/>
            <a:endCxn id="12" idx="3"/>
          </p:cNvCxnSpPr>
          <p:nvPr/>
        </p:nvCxnSpPr>
        <p:spPr>
          <a:xfrm flipH="1">
            <a:off x="3631046" y="805934"/>
            <a:ext cx="1104255" cy="3810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70112" y="455711"/>
            <a:ext cx="1593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Modify to organize</a:t>
            </a:r>
          </a:p>
          <a:p>
            <a:r>
              <a:rPr lang="en-US" sz="1400" i="1" dirty="0" smtClean="0"/>
              <a:t>Convert for viewing</a:t>
            </a:r>
            <a:endParaRPr lang="en-US" sz="14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4495800" y="347990"/>
            <a:ext cx="26324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/>
              <a:t>Generic download / upload / view / control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85073" y="64124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GUI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0885" y="2246852"/>
            <a:ext cx="9087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DICOM </a:t>
            </a:r>
            <a:br>
              <a:rPr lang="en-US" i="1" dirty="0" smtClean="0"/>
            </a:br>
            <a:r>
              <a:rPr lang="en-US" i="1" dirty="0" smtClean="0"/>
              <a:t>clients</a:t>
            </a:r>
            <a:endParaRPr lang="en-US" i="1" dirty="0"/>
          </a:p>
        </p:txBody>
      </p:sp>
      <p:cxnSp>
        <p:nvCxnSpPr>
          <p:cNvPr id="39" name="Straight Connector 38"/>
          <p:cNvCxnSpPr>
            <a:stCxn id="9" idx="3"/>
            <a:endCxn id="2" idx="1"/>
          </p:cNvCxnSpPr>
          <p:nvPr/>
        </p:nvCxnSpPr>
        <p:spPr>
          <a:xfrm>
            <a:off x="3464146" y="2572388"/>
            <a:ext cx="1610580" cy="18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48600" y="5352109"/>
            <a:ext cx="47000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lua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8600" y="5887272"/>
            <a:ext cx="8734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j</a:t>
            </a:r>
            <a:r>
              <a:rPr lang="en-US" dirty="0" err="1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, html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848600" y="6412468"/>
            <a:ext cx="12225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application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433954" y="3080450"/>
            <a:ext cx="84959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44416" y="1974456"/>
            <a:ext cx="10581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854546" y="1974456"/>
            <a:ext cx="60144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45" idx="3"/>
            <a:endCxn id="54" idx="1"/>
          </p:cNvCxnSpPr>
          <p:nvPr/>
        </p:nvCxnSpPr>
        <p:spPr>
          <a:xfrm>
            <a:off x="6283546" y="3265116"/>
            <a:ext cx="1641254" cy="72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3"/>
            <a:endCxn id="54" idx="1"/>
          </p:cNvCxnSpPr>
          <p:nvPr/>
        </p:nvCxnSpPr>
        <p:spPr>
          <a:xfrm>
            <a:off x="6920947" y="3265116"/>
            <a:ext cx="1003853" cy="72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10321" y="4528250"/>
            <a:ext cx="13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icomserver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268645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apache2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72590" y="502227"/>
            <a:ext cx="18714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2"/>
                </a:solidFill>
              </a:rPr>
              <a:t>start (</a:t>
            </a:r>
            <a:r>
              <a:rPr lang="en-US" sz="1400" b="1" dirty="0" smtClean="0">
                <a:solidFill>
                  <a:schemeClr val="accent2"/>
                </a:solidFill>
              </a:rPr>
              <a:t>control/query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</a:p>
          <a:p>
            <a:r>
              <a:rPr lang="en-US" sz="1400" dirty="0" err="1" smtClean="0">
                <a:solidFill>
                  <a:schemeClr val="accent2"/>
                </a:solidFill>
              </a:rPr>
              <a:t>listpatients</a:t>
            </a:r>
            <a:r>
              <a:rPr lang="en-US" sz="1400" dirty="0" smtClean="0">
                <a:solidFill>
                  <a:schemeClr val="accent2"/>
                </a:solidFill>
              </a:rPr>
              <a:t> (</a:t>
            </a:r>
            <a:r>
              <a:rPr lang="en-US" sz="1400" b="1" dirty="0" smtClean="0">
                <a:solidFill>
                  <a:schemeClr val="accent2"/>
                </a:solidFill>
              </a:rPr>
              <a:t>download</a:t>
            </a:r>
            <a:r>
              <a:rPr lang="en-US" sz="1400" dirty="0" smtClean="0">
                <a:solidFill>
                  <a:schemeClr val="accent2"/>
                </a:solidFill>
              </a:rPr>
              <a:t>)</a:t>
            </a:r>
            <a:br>
              <a:rPr lang="en-US" sz="1400" dirty="0" smtClean="0">
                <a:solidFill>
                  <a:schemeClr val="accent2"/>
                </a:solidFill>
              </a:rPr>
            </a:br>
            <a:r>
              <a:rPr lang="en-US" sz="1400" dirty="0" err="1" smtClean="0">
                <a:solidFill>
                  <a:schemeClr val="accent2"/>
                </a:solidFill>
              </a:rPr>
              <a:t>wadoviewer</a:t>
            </a:r>
            <a:r>
              <a:rPr lang="en-US" sz="1400" dirty="0" smtClean="0">
                <a:solidFill>
                  <a:schemeClr val="accent2"/>
                </a:solidFill>
              </a:rPr>
              <a:t> (view)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63" name="Freeform 62"/>
          <p:cNvSpPr/>
          <p:nvPr/>
        </p:nvSpPr>
        <p:spPr>
          <a:xfrm rot="21102766">
            <a:off x="6769880" y="816422"/>
            <a:ext cx="308283" cy="57442"/>
          </a:xfrm>
          <a:custGeom>
            <a:avLst/>
            <a:gdLst>
              <a:gd name="connsiteX0" fmla="*/ 0 w 904093"/>
              <a:gd name="connsiteY0" fmla="*/ 72737 h 197428"/>
              <a:gd name="connsiteX1" fmla="*/ 93518 w 904093"/>
              <a:gd name="connsiteY1" fmla="*/ 10391 h 197428"/>
              <a:gd name="connsiteX2" fmla="*/ 135082 w 904093"/>
              <a:gd name="connsiteY2" fmla="*/ 0 h 197428"/>
              <a:gd name="connsiteX3" fmla="*/ 290946 w 904093"/>
              <a:gd name="connsiteY3" fmla="*/ 10391 h 197428"/>
              <a:gd name="connsiteX4" fmla="*/ 384464 w 904093"/>
              <a:gd name="connsiteY4" fmla="*/ 62346 h 197428"/>
              <a:gd name="connsiteX5" fmla="*/ 415636 w 904093"/>
              <a:gd name="connsiteY5" fmla="*/ 93519 h 197428"/>
              <a:gd name="connsiteX6" fmla="*/ 446809 w 904093"/>
              <a:gd name="connsiteY6" fmla="*/ 114300 h 197428"/>
              <a:gd name="connsiteX7" fmla="*/ 509155 w 904093"/>
              <a:gd name="connsiteY7" fmla="*/ 166255 h 197428"/>
              <a:gd name="connsiteX8" fmla="*/ 571500 w 904093"/>
              <a:gd name="connsiteY8" fmla="*/ 187037 h 197428"/>
              <a:gd name="connsiteX9" fmla="*/ 602673 w 904093"/>
              <a:gd name="connsiteY9" fmla="*/ 197428 h 197428"/>
              <a:gd name="connsiteX10" fmla="*/ 633846 w 904093"/>
              <a:gd name="connsiteY10" fmla="*/ 176646 h 197428"/>
              <a:gd name="connsiteX11" fmla="*/ 654627 w 904093"/>
              <a:gd name="connsiteY11" fmla="*/ 145473 h 197428"/>
              <a:gd name="connsiteX12" fmla="*/ 748146 w 904093"/>
              <a:gd name="connsiteY12" fmla="*/ 93519 h 197428"/>
              <a:gd name="connsiteX13" fmla="*/ 872836 w 904093"/>
              <a:gd name="connsiteY13" fmla="*/ 103910 h 197428"/>
              <a:gd name="connsiteX14" fmla="*/ 904009 w 904093"/>
              <a:gd name="connsiteY14" fmla="*/ 124691 h 19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4093" h="197428">
                <a:moveTo>
                  <a:pt x="0" y="72737"/>
                </a:moveTo>
                <a:cubicBezTo>
                  <a:pt x="38192" y="42183"/>
                  <a:pt x="50178" y="26644"/>
                  <a:pt x="93518" y="10391"/>
                </a:cubicBezTo>
                <a:cubicBezTo>
                  <a:pt x="106890" y="5377"/>
                  <a:pt x="121227" y="3464"/>
                  <a:pt x="135082" y="0"/>
                </a:cubicBezTo>
                <a:cubicBezTo>
                  <a:pt x="187037" y="3464"/>
                  <a:pt x="239194" y="4641"/>
                  <a:pt x="290946" y="10391"/>
                </a:cubicBezTo>
                <a:cubicBezTo>
                  <a:pt x="320344" y="13658"/>
                  <a:pt x="371084" y="48965"/>
                  <a:pt x="384464" y="62346"/>
                </a:cubicBezTo>
                <a:cubicBezTo>
                  <a:pt x="394855" y="72737"/>
                  <a:pt x="404347" y="84112"/>
                  <a:pt x="415636" y="93519"/>
                </a:cubicBezTo>
                <a:cubicBezTo>
                  <a:pt x="425230" y="101514"/>
                  <a:pt x="437215" y="106305"/>
                  <a:pt x="446809" y="114300"/>
                </a:cubicBezTo>
                <a:cubicBezTo>
                  <a:pt x="474777" y="137606"/>
                  <a:pt x="475984" y="151512"/>
                  <a:pt x="509155" y="166255"/>
                </a:cubicBezTo>
                <a:cubicBezTo>
                  <a:pt x="529173" y="175152"/>
                  <a:pt x="550718" y="180110"/>
                  <a:pt x="571500" y="187037"/>
                </a:cubicBezTo>
                <a:lnTo>
                  <a:pt x="602673" y="197428"/>
                </a:lnTo>
                <a:cubicBezTo>
                  <a:pt x="613064" y="190501"/>
                  <a:pt x="625015" y="185477"/>
                  <a:pt x="633846" y="176646"/>
                </a:cubicBezTo>
                <a:cubicBezTo>
                  <a:pt x="642676" y="167815"/>
                  <a:pt x="645229" y="153697"/>
                  <a:pt x="654627" y="145473"/>
                </a:cubicBezTo>
                <a:cubicBezTo>
                  <a:pt x="698600" y="106997"/>
                  <a:pt x="705332" y="107790"/>
                  <a:pt x="748146" y="93519"/>
                </a:cubicBezTo>
                <a:cubicBezTo>
                  <a:pt x="789709" y="96983"/>
                  <a:pt x="831494" y="98398"/>
                  <a:pt x="872836" y="103910"/>
                </a:cubicBezTo>
                <a:cubicBezTo>
                  <a:pt x="907295" y="108504"/>
                  <a:pt x="904009" y="105526"/>
                  <a:pt x="904009" y="1246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3" idx="0"/>
            <a:endCxn id="4" idx="2"/>
          </p:cNvCxnSpPr>
          <p:nvPr/>
        </p:nvCxnSpPr>
        <p:spPr>
          <a:xfrm flipH="1" flipV="1">
            <a:off x="5765423" y="990600"/>
            <a:ext cx="5556" cy="632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7" idx="0"/>
            <a:endCxn id="8" idx="2"/>
          </p:cNvCxnSpPr>
          <p:nvPr/>
        </p:nvCxnSpPr>
        <p:spPr>
          <a:xfrm flipH="1" flipV="1">
            <a:off x="5788351" y="4191000"/>
            <a:ext cx="260" cy="969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7086600" y="381000"/>
            <a:ext cx="2057400" cy="995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Arrow Connector 77"/>
          <p:cNvCxnSpPr>
            <a:stCxn id="37" idx="3"/>
            <a:endCxn id="9" idx="1"/>
          </p:cNvCxnSpPr>
          <p:nvPr/>
        </p:nvCxnSpPr>
        <p:spPr>
          <a:xfrm>
            <a:off x="989660" y="2570018"/>
            <a:ext cx="761645" cy="23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592772" y="1623536"/>
            <a:ext cx="484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view</a:t>
            </a:r>
            <a:br>
              <a:rPr lang="en-US" sz="800" dirty="0" smtClean="0"/>
            </a:br>
            <a:r>
              <a:rPr lang="en-US" sz="800" dirty="0" smtClean="0"/>
              <a:t>upload</a:t>
            </a:r>
            <a:br>
              <a:rPr lang="en-US" sz="800" dirty="0" smtClean="0"/>
            </a:br>
            <a:r>
              <a:rPr lang="en-US" sz="800" dirty="0" smtClean="0"/>
              <a:t>control</a:t>
            </a:r>
          </a:p>
          <a:p>
            <a:r>
              <a:rPr lang="en-US" sz="800" dirty="0" smtClean="0"/>
              <a:t>query</a:t>
            </a:r>
            <a:endParaRPr lang="en-US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7467600" y="3429000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select</a:t>
            </a:r>
          </a:p>
          <a:p>
            <a:r>
              <a:rPr lang="en-US" sz="800" dirty="0" smtClean="0"/>
              <a:t>view</a:t>
            </a:r>
            <a:endParaRPr lang="en-US" sz="800" dirty="0"/>
          </a:p>
        </p:txBody>
      </p:sp>
      <p:cxnSp>
        <p:nvCxnSpPr>
          <p:cNvPr id="83" name="Straight Arrow Connector 82"/>
          <p:cNvCxnSpPr>
            <a:stCxn id="12" idx="3"/>
            <a:endCxn id="64" idx="1"/>
          </p:cNvCxnSpPr>
          <p:nvPr/>
        </p:nvCxnSpPr>
        <p:spPr>
          <a:xfrm>
            <a:off x="3631046" y="1186934"/>
            <a:ext cx="1361030" cy="1837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90688" y="5574268"/>
            <a:ext cx="13149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viewer.html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82881" y="5992091"/>
            <a:ext cx="205979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Studentviewer.html</a:t>
            </a:r>
            <a:endParaRPr lang="en-US" b="1" i="1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>
            <a:stCxn id="10" idx="2"/>
          </p:cNvCxnSpPr>
          <p:nvPr/>
        </p:nvCxnSpPr>
        <p:spPr>
          <a:xfrm flipH="1">
            <a:off x="1143000" y="4118263"/>
            <a:ext cx="1521046" cy="24788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1" idx="2"/>
          </p:cNvCxnSpPr>
          <p:nvPr/>
        </p:nvCxnSpPr>
        <p:spPr>
          <a:xfrm flipH="1">
            <a:off x="1099825" y="3382879"/>
            <a:ext cx="1564221" cy="3242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64298" y="3748931"/>
            <a:ext cx="11994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anonymize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3491442" y="2035359"/>
            <a:ext cx="300117" cy="2475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74726" y="2406134"/>
            <a:ext cx="1256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Web server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348354" y="3080450"/>
            <a:ext cx="5725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61" name="Can 60"/>
          <p:cNvSpPr/>
          <p:nvPr/>
        </p:nvSpPr>
        <p:spPr>
          <a:xfrm>
            <a:off x="1402773" y="2036618"/>
            <a:ext cx="300117" cy="2475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an 63"/>
          <p:cNvSpPr/>
          <p:nvPr/>
        </p:nvSpPr>
        <p:spPr>
          <a:xfrm>
            <a:off x="4842017" y="3024103"/>
            <a:ext cx="300117" cy="24752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24800" y="3810000"/>
            <a:ext cx="9554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Browser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6" name="Straight Arrow Connector 15"/>
          <p:cNvCxnSpPr>
            <a:stCxn id="48" idx="3"/>
            <a:endCxn id="54" idx="1"/>
          </p:cNvCxnSpPr>
          <p:nvPr/>
        </p:nvCxnSpPr>
        <p:spPr>
          <a:xfrm flipV="1">
            <a:off x="6705600" y="3994666"/>
            <a:ext cx="1219200" cy="1764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81922" y="6412468"/>
            <a:ext cx="10236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viewer.js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6899" y="2695104"/>
            <a:ext cx="1305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Teachertool</a:t>
            </a:r>
            <a:endParaRPr lang="en-GB" dirty="0"/>
          </a:p>
        </p:txBody>
      </p:sp>
      <p:sp>
        <p:nvSpPr>
          <p:cNvPr id="58" name="Rectangle 57"/>
          <p:cNvSpPr/>
          <p:nvPr/>
        </p:nvSpPr>
        <p:spPr>
          <a:xfrm>
            <a:off x="7948854" y="4165644"/>
            <a:ext cx="858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Viewer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00" cy="857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04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467600" cy="61489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2590800" y="2667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2667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95400" y="2261061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5334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5532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57912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4600" y="32766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0600" y="6400800"/>
            <a:ext cx="21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</a:t>
            </a:r>
            <a:r>
              <a:rPr lang="en-US" smtClean="0"/>
              <a:t>yet implemented</a:t>
            </a:r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4495800" y="59436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95800" y="56388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38800" y="3124200"/>
            <a:ext cx="93827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Patient data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19730" y="1295400"/>
            <a:ext cx="94307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DICOM data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5181600"/>
            <a:ext cx="112312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Gold standards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562600" y="5410200"/>
            <a:ext cx="8143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Observers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94651" y="76200"/>
            <a:ext cx="336354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Teachertool</a:t>
            </a:r>
            <a:r>
              <a:rPr lang="en-US" sz="2400" dirty="0" smtClean="0"/>
              <a:t> - information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59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"/>
            <a:ext cx="7467600" cy="61489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2590800" y="2667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52600" y="2667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00200" y="53340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3400" y="65532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95800" y="57912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514600" y="3276600"/>
            <a:ext cx="381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3429000"/>
            <a:ext cx="1194943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1. Select patient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410200" y="2009001"/>
            <a:ext cx="126380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2. Upload images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438400"/>
            <a:ext cx="142224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 Upload template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4876800"/>
            <a:ext cx="167353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4. Upload gold standard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886200"/>
            <a:ext cx="1561581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6. Generate observers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4419600"/>
            <a:ext cx="1533497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7. Load observer data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10200" y="2819400"/>
            <a:ext cx="1323247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5. Make web page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943600" y="4828401"/>
            <a:ext cx="143513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8. Observers to web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956264" y="5257800"/>
            <a:ext cx="95648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9. View data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stCxn id="13" idx="1"/>
          </p:cNvCxnSpPr>
          <p:nvPr/>
        </p:nvCxnSpPr>
        <p:spPr>
          <a:xfrm flipH="1" flipV="1">
            <a:off x="2514600" y="3505200"/>
            <a:ext cx="152400" cy="6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1"/>
          </p:cNvCxnSpPr>
          <p:nvPr/>
        </p:nvCxnSpPr>
        <p:spPr>
          <a:xfrm flipH="1">
            <a:off x="4648200" y="2147501"/>
            <a:ext cx="762000" cy="62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</p:cNvCxnSpPr>
          <p:nvPr/>
        </p:nvCxnSpPr>
        <p:spPr>
          <a:xfrm flipH="1">
            <a:off x="4724400" y="2576900"/>
            <a:ext cx="6858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</p:cNvCxnSpPr>
          <p:nvPr/>
        </p:nvCxnSpPr>
        <p:spPr>
          <a:xfrm flipH="1" flipV="1">
            <a:off x="1600200" y="4724400"/>
            <a:ext cx="609600" cy="290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1"/>
          </p:cNvCxnSpPr>
          <p:nvPr/>
        </p:nvCxnSpPr>
        <p:spPr>
          <a:xfrm flipH="1" flipV="1">
            <a:off x="5181600" y="2895600"/>
            <a:ext cx="228600" cy="6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1"/>
          </p:cNvCxnSpPr>
          <p:nvPr/>
        </p:nvCxnSpPr>
        <p:spPr>
          <a:xfrm flipH="1">
            <a:off x="2133600" y="4024700"/>
            <a:ext cx="3048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8" idx="1"/>
          </p:cNvCxnSpPr>
          <p:nvPr/>
        </p:nvCxnSpPr>
        <p:spPr>
          <a:xfrm flipH="1">
            <a:off x="5181600" y="4558100"/>
            <a:ext cx="762000" cy="1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1"/>
          </p:cNvCxnSpPr>
          <p:nvPr/>
        </p:nvCxnSpPr>
        <p:spPr>
          <a:xfrm flipH="1" flipV="1">
            <a:off x="4953000" y="4876800"/>
            <a:ext cx="990600" cy="901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1"/>
          </p:cNvCxnSpPr>
          <p:nvPr/>
        </p:nvCxnSpPr>
        <p:spPr>
          <a:xfrm flipH="1" flipV="1">
            <a:off x="5486400" y="4876800"/>
            <a:ext cx="469864" cy="519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94651" y="76200"/>
            <a:ext cx="305962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Teachertool</a:t>
            </a:r>
            <a:r>
              <a:rPr lang="en-US" sz="2400" dirty="0" smtClean="0"/>
              <a:t> - workflow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438400" y="4114800"/>
            <a:ext cx="1498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Generate multiple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68599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1665</Words>
  <Application>Microsoft Office PowerPoint</Application>
  <PresentationFormat>On-screen Show (4:3)</PresentationFormat>
  <Paragraphs>560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Inholland Panoptes tool  ‘Can see everything’</vt:lpstr>
      <vt:lpstr>Panoptes aims</vt:lpstr>
      <vt:lpstr>Infrastructure Requirements</vt:lpstr>
      <vt:lpstr>Main component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Minimal viewer requirements</vt:lpstr>
      <vt:lpstr>Viewer prototype</vt:lpstr>
      <vt:lpstr>Ideas for evaluation</vt:lpstr>
      <vt:lpstr>Comparison metric:  3D distance histogram</vt:lpstr>
      <vt:lpstr>Directed feedback</vt:lpstr>
      <vt:lpstr>Scoring idea</vt:lpstr>
      <vt:lpstr>Compare against gold standard Vary fraction as well as distance</vt:lpstr>
      <vt:lpstr>Example scoring rules</vt:lpstr>
      <vt:lpstr>Top score - A</vt:lpstr>
      <vt:lpstr>Pass - C</vt:lpstr>
      <vt:lpstr>Fail</vt:lpstr>
      <vt:lpstr>Next steps</vt:lpstr>
      <vt:lpstr>The END!</vt:lpstr>
      <vt:lpstr>Install on windows</vt:lpstr>
      <vt:lpstr>Load data</vt:lpstr>
      <vt:lpstr>Student interface</vt:lpstr>
      <vt:lpstr>Schema</vt:lpstr>
      <vt:lpstr>PowerPoint Presentation</vt:lpstr>
      <vt:lpstr>Components</vt:lpstr>
      <vt:lpstr>Steps</vt:lpstr>
      <vt:lpstr>PowerPoint Presentation</vt:lpstr>
      <vt:lpstr>PowerPoint Presentation</vt:lpstr>
      <vt:lpstr>Data processing</vt:lpstr>
      <vt:lpstr>PowerPoint Presentation</vt:lpstr>
      <vt:lpstr>PowerPoint Presentation</vt:lpstr>
      <vt:lpstr>PowerPoint Presentation</vt:lpstr>
      <vt:lpstr>PowerPoint Presentation</vt:lpstr>
      <vt:lpstr>Files for the viewer app</vt:lpstr>
      <vt:lpstr>Installation notes</vt:lpstr>
      <vt:lpstr>PowerPoint Presentation</vt:lpstr>
      <vt:lpstr>Webserver</vt:lpstr>
      <vt:lpstr>Web viewer</vt:lpstr>
      <vt:lpstr>Components</vt:lpstr>
      <vt:lpstr>Configure teachertool</vt:lpstr>
      <vt:lpstr>Todo:</vt:lpstr>
      <vt:lpstr>Suggested server specifications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Inholland teacher tool</dc:title>
  <dc:creator>marcel</dc:creator>
  <cp:lastModifiedBy>marcel</cp:lastModifiedBy>
  <cp:revision>198</cp:revision>
  <dcterms:created xsi:type="dcterms:W3CDTF">2019-11-21T10:26:10Z</dcterms:created>
  <dcterms:modified xsi:type="dcterms:W3CDTF">2020-03-10T16:00:35Z</dcterms:modified>
</cp:coreProperties>
</file>