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roxima Nova"/>
      <p:regular r:id="rId28"/>
      <p:bold r:id="rId29"/>
      <p:italic r:id="rId30"/>
      <p:boldItalic r:id="rId31"/>
    </p:embeddedFont>
    <p:embeddedFont>
      <p:font typeface="Alfa Slab One"/>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AlfaSlabOne-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8010b6c6cd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8010b6c6cd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f32872497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f32872497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8010b6c6cd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8010b6c6cd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301a9f623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f301a9f623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80156141b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80156141b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80156141b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80156141b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80156141b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80156141b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80156141b6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80156141b6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80156141b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80156141b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80156141b6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80156141b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8005a4368a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8005a4368a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80156141b6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80156141b6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f32872497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f32872497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f32872497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f32872497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8010b6c6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8010b6c6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8010b6c6c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8010b6c6c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8010b6c6c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8010b6c6c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8010b6c6c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8010b6c6c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f301a9f623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f301a9f623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f301a9f623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f301a9f623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010b6c6c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8010b6c6c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rgbClr val="FCE5CD"/>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4.jp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33.png"/><Relationship Id="rId5" Type="http://schemas.openxmlformats.org/officeDocument/2006/relationships/image" Target="../media/image3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31.png"/><Relationship Id="rId5" Type="http://schemas.openxmlformats.org/officeDocument/2006/relationships/image" Target="../media/image17.png"/><Relationship Id="rId6" Type="http://schemas.openxmlformats.org/officeDocument/2006/relationships/image" Target="../media/image19.png"/><Relationship Id="rId7"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22.png"/><Relationship Id="rId5" Type="http://schemas.openxmlformats.org/officeDocument/2006/relationships/image" Target="../media/image26.png"/><Relationship Id="rId6"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hyperlink" Target="http://drive.google.com/file/d/1cEk36Ecg-LY0fChuyTvRdn-h_gwI4gZD/view" TargetMode="External"/><Relationship Id="rId5"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20.png"/><Relationship Id="rId5" Type="http://schemas.openxmlformats.org/officeDocument/2006/relationships/image" Target="../media/image16.png"/><Relationship Id="rId6" Type="http://schemas.openxmlformats.org/officeDocument/2006/relationships/image" Target="../media/image32.png"/><Relationship Id="rId7"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30.png"/><Relationship Id="rId5"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6.jpg"/><Relationship Id="rId5"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35.png"/><Relationship Id="rId5"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hyperlink" Target="https://www.kaggle.com/datasets/dharun4772/doordash-eta-prediction" TargetMode="External"/><Relationship Id="rId5" Type="http://schemas.openxmlformats.org/officeDocument/2006/relationships/hyperlink" Target="https://www.kaggle.com/datasets/dharun4772/doordash-eta-prediction" TargetMode="External"/><Relationship Id="rId6"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3.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3"/>
          <p:cNvPicPr preferRelativeResize="0"/>
          <p:nvPr/>
        </p:nvPicPr>
        <p:blipFill>
          <a:blip r:embed="rId3">
            <a:alphaModFix/>
          </a:blip>
          <a:stretch>
            <a:fillRect/>
          </a:stretch>
        </p:blipFill>
        <p:spPr>
          <a:xfrm>
            <a:off x="3195475" y="26088"/>
            <a:ext cx="5948524" cy="5091327"/>
          </a:xfrm>
          <a:prstGeom prst="rect">
            <a:avLst/>
          </a:prstGeom>
          <a:noFill/>
          <a:ln>
            <a:noFill/>
          </a:ln>
        </p:spPr>
      </p:pic>
      <p:sp>
        <p:nvSpPr>
          <p:cNvPr id="57" name="Google Shape;57;p13"/>
          <p:cNvSpPr/>
          <p:nvPr/>
        </p:nvSpPr>
        <p:spPr>
          <a:xfrm>
            <a:off x="891175" y="1258050"/>
            <a:ext cx="5400900" cy="30114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pic>
        <p:nvPicPr>
          <p:cNvPr id="58" name="Google Shape;58;p13"/>
          <p:cNvPicPr preferRelativeResize="0"/>
          <p:nvPr/>
        </p:nvPicPr>
        <p:blipFill>
          <a:blip r:embed="rId4">
            <a:alphaModFix/>
          </a:blip>
          <a:stretch>
            <a:fillRect/>
          </a:stretch>
        </p:blipFill>
        <p:spPr>
          <a:xfrm>
            <a:off x="2348425" y="1569125"/>
            <a:ext cx="2632800" cy="1278200"/>
          </a:xfrm>
          <a:prstGeom prst="rect">
            <a:avLst/>
          </a:prstGeom>
          <a:noFill/>
          <a:ln>
            <a:noFill/>
          </a:ln>
        </p:spPr>
      </p:pic>
      <p:sp>
        <p:nvSpPr>
          <p:cNvPr id="59" name="Google Shape;59;p13"/>
          <p:cNvSpPr txBox="1"/>
          <p:nvPr/>
        </p:nvSpPr>
        <p:spPr>
          <a:xfrm>
            <a:off x="1732375" y="3135625"/>
            <a:ext cx="3864900" cy="78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chemeClr val="dk2"/>
                </a:solidFill>
                <a:latin typeface="Proxima Nova"/>
                <a:ea typeface="Proxima Nova"/>
                <a:cs typeface="Proxima Nova"/>
                <a:sym typeface="Proxima Nova"/>
              </a:rPr>
              <a:t>We enable every </a:t>
            </a:r>
            <a:endParaRPr b="1" sz="2200">
              <a:solidFill>
                <a:schemeClr val="dk2"/>
              </a:solidFill>
              <a:latin typeface="Proxima Nova"/>
              <a:ea typeface="Proxima Nova"/>
              <a:cs typeface="Proxima Nova"/>
              <a:sym typeface="Proxima Nova"/>
            </a:endParaRPr>
          </a:p>
          <a:p>
            <a:pPr indent="0" lvl="0" marL="0" rtl="0" algn="ctr">
              <a:spcBef>
                <a:spcPts val="0"/>
              </a:spcBef>
              <a:spcAft>
                <a:spcPts val="0"/>
              </a:spcAft>
              <a:buNone/>
            </a:pPr>
            <a:r>
              <a:rPr b="1" lang="en" sz="2200">
                <a:solidFill>
                  <a:schemeClr val="dk2"/>
                </a:solidFill>
                <a:latin typeface="Proxima Nova"/>
                <a:ea typeface="Proxima Nova"/>
                <a:cs typeface="Proxima Nova"/>
                <a:sym typeface="Proxima Nova"/>
              </a:rPr>
              <a:t>restaurant to deliver!</a:t>
            </a:r>
            <a:endParaRPr b="1" sz="2200">
              <a:solidFill>
                <a:schemeClr val="dk2"/>
              </a:solidFill>
              <a:latin typeface="Proxima Nova"/>
              <a:ea typeface="Proxima Nova"/>
              <a:cs typeface="Proxima Nova"/>
              <a:sym typeface="Proxima Nova"/>
            </a:endParaRPr>
          </a:p>
        </p:txBody>
      </p:sp>
      <p:sp>
        <p:nvSpPr>
          <p:cNvPr id="60" name="Google Shape;60;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cxnSp>
        <p:nvCxnSpPr>
          <p:cNvPr id="164" name="Google Shape;164;p22"/>
          <p:cNvCxnSpPr/>
          <p:nvPr/>
        </p:nvCxnSpPr>
        <p:spPr>
          <a:xfrm flipH="1">
            <a:off x="643800" y="959350"/>
            <a:ext cx="8500200" cy="6900"/>
          </a:xfrm>
          <a:prstGeom prst="straightConnector1">
            <a:avLst/>
          </a:prstGeom>
          <a:noFill/>
          <a:ln cap="flat" cmpd="sng" w="28575">
            <a:solidFill>
              <a:srgbClr val="980000"/>
            </a:solidFill>
            <a:prstDash val="solid"/>
            <a:round/>
            <a:headEnd len="med" w="med" type="none"/>
            <a:tailEnd len="med" w="med" type="none"/>
          </a:ln>
        </p:spPr>
      </p:cxnSp>
      <p:sp>
        <p:nvSpPr>
          <p:cNvPr id="165" name="Google Shape;165;p22"/>
          <p:cNvSpPr txBox="1"/>
          <p:nvPr/>
        </p:nvSpPr>
        <p:spPr>
          <a:xfrm>
            <a:off x="720950" y="10250"/>
            <a:ext cx="79416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2600">
                <a:latin typeface="Times New Roman"/>
                <a:ea typeface="Times New Roman"/>
                <a:cs typeface="Times New Roman"/>
                <a:sym typeface="Times New Roman"/>
              </a:rPr>
              <a:t>Delivery Seconds: Strongly Affected by Driving Duration and Outstanding Orders</a:t>
            </a:r>
            <a:endParaRPr>
              <a:latin typeface="Times New Roman"/>
              <a:ea typeface="Times New Roman"/>
              <a:cs typeface="Times New Roman"/>
              <a:sym typeface="Times New Roman"/>
            </a:endParaRPr>
          </a:p>
        </p:txBody>
      </p:sp>
      <p:pic>
        <p:nvPicPr>
          <p:cNvPr id="166" name="Google Shape;166;p22"/>
          <p:cNvPicPr preferRelativeResize="0"/>
          <p:nvPr/>
        </p:nvPicPr>
        <p:blipFill>
          <a:blip r:embed="rId3">
            <a:alphaModFix/>
          </a:blip>
          <a:stretch>
            <a:fillRect/>
          </a:stretch>
        </p:blipFill>
        <p:spPr>
          <a:xfrm>
            <a:off x="8290225" y="84150"/>
            <a:ext cx="790300" cy="383676"/>
          </a:xfrm>
          <a:prstGeom prst="rect">
            <a:avLst/>
          </a:prstGeom>
          <a:noFill/>
          <a:ln>
            <a:noFill/>
          </a:ln>
        </p:spPr>
      </p:pic>
      <p:pic>
        <p:nvPicPr>
          <p:cNvPr id="167" name="Google Shape;167;p22"/>
          <p:cNvPicPr preferRelativeResize="0"/>
          <p:nvPr/>
        </p:nvPicPr>
        <p:blipFill>
          <a:blip r:embed="rId4">
            <a:alphaModFix/>
          </a:blip>
          <a:stretch>
            <a:fillRect/>
          </a:stretch>
        </p:blipFill>
        <p:spPr>
          <a:xfrm>
            <a:off x="5008151" y="1014125"/>
            <a:ext cx="4078774" cy="2237787"/>
          </a:xfrm>
          <a:prstGeom prst="rect">
            <a:avLst/>
          </a:prstGeom>
          <a:noFill/>
          <a:ln>
            <a:noFill/>
          </a:ln>
        </p:spPr>
      </p:pic>
      <p:sp>
        <p:nvSpPr>
          <p:cNvPr id="168" name="Google Shape;168;p22"/>
          <p:cNvSpPr txBox="1"/>
          <p:nvPr/>
        </p:nvSpPr>
        <p:spPr>
          <a:xfrm>
            <a:off x="236125" y="3586400"/>
            <a:ext cx="2316600" cy="9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p:txBody>
      </p:sp>
      <p:sp>
        <p:nvSpPr>
          <p:cNvPr id="169" name="Google Shape;169;p22"/>
          <p:cNvSpPr txBox="1"/>
          <p:nvPr/>
        </p:nvSpPr>
        <p:spPr>
          <a:xfrm>
            <a:off x="3950150" y="3297025"/>
            <a:ext cx="5193600" cy="1846500"/>
          </a:xfrm>
          <a:prstGeom prst="rect">
            <a:avLst/>
          </a:prstGeom>
          <a:noFill/>
          <a:ln>
            <a:noFill/>
          </a:ln>
        </p:spPr>
        <p:txBody>
          <a:bodyPr anchorCtr="0" anchor="ctr" bIns="91425" lIns="91425" spcFirstLastPara="1" rIns="91425" wrap="square" tIns="91425">
            <a:noAutofit/>
          </a:bodyPr>
          <a:lstStyle/>
          <a:p>
            <a:pPr indent="-292100" lvl="0" marL="457200" rtl="0" algn="l">
              <a:spcBef>
                <a:spcPts val="0"/>
              </a:spcBef>
              <a:spcAft>
                <a:spcPts val="0"/>
              </a:spcAft>
              <a:buSzPts val="1000"/>
              <a:buFont typeface="Times New Roman"/>
              <a:buChar char="●"/>
            </a:pPr>
            <a:r>
              <a:rPr b="1" lang="en" sz="1000">
                <a:latin typeface="Times New Roman"/>
                <a:ea typeface="Times New Roman"/>
                <a:cs typeface="Times New Roman"/>
                <a:sym typeface="Times New Roman"/>
              </a:rPr>
              <a:t>Correlation Matrix: </a:t>
            </a:r>
            <a:endParaRPr b="1"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The total_onshift_dashers, total_busy_dashers, and total_outstanding_orders are highly correlated, while estimated_order_place_duration is negatively correlated with order_protocol. Other features have weak correlations</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sz="1000">
              <a:latin typeface="Times New Roman"/>
              <a:ea typeface="Times New Roman"/>
              <a:cs typeface="Times New Roman"/>
              <a:sym typeface="Times New Roman"/>
            </a:endParaRPr>
          </a:p>
          <a:p>
            <a:pPr indent="0" lvl="0" marL="0" rtl="0" algn="l">
              <a:spcBef>
                <a:spcPts val="0"/>
              </a:spcBef>
              <a:spcAft>
                <a:spcPts val="0"/>
              </a:spcAft>
              <a:buNone/>
            </a:pPr>
            <a:r>
              <a:rPr i="1" lang="en" sz="1000">
                <a:solidFill>
                  <a:srgbClr val="FF0000"/>
                </a:solidFill>
                <a:latin typeface="Times New Roman"/>
                <a:ea typeface="Times New Roman"/>
                <a:cs typeface="Times New Roman"/>
                <a:sym typeface="Times New Roman"/>
              </a:rPr>
              <a:t>Deriving </a:t>
            </a:r>
            <a:r>
              <a:rPr b="1" i="1" lang="en" sz="1000">
                <a:solidFill>
                  <a:srgbClr val="FF0000"/>
                </a:solidFill>
                <a:latin typeface="Times New Roman"/>
                <a:ea typeface="Times New Roman"/>
                <a:cs typeface="Times New Roman"/>
                <a:sym typeface="Times New Roman"/>
              </a:rPr>
              <a:t>“delivery_seconds”:</a:t>
            </a:r>
            <a:r>
              <a:rPr i="1" lang="en" sz="1000">
                <a:solidFill>
                  <a:srgbClr val="FF0000"/>
                </a:solidFill>
                <a:latin typeface="Times New Roman"/>
                <a:ea typeface="Times New Roman"/>
                <a:cs typeface="Times New Roman"/>
                <a:sym typeface="Times New Roman"/>
              </a:rPr>
              <a:t> It is the time from order creation to delivery, excluding the estimated time to place the order</a:t>
            </a:r>
            <a:endParaRPr i="1" sz="10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i="1" sz="1000">
              <a:solidFill>
                <a:srgbClr val="FF0000"/>
              </a:solidFill>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b="1" lang="en" sz="1000">
                <a:latin typeface="Times New Roman"/>
                <a:ea typeface="Times New Roman"/>
                <a:cs typeface="Times New Roman"/>
                <a:sym typeface="Times New Roman"/>
              </a:rPr>
              <a:t>Correlation with Delivery Seconds : </a:t>
            </a:r>
            <a:endParaRPr b="1" sz="1000">
              <a:latin typeface="Times New Roman"/>
              <a:ea typeface="Times New Roman"/>
              <a:cs typeface="Times New Roman"/>
              <a:sym typeface="Times New Roman"/>
            </a:endParaRPr>
          </a:p>
          <a:p>
            <a:pPr indent="0" lvl="0" marL="0" rtl="0" algn="l">
              <a:spcBef>
                <a:spcPts val="0"/>
              </a:spcBef>
              <a:spcAft>
                <a:spcPts val="0"/>
              </a:spcAft>
              <a:buNone/>
            </a:pPr>
            <a:r>
              <a:rPr lang="en" sz="1000">
                <a:latin typeface="Times New Roman"/>
                <a:ea typeface="Times New Roman"/>
                <a:cs typeface="Times New Roman"/>
                <a:sym typeface="Times New Roman"/>
              </a:rPr>
              <a:t>Delivery time is strongly influenced by driving duration and outstanding orders, while features like minimum item price and order protocol have little impact. Faster deliveries are observed during certain hours and when more riders are available</a:t>
            </a:r>
            <a:endParaRPr sz="1000">
              <a:latin typeface="Times New Roman"/>
              <a:ea typeface="Times New Roman"/>
              <a:cs typeface="Times New Roman"/>
              <a:sym typeface="Times New Roman"/>
            </a:endParaRPr>
          </a:p>
        </p:txBody>
      </p:sp>
      <p:pic>
        <p:nvPicPr>
          <p:cNvPr id="170" name="Google Shape;170;p22"/>
          <p:cNvPicPr preferRelativeResize="0"/>
          <p:nvPr/>
        </p:nvPicPr>
        <p:blipFill>
          <a:blip r:embed="rId5">
            <a:alphaModFix/>
          </a:blip>
          <a:stretch>
            <a:fillRect/>
          </a:stretch>
        </p:blipFill>
        <p:spPr>
          <a:xfrm>
            <a:off x="77325" y="1048850"/>
            <a:ext cx="3842625" cy="3348026"/>
          </a:xfrm>
          <a:prstGeom prst="rect">
            <a:avLst/>
          </a:prstGeom>
          <a:noFill/>
          <a:ln>
            <a:noFill/>
          </a:ln>
        </p:spPr>
      </p:pic>
      <p:sp>
        <p:nvSpPr>
          <p:cNvPr id="171" name="Google Shape;17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cxnSp>
        <p:nvCxnSpPr>
          <p:cNvPr id="176" name="Google Shape;176;p23"/>
          <p:cNvCxnSpPr/>
          <p:nvPr/>
        </p:nvCxnSpPr>
        <p:spPr>
          <a:xfrm flipH="1">
            <a:off x="643800" y="959350"/>
            <a:ext cx="8500200" cy="6900"/>
          </a:xfrm>
          <a:prstGeom prst="straightConnector1">
            <a:avLst/>
          </a:prstGeom>
          <a:noFill/>
          <a:ln cap="flat" cmpd="sng" w="28575">
            <a:solidFill>
              <a:srgbClr val="980000"/>
            </a:solidFill>
            <a:prstDash val="solid"/>
            <a:round/>
            <a:headEnd len="med" w="med" type="none"/>
            <a:tailEnd len="med" w="med" type="none"/>
          </a:ln>
        </p:spPr>
      </p:cxnSp>
      <p:sp>
        <p:nvSpPr>
          <p:cNvPr id="177" name="Google Shape;177;p23"/>
          <p:cNvSpPr txBox="1"/>
          <p:nvPr/>
        </p:nvSpPr>
        <p:spPr>
          <a:xfrm>
            <a:off x="720950" y="10250"/>
            <a:ext cx="79416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2600">
                <a:latin typeface="Times New Roman"/>
                <a:ea typeface="Times New Roman"/>
                <a:cs typeface="Times New Roman"/>
                <a:sym typeface="Times New Roman"/>
              </a:rPr>
              <a:t>Peak Times and Delivery Challenges: A Weekday </a:t>
            </a:r>
            <a:endParaRPr b="1" sz="26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 sz="2600">
                <a:latin typeface="Times New Roman"/>
                <a:ea typeface="Times New Roman"/>
                <a:cs typeface="Times New Roman"/>
                <a:sym typeface="Times New Roman"/>
              </a:rPr>
              <a:t>and Hourly Analysis</a:t>
            </a:r>
            <a:endParaRPr sz="2600">
              <a:latin typeface="Times New Roman"/>
              <a:ea typeface="Times New Roman"/>
              <a:cs typeface="Times New Roman"/>
              <a:sym typeface="Times New Roman"/>
            </a:endParaRPr>
          </a:p>
        </p:txBody>
      </p:sp>
      <p:pic>
        <p:nvPicPr>
          <p:cNvPr id="178" name="Google Shape;178;p23"/>
          <p:cNvPicPr preferRelativeResize="0"/>
          <p:nvPr/>
        </p:nvPicPr>
        <p:blipFill>
          <a:blip r:embed="rId3">
            <a:alphaModFix/>
          </a:blip>
          <a:stretch>
            <a:fillRect/>
          </a:stretch>
        </p:blipFill>
        <p:spPr>
          <a:xfrm>
            <a:off x="8290225" y="84150"/>
            <a:ext cx="790300" cy="383676"/>
          </a:xfrm>
          <a:prstGeom prst="rect">
            <a:avLst/>
          </a:prstGeom>
          <a:noFill/>
          <a:ln>
            <a:noFill/>
          </a:ln>
        </p:spPr>
      </p:pic>
      <p:pic>
        <p:nvPicPr>
          <p:cNvPr id="179" name="Google Shape;179;p23"/>
          <p:cNvPicPr preferRelativeResize="0"/>
          <p:nvPr/>
        </p:nvPicPr>
        <p:blipFill rotWithShape="1">
          <a:blip r:embed="rId4">
            <a:alphaModFix/>
          </a:blip>
          <a:srcRect b="0" l="0" r="1574" t="0"/>
          <a:stretch/>
        </p:blipFill>
        <p:spPr>
          <a:xfrm>
            <a:off x="124400" y="1099425"/>
            <a:ext cx="4430531" cy="2806050"/>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pic>
      <p:pic>
        <p:nvPicPr>
          <p:cNvPr id="180" name="Google Shape;180;p23"/>
          <p:cNvPicPr preferRelativeResize="0"/>
          <p:nvPr/>
        </p:nvPicPr>
        <p:blipFill>
          <a:blip r:embed="rId5">
            <a:alphaModFix/>
          </a:blip>
          <a:stretch>
            <a:fillRect/>
          </a:stretch>
        </p:blipFill>
        <p:spPr>
          <a:xfrm>
            <a:off x="4646263" y="1099425"/>
            <a:ext cx="4320636" cy="2806051"/>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pic>
      <p:sp>
        <p:nvSpPr>
          <p:cNvPr id="181" name="Google Shape;181;p23"/>
          <p:cNvSpPr txBox="1"/>
          <p:nvPr/>
        </p:nvSpPr>
        <p:spPr>
          <a:xfrm>
            <a:off x="159925" y="3967400"/>
            <a:ext cx="4302300" cy="99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The </a:t>
            </a:r>
            <a:r>
              <a:rPr i="1" lang="en" sz="1200">
                <a:solidFill>
                  <a:srgbClr val="FF0000"/>
                </a:solidFill>
                <a:latin typeface="Times New Roman"/>
                <a:ea typeface="Times New Roman"/>
                <a:cs typeface="Times New Roman"/>
                <a:sym typeface="Times New Roman"/>
              </a:rPr>
              <a:t>lowest average delivery times occur on Wednesdays </a:t>
            </a:r>
            <a:r>
              <a:rPr lang="en" sz="1200">
                <a:latin typeface="Times New Roman"/>
                <a:ea typeface="Times New Roman"/>
                <a:cs typeface="Times New Roman"/>
                <a:sym typeface="Times New Roman"/>
              </a:rPr>
              <a:t>(2233 seconds), while the </a:t>
            </a:r>
            <a:r>
              <a:rPr i="1" lang="en" sz="1200">
                <a:solidFill>
                  <a:srgbClr val="FF0000"/>
                </a:solidFill>
                <a:latin typeface="Times New Roman"/>
                <a:ea typeface="Times New Roman"/>
                <a:cs typeface="Times New Roman"/>
                <a:sym typeface="Times New Roman"/>
              </a:rPr>
              <a:t>highest are on Saturdays </a:t>
            </a:r>
            <a:r>
              <a:rPr lang="en" sz="1200">
                <a:latin typeface="Times New Roman"/>
                <a:ea typeface="Times New Roman"/>
                <a:cs typeface="Times New Roman"/>
                <a:sym typeface="Times New Roman"/>
              </a:rPr>
              <a:t>(2547 seconds). The significant increase in orders and possible traffic congestion on Saturdays leads to longer delivery times, </a:t>
            </a:r>
            <a:r>
              <a:rPr i="1" lang="en" sz="1200">
                <a:solidFill>
                  <a:srgbClr val="FF0000"/>
                </a:solidFill>
                <a:latin typeface="Times New Roman"/>
                <a:ea typeface="Times New Roman"/>
                <a:cs typeface="Times New Roman"/>
                <a:sym typeface="Times New Roman"/>
              </a:rPr>
              <a:t>despite more riders being available</a:t>
            </a:r>
            <a:endParaRPr i="1" sz="1200">
              <a:solidFill>
                <a:srgbClr val="FF0000"/>
              </a:solidFill>
              <a:latin typeface="Times New Roman"/>
              <a:ea typeface="Times New Roman"/>
              <a:cs typeface="Times New Roman"/>
              <a:sym typeface="Times New Roman"/>
            </a:endParaRPr>
          </a:p>
        </p:txBody>
      </p:sp>
      <p:sp>
        <p:nvSpPr>
          <p:cNvPr id="182" name="Google Shape;182;p23"/>
          <p:cNvSpPr txBox="1"/>
          <p:nvPr/>
        </p:nvSpPr>
        <p:spPr>
          <a:xfrm>
            <a:off x="4675988" y="3967400"/>
            <a:ext cx="4302300" cy="99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i="1" lang="en" sz="1200">
                <a:solidFill>
                  <a:srgbClr val="FF0000"/>
                </a:solidFill>
                <a:latin typeface="Times New Roman"/>
                <a:ea typeface="Times New Roman"/>
                <a:cs typeface="Times New Roman"/>
                <a:sym typeface="Times New Roman"/>
              </a:rPr>
              <a:t>Average delivery times spike significantly at hour 14 </a:t>
            </a:r>
            <a:r>
              <a:rPr lang="en" sz="1200">
                <a:latin typeface="Times New Roman"/>
                <a:ea typeface="Times New Roman"/>
                <a:cs typeface="Times New Roman"/>
                <a:sym typeface="Times New Roman"/>
              </a:rPr>
              <a:t>(2758 seconds) and </a:t>
            </a:r>
            <a:r>
              <a:rPr i="1" lang="en" sz="1200">
                <a:solidFill>
                  <a:srgbClr val="FF0000"/>
                </a:solidFill>
                <a:latin typeface="Times New Roman"/>
                <a:ea typeface="Times New Roman"/>
                <a:cs typeface="Times New Roman"/>
                <a:sym typeface="Times New Roman"/>
              </a:rPr>
              <a:t>decrease sharply by hour 19</a:t>
            </a:r>
            <a:r>
              <a:rPr lang="en" sz="1200">
                <a:latin typeface="Times New Roman"/>
                <a:ea typeface="Times New Roman"/>
                <a:cs typeface="Times New Roman"/>
                <a:sym typeface="Times New Roman"/>
              </a:rPr>
              <a:t> (2056 seconds), with </a:t>
            </a:r>
            <a:r>
              <a:rPr i="1" lang="en" sz="1200">
                <a:solidFill>
                  <a:srgbClr val="FF0000"/>
                </a:solidFill>
                <a:latin typeface="Times New Roman"/>
                <a:ea typeface="Times New Roman"/>
                <a:cs typeface="Times New Roman"/>
                <a:sym typeface="Times New Roman"/>
              </a:rPr>
              <a:t>available rider percentages fluctuating</a:t>
            </a:r>
            <a:r>
              <a:rPr lang="en" sz="1200">
                <a:latin typeface="Times New Roman"/>
                <a:ea typeface="Times New Roman"/>
                <a:cs typeface="Times New Roman"/>
                <a:sym typeface="Times New Roman"/>
              </a:rPr>
              <a:t>, suggesting peak demand or rider scarcity during certain hours</a:t>
            </a:r>
            <a:endParaRPr sz="1200">
              <a:latin typeface="Times New Roman"/>
              <a:ea typeface="Times New Roman"/>
              <a:cs typeface="Times New Roman"/>
              <a:sym typeface="Times New Roman"/>
            </a:endParaRPr>
          </a:p>
        </p:txBody>
      </p:sp>
      <p:sp>
        <p:nvSpPr>
          <p:cNvPr id="183" name="Google Shape;183;p23"/>
          <p:cNvSpPr/>
          <p:nvPr/>
        </p:nvSpPr>
        <p:spPr>
          <a:xfrm>
            <a:off x="6279800" y="2301450"/>
            <a:ext cx="790200" cy="5298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latin typeface="Times New Roman"/>
                <a:ea typeface="Times New Roman"/>
                <a:cs typeface="Times New Roman"/>
                <a:sym typeface="Times New Roman"/>
              </a:rPr>
              <a:t>Data Availability Issues</a:t>
            </a:r>
            <a:endParaRPr sz="900">
              <a:latin typeface="Times New Roman"/>
              <a:ea typeface="Times New Roman"/>
              <a:cs typeface="Times New Roman"/>
              <a:sym typeface="Times New Roman"/>
            </a:endParaRPr>
          </a:p>
        </p:txBody>
      </p:sp>
      <p:sp>
        <p:nvSpPr>
          <p:cNvPr id="184" name="Google Shape;18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cxnSp>
        <p:nvCxnSpPr>
          <p:cNvPr id="189" name="Google Shape;189;p24"/>
          <p:cNvCxnSpPr/>
          <p:nvPr/>
        </p:nvCxnSpPr>
        <p:spPr>
          <a:xfrm flipH="1">
            <a:off x="643800" y="959350"/>
            <a:ext cx="8500200" cy="6900"/>
          </a:xfrm>
          <a:prstGeom prst="straightConnector1">
            <a:avLst/>
          </a:prstGeom>
          <a:noFill/>
          <a:ln cap="flat" cmpd="sng" w="28575">
            <a:solidFill>
              <a:srgbClr val="980000"/>
            </a:solidFill>
            <a:prstDash val="solid"/>
            <a:round/>
            <a:headEnd len="med" w="med" type="none"/>
            <a:tailEnd len="med" w="med" type="none"/>
          </a:ln>
        </p:spPr>
      </p:cxnSp>
      <p:sp>
        <p:nvSpPr>
          <p:cNvPr id="190" name="Google Shape;190;p24"/>
          <p:cNvSpPr txBox="1"/>
          <p:nvPr/>
        </p:nvSpPr>
        <p:spPr>
          <a:xfrm>
            <a:off x="720950" y="10250"/>
            <a:ext cx="79416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2600">
                <a:latin typeface="Times New Roman"/>
                <a:ea typeface="Times New Roman"/>
                <a:cs typeface="Times New Roman"/>
                <a:sym typeface="Times New Roman"/>
              </a:rPr>
              <a:t>Distribution of Stores by Category and Service Attributes</a:t>
            </a:r>
            <a:endParaRPr>
              <a:latin typeface="Times New Roman"/>
              <a:ea typeface="Times New Roman"/>
              <a:cs typeface="Times New Roman"/>
              <a:sym typeface="Times New Roman"/>
            </a:endParaRPr>
          </a:p>
        </p:txBody>
      </p:sp>
      <p:pic>
        <p:nvPicPr>
          <p:cNvPr id="191" name="Google Shape;191;p24"/>
          <p:cNvPicPr preferRelativeResize="0"/>
          <p:nvPr/>
        </p:nvPicPr>
        <p:blipFill>
          <a:blip r:embed="rId3">
            <a:alphaModFix/>
          </a:blip>
          <a:stretch>
            <a:fillRect/>
          </a:stretch>
        </p:blipFill>
        <p:spPr>
          <a:xfrm>
            <a:off x="8290225" y="84150"/>
            <a:ext cx="790300" cy="383676"/>
          </a:xfrm>
          <a:prstGeom prst="rect">
            <a:avLst/>
          </a:prstGeom>
          <a:noFill/>
          <a:ln>
            <a:noFill/>
          </a:ln>
        </p:spPr>
      </p:pic>
      <p:pic>
        <p:nvPicPr>
          <p:cNvPr id="192" name="Google Shape;192;p24"/>
          <p:cNvPicPr preferRelativeResize="0"/>
          <p:nvPr/>
        </p:nvPicPr>
        <p:blipFill>
          <a:blip r:embed="rId4">
            <a:alphaModFix/>
          </a:blip>
          <a:stretch>
            <a:fillRect/>
          </a:stretch>
        </p:blipFill>
        <p:spPr>
          <a:xfrm>
            <a:off x="4862900" y="1061325"/>
            <a:ext cx="4161449" cy="2682174"/>
          </a:xfrm>
          <a:prstGeom prst="rect">
            <a:avLst/>
          </a:prstGeom>
          <a:noFill/>
          <a:ln cap="flat" cmpd="sng" w="9525">
            <a:solidFill>
              <a:srgbClr val="000000"/>
            </a:solidFill>
            <a:prstDash val="solid"/>
            <a:round/>
            <a:headEnd len="sm" w="sm" type="none"/>
            <a:tailEnd len="sm" w="sm" type="none"/>
          </a:ln>
        </p:spPr>
      </p:pic>
      <p:pic>
        <p:nvPicPr>
          <p:cNvPr id="193" name="Google Shape;193;p24"/>
          <p:cNvPicPr preferRelativeResize="0"/>
          <p:nvPr/>
        </p:nvPicPr>
        <p:blipFill>
          <a:blip r:embed="rId5">
            <a:alphaModFix/>
          </a:blip>
          <a:stretch>
            <a:fillRect/>
          </a:stretch>
        </p:blipFill>
        <p:spPr>
          <a:xfrm>
            <a:off x="95025" y="1061325"/>
            <a:ext cx="4041984" cy="2682173"/>
          </a:xfrm>
          <a:prstGeom prst="rect">
            <a:avLst/>
          </a:prstGeom>
          <a:noFill/>
          <a:ln cap="flat" cmpd="sng" w="9525">
            <a:solidFill>
              <a:srgbClr val="000000"/>
            </a:solidFill>
            <a:prstDash val="solid"/>
            <a:round/>
            <a:headEnd len="sm" w="sm" type="none"/>
            <a:tailEnd len="sm" w="sm" type="none"/>
          </a:ln>
        </p:spPr>
      </p:pic>
      <p:sp>
        <p:nvSpPr>
          <p:cNvPr id="194" name="Google Shape;194;p24"/>
          <p:cNvSpPr txBox="1"/>
          <p:nvPr/>
        </p:nvSpPr>
        <p:spPr>
          <a:xfrm>
            <a:off x="171250" y="3729600"/>
            <a:ext cx="4324500" cy="14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Number of Stores</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American, Mexican, Japanese, and Sandwiches have </a:t>
            </a:r>
            <a:r>
              <a:rPr i="1" lang="en" sz="1100">
                <a:solidFill>
                  <a:srgbClr val="FF0000"/>
                </a:solidFill>
                <a:latin typeface="Times New Roman"/>
                <a:ea typeface="Times New Roman"/>
                <a:cs typeface="Times New Roman"/>
                <a:sym typeface="Times New Roman"/>
              </a:rPr>
              <a:t>500+ stores</a:t>
            </a:r>
            <a:endParaRPr i="1" sz="1100">
              <a:solidFill>
                <a:srgbClr val="FF0000"/>
              </a:solidFill>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German, Singaporean, Austrian, and Polish have</a:t>
            </a:r>
            <a:r>
              <a:rPr i="1" lang="en" sz="1100">
                <a:solidFill>
                  <a:srgbClr val="FF0000"/>
                </a:solidFill>
                <a:latin typeface="Times New Roman"/>
                <a:ea typeface="Times New Roman"/>
                <a:cs typeface="Times New Roman"/>
                <a:sym typeface="Times New Roman"/>
              </a:rPr>
              <a:t> &lt;100 stores</a:t>
            </a:r>
            <a:endParaRPr i="1" sz="11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rPr lang="en" sz="1100">
                <a:latin typeface="Times New Roman"/>
                <a:ea typeface="Times New Roman"/>
                <a:cs typeface="Times New Roman"/>
                <a:sym typeface="Times New Roman"/>
              </a:rPr>
              <a:t>Average Delivery Seconds</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Range: Delivery times generally fall between</a:t>
            </a:r>
            <a:r>
              <a:rPr i="1" lang="en" sz="1100">
                <a:solidFill>
                  <a:srgbClr val="FF0000"/>
                </a:solidFill>
                <a:latin typeface="Times New Roman"/>
                <a:ea typeface="Times New Roman"/>
                <a:cs typeface="Times New Roman"/>
                <a:sym typeface="Times New Roman"/>
              </a:rPr>
              <a:t> 33 to 50 minutes</a:t>
            </a:r>
            <a:endParaRPr i="1" sz="1100">
              <a:solidFill>
                <a:srgbClr val="FF0000"/>
              </a:solidFill>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Higher Times: Southern, Mediterranean, and Thai</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Lower Times: Alcohol-plus-food, Brazilian, and Indian</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p:txBody>
      </p:sp>
      <p:sp>
        <p:nvSpPr>
          <p:cNvPr id="195" name="Google Shape;195;p24"/>
          <p:cNvSpPr txBox="1"/>
          <p:nvPr/>
        </p:nvSpPr>
        <p:spPr>
          <a:xfrm>
            <a:off x="4650325" y="3729600"/>
            <a:ext cx="4324500" cy="14139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Alcohol-plus-food, Ethiopian, and Moroccan have the </a:t>
            </a:r>
            <a:r>
              <a:rPr i="1" lang="en" sz="1100">
                <a:solidFill>
                  <a:srgbClr val="FF0000"/>
                </a:solidFill>
                <a:latin typeface="Times New Roman"/>
                <a:ea typeface="Times New Roman"/>
                <a:cs typeface="Times New Roman"/>
                <a:sym typeface="Times New Roman"/>
              </a:rPr>
              <a:t>highest average item prices</a:t>
            </a:r>
            <a:r>
              <a:rPr lang="en" sz="1100">
                <a:latin typeface="Times New Roman"/>
                <a:ea typeface="Times New Roman"/>
                <a:cs typeface="Times New Roman"/>
                <a:sym typeface="Times New Roman"/>
              </a:rPr>
              <a:t>, all over 1400, with Alcohol-plus-food exceeding 1800</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Korean, French, Lebanese, and Japanese fall within the 800 to 1200 price range, indicating a</a:t>
            </a:r>
            <a:r>
              <a:rPr i="1" lang="en" sz="1100">
                <a:solidFill>
                  <a:srgbClr val="FF0000"/>
                </a:solidFill>
                <a:latin typeface="Times New Roman"/>
                <a:ea typeface="Times New Roman"/>
                <a:cs typeface="Times New Roman"/>
                <a:sym typeface="Times New Roman"/>
              </a:rPr>
              <a:t> moderate pricing strategy</a:t>
            </a:r>
            <a:endParaRPr i="1" sz="1100">
              <a:solidFill>
                <a:srgbClr val="FF0000"/>
              </a:solidFill>
              <a:latin typeface="Times New Roman"/>
              <a:ea typeface="Times New Roman"/>
              <a:cs typeface="Times New Roman"/>
              <a:sym typeface="Times New Roman"/>
            </a:endParaRPr>
          </a:p>
          <a:p>
            <a:pPr indent="-298450" lvl="0" marL="4572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Bubble Tea, Fast Food, and Convenience Store have the </a:t>
            </a:r>
            <a:r>
              <a:rPr i="1" lang="en" sz="1100">
                <a:solidFill>
                  <a:srgbClr val="FF0000"/>
                </a:solidFill>
                <a:latin typeface="Times New Roman"/>
                <a:ea typeface="Times New Roman"/>
                <a:cs typeface="Times New Roman"/>
                <a:sym typeface="Times New Roman"/>
              </a:rPr>
              <a:t>lowest average item prices</a:t>
            </a:r>
            <a:r>
              <a:rPr lang="en" sz="1100">
                <a:latin typeface="Times New Roman"/>
                <a:ea typeface="Times New Roman"/>
                <a:cs typeface="Times New Roman"/>
                <a:sym typeface="Times New Roman"/>
              </a:rPr>
              <a:t>, all under 400, focusing on affordability</a:t>
            </a:r>
            <a:endParaRPr sz="1100">
              <a:latin typeface="Times New Roman"/>
              <a:ea typeface="Times New Roman"/>
              <a:cs typeface="Times New Roman"/>
              <a:sym typeface="Times New Roman"/>
            </a:endParaRPr>
          </a:p>
        </p:txBody>
      </p:sp>
      <p:sp>
        <p:nvSpPr>
          <p:cNvPr id="196" name="Google Shape;19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cxnSp>
        <p:nvCxnSpPr>
          <p:cNvPr id="201" name="Google Shape;201;p25"/>
          <p:cNvCxnSpPr/>
          <p:nvPr/>
        </p:nvCxnSpPr>
        <p:spPr>
          <a:xfrm flipH="1">
            <a:off x="643800" y="959350"/>
            <a:ext cx="8500200" cy="6900"/>
          </a:xfrm>
          <a:prstGeom prst="straightConnector1">
            <a:avLst/>
          </a:prstGeom>
          <a:noFill/>
          <a:ln cap="flat" cmpd="sng" w="28575">
            <a:solidFill>
              <a:srgbClr val="980000"/>
            </a:solidFill>
            <a:prstDash val="solid"/>
            <a:round/>
            <a:headEnd len="med" w="med" type="none"/>
            <a:tailEnd len="med" w="med" type="none"/>
          </a:ln>
        </p:spPr>
      </p:cxnSp>
      <p:sp>
        <p:nvSpPr>
          <p:cNvPr id="202" name="Google Shape;202;p25"/>
          <p:cNvSpPr txBox="1"/>
          <p:nvPr/>
        </p:nvSpPr>
        <p:spPr>
          <a:xfrm>
            <a:off x="720950" y="89050"/>
            <a:ext cx="7941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500">
                <a:latin typeface="Times New Roman"/>
                <a:ea typeface="Times New Roman"/>
                <a:cs typeface="Times New Roman"/>
                <a:sym typeface="Times New Roman"/>
              </a:rPr>
              <a:t>Pipeline 1: Training Pipeline</a:t>
            </a:r>
            <a:endParaRPr b="1" sz="4500">
              <a:solidFill>
                <a:srgbClr val="980000"/>
              </a:solidFill>
              <a:latin typeface="Times New Roman"/>
              <a:ea typeface="Times New Roman"/>
              <a:cs typeface="Times New Roman"/>
              <a:sym typeface="Times New Roman"/>
            </a:endParaRPr>
          </a:p>
        </p:txBody>
      </p:sp>
      <p:pic>
        <p:nvPicPr>
          <p:cNvPr id="203" name="Google Shape;203;p25"/>
          <p:cNvPicPr preferRelativeResize="0"/>
          <p:nvPr/>
        </p:nvPicPr>
        <p:blipFill>
          <a:blip r:embed="rId3">
            <a:alphaModFix/>
          </a:blip>
          <a:stretch>
            <a:fillRect/>
          </a:stretch>
        </p:blipFill>
        <p:spPr>
          <a:xfrm>
            <a:off x="8290225" y="84150"/>
            <a:ext cx="790300" cy="383676"/>
          </a:xfrm>
          <a:prstGeom prst="rect">
            <a:avLst/>
          </a:prstGeom>
          <a:noFill/>
          <a:ln>
            <a:noFill/>
          </a:ln>
        </p:spPr>
      </p:pic>
      <p:pic>
        <p:nvPicPr>
          <p:cNvPr id="204" name="Google Shape;204;p25"/>
          <p:cNvPicPr preferRelativeResize="0"/>
          <p:nvPr/>
        </p:nvPicPr>
        <p:blipFill>
          <a:blip r:embed="rId4">
            <a:alphaModFix/>
          </a:blip>
          <a:stretch>
            <a:fillRect/>
          </a:stretch>
        </p:blipFill>
        <p:spPr>
          <a:xfrm>
            <a:off x="490525" y="1126592"/>
            <a:ext cx="8162925" cy="1047750"/>
          </a:xfrm>
          <a:prstGeom prst="rect">
            <a:avLst/>
          </a:prstGeom>
          <a:noFill/>
          <a:ln cap="flat" cmpd="sng" w="9525">
            <a:solidFill>
              <a:srgbClr val="000000"/>
            </a:solidFill>
            <a:prstDash val="solid"/>
            <a:round/>
            <a:headEnd len="sm" w="sm" type="none"/>
            <a:tailEnd len="sm" w="sm" type="none"/>
          </a:ln>
        </p:spPr>
      </p:pic>
      <p:pic>
        <p:nvPicPr>
          <p:cNvPr id="205" name="Google Shape;205;p25"/>
          <p:cNvPicPr preferRelativeResize="0"/>
          <p:nvPr/>
        </p:nvPicPr>
        <p:blipFill rotWithShape="1">
          <a:blip r:embed="rId5">
            <a:alphaModFix/>
          </a:blip>
          <a:srcRect b="0" l="0" r="7578" t="0"/>
          <a:stretch/>
        </p:blipFill>
        <p:spPr>
          <a:xfrm>
            <a:off x="118788" y="2435498"/>
            <a:ext cx="3353175" cy="660050"/>
          </a:xfrm>
          <a:prstGeom prst="rect">
            <a:avLst/>
          </a:prstGeom>
          <a:noFill/>
          <a:ln cap="flat" cmpd="sng" w="9525">
            <a:solidFill>
              <a:srgbClr val="000000"/>
            </a:solidFill>
            <a:prstDash val="solid"/>
            <a:round/>
            <a:headEnd len="sm" w="sm" type="none"/>
            <a:tailEnd len="sm" w="sm" type="none"/>
          </a:ln>
        </p:spPr>
      </p:pic>
      <p:pic>
        <p:nvPicPr>
          <p:cNvPr id="206" name="Google Shape;206;p25"/>
          <p:cNvPicPr preferRelativeResize="0"/>
          <p:nvPr/>
        </p:nvPicPr>
        <p:blipFill rotWithShape="1">
          <a:blip r:embed="rId6">
            <a:alphaModFix/>
          </a:blip>
          <a:srcRect b="0" l="0" r="7552" t="0"/>
          <a:stretch/>
        </p:blipFill>
        <p:spPr>
          <a:xfrm>
            <a:off x="2895414" y="3135859"/>
            <a:ext cx="3353175" cy="782950"/>
          </a:xfrm>
          <a:prstGeom prst="rect">
            <a:avLst/>
          </a:prstGeom>
          <a:noFill/>
          <a:ln cap="flat" cmpd="sng" w="9525">
            <a:solidFill>
              <a:srgbClr val="000000"/>
            </a:solidFill>
            <a:prstDash val="solid"/>
            <a:round/>
            <a:headEnd len="sm" w="sm" type="none"/>
            <a:tailEnd len="sm" w="sm" type="none"/>
          </a:ln>
        </p:spPr>
      </p:pic>
      <p:pic>
        <p:nvPicPr>
          <p:cNvPr id="207" name="Google Shape;207;p25"/>
          <p:cNvPicPr preferRelativeResize="0"/>
          <p:nvPr/>
        </p:nvPicPr>
        <p:blipFill>
          <a:blip r:embed="rId7">
            <a:alphaModFix/>
          </a:blip>
          <a:stretch>
            <a:fillRect/>
          </a:stretch>
        </p:blipFill>
        <p:spPr>
          <a:xfrm>
            <a:off x="5672012" y="2579366"/>
            <a:ext cx="3353175" cy="337682"/>
          </a:xfrm>
          <a:prstGeom prst="rect">
            <a:avLst/>
          </a:prstGeom>
          <a:noFill/>
          <a:ln cap="flat" cmpd="sng" w="9525">
            <a:solidFill>
              <a:srgbClr val="000000"/>
            </a:solidFill>
            <a:prstDash val="solid"/>
            <a:round/>
            <a:headEnd len="sm" w="sm" type="none"/>
            <a:tailEnd len="sm" w="sm" type="none"/>
          </a:ln>
        </p:spPr>
      </p:pic>
      <p:cxnSp>
        <p:nvCxnSpPr>
          <p:cNvPr id="208" name="Google Shape;208;p25"/>
          <p:cNvCxnSpPr>
            <a:stCxn id="204" idx="2"/>
            <a:endCxn id="206" idx="0"/>
          </p:cNvCxnSpPr>
          <p:nvPr/>
        </p:nvCxnSpPr>
        <p:spPr>
          <a:xfrm>
            <a:off x="4571988" y="2174342"/>
            <a:ext cx="0" cy="961500"/>
          </a:xfrm>
          <a:prstGeom prst="straightConnector1">
            <a:avLst/>
          </a:prstGeom>
          <a:noFill/>
          <a:ln cap="flat" cmpd="sng" w="9525">
            <a:solidFill>
              <a:schemeClr val="dk2"/>
            </a:solidFill>
            <a:prstDash val="solid"/>
            <a:round/>
            <a:headEnd len="med" w="med" type="none"/>
            <a:tailEnd len="med" w="med" type="triangle"/>
          </a:ln>
        </p:spPr>
      </p:cxnSp>
      <p:cxnSp>
        <p:nvCxnSpPr>
          <p:cNvPr id="209" name="Google Shape;209;p25"/>
          <p:cNvCxnSpPr>
            <a:endCxn id="205" idx="0"/>
          </p:cNvCxnSpPr>
          <p:nvPr/>
        </p:nvCxnSpPr>
        <p:spPr>
          <a:xfrm flipH="1">
            <a:off x="1795375" y="2190098"/>
            <a:ext cx="1200" cy="245400"/>
          </a:xfrm>
          <a:prstGeom prst="straightConnector1">
            <a:avLst/>
          </a:prstGeom>
          <a:noFill/>
          <a:ln cap="flat" cmpd="sng" w="9525">
            <a:solidFill>
              <a:schemeClr val="dk2"/>
            </a:solidFill>
            <a:prstDash val="solid"/>
            <a:round/>
            <a:headEnd len="med" w="med" type="none"/>
            <a:tailEnd len="med" w="med" type="triangle"/>
          </a:ln>
        </p:spPr>
      </p:cxnSp>
      <p:cxnSp>
        <p:nvCxnSpPr>
          <p:cNvPr id="210" name="Google Shape;210;p25"/>
          <p:cNvCxnSpPr>
            <a:endCxn id="207" idx="0"/>
          </p:cNvCxnSpPr>
          <p:nvPr/>
        </p:nvCxnSpPr>
        <p:spPr>
          <a:xfrm>
            <a:off x="7331500" y="2168366"/>
            <a:ext cx="17100" cy="411000"/>
          </a:xfrm>
          <a:prstGeom prst="straightConnector1">
            <a:avLst/>
          </a:prstGeom>
          <a:noFill/>
          <a:ln cap="flat" cmpd="sng" w="9525">
            <a:solidFill>
              <a:schemeClr val="dk2"/>
            </a:solidFill>
            <a:prstDash val="solid"/>
            <a:round/>
            <a:headEnd len="med" w="med" type="none"/>
            <a:tailEnd len="med" w="med" type="triangle"/>
          </a:ln>
        </p:spPr>
      </p:cxnSp>
      <p:sp>
        <p:nvSpPr>
          <p:cNvPr id="211" name="Google Shape;211;p25"/>
          <p:cNvSpPr txBox="1"/>
          <p:nvPr/>
        </p:nvSpPr>
        <p:spPr>
          <a:xfrm>
            <a:off x="44675" y="3996150"/>
            <a:ext cx="9068100" cy="1047900"/>
          </a:xfrm>
          <a:prstGeom prst="rect">
            <a:avLst/>
          </a:prstGeom>
          <a:noFill/>
          <a:ln>
            <a:noFill/>
          </a:ln>
        </p:spPr>
        <p:txBody>
          <a:bodyPr anchorCtr="0" anchor="t" bIns="91425" lIns="91425" spcFirstLastPara="1" rIns="91425" wrap="square" tIns="91425">
            <a:noAutofit/>
          </a:bodyPr>
          <a:lstStyle/>
          <a:p>
            <a:pPr indent="-311150" lvl="0" marL="457200" rtl="0" algn="l">
              <a:lnSpc>
                <a:spcPct val="120000"/>
              </a:lnSpc>
              <a:spcBef>
                <a:spcPts val="0"/>
              </a:spcBef>
              <a:spcAft>
                <a:spcPts val="0"/>
              </a:spcAft>
              <a:buSzPts val="1300"/>
              <a:buFont typeface="Proxima Nova"/>
              <a:buChar char="●"/>
            </a:pPr>
            <a:r>
              <a:rPr lang="en" sz="1300">
                <a:latin typeface="Times New Roman"/>
                <a:ea typeface="Times New Roman"/>
                <a:cs typeface="Times New Roman"/>
                <a:sym typeface="Times New Roman"/>
              </a:rPr>
              <a:t>training_data </a:t>
            </a:r>
            <a:r>
              <a:rPr b="1" lang="en" sz="1300">
                <a:latin typeface="Times New Roman"/>
                <a:ea typeface="Times New Roman"/>
                <a:cs typeface="Times New Roman"/>
                <a:sym typeface="Times New Roman"/>
              </a:rPr>
              <a:t>version 0</a:t>
            </a:r>
            <a:r>
              <a:rPr lang="en" sz="1300">
                <a:latin typeface="Times New Roman"/>
                <a:ea typeface="Times New Roman"/>
                <a:cs typeface="Times New Roman"/>
                <a:sym typeface="Times New Roman"/>
              </a:rPr>
              <a:t> is the input for “Data_Procproessing” and it writes back the processed data to training_data as a new version</a:t>
            </a:r>
            <a:endParaRPr sz="1300">
              <a:latin typeface="Times New Roman"/>
              <a:ea typeface="Times New Roman"/>
              <a:cs typeface="Times New Roman"/>
              <a:sym typeface="Times New Roman"/>
            </a:endParaRPr>
          </a:p>
          <a:p>
            <a:pPr indent="-311150" lvl="0" marL="457200" rtl="0" algn="l">
              <a:lnSpc>
                <a:spcPct val="120000"/>
              </a:lnSpc>
              <a:spcBef>
                <a:spcPts val="0"/>
              </a:spcBef>
              <a:spcAft>
                <a:spcPts val="0"/>
              </a:spcAft>
              <a:buSzPts val="1300"/>
              <a:buFont typeface="Proxima Nova"/>
              <a:buChar char="●"/>
            </a:pPr>
            <a:r>
              <a:rPr lang="en" sz="1300">
                <a:latin typeface="Times New Roman"/>
                <a:ea typeface="Times New Roman"/>
                <a:cs typeface="Times New Roman"/>
                <a:sym typeface="Times New Roman"/>
              </a:rPr>
              <a:t>Saved </a:t>
            </a:r>
            <a:r>
              <a:rPr b="1" lang="en" sz="1300">
                <a:latin typeface="Times New Roman"/>
                <a:ea typeface="Times New Roman"/>
                <a:cs typeface="Times New Roman"/>
                <a:sym typeface="Times New Roman"/>
              </a:rPr>
              <a:t>standard scaler</a:t>
            </a:r>
            <a:r>
              <a:rPr lang="en" sz="1300">
                <a:latin typeface="Times New Roman"/>
                <a:ea typeface="Times New Roman"/>
                <a:cs typeface="Times New Roman"/>
                <a:sym typeface="Times New Roman"/>
              </a:rPr>
              <a:t> and </a:t>
            </a:r>
            <a:r>
              <a:rPr b="1" lang="en" sz="1300">
                <a:latin typeface="Times New Roman"/>
                <a:ea typeface="Times New Roman"/>
                <a:cs typeface="Times New Roman"/>
                <a:sym typeface="Times New Roman"/>
              </a:rPr>
              <a:t>one hot encoder</a:t>
            </a:r>
            <a:r>
              <a:rPr lang="en" sz="1300">
                <a:latin typeface="Times New Roman"/>
                <a:ea typeface="Times New Roman"/>
                <a:cs typeface="Times New Roman"/>
                <a:sym typeface="Times New Roman"/>
              </a:rPr>
              <a:t> fitted during training as </a:t>
            </a:r>
            <a:r>
              <a:rPr b="1" lang="en" sz="1300">
                <a:latin typeface="Times New Roman"/>
                <a:ea typeface="Times New Roman"/>
                <a:cs typeface="Times New Roman"/>
                <a:sym typeface="Times New Roman"/>
              </a:rPr>
              <a:t>pickle files</a:t>
            </a:r>
            <a:r>
              <a:rPr lang="en" sz="1300">
                <a:latin typeface="Times New Roman"/>
                <a:ea typeface="Times New Roman"/>
                <a:cs typeface="Times New Roman"/>
                <a:sym typeface="Times New Roman"/>
              </a:rPr>
              <a:t> to use them during inference. This is identified by the ‘</a:t>
            </a:r>
            <a:r>
              <a:rPr b="1" lang="en" sz="1300">
                <a:latin typeface="Times New Roman"/>
                <a:ea typeface="Times New Roman"/>
                <a:cs typeface="Times New Roman"/>
                <a:sym typeface="Times New Roman"/>
              </a:rPr>
              <a:t>training_flag</a:t>
            </a:r>
            <a:r>
              <a:rPr lang="en" sz="1300">
                <a:latin typeface="Times New Roman"/>
                <a:ea typeface="Times New Roman"/>
                <a:cs typeface="Times New Roman"/>
                <a:sym typeface="Times New Roman"/>
              </a:rPr>
              <a:t>’ parameter</a:t>
            </a:r>
            <a:endParaRPr sz="1300">
              <a:latin typeface="Times New Roman"/>
              <a:ea typeface="Times New Roman"/>
              <a:cs typeface="Times New Roman"/>
              <a:sym typeface="Times New Roman"/>
            </a:endParaRPr>
          </a:p>
        </p:txBody>
      </p:sp>
      <p:sp>
        <p:nvSpPr>
          <p:cNvPr id="212" name="Google Shape;21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cxnSp>
        <p:nvCxnSpPr>
          <p:cNvPr id="217" name="Google Shape;217;p26"/>
          <p:cNvCxnSpPr/>
          <p:nvPr/>
        </p:nvCxnSpPr>
        <p:spPr>
          <a:xfrm flipH="1">
            <a:off x="643800" y="959350"/>
            <a:ext cx="8500200" cy="6900"/>
          </a:xfrm>
          <a:prstGeom prst="straightConnector1">
            <a:avLst/>
          </a:prstGeom>
          <a:noFill/>
          <a:ln cap="flat" cmpd="sng" w="28575">
            <a:solidFill>
              <a:srgbClr val="980000"/>
            </a:solidFill>
            <a:prstDash val="solid"/>
            <a:round/>
            <a:headEnd len="med" w="med" type="none"/>
            <a:tailEnd len="med" w="med" type="none"/>
          </a:ln>
        </p:spPr>
      </p:cxnSp>
      <p:sp>
        <p:nvSpPr>
          <p:cNvPr id="218" name="Google Shape;218;p26"/>
          <p:cNvSpPr txBox="1"/>
          <p:nvPr/>
        </p:nvSpPr>
        <p:spPr>
          <a:xfrm>
            <a:off x="720950" y="89050"/>
            <a:ext cx="7941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500">
                <a:latin typeface="Times New Roman"/>
                <a:ea typeface="Times New Roman"/>
                <a:cs typeface="Times New Roman"/>
                <a:sym typeface="Times New Roman"/>
              </a:rPr>
              <a:t>AutoML &amp; Metric Used</a:t>
            </a:r>
            <a:endParaRPr b="1" sz="4500">
              <a:solidFill>
                <a:srgbClr val="980000"/>
              </a:solidFill>
              <a:latin typeface="Times New Roman"/>
              <a:ea typeface="Times New Roman"/>
              <a:cs typeface="Times New Roman"/>
              <a:sym typeface="Times New Roman"/>
            </a:endParaRPr>
          </a:p>
        </p:txBody>
      </p:sp>
      <p:pic>
        <p:nvPicPr>
          <p:cNvPr id="219" name="Google Shape;219;p26"/>
          <p:cNvPicPr preferRelativeResize="0"/>
          <p:nvPr/>
        </p:nvPicPr>
        <p:blipFill>
          <a:blip r:embed="rId3">
            <a:alphaModFix/>
          </a:blip>
          <a:stretch>
            <a:fillRect/>
          </a:stretch>
        </p:blipFill>
        <p:spPr>
          <a:xfrm>
            <a:off x="8290225" y="84150"/>
            <a:ext cx="790300" cy="383676"/>
          </a:xfrm>
          <a:prstGeom prst="rect">
            <a:avLst/>
          </a:prstGeom>
          <a:noFill/>
          <a:ln>
            <a:noFill/>
          </a:ln>
        </p:spPr>
      </p:pic>
      <p:pic>
        <p:nvPicPr>
          <p:cNvPr id="220" name="Google Shape;220;p26"/>
          <p:cNvPicPr preferRelativeResize="0"/>
          <p:nvPr/>
        </p:nvPicPr>
        <p:blipFill>
          <a:blip r:embed="rId4">
            <a:alphaModFix/>
          </a:blip>
          <a:stretch>
            <a:fillRect/>
          </a:stretch>
        </p:blipFill>
        <p:spPr>
          <a:xfrm>
            <a:off x="152400" y="2053671"/>
            <a:ext cx="8839202" cy="1197110"/>
          </a:xfrm>
          <a:prstGeom prst="rect">
            <a:avLst/>
          </a:prstGeom>
          <a:noFill/>
          <a:ln cap="flat" cmpd="sng" w="9525">
            <a:solidFill>
              <a:srgbClr val="000000"/>
            </a:solidFill>
            <a:prstDash val="solid"/>
            <a:round/>
            <a:headEnd len="sm" w="sm" type="none"/>
            <a:tailEnd len="sm" w="sm" type="none"/>
          </a:ln>
        </p:spPr>
      </p:pic>
      <p:pic>
        <p:nvPicPr>
          <p:cNvPr id="221" name="Google Shape;221;p26"/>
          <p:cNvPicPr preferRelativeResize="0"/>
          <p:nvPr/>
        </p:nvPicPr>
        <p:blipFill>
          <a:blip r:embed="rId5">
            <a:alphaModFix/>
          </a:blip>
          <a:stretch>
            <a:fillRect/>
          </a:stretch>
        </p:blipFill>
        <p:spPr>
          <a:xfrm>
            <a:off x="2943225" y="1062293"/>
            <a:ext cx="3257550" cy="895350"/>
          </a:xfrm>
          <a:prstGeom prst="rect">
            <a:avLst/>
          </a:prstGeom>
          <a:noFill/>
          <a:ln cap="flat" cmpd="sng" w="9525">
            <a:solidFill>
              <a:srgbClr val="000000"/>
            </a:solidFill>
            <a:prstDash val="solid"/>
            <a:round/>
            <a:headEnd len="sm" w="sm" type="none"/>
            <a:tailEnd len="sm" w="sm" type="none"/>
          </a:ln>
        </p:spPr>
      </p:pic>
      <p:sp>
        <p:nvSpPr>
          <p:cNvPr id="222" name="Google Shape;222;p26"/>
          <p:cNvSpPr txBox="1"/>
          <p:nvPr/>
        </p:nvSpPr>
        <p:spPr>
          <a:xfrm>
            <a:off x="56550" y="3250775"/>
            <a:ext cx="5385300" cy="1892700"/>
          </a:xfrm>
          <a:prstGeom prst="rect">
            <a:avLst/>
          </a:prstGeom>
          <a:noFill/>
          <a:ln>
            <a:noFill/>
          </a:ln>
        </p:spPr>
        <p:txBody>
          <a:bodyPr anchorCtr="0" anchor="t" bIns="91425" lIns="91425" spcFirstLastPara="1" rIns="91425" wrap="square" tIns="91425">
            <a:noAutofit/>
          </a:bodyPr>
          <a:lstStyle/>
          <a:p>
            <a:pPr indent="-304800" lvl="0" marL="457200" rtl="0" algn="l">
              <a:lnSpc>
                <a:spcPct val="120000"/>
              </a:lnSpc>
              <a:spcBef>
                <a:spcPts val="0"/>
              </a:spcBef>
              <a:spcAft>
                <a:spcPts val="0"/>
              </a:spcAft>
              <a:buSzPts val="1200"/>
              <a:buFont typeface="Proxima Nova"/>
              <a:buChar char="●"/>
            </a:pPr>
            <a:r>
              <a:rPr lang="en" sz="1200">
                <a:latin typeface="Times New Roman"/>
                <a:ea typeface="Times New Roman"/>
                <a:cs typeface="Times New Roman"/>
                <a:sym typeface="Times New Roman"/>
              </a:rPr>
              <a:t>Chosen </a:t>
            </a:r>
            <a:r>
              <a:rPr b="1" lang="en" sz="1200">
                <a:latin typeface="Times New Roman"/>
                <a:ea typeface="Times New Roman"/>
                <a:cs typeface="Times New Roman"/>
                <a:sym typeface="Times New Roman"/>
              </a:rPr>
              <a:t>RMSE </a:t>
            </a:r>
            <a:r>
              <a:rPr lang="en" sz="1200">
                <a:latin typeface="Times New Roman"/>
                <a:ea typeface="Times New Roman"/>
                <a:cs typeface="Times New Roman"/>
                <a:sym typeface="Times New Roman"/>
              </a:rPr>
              <a:t>as the evaluation metric, as it quantifies the average error in delivery time predictions. This directly reflects how closely the model’s ETA aligns with actual delivery times, providing a clear measure of potential delays if implemented in production</a:t>
            </a:r>
            <a:endParaRPr sz="400">
              <a:latin typeface="Times New Roman"/>
              <a:ea typeface="Times New Roman"/>
              <a:cs typeface="Times New Roman"/>
              <a:sym typeface="Times New Roman"/>
            </a:endParaRPr>
          </a:p>
          <a:p>
            <a:pPr indent="-304800" lvl="0" marL="457200" rtl="0" algn="l">
              <a:lnSpc>
                <a:spcPct val="120000"/>
              </a:lnSpc>
              <a:spcBef>
                <a:spcPts val="0"/>
              </a:spcBef>
              <a:spcAft>
                <a:spcPts val="0"/>
              </a:spcAft>
              <a:buSzPts val="1200"/>
              <a:buFont typeface="Proxima Nova"/>
              <a:buChar char="●"/>
            </a:pPr>
            <a:r>
              <a:rPr lang="en" sz="1200">
                <a:latin typeface="Times New Roman"/>
                <a:ea typeface="Times New Roman"/>
                <a:cs typeface="Times New Roman"/>
                <a:sym typeface="Times New Roman"/>
              </a:rPr>
              <a:t>AutoML implemented </a:t>
            </a:r>
            <a:r>
              <a:rPr lang="en" sz="1200">
                <a:latin typeface="Times New Roman"/>
                <a:ea typeface="Times New Roman"/>
                <a:cs typeface="Times New Roman"/>
                <a:sym typeface="Times New Roman"/>
              </a:rPr>
              <a:t>approximately </a:t>
            </a:r>
            <a:r>
              <a:rPr lang="en" sz="1200">
                <a:latin typeface="Times New Roman"/>
                <a:ea typeface="Times New Roman"/>
                <a:cs typeface="Times New Roman"/>
                <a:sym typeface="Times New Roman"/>
              </a:rPr>
              <a:t>250 different models from LightGBM, XGBoost, RandomForest, SGD and Decision Trees. However, </a:t>
            </a:r>
            <a:r>
              <a:rPr b="1" lang="en" sz="1200">
                <a:latin typeface="Times New Roman"/>
                <a:ea typeface="Times New Roman"/>
                <a:cs typeface="Times New Roman"/>
                <a:sym typeface="Times New Roman"/>
              </a:rPr>
              <a:t>LightGBM </a:t>
            </a:r>
            <a:r>
              <a:rPr lang="en" sz="1200">
                <a:latin typeface="Times New Roman"/>
                <a:ea typeface="Times New Roman"/>
                <a:cs typeface="Times New Roman"/>
                <a:sym typeface="Times New Roman"/>
              </a:rPr>
              <a:t>outperformed other models, with a test RMSE of </a:t>
            </a:r>
            <a:r>
              <a:rPr b="1" lang="en" sz="1200">
                <a:latin typeface="Times New Roman"/>
                <a:ea typeface="Times New Roman"/>
                <a:cs typeface="Times New Roman"/>
                <a:sym typeface="Times New Roman"/>
              </a:rPr>
              <a:t>12 minutes</a:t>
            </a:r>
            <a:r>
              <a:rPr lang="en" sz="1200">
                <a:latin typeface="Times New Roman"/>
                <a:ea typeface="Times New Roman"/>
                <a:cs typeface="Times New Roman"/>
                <a:sym typeface="Times New Roman"/>
              </a:rPr>
              <a:t> (approx)</a:t>
            </a:r>
            <a:endParaRPr sz="1200">
              <a:latin typeface="Times New Roman"/>
              <a:ea typeface="Times New Roman"/>
              <a:cs typeface="Times New Roman"/>
              <a:sym typeface="Times New Roman"/>
            </a:endParaRPr>
          </a:p>
        </p:txBody>
      </p:sp>
      <p:pic>
        <p:nvPicPr>
          <p:cNvPr id="223" name="Google Shape;223;p26"/>
          <p:cNvPicPr preferRelativeResize="0"/>
          <p:nvPr/>
        </p:nvPicPr>
        <p:blipFill>
          <a:blip r:embed="rId6">
            <a:alphaModFix/>
          </a:blip>
          <a:stretch>
            <a:fillRect/>
          </a:stretch>
        </p:blipFill>
        <p:spPr>
          <a:xfrm>
            <a:off x="5441750" y="3346800"/>
            <a:ext cx="3549850" cy="1560575"/>
          </a:xfrm>
          <a:prstGeom prst="rect">
            <a:avLst/>
          </a:prstGeom>
          <a:noFill/>
          <a:ln cap="flat" cmpd="sng" w="9525">
            <a:solidFill>
              <a:srgbClr val="000000"/>
            </a:solidFill>
            <a:prstDash val="solid"/>
            <a:round/>
            <a:headEnd len="sm" w="sm" type="none"/>
            <a:tailEnd len="sm" w="sm" type="none"/>
          </a:ln>
        </p:spPr>
      </p:pic>
      <p:sp>
        <p:nvSpPr>
          <p:cNvPr id="224" name="Google Shape;22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cxnSp>
        <p:nvCxnSpPr>
          <p:cNvPr id="229" name="Google Shape;229;p27"/>
          <p:cNvCxnSpPr/>
          <p:nvPr/>
        </p:nvCxnSpPr>
        <p:spPr>
          <a:xfrm flipH="1">
            <a:off x="643800" y="959350"/>
            <a:ext cx="8500200" cy="6900"/>
          </a:xfrm>
          <a:prstGeom prst="straightConnector1">
            <a:avLst/>
          </a:prstGeom>
          <a:noFill/>
          <a:ln cap="flat" cmpd="sng" w="28575">
            <a:solidFill>
              <a:srgbClr val="980000"/>
            </a:solidFill>
            <a:prstDash val="solid"/>
            <a:round/>
            <a:headEnd len="med" w="med" type="none"/>
            <a:tailEnd len="med" w="med" type="none"/>
          </a:ln>
        </p:spPr>
      </p:cxnSp>
      <p:sp>
        <p:nvSpPr>
          <p:cNvPr id="230" name="Google Shape;230;p27"/>
          <p:cNvSpPr txBox="1"/>
          <p:nvPr/>
        </p:nvSpPr>
        <p:spPr>
          <a:xfrm>
            <a:off x="699200" y="158950"/>
            <a:ext cx="79416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900">
                <a:latin typeface="Times New Roman"/>
                <a:ea typeface="Times New Roman"/>
                <a:cs typeface="Times New Roman"/>
                <a:sym typeface="Times New Roman"/>
              </a:rPr>
              <a:t>Model Fine Tuning &amp; Deployment</a:t>
            </a:r>
            <a:endParaRPr b="1" sz="3900">
              <a:solidFill>
                <a:srgbClr val="980000"/>
              </a:solidFill>
              <a:latin typeface="Times New Roman"/>
              <a:ea typeface="Times New Roman"/>
              <a:cs typeface="Times New Roman"/>
              <a:sym typeface="Times New Roman"/>
            </a:endParaRPr>
          </a:p>
        </p:txBody>
      </p:sp>
      <p:pic>
        <p:nvPicPr>
          <p:cNvPr id="231" name="Google Shape;231;p27"/>
          <p:cNvPicPr preferRelativeResize="0"/>
          <p:nvPr/>
        </p:nvPicPr>
        <p:blipFill>
          <a:blip r:embed="rId3">
            <a:alphaModFix/>
          </a:blip>
          <a:stretch>
            <a:fillRect/>
          </a:stretch>
        </p:blipFill>
        <p:spPr>
          <a:xfrm>
            <a:off x="8290225" y="84150"/>
            <a:ext cx="790300" cy="383676"/>
          </a:xfrm>
          <a:prstGeom prst="rect">
            <a:avLst/>
          </a:prstGeom>
          <a:noFill/>
          <a:ln>
            <a:noFill/>
          </a:ln>
        </p:spPr>
      </p:pic>
      <p:pic>
        <p:nvPicPr>
          <p:cNvPr id="232" name="Google Shape;232;p27"/>
          <p:cNvPicPr preferRelativeResize="0"/>
          <p:nvPr/>
        </p:nvPicPr>
        <p:blipFill>
          <a:blip r:embed="rId4">
            <a:alphaModFix/>
          </a:blip>
          <a:stretch>
            <a:fillRect/>
          </a:stretch>
        </p:blipFill>
        <p:spPr>
          <a:xfrm>
            <a:off x="553475" y="1140370"/>
            <a:ext cx="8037050" cy="2747875"/>
          </a:xfrm>
          <a:prstGeom prst="rect">
            <a:avLst/>
          </a:prstGeom>
          <a:noFill/>
          <a:ln cap="flat" cmpd="sng" w="9525">
            <a:solidFill>
              <a:srgbClr val="000000"/>
            </a:solidFill>
            <a:prstDash val="solid"/>
            <a:round/>
            <a:headEnd len="sm" w="sm" type="none"/>
            <a:tailEnd len="sm" w="sm" type="none"/>
          </a:ln>
        </p:spPr>
      </p:pic>
      <p:sp>
        <p:nvSpPr>
          <p:cNvPr id="233" name="Google Shape;233;p27"/>
          <p:cNvSpPr txBox="1"/>
          <p:nvPr/>
        </p:nvSpPr>
        <p:spPr>
          <a:xfrm>
            <a:off x="1135800" y="4084275"/>
            <a:ext cx="6872400" cy="867900"/>
          </a:xfrm>
          <a:prstGeom prst="rect">
            <a:avLst/>
          </a:prstGeom>
          <a:noFill/>
          <a:ln>
            <a:noFill/>
          </a:ln>
        </p:spPr>
        <p:txBody>
          <a:bodyPr anchorCtr="0" anchor="t" bIns="91425" lIns="91425" spcFirstLastPara="1" rIns="91425" wrap="square" tIns="91425">
            <a:noAutofit/>
          </a:bodyPr>
          <a:lstStyle/>
          <a:p>
            <a:pPr indent="-304800" lvl="0" marL="457200" rtl="0" algn="l">
              <a:lnSpc>
                <a:spcPct val="12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Created a hyperparameter grid around the hyperparameters given by AutoML for LightGBM</a:t>
            </a:r>
            <a:endParaRPr sz="1200">
              <a:latin typeface="Times New Roman"/>
              <a:ea typeface="Times New Roman"/>
              <a:cs typeface="Times New Roman"/>
              <a:sym typeface="Times New Roman"/>
            </a:endParaRPr>
          </a:p>
          <a:p>
            <a:pPr indent="-304800" lvl="0" marL="457200" rtl="0" algn="l">
              <a:lnSpc>
                <a:spcPct val="120000"/>
              </a:lnSpc>
              <a:spcBef>
                <a:spcPts val="0"/>
              </a:spcBef>
              <a:spcAft>
                <a:spcPts val="0"/>
              </a:spcAft>
              <a:buSzPts val="1200"/>
              <a:buFont typeface="Proxima Nova"/>
              <a:buChar char="●"/>
            </a:pPr>
            <a:r>
              <a:rPr lang="en" sz="1200">
                <a:latin typeface="Times New Roman"/>
                <a:ea typeface="Times New Roman"/>
                <a:cs typeface="Times New Roman"/>
                <a:sym typeface="Times New Roman"/>
              </a:rPr>
              <a:t>Performed Random search reducing RMSE from 12 minutes to </a:t>
            </a:r>
            <a:r>
              <a:rPr b="1" lang="en" sz="1200">
                <a:latin typeface="Times New Roman"/>
                <a:ea typeface="Times New Roman"/>
                <a:cs typeface="Times New Roman"/>
                <a:sym typeface="Times New Roman"/>
              </a:rPr>
              <a:t>11 minutes</a:t>
            </a:r>
            <a:endParaRPr b="1" sz="1200">
              <a:latin typeface="Times New Roman"/>
              <a:ea typeface="Times New Roman"/>
              <a:cs typeface="Times New Roman"/>
              <a:sym typeface="Times New Roman"/>
            </a:endParaRPr>
          </a:p>
          <a:p>
            <a:pPr indent="-304800" lvl="0" marL="457200" rtl="0" algn="l">
              <a:lnSpc>
                <a:spcPct val="12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Logged this model on MLFlow and registered it as part of deployment</a:t>
            </a:r>
            <a:endParaRPr sz="1200">
              <a:latin typeface="Times New Roman"/>
              <a:ea typeface="Times New Roman"/>
              <a:cs typeface="Times New Roman"/>
              <a:sym typeface="Times New Roman"/>
            </a:endParaRPr>
          </a:p>
        </p:txBody>
      </p:sp>
      <p:sp>
        <p:nvSpPr>
          <p:cNvPr id="234" name="Google Shape;23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cxnSp>
        <p:nvCxnSpPr>
          <p:cNvPr id="239" name="Google Shape;239;p28"/>
          <p:cNvCxnSpPr/>
          <p:nvPr/>
        </p:nvCxnSpPr>
        <p:spPr>
          <a:xfrm flipH="1">
            <a:off x="643800" y="959350"/>
            <a:ext cx="8500200" cy="6900"/>
          </a:xfrm>
          <a:prstGeom prst="straightConnector1">
            <a:avLst/>
          </a:prstGeom>
          <a:noFill/>
          <a:ln cap="flat" cmpd="sng" w="28575">
            <a:solidFill>
              <a:srgbClr val="980000"/>
            </a:solidFill>
            <a:prstDash val="solid"/>
            <a:round/>
            <a:headEnd len="med" w="med" type="none"/>
            <a:tailEnd len="med" w="med" type="none"/>
          </a:ln>
        </p:spPr>
      </p:cxnSp>
      <p:sp>
        <p:nvSpPr>
          <p:cNvPr id="240" name="Google Shape;240;p28"/>
          <p:cNvSpPr txBox="1"/>
          <p:nvPr/>
        </p:nvSpPr>
        <p:spPr>
          <a:xfrm>
            <a:off x="720950" y="89050"/>
            <a:ext cx="79416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500">
                <a:latin typeface="Times New Roman"/>
                <a:ea typeface="Times New Roman"/>
                <a:cs typeface="Times New Roman"/>
                <a:sym typeface="Times New Roman"/>
              </a:rPr>
              <a:t>Pipeline 2: Inference Pipeline</a:t>
            </a:r>
            <a:endParaRPr b="1" sz="4500">
              <a:solidFill>
                <a:srgbClr val="980000"/>
              </a:solidFill>
              <a:latin typeface="Times New Roman"/>
              <a:ea typeface="Times New Roman"/>
              <a:cs typeface="Times New Roman"/>
              <a:sym typeface="Times New Roman"/>
            </a:endParaRPr>
          </a:p>
        </p:txBody>
      </p:sp>
      <p:pic>
        <p:nvPicPr>
          <p:cNvPr id="241" name="Google Shape;241;p28"/>
          <p:cNvPicPr preferRelativeResize="0"/>
          <p:nvPr/>
        </p:nvPicPr>
        <p:blipFill>
          <a:blip r:embed="rId3">
            <a:alphaModFix/>
          </a:blip>
          <a:stretch>
            <a:fillRect/>
          </a:stretch>
        </p:blipFill>
        <p:spPr>
          <a:xfrm>
            <a:off x="8290225" y="84150"/>
            <a:ext cx="790300" cy="383676"/>
          </a:xfrm>
          <a:prstGeom prst="rect">
            <a:avLst/>
          </a:prstGeom>
          <a:noFill/>
          <a:ln>
            <a:noFill/>
          </a:ln>
        </p:spPr>
      </p:pic>
      <p:cxnSp>
        <p:nvCxnSpPr>
          <p:cNvPr id="242" name="Google Shape;242;p28"/>
          <p:cNvCxnSpPr>
            <a:stCxn id="243" idx="2"/>
            <a:endCxn id="244" idx="0"/>
          </p:cNvCxnSpPr>
          <p:nvPr/>
        </p:nvCxnSpPr>
        <p:spPr>
          <a:xfrm flipH="1">
            <a:off x="3788776" y="2098198"/>
            <a:ext cx="783300" cy="998700"/>
          </a:xfrm>
          <a:prstGeom prst="straightConnector1">
            <a:avLst/>
          </a:prstGeom>
          <a:noFill/>
          <a:ln cap="flat" cmpd="sng" w="9525">
            <a:solidFill>
              <a:schemeClr val="dk2"/>
            </a:solidFill>
            <a:prstDash val="solid"/>
            <a:round/>
            <a:headEnd len="med" w="med" type="none"/>
            <a:tailEnd len="med" w="med" type="triangle"/>
          </a:ln>
        </p:spPr>
      </p:cxnSp>
      <p:cxnSp>
        <p:nvCxnSpPr>
          <p:cNvPr id="245" name="Google Shape;245;p28"/>
          <p:cNvCxnSpPr/>
          <p:nvPr/>
        </p:nvCxnSpPr>
        <p:spPr>
          <a:xfrm flipH="1">
            <a:off x="1795375" y="2113898"/>
            <a:ext cx="1200" cy="245400"/>
          </a:xfrm>
          <a:prstGeom prst="straightConnector1">
            <a:avLst/>
          </a:prstGeom>
          <a:noFill/>
          <a:ln cap="flat" cmpd="sng" w="9525">
            <a:solidFill>
              <a:schemeClr val="dk2"/>
            </a:solidFill>
            <a:prstDash val="solid"/>
            <a:round/>
            <a:headEnd len="med" w="med" type="none"/>
            <a:tailEnd len="med" w="med" type="triangle"/>
          </a:ln>
        </p:spPr>
      </p:cxnSp>
      <p:cxnSp>
        <p:nvCxnSpPr>
          <p:cNvPr id="246" name="Google Shape;246;p28"/>
          <p:cNvCxnSpPr>
            <a:endCxn id="247" idx="0"/>
          </p:cNvCxnSpPr>
          <p:nvPr/>
        </p:nvCxnSpPr>
        <p:spPr>
          <a:xfrm flipH="1">
            <a:off x="7348650" y="2211825"/>
            <a:ext cx="4500" cy="367500"/>
          </a:xfrm>
          <a:prstGeom prst="straightConnector1">
            <a:avLst/>
          </a:prstGeom>
          <a:noFill/>
          <a:ln cap="flat" cmpd="sng" w="9525">
            <a:solidFill>
              <a:schemeClr val="dk2"/>
            </a:solidFill>
            <a:prstDash val="solid"/>
            <a:round/>
            <a:headEnd len="med" w="med" type="none"/>
            <a:tailEnd len="med" w="med" type="triangle"/>
          </a:ln>
        </p:spPr>
      </p:cxnSp>
      <p:sp>
        <p:nvSpPr>
          <p:cNvPr id="248" name="Google Shape;248;p28"/>
          <p:cNvSpPr txBox="1"/>
          <p:nvPr/>
        </p:nvSpPr>
        <p:spPr>
          <a:xfrm>
            <a:off x="146775" y="4005875"/>
            <a:ext cx="8819400" cy="998700"/>
          </a:xfrm>
          <a:prstGeom prst="rect">
            <a:avLst/>
          </a:prstGeom>
          <a:noFill/>
          <a:ln>
            <a:noFill/>
          </a:ln>
        </p:spPr>
        <p:txBody>
          <a:bodyPr anchorCtr="0" anchor="ctr" bIns="91425" lIns="91425" spcFirstLastPara="1" rIns="91425" wrap="square" tIns="91425">
            <a:noAutofit/>
          </a:bodyPr>
          <a:lstStyle/>
          <a:p>
            <a:pPr indent="-311150" lvl="0" marL="457200" rtl="0" algn="l">
              <a:lnSpc>
                <a:spcPct val="12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Loading the pickle files for </a:t>
            </a:r>
            <a:r>
              <a:rPr lang="en" sz="1300">
                <a:latin typeface="Times New Roman"/>
                <a:ea typeface="Times New Roman"/>
                <a:cs typeface="Times New Roman"/>
                <a:sym typeface="Times New Roman"/>
              </a:rPr>
              <a:t>standard scaler and one hot encoder fitted during training to transform data during inference</a:t>
            </a:r>
            <a:endParaRPr sz="1300">
              <a:latin typeface="Times New Roman"/>
              <a:ea typeface="Times New Roman"/>
              <a:cs typeface="Times New Roman"/>
              <a:sym typeface="Times New Roman"/>
            </a:endParaRPr>
          </a:p>
          <a:p>
            <a:pPr indent="-311150" lvl="0" marL="457200" rtl="0" algn="l">
              <a:lnSpc>
                <a:spcPct val="120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Loads the deployed model and perform batch inference, logs the performance metrics on MLFlow and Data Drift on Evidently</a:t>
            </a:r>
            <a:endParaRPr sz="1300">
              <a:latin typeface="Times New Roman"/>
              <a:ea typeface="Times New Roman"/>
              <a:cs typeface="Times New Roman"/>
              <a:sym typeface="Times New Roman"/>
            </a:endParaRPr>
          </a:p>
        </p:txBody>
      </p:sp>
      <p:pic>
        <p:nvPicPr>
          <p:cNvPr id="249" name="Google Shape;249;p28"/>
          <p:cNvPicPr preferRelativeResize="0"/>
          <p:nvPr/>
        </p:nvPicPr>
        <p:blipFill>
          <a:blip r:embed="rId4">
            <a:alphaModFix/>
          </a:blip>
          <a:stretch>
            <a:fillRect/>
          </a:stretch>
        </p:blipFill>
        <p:spPr>
          <a:xfrm>
            <a:off x="476263" y="1110813"/>
            <a:ext cx="8191500" cy="1019175"/>
          </a:xfrm>
          <a:prstGeom prst="rect">
            <a:avLst/>
          </a:prstGeom>
          <a:noFill/>
          <a:ln cap="flat" cmpd="sng" w="9525">
            <a:solidFill>
              <a:srgbClr val="000000"/>
            </a:solidFill>
            <a:prstDash val="solid"/>
            <a:round/>
            <a:headEnd len="sm" w="sm" type="none"/>
            <a:tailEnd len="sm" w="sm" type="none"/>
          </a:ln>
        </p:spPr>
      </p:pic>
      <p:pic>
        <p:nvPicPr>
          <p:cNvPr id="250" name="Google Shape;250;p28"/>
          <p:cNvPicPr preferRelativeResize="0"/>
          <p:nvPr/>
        </p:nvPicPr>
        <p:blipFill>
          <a:blip r:embed="rId5">
            <a:alphaModFix/>
          </a:blip>
          <a:stretch>
            <a:fillRect/>
          </a:stretch>
        </p:blipFill>
        <p:spPr>
          <a:xfrm>
            <a:off x="118825" y="2361975"/>
            <a:ext cx="3353175" cy="542605"/>
          </a:xfrm>
          <a:prstGeom prst="rect">
            <a:avLst/>
          </a:prstGeom>
          <a:noFill/>
          <a:ln cap="flat" cmpd="sng" w="9525">
            <a:solidFill>
              <a:srgbClr val="000000"/>
            </a:solidFill>
            <a:prstDash val="solid"/>
            <a:round/>
            <a:headEnd len="sm" w="sm" type="none"/>
            <a:tailEnd len="sm" w="sm" type="none"/>
          </a:ln>
        </p:spPr>
      </p:pic>
      <p:pic>
        <p:nvPicPr>
          <p:cNvPr id="244" name="Google Shape;244;p28"/>
          <p:cNvPicPr preferRelativeResize="0"/>
          <p:nvPr/>
        </p:nvPicPr>
        <p:blipFill>
          <a:blip r:embed="rId6">
            <a:alphaModFix/>
          </a:blip>
          <a:stretch>
            <a:fillRect/>
          </a:stretch>
        </p:blipFill>
        <p:spPr>
          <a:xfrm>
            <a:off x="2112176" y="3096898"/>
            <a:ext cx="3353200" cy="784663"/>
          </a:xfrm>
          <a:prstGeom prst="rect">
            <a:avLst/>
          </a:prstGeom>
          <a:noFill/>
          <a:ln cap="flat" cmpd="sng" w="9525">
            <a:solidFill>
              <a:srgbClr val="000000"/>
            </a:solidFill>
            <a:prstDash val="solid"/>
            <a:round/>
            <a:headEnd len="sm" w="sm" type="none"/>
            <a:tailEnd len="sm" w="sm" type="none"/>
          </a:ln>
        </p:spPr>
      </p:pic>
      <p:pic>
        <p:nvPicPr>
          <p:cNvPr id="251" name="Google Shape;251;p28"/>
          <p:cNvPicPr preferRelativeResize="0"/>
          <p:nvPr/>
        </p:nvPicPr>
        <p:blipFill>
          <a:blip r:embed="rId7">
            <a:alphaModFix/>
          </a:blip>
          <a:stretch>
            <a:fillRect/>
          </a:stretch>
        </p:blipFill>
        <p:spPr>
          <a:xfrm>
            <a:off x="5672001" y="2503175"/>
            <a:ext cx="3353175" cy="784650"/>
          </a:xfrm>
          <a:prstGeom prst="rect">
            <a:avLst/>
          </a:prstGeom>
          <a:noFill/>
          <a:ln cap="flat" cmpd="sng" w="9525">
            <a:solidFill>
              <a:srgbClr val="000000"/>
            </a:solidFill>
            <a:prstDash val="solid"/>
            <a:round/>
            <a:headEnd len="sm" w="sm" type="none"/>
            <a:tailEnd len="sm" w="sm" type="none"/>
          </a:ln>
        </p:spPr>
      </p:pic>
      <p:sp>
        <p:nvSpPr>
          <p:cNvPr id="252" name="Google Shape;25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cxnSp>
        <p:nvCxnSpPr>
          <p:cNvPr id="257" name="Google Shape;257;p29"/>
          <p:cNvCxnSpPr/>
          <p:nvPr/>
        </p:nvCxnSpPr>
        <p:spPr>
          <a:xfrm flipH="1">
            <a:off x="643800" y="959350"/>
            <a:ext cx="8500200" cy="6900"/>
          </a:xfrm>
          <a:prstGeom prst="straightConnector1">
            <a:avLst/>
          </a:prstGeom>
          <a:noFill/>
          <a:ln cap="flat" cmpd="sng" w="28575">
            <a:solidFill>
              <a:srgbClr val="980000"/>
            </a:solidFill>
            <a:prstDash val="solid"/>
            <a:round/>
            <a:headEnd len="med" w="med" type="none"/>
            <a:tailEnd len="med" w="med" type="none"/>
          </a:ln>
        </p:spPr>
      </p:cxnSp>
      <p:sp>
        <p:nvSpPr>
          <p:cNvPr id="258" name="Google Shape;258;p29"/>
          <p:cNvSpPr txBox="1"/>
          <p:nvPr/>
        </p:nvSpPr>
        <p:spPr>
          <a:xfrm>
            <a:off x="720950" y="89050"/>
            <a:ext cx="7941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200">
                <a:latin typeface="Times New Roman"/>
                <a:ea typeface="Times New Roman"/>
                <a:cs typeface="Times New Roman"/>
                <a:sym typeface="Times New Roman"/>
              </a:rPr>
              <a:t>Demo</a:t>
            </a:r>
            <a:endParaRPr b="1" sz="3300">
              <a:solidFill>
                <a:srgbClr val="980000"/>
              </a:solidFill>
              <a:latin typeface="Times New Roman"/>
              <a:ea typeface="Times New Roman"/>
              <a:cs typeface="Times New Roman"/>
              <a:sym typeface="Times New Roman"/>
            </a:endParaRPr>
          </a:p>
        </p:txBody>
      </p:sp>
      <p:pic>
        <p:nvPicPr>
          <p:cNvPr id="259" name="Google Shape;259;p29"/>
          <p:cNvPicPr preferRelativeResize="0"/>
          <p:nvPr/>
        </p:nvPicPr>
        <p:blipFill>
          <a:blip r:embed="rId3">
            <a:alphaModFix/>
          </a:blip>
          <a:stretch>
            <a:fillRect/>
          </a:stretch>
        </p:blipFill>
        <p:spPr>
          <a:xfrm>
            <a:off x="8290225" y="84150"/>
            <a:ext cx="790300" cy="383676"/>
          </a:xfrm>
          <a:prstGeom prst="rect">
            <a:avLst/>
          </a:prstGeom>
          <a:noFill/>
          <a:ln>
            <a:noFill/>
          </a:ln>
        </p:spPr>
      </p:pic>
      <p:pic>
        <p:nvPicPr>
          <p:cNvPr id="260" name="Google Shape;260;p29" title="video1763085563_default.mp4">
            <a:hlinkClick r:id="rId4"/>
          </p:cNvPr>
          <p:cNvPicPr preferRelativeResize="0"/>
          <p:nvPr/>
        </p:nvPicPr>
        <p:blipFill>
          <a:blip r:embed="rId5">
            <a:alphaModFix/>
          </a:blip>
          <a:stretch>
            <a:fillRect/>
          </a:stretch>
        </p:blipFill>
        <p:spPr>
          <a:xfrm>
            <a:off x="1004250" y="1173000"/>
            <a:ext cx="7135500" cy="3429000"/>
          </a:xfrm>
          <a:prstGeom prst="rect">
            <a:avLst/>
          </a:prstGeom>
          <a:noFill/>
          <a:ln>
            <a:noFill/>
          </a:ln>
        </p:spPr>
      </p:pic>
      <p:sp>
        <p:nvSpPr>
          <p:cNvPr id="261" name="Google Shape;261;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cxnSp>
        <p:nvCxnSpPr>
          <p:cNvPr id="266" name="Google Shape;266;p30"/>
          <p:cNvCxnSpPr/>
          <p:nvPr/>
        </p:nvCxnSpPr>
        <p:spPr>
          <a:xfrm flipH="1">
            <a:off x="643800" y="959350"/>
            <a:ext cx="8500200" cy="6900"/>
          </a:xfrm>
          <a:prstGeom prst="straightConnector1">
            <a:avLst/>
          </a:prstGeom>
          <a:noFill/>
          <a:ln cap="flat" cmpd="sng" w="28575">
            <a:solidFill>
              <a:srgbClr val="980000"/>
            </a:solidFill>
            <a:prstDash val="solid"/>
            <a:round/>
            <a:headEnd len="med" w="med" type="none"/>
            <a:tailEnd len="med" w="med" type="none"/>
          </a:ln>
        </p:spPr>
      </p:cxnSp>
      <p:sp>
        <p:nvSpPr>
          <p:cNvPr id="267" name="Google Shape;267;p30"/>
          <p:cNvSpPr txBox="1"/>
          <p:nvPr/>
        </p:nvSpPr>
        <p:spPr>
          <a:xfrm>
            <a:off x="720950" y="89050"/>
            <a:ext cx="7941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200">
                <a:latin typeface="Times New Roman"/>
                <a:ea typeface="Times New Roman"/>
                <a:cs typeface="Times New Roman"/>
                <a:sym typeface="Times New Roman"/>
              </a:rPr>
              <a:t>Model Performance Monitoring</a:t>
            </a:r>
            <a:endParaRPr b="1" sz="3300">
              <a:solidFill>
                <a:srgbClr val="980000"/>
              </a:solidFill>
              <a:latin typeface="Times New Roman"/>
              <a:ea typeface="Times New Roman"/>
              <a:cs typeface="Times New Roman"/>
              <a:sym typeface="Times New Roman"/>
            </a:endParaRPr>
          </a:p>
        </p:txBody>
      </p:sp>
      <p:pic>
        <p:nvPicPr>
          <p:cNvPr id="268" name="Google Shape;268;p30"/>
          <p:cNvPicPr preferRelativeResize="0"/>
          <p:nvPr/>
        </p:nvPicPr>
        <p:blipFill>
          <a:blip r:embed="rId3">
            <a:alphaModFix/>
          </a:blip>
          <a:stretch>
            <a:fillRect/>
          </a:stretch>
        </p:blipFill>
        <p:spPr>
          <a:xfrm>
            <a:off x="8290225" y="84150"/>
            <a:ext cx="790300" cy="383676"/>
          </a:xfrm>
          <a:prstGeom prst="rect">
            <a:avLst/>
          </a:prstGeom>
          <a:noFill/>
          <a:ln>
            <a:noFill/>
          </a:ln>
        </p:spPr>
      </p:pic>
      <p:pic>
        <p:nvPicPr>
          <p:cNvPr id="269" name="Google Shape;269;p30"/>
          <p:cNvPicPr preferRelativeResize="0"/>
          <p:nvPr/>
        </p:nvPicPr>
        <p:blipFill>
          <a:blip r:embed="rId4">
            <a:alphaModFix/>
          </a:blip>
          <a:stretch>
            <a:fillRect/>
          </a:stretch>
        </p:blipFill>
        <p:spPr>
          <a:xfrm>
            <a:off x="4893000" y="1548225"/>
            <a:ext cx="3688374" cy="1844201"/>
          </a:xfrm>
          <a:prstGeom prst="rect">
            <a:avLst/>
          </a:prstGeom>
          <a:noFill/>
          <a:ln cap="flat" cmpd="sng" w="9525">
            <a:solidFill>
              <a:srgbClr val="000000"/>
            </a:solidFill>
            <a:prstDash val="solid"/>
            <a:round/>
            <a:headEnd len="sm" w="sm" type="none"/>
            <a:tailEnd len="sm" w="sm" type="none"/>
          </a:ln>
        </p:spPr>
      </p:pic>
      <p:pic>
        <p:nvPicPr>
          <p:cNvPr id="270" name="Google Shape;270;p30"/>
          <p:cNvPicPr preferRelativeResize="0"/>
          <p:nvPr/>
        </p:nvPicPr>
        <p:blipFill>
          <a:blip r:embed="rId5">
            <a:alphaModFix/>
          </a:blip>
          <a:stretch>
            <a:fillRect/>
          </a:stretch>
        </p:blipFill>
        <p:spPr>
          <a:xfrm>
            <a:off x="562625" y="1548249"/>
            <a:ext cx="3688374" cy="1844163"/>
          </a:xfrm>
          <a:prstGeom prst="rect">
            <a:avLst/>
          </a:prstGeom>
          <a:noFill/>
          <a:ln cap="flat" cmpd="sng" w="9525">
            <a:solidFill>
              <a:srgbClr val="000000"/>
            </a:solidFill>
            <a:prstDash val="solid"/>
            <a:round/>
            <a:headEnd len="sm" w="sm" type="none"/>
            <a:tailEnd len="sm" w="sm" type="none"/>
          </a:ln>
        </p:spPr>
      </p:pic>
      <p:sp>
        <p:nvSpPr>
          <p:cNvPr id="271" name="Google Shape;271;p30"/>
          <p:cNvSpPr txBox="1"/>
          <p:nvPr/>
        </p:nvSpPr>
        <p:spPr>
          <a:xfrm>
            <a:off x="1812587" y="1123000"/>
            <a:ext cx="8814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RMSE</a:t>
            </a:r>
            <a:endParaRPr b="1">
              <a:latin typeface="Times New Roman"/>
              <a:ea typeface="Times New Roman"/>
              <a:cs typeface="Times New Roman"/>
              <a:sym typeface="Times New Roman"/>
            </a:endParaRPr>
          </a:p>
        </p:txBody>
      </p:sp>
      <p:sp>
        <p:nvSpPr>
          <p:cNvPr id="272" name="Google Shape;272;p30"/>
          <p:cNvSpPr txBox="1"/>
          <p:nvPr/>
        </p:nvSpPr>
        <p:spPr>
          <a:xfrm>
            <a:off x="6242012" y="1123000"/>
            <a:ext cx="6825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MAE</a:t>
            </a:r>
            <a:endParaRPr b="1">
              <a:latin typeface="Times New Roman"/>
              <a:ea typeface="Times New Roman"/>
              <a:cs typeface="Times New Roman"/>
              <a:sym typeface="Times New Roman"/>
            </a:endParaRPr>
          </a:p>
        </p:txBody>
      </p:sp>
      <p:sp>
        <p:nvSpPr>
          <p:cNvPr id="273" name="Google Shape;273;p30"/>
          <p:cNvSpPr txBox="1"/>
          <p:nvPr/>
        </p:nvSpPr>
        <p:spPr>
          <a:xfrm>
            <a:off x="7453303" y="3405000"/>
            <a:ext cx="6825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569.65</a:t>
            </a:r>
            <a:endParaRPr>
              <a:latin typeface="Times New Roman"/>
              <a:ea typeface="Times New Roman"/>
              <a:cs typeface="Times New Roman"/>
              <a:sym typeface="Times New Roman"/>
            </a:endParaRPr>
          </a:p>
        </p:txBody>
      </p:sp>
      <p:sp>
        <p:nvSpPr>
          <p:cNvPr id="274" name="Google Shape;274;p30"/>
          <p:cNvSpPr txBox="1"/>
          <p:nvPr/>
        </p:nvSpPr>
        <p:spPr>
          <a:xfrm>
            <a:off x="7453303" y="1066450"/>
            <a:ext cx="6825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574.91</a:t>
            </a:r>
            <a:endParaRPr>
              <a:latin typeface="Times New Roman"/>
              <a:ea typeface="Times New Roman"/>
              <a:cs typeface="Times New Roman"/>
              <a:sym typeface="Times New Roman"/>
            </a:endParaRPr>
          </a:p>
        </p:txBody>
      </p:sp>
      <p:sp>
        <p:nvSpPr>
          <p:cNvPr id="275" name="Google Shape;275;p30"/>
          <p:cNvSpPr txBox="1"/>
          <p:nvPr/>
        </p:nvSpPr>
        <p:spPr>
          <a:xfrm>
            <a:off x="3152303" y="3405000"/>
            <a:ext cx="6825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725.53</a:t>
            </a:r>
            <a:endParaRPr>
              <a:latin typeface="Times New Roman"/>
              <a:ea typeface="Times New Roman"/>
              <a:cs typeface="Times New Roman"/>
              <a:sym typeface="Times New Roman"/>
            </a:endParaRPr>
          </a:p>
        </p:txBody>
      </p:sp>
      <p:sp>
        <p:nvSpPr>
          <p:cNvPr id="276" name="Google Shape;276;p30"/>
          <p:cNvSpPr txBox="1"/>
          <p:nvPr/>
        </p:nvSpPr>
        <p:spPr>
          <a:xfrm>
            <a:off x="3152300" y="1066450"/>
            <a:ext cx="6825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729.88</a:t>
            </a:r>
            <a:endParaRPr>
              <a:latin typeface="Times New Roman"/>
              <a:ea typeface="Times New Roman"/>
              <a:cs typeface="Times New Roman"/>
              <a:sym typeface="Times New Roman"/>
            </a:endParaRPr>
          </a:p>
        </p:txBody>
      </p:sp>
      <p:cxnSp>
        <p:nvCxnSpPr>
          <p:cNvPr id="277" name="Google Shape;277;p30"/>
          <p:cNvCxnSpPr>
            <a:stCxn id="276" idx="3"/>
          </p:cNvCxnSpPr>
          <p:nvPr/>
        </p:nvCxnSpPr>
        <p:spPr>
          <a:xfrm>
            <a:off x="3834800" y="1262950"/>
            <a:ext cx="159300" cy="408000"/>
          </a:xfrm>
          <a:prstGeom prst="curvedConnector2">
            <a:avLst/>
          </a:prstGeom>
          <a:noFill/>
          <a:ln cap="flat" cmpd="sng" w="9525">
            <a:solidFill>
              <a:schemeClr val="dk2"/>
            </a:solidFill>
            <a:prstDash val="solid"/>
            <a:round/>
            <a:headEnd len="med" w="med" type="none"/>
            <a:tailEnd len="med" w="med" type="triangle"/>
          </a:ln>
        </p:spPr>
      </p:cxnSp>
      <p:cxnSp>
        <p:nvCxnSpPr>
          <p:cNvPr id="278" name="Google Shape;278;p30"/>
          <p:cNvCxnSpPr>
            <a:stCxn id="275" idx="3"/>
          </p:cNvCxnSpPr>
          <p:nvPr/>
        </p:nvCxnSpPr>
        <p:spPr>
          <a:xfrm flipH="1" rot="10800000">
            <a:off x="3834803" y="3102000"/>
            <a:ext cx="169800" cy="499500"/>
          </a:xfrm>
          <a:prstGeom prst="curvedConnector2">
            <a:avLst/>
          </a:prstGeom>
          <a:noFill/>
          <a:ln cap="flat" cmpd="sng" w="9525">
            <a:solidFill>
              <a:schemeClr val="dk2"/>
            </a:solidFill>
            <a:prstDash val="solid"/>
            <a:round/>
            <a:headEnd len="med" w="med" type="none"/>
            <a:tailEnd len="med" w="med" type="triangle"/>
          </a:ln>
        </p:spPr>
      </p:cxnSp>
      <p:cxnSp>
        <p:nvCxnSpPr>
          <p:cNvPr id="279" name="Google Shape;279;p30"/>
          <p:cNvCxnSpPr>
            <a:stCxn id="274" idx="3"/>
          </p:cNvCxnSpPr>
          <p:nvPr/>
        </p:nvCxnSpPr>
        <p:spPr>
          <a:xfrm>
            <a:off x="8135803" y="1262950"/>
            <a:ext cx="150000" cy="429000"/>
          </a:xfrm>
          <a:prstGeom prst="curvedConnector2">
            <a:avLst/>
          </a:prstGeom>
          <a:noFill/>
          <a:ln cap="flat" cmpd="sng" w="9525">
            <a:solidFill>
              <a:schemeClr val="dk2"/>
            </a:solidFill>
            <a:prstDash val="solid"/>
            <a:round/>
            <a:headEnd len="med" w="med" type="none"/>
            <a:tailEnd len="med" w="med" type="triangle"/>
          </a:ln>
        </p:spPr>
      </p:cxnSp>
      <p:cxnSp>
        <p:nvCxnSpPr>
          <p:cNvPr id="280" name="Google Shape;280;p30"/>
          <p:cNvCxnSpPr>
            <a:stCxn id="273" idx="3"/>
          </p:cNvCxnSpPr>
          <p:nvPr/>
        </p:nvCxnSpPr>
        <p:spPr>
          <a:xfrm flipH="1" rot="10800000">
            <a:off x="8135803" y="3112500"/>
            <a:ext cx="191700" cy="489000"/>
          </a:xfrm>
          <a:prstGeom prst="curvedConnector2">
            <a:avLst/>
          </a:prstGeom>
          <a:noFill/>
          <a:ln cap="flat" cmpd="sng" w="9525">
            <a:solidFill>
              <a:schemeClr val="dk2"/>
            </a:solidFill>
            <a:prstDash val="solid"/>
            <a:round/>
            <a:headEnd len="med" w="med" type="none"/>
            <a:tailEnd len="med" w="med" type="triangle"/>
          </a:ln>
        </p:spPr>
      </p:cxnSp>
      <p:pic>
        <p:nvPicPr>
          <p:cNvPr id="281" name="Google Shape;281;p30"/>
          <p:cNvPicPr preferRelativeResize="0"/>
          <p:nvPr/>
        </p:nvPicPr>
        <p:blipFill>
          <a:blip r:embed="rId6">
            <a:alphaModFix/>
          </a:blip>
          <a:stretch>
            <a:fillRect/>
          </a:stretch>
        </p:blipFill>
        <p:spPr>
          <a:xfrm>
            <a:off x="6548325" y="4583900"/>
            <a:ext cx="323850" cy="161925"/>
          </a:xfrm>
          <a:prstGeom prst="rect">
            <a:avLst/>
          </a:prstGeom>
          <a:noFill/>
          <a:ln>
            <a:noFill/>
          </a:ln>
        </p:spPr>
      </p:pic>
      <p:pic>
        <p:nvPicPr>
          <p:cNvPr id="282" name="Google Shape;282;p30"/>
          <p:cNvPicPr preferRelativeResize="0"/>
          <p:nvPr/>
        </p:nvPicPr>
        <p:blipFill>
          <a:blip r:embed="rId7">
            <a:alphaModFix/>
          </a:blip>
          <a:stretch>
            <a:fillRect/>
          </a:stretch>
        </p:blipFill>
        <p:spPr>
          <a:xfrm>
            <a:off x="6548325" y="4196738"/>
            <a:ext cx="323850" cy="161925"/>
          </a:xfrm>
          <a:prstGeom prst="rect">
            <a:avLst/>
          </a:prstGeom>
          <a:noFill/>
          <a:ln>
            <a:noFill/>
          </a:ln>
        </p:spPr>
      </p:pic>
      <p:sp>
        <p:nvSpPr>
          <p:cNvPr id="283" name="Google Shape;283;p30"/>
          <p:cNvSpPr txBox="1"/>
          <p:nvPr/>
        </p:nvSpPr>
        <p:spPr>
          <a:xfrm>
            <a:off x="6991400" y="4085838"/>
            <a:ext cx="12492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Proxima Nova"/>
                <a:ea typeface="Proxima Nova"/>
                <a:cs typeface="Proxima Nova"/>
                <a:sym typeface="Proxima Nova"/>
              </a:rPr>
              <a:t>Inference Set 1</a:t>
            </a:r>
            <a:endParaRPr sz="1200">
              <a:solidFill>
                <a:schemeClr val="dk2"/>
              </a:solidFill>
              <a:latin typeface="Proxima Nova"/>
              <a:ea typeface="Proxima Nova"/>
              <a:cs typeface="Proxima Nova"/>
              <a:sym typeface="Proxima Nova"/>
            </a:endParaRPr>
          </a:p>
        </p:txBody>
      </p:sp>
      <p:sp>
        <p:nvSpPr>
          <p:cNvPr id="284" name="Google Shape;284;p30"/>
          <p:cNvSpPr txBox="1"/>
          <p:nvPr/>
        </p:nvSpPr>
        <p:spPr>
          <a:xfrm>
            <a:off x="6991400" y="4473025"/>
            <a:ext cx="1960200" cy="38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Proxima Nova"/>
                <a:ea typeface="Proxima Nova"/>
                <a:cs typeface="Proxima Nova"/>
                <a:sym typeface="Proxima Nova"/>
              </a:rPr>
              <a:t>Inference Set 2 (swapped)</a:t>
            </a:r>
            <a:endParaRPr sz="1200">
              <a:solidFill>
                <a:schemeClr val="dk2"/>
              </a:solidFill>
              <a:latin typeface="Proxima Nova"/>
              <a:ea typeface="Proxima Nova"/>
              <a:cs typeface="Proxima Nova"/>
              <a:sym typeface="Proxima Nova"/>
            </a:endParaRPr>
          </a:p>
        </p:txBody>
      </p:sp>
      <p:sp>
        <p:nvSpPr>
          <p:cNvPr id="285" name="Google Shape;285;p30"/>
          <p:cNvSpPr txBox="1"/>
          <p:nvPr/>
        </p:nvSpPr>
        <p:spPr>
          <a:xfrm>
            <a:off x="6461450" y="4136375"/>
            <a:ext cx="2403300" cy="720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286" name="Google Shape;286;p30"/>
          <p:cNvSpPr txBox="1"/>
          <p:nvPr/>
        </p:nvSpPr>
        <p:spPr>
          <a:xfrm>
            <a:off x="252350" y="4080875"/>
            <a:ext cx="6024600" cy="831300"/>
          </a:xfrm>
          <a:prstGeom prst="rect">
            <a:avLst/>
          </a:prstGeom>
          <a:noFill/>
          <a:ln>
            <a:noFill/>
          </a:ln>
        </p:spPr>
        <p:txBody>
          <a:bodyPr anchorCtr="0" anchor="ctr" bIns="91425" lIns="91425" spcFirstLastPara="1" rIns="91425" wrap="square" tIns="91425">
            <a:noAutofit/>
          </a:bodyPr>
          <a:lstStyle/>
          <a:p>
            <a:pPr indent="0" lvl="0" marL="0" rtl="0" algn="ctr">
              <a:lnSpc>
                <a:spcPct val="120000"/>
              </a:lnSpc>
              <a:spcBef>
                <a:spcPts val="0"/>
              </a:spcBef>
              <a:spcAft>
                <a:spcPts val="0"/>
              </a:spcAft>
              <a:buNone/>
            </a:pPr>
            <a:r>
              <a:rPr i="1" lang="en" sz="1500">
                <a:solidFill>
                  <a:srgbClr val="FF0000"/>
                </a:solidFill>
                <a:latin typeface="Times New Roman"/>
                <a:ea typeface="Times New Roman"/>
                <a:cs typeface="Times New Roman"/>
                <a:sym typeface="Times New Roman"/>
              </a:rPr>
              <a:t>We observe an </a:t>
            </a:r>
            <a:r>
              <a:rPr b="1" i="1" lang="en" sz="1500">
                <a:solidFill>
                  <a:srgbClr val="FF0000"/>
                </a:solidFill>
                <a:latin typeface="Times New Roman"/>
                <a:ea typeface="Times New Roman"/>
                <a:cs typeface="Times New Roman"/>
                <a:sym typeface="Times New Roman"/>
              </a:rPr>
              <a:t>increase </a:t>
            </a:r>
            <a:r>
              <a:rPr i="1" lang="en" sz="1500">
                <a:solidFill>
                  <a:srgbClr val="FF0000"/>
                </a:solidFill>
                <a:latin typeface="Times New Roman"/>
                <a:ea typeface="Times New Roman"/>
                <a:cs typeface="Times New Roman"/>
                <a:sym typeface="Times New Roman"/>
              </a:rPr>
              <a:t>in RMSE/ MAE by </a:t>
            </a:r>
            <a:r>
              <a:rPr b="1" i="1" lang="en" sz="1500">
                <a:solidFill>
                  <a:srgbClr val="FF0000"/>
                </a:solidFill>
                <a:latin typeface="Times New Roman"/>
                <a:ea typeface="Times New Roman"/>
                <a:cs typeface="Times New Roman"/>
                <a:sym typeface="Times New Roman"/>
              </a:rPr>
              <a:t>4 seconds</a:t>
            </a:r>
            <a:r>
              <a:rPr i="1" lang="en" sz="1500">
                <a:solidFill>
                  <a:srgbClr val="FF0000"/>
                </a:solidFill>
                <a:latin typeface="Times New Roman"/>
                <a:ea typeface="Times New Roman"/>
                <a:cs typeface="Times New Roman"/>
                <a:sym typeface="Times New Roman"/>
              </a:rPr>
              <a:t> during inference with the same model and data, but with columns swapped</a:t>
            </a:r>
            <a:endParaRPr i="1" sz="1500">
              <a:solidFill>
                <a:srgbClr val="FF0000"/>
              </a:solidFill>
              <a:latin typeface="Times New Roman"/>
              <a:ea typeface="Times New Roman"/>
              <a:cs typeface="Times New Roman"/>
              <a:sym typeface="Times New Roman"/>
            </a:endParaRPr>
          </a:p>
        </p:txBody>
      </p:sp>
      <p:sp>
        <p:nvSpPr>
          <p:cNvPr id="287" name="Google Shape;28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cxnSp>
        <p:nvCxnSpPr>
          <p:cNvPr id="292" name="Google Shape;292;p31"/>
          <p:cNvCxnSpPr/>
          <p:nvPr/>
        </p:nvCxnSpPr>
        <p:spPr>
          <a:xfrm flipH="1">
            <a:off x="643800" y="959350"/>
            <a:ext cx="8500200" cy="6900"/>
          </a:xfrm>
          <a:prstGeom prst="straightConnector1">
            <a:avLst/>
          </a:prstGeom>
          <a:noFill/>
          <a:ln cap="flat" cmpd="sng" w="28575">
            <a:solidFill>
              <a:srgbClr val="980000"/>
            </a:solidFill>
            <a:prstDash val="solid"/>
            <a:round/>
            <a:headEnd len="med" w="med" type="none"/>
            <a:tailEnd len="med" w="med" type="none"/>
          </a:ln>
        </p:spPr>
      </p:cxnSp>
      <p:sp>
        <p:nvSpPr>
          <p:cNvPr id="293" name="Google Shape;293;p31"/>
          <p:cNvSpPr txBox="1"/>
          <p:nvPr/>
        </p:nvSpPr>
        <p:spPr>
          <a:xfrm>
            <a:off x="720950" y="89050"/>
            <a:ext cx="7941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200">
                <a:latin typeface="Times New Roman"/>
                <a:ea typeface="Times New Roman"/>
                <a:cs typeface="Times New Roman"/>
                <a:sym typeface="Times New Roman"/>
              </a:rPr>
              <a:t>Data Drift: Inference Set 1</a:t>
            </a:r>
            <a:endParaRPr b="1" sz="3300">
              <a:solidFill>
                <a:srgbClr val="980000"/>
              </a:solidFill>
              <a:latin typeface="Times New Roman"/>
              <a:ea typeface="Times New Roman"/>
              <a:cs typeface="Times New Roman"/>
              <a:sym typeface="Times New Roman"/>
            </a:endParaRPr>
          </a:p>
        </p:txBody>
      </p:sp>
      <p:pic>
        <p:nvPicPr>
          <p:cNvPr id="294" name="Google Shape;294;p31"/>
          <p:cNvPicPr preferRelativeResize="0"/>
          <p:nvPr/>
        </p:nvPicPr>
        <p:blipFill>
          <a:blip r:embed="rId3">
            <a:alphaModFix/>
          </a:blip>
          <a:stretch>
            <a:fillRect/>
          </a:stretch>
        </p:blipFill>
        <p:spPr>
          <a:xfrm>
            <a:off x="8290225" y="84150"/>
            <a:ext cx="790300" cy="383676"/>
          </a:xfrm>
          <a:prstGeom prst="rect">
            <a:avLst/>
          </a:prstGeom>
          <a:noFill/>
          <a:ln>
            <a:noFill/>
          </a:ln>
        </p:spPr>
      </p:pic>
      <p:pic>
        <p:nvPicPr>
          <p:cNvPr id="295" name="Google Shape;295;p31"/>
          <p:cNvPicPr preferRelativeResize="0"/>
          <p:nvPr/>
        </p:nvPicPr>
        <p:blipFill>
          <a:blip r:embed="rId4">
            <a:alphaModFix/>
          </a:blip>
          <a:stretch>
            <a:fillRect/>
          </a:stretch>
        </p:blipFill>
        <p:spPr>
          <a:xfrm>
            <a:off x="152400" y="1118650"/>
            <a:ext cx="8839201" cy="1780883"/>
          </a:xfrm>
          <a:prstGeom prst="rect">
            <a:avLst/>
          </a:prstGeom>
          <a:noFill/>
          <a:ln cap="flat" cmpd="sng" w="9525">
            <a:solidFill>
              <a:srgbClr val="000000"/>
            </a:solidFill>
            <a:prstDash val="solid"/>
            <a:round/>
            <a:headEnd len="sm" w="sm" type="none"/>
            <a:tailEnd len="sm" w="sm" type="none"/>
          </a:ln>
        </p:spPr>
      </p:pic>
      <p:pic>
        <p:nvPicPr>
          <p:cNvPr id="296" name="Google Shape;296;p31"/>
          <p:cNvPicPr preferRelativeResize="0"/>
          <p:nvPr/>
        </p:nvPicPr>
        <p:blipFill>
          <a:blip r:embed="rId5">
            <a:alphaModFix/>
          </a:blip>
          <a:stretch>
            <a:fillRect/>
          </a:stretch>
        </p:blipFill>
        <p:spPr>
          <a:xfrm>
            <a:off x="152400" y="3051933"/>
            <a:ext cx="8839199" cy="903709"/>
          </a:xfrm>
          <a:prstGeom prst="rect">
            <a:avLst/>
          </a:prstGeom>
          <a:noFill/>
          <a:ln cap="flat" cmpd="sng" w="9525">
            <a:solidFill>
              <a:srgbClr val="000000"/>
            </a:solidFill>
            <a:prstDash val="solid"/>
            <a:round/>
            <a:headEnd len="sm" w="sm" type="none"/>
            <a:tailEnd len="sm" w="sm" type="none"/>
          </a:ln>
        </p:spPr>
      </p:pic>
      <p:sp>
        <p:nvSpPr>
          <p:cNvPr id="297" name="Google Shape;297;p31"/>
          <p:cNvSpPr txBox="1"/>
          <p:nvPr/>
        </p:nvSpPr>
        <p:spPr>
          <a:xfrm>
            <a:off x="1679450" y="4108050"/>
            <a:ext cx="6024600" cy="831300"/>
          </a:xfrm>
          <a:prstGeom prst="rect">
            <a:avLst/>
          </a:prstGeom>
          <a:noFill/>
          <a:ln>
            <a:noFill/>
          </a:ln>
        </p:spPr>
        <p:txBody>
          <a:bodyPr anchorCtr="0" anchor="ctr" bIns="91425" lIns="91425" spcFirstLastPara="1" rIns="91425" wrap="square" tIns="91425">
            <a:noAutofit/>
          </a:bodyPr>
          <a:lstStyle/>
          <a:p>
            <a:pPr indent="-323850" lvl="0" marL="457200" rtl="0" algn="l">
              <a:lnSpc>
                <a:spcPct val="120000"/>
              </a:lnSpc>
              <a:spcBef>
                <a:spcPts val="0"/>
              </a:spcBef>
              <a:spcAft>
                <a:spcPts val="0"/>
              </a:spcAft>
              <a:buSzPts val="1500"/>
              <a:buFont typeface="Proxima Nova"/>
              <a:buChar char="●"/>
            </a:pPr>
            <a:r>
              <a:rPr lang="en" sz="1500">
                <a:latin typeface="Times New Roman"/>
                <a:ea typeface="Times New Roman"/>
                <a:cs typeface="Times New Roman"/>
                <a:sym typeface="Times New Roman"/>
              </a:rPr>
              <a:t>Covariate shift </a:t>
            </a:r>
            <a:r>
              <a:rPr b="1" lang="en" sz="1500">
                <a:latin typeface="Times New Roman"/>
                <a:ea typeface="Times New Roman"/>
                <a:cs typeface="Times New Roman"/>
                <a:sym typeface="Times New Roman"/>
              </a:rPr>
              <a:t>identified </a:t>
            </a:r>
            <a:r>
              <a:rPr lang="en" sz="1500">
                <a:latin typeface="Times New Roman"/>
                <a:ea typeface="Times New Roman"/>
                <a:cs typeface="Times New Roman"/>
                <a:sym typeface="Times New Roman"/>
              </a:rPr>
              <a:t>in ‘max_item_price’</a:t>
            </a:r>
            <a:endParaRPr sz="1500">
              <a:latin typeface="Times New Roman"/>
              <a:ea typeface="Times New Roman"/>
              <a:cs typeface="Times New Roman"/>
              <a:sym typeface="Times New Roman"/>
            </a:endParaRPr>
          </a:p>
          <a:p>
            <a:pPr indent="-323850" lvl="0" marL="457200" rtl="0" algn="l">
              <a:lnSpc>
                <a:spcPct val="120000"/>
              </a:lnSpc>
              <a:spcBef>
                <a:spcPts val="0"/>
              </a:spcBef>
              <a:spcAft>
                <a:spcPts val="0"/>
              </a:spcAft>
              <a:buSzPts val="1500"/>
              <a:buFont typeface="Proxima Nova"/>
              <a:buChar char="●"/>
            </a:pPr>
            <a:r>
              <a:rPr lang="en" sz="1500">
                <a:latin typeface="Times New Roman"/>
                <a:ea typeface="Times New Roman"/>
                <a:cs typeface="Times New Roman"/>
                <a:sym typeface="Times New Roman"/>
              </a:rPr>
              <a:t>Prior probability drift </a:t>
            </a:r>
            <a:r>
              <a:rPr b="1" lang="en" sz="1500">
                <a:latin typeface="Times New Roman"/>
                <a:ea typeface="Times New Roman"/>
                <a:cs typeface="Times New Roman"/>
                <a:sym typeface="Times New Roman"/>
              </a:rPr>
              <a:t>identified </a:t>
            </a:r>
            <a:r>
              <a:rPr lang="en" sz="1500">
                <a:latin typeface="Times New Roman"/>
                <a:ea typeface="Times New Roman"/>
                <a:cs typeface="Times New Roman"/>
                <a:sym typeface="Times New Roman"/>
              </a:rPr>
              <a:t>with a drift score of </a:t>
            </a:r>
            <a:r>
              <a:rPr b="1" lang="en" sz="1500">
                <a:latin typeface="Times New Roman"/>
                <a:ea typeface="Times New Roman"/>
                <a:cs typeface="Times New Roman"/>
                <a:sym typeface="Times New Roman"/>
              </a:rPr>
              <a:t>0.374</a:t>
            </a:r>
            <a:endParaRPr b="1" sz="1500">
              <a:latin typeface="Times New Roman"/>
              <a:ea typeface="Times New Roman"/>
              <a:cs typeface="Times New Roman"/>
              <a:sym typeface="Times New Roman"/>
            </a:endParaRPr>
          </a:p>
        </p:txBody>
      </p:sp>
      <p:sp>
        <p:nvSpPr>
          <p:cNvPr id="298" name="Google Shape;29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nvSpPr>
        <p:spPr>
          <a:xfrm>
            <a:off x="526700" y="3543375"/>
            <a:ext cx="1803900" cy="4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Times New Roman"/>
                <a:ea typeface="Times New Roman"/>
                <a:cs typeface="Times New Roman"/>
                <a:sym typeface="Times New Roman"/>
              </a:rPr>
              <a:t>Dheeraj </a:t>
            </a:r>
            <a:endParaRPr b="1" sz="1800">
              <a:latin typeface="Times New Roman"/>
              <a:ea typeface="Times New Roman"/>
              <a:cs typeface="Times New Roman"/>
              <a:sym typeface="Times New Roman"/>
            </a:endParaRPr>
          </a:p>
        </p:txBody>
      </p:sp>
      <p:sp>
        <p:nvSpPr>
          <p:cNvPr id="66" name="Google Shape;66;p14"/>
          <p:cNvSpPr txBox="1"/>
          <p:nvPr/>
        </p:nvSpPr>
        <p:spPr>
          <a:xfrm>
            <a:off x="3498213" y="3543375"/>
            <a:ext cx="1803900" cy="4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Times New Roman"/>
                <a:ea typeface="Times New Roman"/>
                <a:cs typeface="Times New Roman"/>
                <a:sym typeface="Times New Roman"/>
              </a:rPr>
              <a:t>Achintya </a:t>
            </a:r>
            <a:endParaRPr b="1" sz="1800">
              <a:latin typeface="Times New Roman"/>
              <a:ea typeface="Times New Roman"/>
              <a:cs typeface="Times New Roman"/>
              <a:sym typeface="Times New Roman"/>
            </a:endParaRPr>
          </a:p>
        </p:txBody>
      </p:sp>
      <p:sp>
        <p:nvSpPr>
          <p:cNvPr id="67" name="Google Shape;67;p14"/>
          <p:cNvSpPr txBox="1"/>
          <p:nvPr/>
        </p:nvSpPr>
        <p:spPr>
          <a:xfrm>
            <a:off x="6541925" y="3543375"/>
            <a:ext cx="1803900" cy="44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Times New Roman"/>
                <a:ea typeface="Times New Roman"/>
                <a:cs typeface="Times New Roman"/>
                <a:sym typeface="Times New Roman"/>
              </a:rPr>
              <a:t>Yujata </a:t>
            </a:r>
            <a:endParaRPr b="1" sz="1800">
              <a:latin typeface="Times New Roman"/>
              <a:ea typeface="Times New Roman"/>
              <a:cs typeface="Times New Roman"/>
              <a:sym typeface="Times New Roman"/>
            </a:endParaRPr>
          </a:p>
        </p:txBody>
      </p:sp>
      <p:pic>
        <p:nvPicPr>
          <p:cNvPr id="68" name="Google Shape;68;p14"/>
          <p:cNvPicPr preferRelativeResize="0"/>
          <p:nvPr/>
        </p:nvPicPr>
        <p:blipFill>
          <a:blip r:embed="rId3">
            <a:alphaModFix/>
          </a:blip>
          <a:stretch>
            <a:fillRect/>
          </a:stretch>
        </p:blipFill>
        <p:spPr>
          <a:xfrm>
            <a:off x="257678" y="1268525"/>
            <a:ext cx="2220900" cy="2220900"/>
          </a:xfrm>
          <a:prstGeom prst="ellipse">
            <a:avLst/>
          </a:prstGeom>
          <a:noFill/>
          <a:ln cap="flat" cmpd="sng" w="9525">
            <a:solidFill>
              <a:schemeClr val="dk2"/>
            </a:solidFill>
            <a:prstDash val="solid"/>
            <a:round/>
            <a:headEnd len="sm" w="sm" type="none"/>
            <a:tailEnd len="sm" w="sm" type="none"/>
          </a:ln>
        </p:spPr>
      </p:pic>
      <p:pic>
        <p:nvPicPr>
          <p:cNvPr id="69" name="Google Shape;69;p14"/>
          <p:cNvPicPr preferRelativeResize="0"/>
          <p:nvPr/>
        </p:nvPicPr>
        <p:blipFill rotWithShape="1">
          <a:blip r:embed="rId4">
            <a:alphaModFix/>
          </a:blip>
          <a:srcRect b="0" l="-2860" r="2859" t="0"/>
          <a:stretch/>
        </p:blipFill>
        <p:spPr>
          <a:xfrm>
            <a:off x="3421725" y="1170125"/>
            <a:ext cx="1803900" cy="2319300"/>
          </a:xfrm>
          <a:prstGeom prst="ellipse">
            <a:avLst/>
          </a:prstGeom>
          <a:noFill/>
          <a:ln cap="flat" cmpd="sng" w="9525">
            <a:solidFill>
              <a:schemeClr val="dk2"/>
            </a:solidFill>
            <a:prstDash val="solid"/>
            <a:round/>
            <a:headEnd len="sm" w="sm" type="none"/>
            <a:tailEnd len="sm" w="sm" type="none"/>
          </a:ln>
        </p:spPr>
      </p:pic>
      <p:pic>
        <p:nvPicPr>
          <p:cNvPr id="70" name="Google Shape;70;p14"/>
          <p:cNvPicPr preferRelativeResize="0"/>
          <p:nvPr/>
        </p:nvPicPr>
        <p:blipFill rotWithShape="1">
          <a:blip r:embed="rId5">
            <a:alphaModFix/>
          </a:blip>
          <a:srcRect b="8582" l="12714" r="7718" t="4987"/>
          <a:stretch/>
        </p:blipFill>
        <p:spPr>
          <a:xfrm>
            <a:off x="6370290" y="1241800"/>
            <a:ext cx="1894500" cy="2220900"/>
          </a:xfrm>
          <a:prstGeom prst="ellipse">
            <a:avLst/>
          </a:prstGeom>
          <a:noFill/>
          <a:ln cap="flat" cmpd="sng" w="9525">
            <a:solidFill>
              <a:schemeClr val="dk2"/>
            </a:solidFill>
            <a:prstDash val="solid"/>
            <a:round/>
            <a:headEnd len="sm" w="sm" type="none"/>
            <a:tailEnd len="sm" w="sm" type="none"/>
          </a:ln>
        </p:spPr>
      </p:pic>
      <p:cxnSp>
        <p:nvCxnSpPr>
          <p:cNvPr id="71" name="Google Shape;71;p14"/>
          <p:cNvCxnSpPr/>
          <p:nvPr/>
        </p:nvCxnSpPr>
        <p:spPr>
          <a:xfrm flipH="1">
            <a:off x="643800" y="959350"/>
            <a:ext cx="8500200" cy="6900"/>
          </a:xfrm>
          <a:prstGeom prst="straightConnector1">
            <a:avLst/>
          </a:prstGeom>
          <a:noFill/>
          <a:ln cap="flat" cmpd="sng" w="28575">
            <a:solidFill>
              <a:srgbClr val="980000"/>
            </a:solidFill>
            <a:prstDash val="solid"/>
            <a:round/>
            <a:headEnd len="med" w="med" type="none"/>
            <a:tailEnd len="med" w="med" type="none"/>
          </a:ln>
        </p:spPr>
      </p:cxnSp>
      <p:sp>
        <p:nvSpPr>
          <p:cNvPr id="72" name="Google Shape;72;p14"/>
          <p:cNvSpPr txBox="1"/>
          <p:nvPr/>
        </p:nvSpPr>
        <p:spPr>
          <a:xfrm>
            <a:off x="720950" y="10250"/>
            <a:ext cx="7941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000">
                <a:latin typeface="Times New Roman"/>
                <a:ea typeface="Times New Roman"/>
                <a:cs typeface="Times New Roman"/>
                <a:sym typeface="Times New Roman"/>
              </a:rPr>
              <a:t>Team</a:t>
            </a:r>
            <a:endParaRPr b="1" sz="5000">
              <a:solidFill>
                <a:srgbClr val="000000"/>
              </a:solidFill>
              <a:latin typeface="Times New Roman"/>
              <a:ea typeface="Times New Roman"/>
              <a:cs typeface="Times New Roman"/>
              <a:sym typeface="Times New Roman"/>
            </a:endParaRPr>
          </a:p>
        </p:txBody>
      </p:sp>
      <p:sp>
        <p:nvSpPr>
          <p:cNvPr id="73" name="Google Shape;7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cxnSp>
        <p:nvCxnSpPr>
          <p:cNvPr id="303" name="Google Shape;303;p32"/>
          <p:cNvCxnSpPr/>
          <p:nvPr/>
        </p:nvCxnSpPr>
        <p:spPr>
          <a:xfrm flipH="1">
            <a:off x="643800" y="959350"/>
            <a:ext cx="8500200" cy="6900"/>
          </a:xfrm>
          <a:prstGeom prst="straightConnector1">
            <a:avLst/>
          </a:prstGeom>
          <a:noFill/>
          <a:ln cap="flat" cmpd="sng" w="28575">
            <a:solidFill>
              <a:srgbClr val="980000"/>
            </a:solidFill>
            <a:prstDash val="solid"/>
            <a:round/>
            <a:headEnd len="med" w="med" type="none"/>
            <a:tailEnd len="med" w="med" type="none"/>
          </a:ln>
        </p:spPr>
      </p:cxnSp>
      <p:sp>
        <p:nvSpPr>
          <p:cNvPr id="304" name="Google Shape;304;p32"/>
          <p:cNvSpPr txBox="1"/>
          <p:nvPr/>
        </p:nvSpPr>
        <p:spPr>
          <a:xfrm>
            <a:off x="720950" y="89050"/>
            <a:ext cx="7941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200">
                <a:latin typeface="Times New Roman"/>
                <a:ea typeface="Times New Roman"/>
                <a:cs typeface="Times New Roman"/>
                <a:sym typeface="Times New Roman"/>
              </a:rPr>
              <a:t>Data Drift: Inference Set 2</a:t>
            </a:r>
            <a:endParaRPr b="1" sz="3300">
              <a:solidFill>
                <a:srgbClr val="980000"/>
              </a:solidFill>
              <a:latin typeface="Times New Roman"/>
              <a:ea typeface="Times New Roman"/>
              <a:cs typeface="Times New Roman"/>
              <a:sym typeface="Times New Roman"/>
            </a:endParaRPr>
          </a:p>
        </p:txBody>
      </p:sp>
      <p:pic>
        <p:nvPicPr>
          <p:cNvPr id="305" name="Google Shape;305;p32"/>
          <p:cNvPicPr preferRelativeResize="0"/>
          <p:nvPr/>
        </p:nvPicPr>
        <p:blipFill>
          <a:blip r:embed="rId3">
            <a:alphaModFix/>
          </a:blip>
          <a:stretch>
            <a:fillRect/>
          </a:stretch>
        </p:blipFill>
        <p:spPr>
          <a:xfrm>
            <a:off x="8290225" y="84150"/>
            <a:ext cx="790300" cy="383676"/>
          </a:xfrm>
          <a:prstGeom prst="rect">
            <a:avLst/>
          </a:prstGeom>
          <a:noFill/>
          <a:ln>
            <a:noFill/>
          </a:ln>
        </p:spPr>
      </p:pic>
      <p:pic>
        <p:nvPicPr>
          <p:cNvPr id="306" name="Google Shape;306;p32"/>
          <p:cNvPicPr preferRelativeResize="0"/>
          <p:nvPr/>
        </p:nvPicPr>
        <p:blipFill>
          <a:blip r:embed="rId4">
            <a:alphaModFix/>
          </a:blip>
          <a:stretch>
            <a:fillRect/>
          </a:stretch>
        </p:blipFill>
        <p:spPr>
          <a:xfrm>
            <a:off x="152400" y="1118650"/>
            <a:ext cx="8839204" cy="1817921"/>
          </a:xfrm>
          <a:prstGeom prst="rect">
            <a:avLst/>
          </a:prstGeom>
          <a:noFill/>
          <a:ln cap="flat" cmpd="sng" w="9525">
            <a:solidFill>
              <a:srgbClr val="000000"/>
            </a:solidFill>
            <a:prstDash val="solid"/>
            <a:round/>
            <a:headEnd len="sm" w="sm" type="none"/>
            <a:tailEnd len="sm" w="sm" type="none"/>
          </a:ln>
        </p:spPr>
      </p:pic>
      <p:pic>
        <p:nvPicPr>
          <p:cNvPr id="307" name="Google Shape;307;p32"/>
          <p:cNvPicPr preferRelativeResize="0"/>
          <p:nvPr/>
        </p:nvPicPr>
        <p:blipFill>
          <a:blip r:embed="rId5">
            <a:alphaModFix/>
          </a:blip>
          <a:stretch>
            <a:fillRect/>
          </a:stretch>
        </p:blipFill>
        <p:spPr>
          <a:xfrm>
            <a:off x="152400" y="3088971"/>
            <a:ext cx="8839201" cy="896351"/>
          </a:xfrm>
          <a:prstGeom prst="rect">
            <a:avLst/>
          </a:prstGeom>
          <a:noFill/>
          <a:ln cap="flat" cmpd="sng" w="9525">
            <a:solidFill>
              <a:srgbClr val="000000"/>
            </a:solidFill>
            <a:prstDash val="solid"/>
            <a:round/>
            <a:headEnd len="sm" w="sm" type="none"/>
            <a:tailEnd len="sm" w="sm" type="none"/>
          </a:ln>
        </p:spPr>
      </p:pic>
      <p:sp>
        <p:nvSpPr>
          <p:cNvPr id="308" name="Google Shape;308;p32"/>
          <p:cNvSpPr txBox="1"/>
          <p:nvPr/>
        </p:nvSpPr>
        <p:spPr>
          <a:xfrm>
            <a:off x="152375" y="4108050"/>
            <a:ext cx="8839200" cy="831300"/>
          </a:xfrm>
          <a:prstGeom prst="rect">
            <a:avLst/>
          </a:prstGeom>
          <a:noFill/>
          <a:ln>
            <a:noFill/>
          </a:ln>
        </p:spPr>
        <p:txBody>
          <a:bodyPr anchorCtr="0" anchor="ctr" bIns="91425" lIns="91425" spcFirstLastPara="1" rIns="91425" wrap="square" tIns="91425">
            <a:noAutofit/>
          </a:bodyPr>
          <a:lstStyle/>
          <a:p>
            <a:pPr indent="-311150" lvl="0" marL="457200" rtl="0" algn="l">
              <a:lnSpc>
                <a:spcPct val="120000"/>
              </a:lnSpc>
              <a:spcBef>
                <a:spcPts val="0"/>
              </a:spcBef>
              <a:spcAft>
                <a:spcPts val="0"/>
              </a:spcAft>
              <a:buSzPts val="1300"/>
              <a:buFont typeface="Proxima Nova"/>
              <a:buChar char="●"/>
            </a:pPr>
            <a:r>
              <a:rPr lang="en" sz="1300">
                <a:latin typeface="Times New Roman"/>
                <a:ea typeface="Times New Roman"/>
                <a:cs typeface="Times New Roman"/>
                <a:sym typeface="Times New Roman"/>
              </a:rPr>
              <a:t>Covariate shift </a:t>
            </a:r>
            <a:r>
              <a:rPr b="1" lang="en" sz="1300">
                <a:latin typeface="Times New Roman"/>
                <a:ea typeface="Times New Roman"/>
                <a:cs typeface="Times New Roman"/>
                <a:sym typeface="Times New Roman"/>
              </a:rPr>
              <a:t>identified </a:t>
            </a:r>
            <a:r>
              <a:rPr lang="en" sz="1300">
                <a:latin typeface="Times New Roman"/>
                <a:ea typeface="Times New Roman"/>
                <a:cs typeface="Times New Roman"/>
                <a:sym typeface="Times New Roman"/>
              </a:rPr>
              <a:t>in 3 columns: columns that were swapped (‘total_items’, ‘subtotal’) and ‘max_item_price’</a:t>
            </a:r>
            <a:endParaRPr sz="1300">
              <a:latin typeface="Times New Roman"/>
              <a:ea typeface="Times New Roman"/>
              <a:cs typeface="Times New Roman"/>
              <a:sym typeface="Times New Roman"/>
            </a:endParaRPr>
          </a:p>
          <a:p>
            <a:pPr indent="-311150" lvl="0" marL="457200" rtl="0" algn="l">
              <a:lnSpc>
                <a:spcPct val="120000"/>
              </a:lnSpc>
              <a:spcBef>
                <a:spcPts val="0"/>
              </a:spcBef>
              <a:spcAft>
                <a:spcPts val="0"/>
              </a:spcAft>
              <a:buSzPts val="1300"/>
              <a:buFont typeface="Proxima Nova"/>
              <a:buChar char="●"/>
            </a:pPr>
            <a:r>
              <a:rPr lang="en" sz="1300">
                <a:latin typeface="Times New Roman"/>
                <a:ea typeface="Times New Roman"/>
                <a:cs typeface="Times New Roman"/>
                <a:sym typeface="Times New Roman"/>
              </a:rPr>
              <a:t>Prior probability drift </a:t>
            </a:r>
            <a:r>
              <a:rPr b="1" lang="en" sz="1300">
                <a:latin typeface="Times New Roman"/>
                <a:ea typeface="Times New Roman"/>
                <a:cs typeface="Times New Roman"/>
                <a:sym typeface="Times New Roman"/>
              </a:rPr>
              <a:t>identified </a:t>
            </a:r>
            <a:r>
              <a:rPr lang="en" sz="1300">
                <a:latin typeface="Times New Roman"/>
                <a:ea typeface="Times New Roman"/>
                <a:cs typeface="Times New Roman"/>
                <a:sym typeface="Times New Roman"/>
              </a:rPr>
              <a:t>with a drift score of </a:t>
            </a:r>
            <a:r>
              <a:rPr b="1" lang="en" sz="1300">
                <a:latin typeface="Times New Roman"/>
                <a:ea typeface="Times New Roman"/>
                <a:cs typeface="Times New Roman"/>
                <a:sym typeface="Times New Roman"/>
              </a:rPr>
              <a:t>0.399 </a:t>
            </a:r>
            <a:r>
              <a:rPr lang="en" sz="1300">
                <a:latin typeface="Times New Roman"/>
                <a:ea typeface="Times New Roman"/>
                <a:cs typeface="Times New Roman"/>
                <a:sym typeface="Times New Roman"/>
              </a:rPr>
              <a:t>(greater than the score observed with inference set 1)</a:t>
            </a:r>
            <a:endParaRPr sz="1300">
              <a:latin typeface="Times New Roman"/>
              <a:ea typeface="Times New Roman"/>
              <a:cs typeface="Times New Roman"/>
              <a:sym typeface="Times New Roman"/>
            </a:endParaRPr>
          </a:p>
        </p:txBody>
      </p:sp>
      <p:sp>
        <p:nvSpPr>
          <p:cNvPr id="309" name="Google Shape;309;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cxnSp>
        <p:nvCxnSpPr>
          <p:cNvPr id="314" name="Google Shape;314;p33"/>
          <p:cNvCxnSpPr/>
          <p:nvPr/>
        </p:nvCxnSpPr>
        <p:spPr>
          <a:xfrm flipH="1">
            <a:off x="643800" y="959350"/>
            <a:ext cx="8500200" cy="6900"/>
          </a:xfrm>
          <a:prstGeom prst="straightConnector1">
            <a:avLst/>
          </a:prstGeom>
          <a:noFill/>
          <a:ln cap="flat" cmpd="sng" w="28575">
            <a:solidFill>
              <a:srgbClr val="980000"/>
            </a:solidFill>
            <a:prstDash val="solid"/>
            <a:round/>
            <a:headEnd len="med" w="med" type="none"/>
            <a:tailEnd len="med" w="med" type="none"/>
          </a:ln>
        </p:spPr>
      </p:cxnSp>
      <p:pic>
        <p:nvPicPr>
          <p:cNvPr id="315" name="Google Shape;315;p33"/>
          <p:cNvPicPr preferRelativeResize="0"/>
          <p:nvPr/>
        </p:nvPicPr>
        <p:blipFill>
          <a:blip r:embed="rId3">
            <a:alphaModFix/>
          </a:blip>
          <a:stretch>
            <a:fillRect/>
          </a:stretch>
        </p:blipFill>
        <p:spPr>
          <a:xfrm>
            <a:off x="8290225" y="84150"/>
            <a:ext cx="790300" cy="383676"/>
          </a:xfrm>
          <a:prstGeom prst="rect">
            <a:avLst/>
          </a:prstGeom>
          <a:noFill/>
          <a:ln>
            <a:noFill/>
          </a:ln>
        </p:spPr>
      </p:pic>
      <p:sp>
        <p:nvSpPr>
          <p:cNvPr id="316" name="Google Shape;316;p33"/>
          <p:cNvSpPr txBox="1"/>
          <p:nvPr/>
        </p:nvSpPr>
        <p:spPr>
          <a:xfrm>
            <a:off x="644750" y="10250"/>
            <a:ext cx="7941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000">
                <a:latin typeface="Times New Roman"/>
                <a:ea typeface="Times New Roman"/>
                <a:cs typeface="Times New Roman"/>
                <a:sym typeface="Times New Roman"/>
              </a:rPr>
              <a:t>Conclusion</a:t>
            </a:r>
            <a:endParaRPr b="1" sz="5000">
              <a:solidFill>
                <a:srgbClr val="000000"/>
              </a:solidFill>
              <a:latin typeface="Times New Roman"/>
              <a:ea typeface="Times New Roman"/>
              <a:cs typeface="Times New Roman"/>
              <a:sym typeface="Times New Roman"/>
            </a:endParaRPr>
          </a:p>
        </p:txBody>
      </p:sp>
      <p:sp>
        <p:nvSpPr>
          <p:cNvPr id="317" name="Google Shape;317;p33"/>
          <p:cNvSpPr/>
          <p:nvPr/>
        </p:nvSpPr>
        <p:spPr>
          <a:xfrm>
            <a:off x="287175" y="1202450"/>
            <a:ext cx="4233300" cy="109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latin typeface="Times New Roman"/>
                <a:ea typeface="Times New Roman"/>
                <a:cs typeface="Times New Roman"/>
                <a:sym typeface="Times New Roman"/>
              </a:rPr>
              <a:t>Project Achievements:</a:t>
            </a:r>
            <a:endParaRPr b="1"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Char char="●"/>
            </a:pPr>
            <a:r>
              <a:rPr lang="en" sz="900">
                <a:latin typeface="Times New Roman"/>
                <a:ea typeface="Times New Roman"/>
                <a:cs typeface="Times New Roman"/>
                <a:sym typeface="Times New Roman"/>
              </a:rPr>
              <a:t>Successfully deployed a machine learning pipeline to predict DoorDash delivery times accurately</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Char char="●"/>
            </a:pPr>
            <a:r>
              <a:rPr lang="en" sz="900">
                <a:latin typeface="Times New Roman"/>
                <a:ea typeface="Times New Roman"/>
                <a:cs typeface="Times New Roman"/>
                <a:sym typeface="Times New Roman"/>
              </a:rPr>
              <a:t>Improved ETA accuracy, enhancing customer satisfaction and operational efficiency</a:t>
            </a:r>
            <a:endParaRPr sz="900">
              <a:latin typeface="Times New Roman"/>
              <a:ea typeface="Times New Roman"/>
              <a:cs typeface="Times New Roman"/>
              <a:sym typeface="Times New Roman"/>
            </a:endParaRPr>
          </a:p>
          <a:p>
            <a:pPr indent="-285750" lvl="0" marL="457200" rtl="0" algn="l">
              <a:spcBef>
                <a:spcPts val="0"/>
              </a:spcBef>
              <a:spcAft>
                <a:spcPts val="0"/>
              </a:spcAft>
              <a:buSzPts val="900"/>
              <a:buFont typeface="Times New Roman"/>
              <a:buChar char="●"/>
            </a:pPr>
            <a:r>
              <a:rPr lang="en" sz="900">
                <a:latin typeface="Times New Roman"/>
                <a:ea typeface="Times New Roman"/>
                <a:cs typeface="Times New Roman"/>
                <a:sym typeface="Times New Roman"/>
              </a:rPr>
              <a:t>Implemented robust data preprocessing, reducing the dataset by 34% while maintaining quality</a:t>
            </a:r>
            <a:endParaRPr sz="900">
              <a:latin typeface="Times New Roman"/>
              <a:ea typeface="Times New Roman"/>
              <a:cs typeface="Times New Roman"/>
              <a:sym typeface="Times New Roman"/>
            </a:endParaRPr>
          </a:p>
        </p:txBody>
      </p:sp>
      <p:sp>
        <p:nvSpPr>
          <p:cNvPr id="318" name="Google Shape;318;p33"/>
          <p:cNvSpPr/>
          <p:nvPr/>
        </p:nvSpPr>
        <p:spPr>
          <a:xfrm>
            <a:off x="287175" y="2485940"/>
            <a:ext cx="4233300" cy="109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000">
                <a:latin typeface="Times New Roman"/>
                <a:ea typeface="Times New Roman"/>
                <a:cs typeface="Times New Roman"/>
                <a:sym typeface="Times New Roman"/>
              </a:rPr>
              <a:t>Model Performance:</a:t>
            </a:r>
            <a:endParaRPr b="1" sz="1000">
              <a:latin typeface="Times New Roman"/>
              <a:ea typeface="Times New Roman"/>
              <a:cs typeface="Times New Roman"/>
              <a:sym typeface="Times New Roman"/>
            </a:endParaRPr>
          </a:p>
          <a:p>
            <a:pPr indent="-292100" lvl="0" marL="457200" marR="0" rtl="0" algn="l">
              <a:lnSpc>
                <a:spcPct val="100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Utilized AutoML to test ~250 models, with LightGBM emerging as the best performer</a:t>
            </a:r>
            <a:endParaRPr sz="1000">
              <a:latin typeface="Times New Roman"/>
              <a:ea typeface="Times New Roman"/>
              <a:cs typeface="Times New Roman"/>
              <a:sym typeface="Times New Roman"/>
            </a:endParaRPr>
          </a:p>
          <a:p>
            <a:pPr indent="-292100" lvl="0" marL="457200" marR="0" rtl="0" algn="l">
              <a:lnSpc>
                <a:spcPct val="100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Fine-tuned the model, reducing RMSE from 12 minutes to 11 minutes</a:t>
            </a:r>
            <a:endParaRPr sz="1000">
              <a:latin typeface="Times New Roman"/>
              <a:ea typeface="Times New Roman"/>
              <a:cs typeface="Times New Roman"/>
              <a:sym typeface="Times New Roman"/>
            </a:endParaRPr>
          </a:p>
          <a:p>
            <a:pPr indent="-292100" lvl="0" marL="457200" marR="0" rtl="0" algn="l">
              <a:lnSpc>
                <a:spcPct val="100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Achieved RMSE of 569.65 seconds (~9.5 minutes) on the first inference set</a:t>
            </a:r>
            <a:endParaRPr sz="1000">
              <a:latin typeface="Times New Roman"/>
              <a:ea typeface="Times New Roman"/>
              <a:cs typeface="Times New Roman"/>
              <a:sym typeface="Times New Roman"/>
            </a:endParaRPr>
          </a:p>
        </p:txBody>
      </p:sp>
      <p:sp>
        <p:nvSpPr>
          <p:cNvPr id="319" name="Google Shape;319;p33"/>
          <p:cNvSpPr/>
          <p:nvPr/>
        </p:nvSpPr>
        <p:spPr>
          <a:xfrm>
            <a:off x="287175" y="3787879"/>
            <a:ext cx="4203000" cy="11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Times New Roman"/>
                <a:ea typeface="Times New Roman"/>
                <a:cs typeface="Times New Roman"/>
                <a:sym typeface="Times New Roman"/>
              </a:rPr>
              <a:t>Data Insights:</a:t>
            </a:r>
            <a:endParaRPr b="1"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Identified key factors influencing delivery times: driving duration and outstanding orders</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Discovered patterns in delivery times across weekdays and hours, informing resource allocation</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Analyzed store categories and service attributes, revealing trends in delivery times and pricing</a:t>
            </a:r>
            <a:endParaRPr sz="1000">
              <a:latin typeface="Times New Roman"/>
              <a:ea typeface="Times New Roman"/>
              <a:cs typeface="Times New Roman"/>
              <a:sym typeface="Times New Roman"/>
            </a:endParaRPr>
          </a:p>
        </p:txBody>
      </p:sp>
      <p:sp>
        <p:nvSpPr>
          <p:cNvPr id="320" name="Google Shape;320;p33"/>
          <p:cNvSpPr/>
          <p:nvPr/>
        </p:nvSpPr>
        <p:spPr>
          <a:xfrm>
            <a:off x="4816350" y="1167825"/>
            <a:ext cx="4203000" cy="11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Times New Roman"/>
                <a:ea typeface="Times New Roman"/>
                <a:cs typeface="Times New Roman"/>
                <a:sym typeface="Times New Roman"/>
              </a:rPr>
              <a:t>Monitoring and Drift Detection:</a:t>
            </a:r>
            <a:endParaRPr b="1"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Implemented continuous monitoring of model performance and data drift</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Detected covariate shift in 'max_item_price' and prior probability drift in both inference sets</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Observed slight performance degradation when feature values were swapped</a:t>
            </a:r>
            <a:endParaRPr b="1" sz="1000">
              <a:latin typeface="Times New Roman"/>
              <a:ea typeface="Times New Roman"/>
              <a:cs typeface="Times New Roman"/>
              <a:sym typeface="Times New Roman"/>
            </a:endParaRPr>
          </a:p>
        </p:txBody>
      </p:sp>
      <p:sp>
        <p:nvSpPr>
          <p:cNvPr id="321" name="Google Shape;321;p33"/>
          <p:cNvSpPr/>
          <p:nvPr/>
        </p:nvSpPr>
        <p:spPr>
          <a:xfrm>
            <a:off x="4816454" y="2469763"/>
            <a:ext cx="4203000" cy="102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Times New Roman"/>
                <a:ea typeface="Times New Roman"/>
                <a:cs typeface="Times New Roman"/>
                <a:sym typeface="Times New Roman"/>
              </a:rPr>
              <a:t>Infrastructure and Pipeline:</a:t>
            </a:r>
            <a:endParaRPr b="1"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Successfully set up Databricks environment with Unity Catalog and Delta Tables</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Developed separate training and inference pipelines for maintainability and scalability</a:t>
            </a:r>
            <a:endParaRPr b="1" sz="1000">
              <a:latin typeface="Times New Roman"/>
              <a:ea typeface="Times New Roman"/>
              <a:cs typeface="Times New Roman"/>
              <a:sym typeface="Times New Roman"/>
            </a:endParaRPr>
          </a:p>
        </p:txBody>
      </p:sp>
      <p:sp>
        <p:nvSpPr>
          <p:cNvPr id="322" name="Google Shape;322;p33"/>
          <p:cNvSpPr/>
          <p:nvPr/>
        </p:nvSpPr>
        <p:spPr>
          <a:xfrm>
            <a:off x="4816454" y="3771702"/>
            <a:ext cx="4203000" cy="111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Times New Roman"/>
                <a:ea typeface="Times New Roman"/>
                <a:cs typeface="Times New Roman"/>
                <a:sym typeface="Times New Roman"/>
              </a:rPr>
              <a:t>Future Directions:</a:t>
            </a:r>
            <a:endParaRPr b="1"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Further optimize the model based on drift insights</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Expand the feature set to capture more nuanced factors affecting delivery times</a:t>
            </a:r>
            <a:endParaRPr sz="1000">
              <a:latin typeface="Times New Roman"/>
              <a:ea typeface="Times New Roman"/>
              <a:cs typeface="Times New Roman"/>
              <a:sym typeface="Times New Roman"/>
            </a:endParaRPr>
          </a:p>
          <a:p>
            <a:pPr indent="-292100" lvl="0" marL="457200" rtl="0" algn="l">
              <a:spcBef>
                <a:spcPts val="0"/>
              </a:spcBef>
              <a:spcAft>
                <a:spcPts val="0"/>
              </a:spcAft>
              <a:buSzPts val="1000"/>
              <a:buFont typeface="Times New Roman"/>
              <a:buChar char="●"/>
            </a:pPr>
            <a:r>
              <a:rPr lang="en" sz="1000">
                <a:latin typeface="Times New Roman"/>
                <a:ea typeface="Times New Roman"/>
                <a:cs typeface="Times New Roman"/>
                <a:sym typeface="Times New Roman"/>
              </a:rPr>
              <a:t>Implement real-time monitoring and retraining strategies to maintain model accuracy</a:t>
            </a:r>
            <a:endParaRPr b="1" sz="1000">
              <a:latin typeface="Times New Roman"/>
              <a:ea typeface="Times New Roman"/>
              <a:cs typeface="Times New Roman"/>
              <a:sym typeface="Times New Roman"/>
            </a:endParaRPr>
          </a:p>
        </p:txBody>
      </p:sp>
      <p:sp>
        <p:nvSpPr>
          <p:cNvPr id="323" name="Google Shape;323;p33"/>
          <p:cNvSpPr/>
          <p:nvPr/>
        </p:nvSpPr>
        <p:spPr>
          <a:xfrm>
            <a:off x="87250" y="1037822"/>
            <a:ext cx="315000" cy="264300"/>
          </a:xfrm>
          <a:prstGeom prst="ellipse">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980000"/>
                </a:solidFill>
                <a:latin typeface="Times New Roman"/>
                <a:ea typeface="Times New Roman"/>
                <a:cs typeface="Times New Roman"/>
                <a:sym typeface="Times New Roman"/>
              </a:rPr>
              <a:t>1</a:t>
            </a:r>
            <a:endParaRPr b="1" sz="900">
              <a:solidFill>
                <a:srgbClr val="980000"/>
              </a:solidFill>
              <a:latin typeface="Times New Roman"/>
              <a:ea typeface="Times New Roman"/>
              <a:cs typeface="Times New Roman"/>
              <a:sym typeface="Times New Roman"/>
            </a:endParaRPr>
          </a:p>
        </p:txBody>
      </p:sp>
      <p:sp>
        <p:nvSpPr>
          <p:cNvPr id="324" name="Google Shape;324;p33"/>
          <p:cNvSpPr/>
          <p:nvPr/>
        </p:nvSpPr>
        <p:spPr>
          <a:xfrm>
            <a:off x="87250" y="2342997"/>
            <a:ext cx="315000" cy="264300"/>
          </a:xfrm>
          <a:prstGeom prst="ellipse">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980000"/>
                </a:solidFill>
                <a:latin typeface="Times New Roman"/>
                <a:ea typeface="Times New Roman"/>
                <a:cs typeface="Times New Roman"/>
                <a:sym typeface="Times New Roman"/>
              </a:rPr>
              <a:t>2</a:t>
            </a:r>
            <a:endParaRPr b="1" sz="900">
              <a:solidFill>
                <a:srgbClr val="980000"/>
              </a:solidFill>
              <a:latin typeface="Times New Roman"/>
              <a:ea typeface="Times New Roman"/>
              <a:cs typeface="Times New Roman"/>
              <a:sym typeface="Times New Roman"/>
            </a:endParaRPr>
          </a:p>
        </p:txBody>
      </p:sp>
      <p:sp>
        <p:nvSpPr>
          <p:cNvPr id="325" name="Google Shape;325;p33"/>
          <p:cNvSpPr/>
          <p:nvPr/>
        </p:nvSpPr>
        <p:spPr>
          <a:xfrm>
            <a:off x="87250" y="3701522"/>
            <a:ext cx="315000" cy="264300"/>
          </a:xfrm>
          <a:prstGeom prst="ellipse">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980000"/>
                </a:solidFill>
                <a:latin typeface="Times New Roman"/>
                <a:ea typeface="Times New Roman"/>
                <a:cs typeface="Times New Roman"/>
                <a:sym typeface="Times New Roman"/>
              </a:rPr>
              <a:t>3</a:t>
            </a:r>
            <a:endParaRPr b="1" sz="900">
              <a:solidFill>
                <a:srgbClr val="980000"/>
              </a:solidFill>
              <a:latin typeface="Times New Roman"/>
              <a:ea typeface="Times New Roman"/>
              <a:cs typeface="Times New Roman"/>
              <a:sym typeface="Times New Roman"/>
            </a:endParaRPr>
          </a:p>
        </p:txBody>
      </p:sp>
      <p:sp>
        <p:nvSpPr>
          <p:cNvPr id="326" name="Google Shape;326;p33"/>
          <p:cNvSpPr/>
          <p:nvPr/>
        </p:nvSpPr>
        <p:spPr>
          <a:xfrm>
            <a:off x="4572000" y="1073847"/>
            <a:ext cx="315000" cy="264300"/>
          </a:xfrm>
          <a:prstGeom prst="ellipse">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980000"/>
                </a:solidFill>
                <a:latin typeface="Times New Roman"/>
                <a:ea typeface="Times New Roman"/>
                <a:cs typeface="Times New Roman"/>
                <a:sym typeface="Times New Roman"/>
              </a:rPr>
              <a:t>4</a:t>
            </a:r>
            <a:endParaRPr b="1" sz="900">
              <a:solidFill>
                <a:srgbClr val="980000"/>
              </a:solidFill>
              <a:latin typeface="Times New Roman"/>
              <a:ea typeface="Times New Roman"/>
              <a:cs typeface="Times New Roman"/>
              <a:sym typeface="Times New Roman"/>
            </a:endParaRPr>
          </a:p>
        </p:txBody>
      </p:sp>
      <p:sp>
        <p:nvSpPr>
          <p:cNvPr id="327" name="Google Shape;327;p33"/>
          <p:cNvSpPr/>
          <p:nvPr/>
        </p:nvSpPr>
        <p:spPr>
          <a:xfrm>
            <a:off x="4572000" y="2342997"/>
            <a:ext cx="315000" cy="264300"/>
          </a:xfrm>
          <a:prstGeom prst="ellipse">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980000"/>
                </a:solidFill>
                <a:latin typeface="Times New Roman"/>
                <a:ea typeface="Times New Roman"/>
                <a:cs typeface="Times New Roman"/>
                <a:sym typeface="Times New Roman"/>
              </a:rPr>
              <a:t>5</a:t>
            </a:r>
            <a:endParaRPr b="1" sz="900">
              <a:solidFill>
                <a:srgbClr val="980000"/>
              </a:solidFill>
              <a:latin typeface="Times New Roman"/>
              <a:ea typeface="Times New Roman"/>
              <a:cs typeface="Times New Roman"/>
              <a:sym typeface="Times New Roman"/>
            </a:endParaRPr>
          </a:p>
        </p:txBody>
      </p:sp>
      <p:sp>
        <p:nvSpPr>
          <p:cNvPr id="328" name="Google Shape;328;p33"/>
          <p:cNvSpPr/>
          <p:nvPr/>
        </p:nvSpPr>
        <p:spPr>
          <a:xfrm>
            <a:off x="4572000" y="3686222"/>
            <a:ext cx="315000" cy="264300"/>
          </a:xfrm>
          <a:prstGeom prst="ellipse">
            <a:avLst/>
          </a:pr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980000"/>
                </a:solidFill>
                <a:latin typeface="Times New Roman"/>
                <a:ea typeface="Times New Roman"/>
                <a:cs typeface="Times New Roman"/>
                <a:sym typeface="Times New Roman"/>
              </a:rPr>
              <a:t>6</a:t>
            </a:r>
            <a:endParaRPr b="1" sz="900">
              <a:solidFill>
                <a:srgbClr val="980000"/>
              </a:solidFill>
              <a:latin typeface="Times New Roman"/>
              <a:ea typeface="Times New Roman"/>
              <a:cs typeface="Times New Roman"/>
              <a:sym typeface="Times New Roman"/>
            </a:endParaRPr>
          </a:p>
        </p:txBody>
      </p:sp>
      <p:sp>
        <p:nvSpPr>
          <p:cNvPr id="329" name="Google Shape;32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cxnSp>
        <p:nvCxnSpPr>
          <p:cNvPr id="334" name="Google Shape;334;p34"/>
          <p:cNvCxnSpPr/>
          <p:nvPr/>
        </p:nvCxnSpPr>
        <p:spPr>
          <a:xfrm flipH="1">
            <a:off x="643800" y="959350"/>
            <a:ext cx="8500200" cy="6900"/>
          </a:xfrm>
          <a:prstGeom prst="straightConnector1">
            <a:avLst/>
          </a:prstGeom>
          <a:noFill/>
          <a:ln cap="flat" cmpd="sng" w="28575">
            <a:solidFill>
              <a:srgbClr val="980000"/>
            </a:solidFill>
            <a:prstDash val="solid"/>
            <a:round/>
            <a:headEnd len="med" w="med" type="none"/>
            <a:tailEnd len="med" w="med" type="none"/>
          </a:ln>
        </p:spPr>
      </p:cxnSp>
      <p:pic>
        <p:nvPicPr>
          <p:cNvPr id="335" name="Google Shape;335;p34"/>
          <p:cNvPicPr preferRelativeResize="0"/>
          <p:nvPr/>
        </p:nvPicPr>
        <p:blipFill>
          <a:blip r:embed="rId3">
            <a:alphaModFix/>
          </a:blip>
          <a:stretch>
            <a:fillRect/>
          </a:stretch>
        </p:blipFill>
        <p:spPr>
          <a:xfrm>
            <a:off x="8290225" y="84150"/>
            <a:ext cx="790300" cy="383676"/>
          </a:xfrm>
          <a:prstGeom prst="rect">
            <a:avLst/>
          </a:prstGeom>
          <a:noFill/>
          <a:ln>
            <a:noFill/>
          </a:ln>
        </p:spPr>
      </p:pic>
      <p:sp>
        <p:nvSpPr>
          <p:cNvPr id="336" name="Google Shape;336;p34"/>
          <p:cNvSpPr txBox="1"/>
          <p:nvPr/>
        </p:nvSpPr>
        <p:spPr>
          <a:xfrm>
            <a:off x="720950" y="89050"/>
            <a:ext cx="7941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200">
                <a:latin typeface="Times New Roman"/>
                <a:ea typeface="Times New Roman"/>
                <a:cs typeface="Times New Roman"/>
                <a:sym typeface="Times New Roman"/>
              </a:rPr>
              <a:t>Contributions</a:t>
            </a:r>
            <a:endParaRPr b="1" sz="3300">
              <a:solidFill>
                <a:srgbClr val="980000"/>
              </a:solidFill>
              <a:latin typeface="Times New Roman"/>
              <a:ea typeface="Times New Roman"/>
              <a:cs typeface="Times New Roman"/>
              <a:sym typeface="Times New Roman"/>
            </a:endParaRPr>
          </a:p>
        </p:txBody>
      </p:sp>
      <p:sp>
        <p:nvSpPr>
          <p:cNvPr id="337" name="Google Shape;337;p34"/>
          <p:cNvSpPr txBox="1"/>
          <p:nvPr/>
        </p:nvSpPr>
        <p:spPr>
          <a:xfrm>
            <a:off x="663675" y="1652800"/>
            <a:ext cx="7389900" cy="1704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Proxima Nova"/>
              <a:buChar char="●"/>
            </a:pPr>
            <a:r>
              <a:rPr b="1" lang="en" sz="1800">
                <a:latin typeface="Times New Roman"/>
                <a:ea typeface="Times New Roman"/>
                <a:cs typeface="Times New Roman"/>
                <a:sym typeface="Times New Roman"/>
              </a:rPr>
              <a:t>Achintya</a:t>
            </a:r>
            <a:r>
              <a:rPr lang="en" sz="1800">
                <a:latin typeface="Times New Roman"/>
                <a:ea typeface="Times New Roman"/>
                <a:cs typeface="Times New Roman"/>
                <a:sym typeface="Times New Roman"/>
              </a:rPr>
              <a:t>: Auto ML, </a:t>
            </a:r>
            <a:r>
              <a:rPr lang="en" sz="1800">
                <a:latin typeface="Times New Roman"/>
                <a:ea typeface="Times New Roman"/>
                <a:cs typeface="Times New Roman"/>
                <a:sym typeface="Times New Roman"/>
              </a:rPr>
              <a:t>Inference Pipeline</a:t>
            </a:r>
            <a:br>
              <a:rPr lang="en"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Proxima Nova"/>
              <a:buChar char="●"/>
            </a:pPr>
            <a:r>
              <a:rPr b="1" lang="en" sz="1800">
                <a:latin typeface="Times New Roman"/>
                <a:ea typeface="Times New Roman"/>
                <a:cs typeface="Times New Roman"/>
                <a:sym typeface="Times New Roman"/>
              </a:rPr>
              <a:t>Dheeraj</a:t>
            </a:r>
            <a:r>
              <a:rPr lang="en" sz="1800">
                <a:latin typeface="Times New Roman"/>
                <a:ea typeface="Times New Roman"/>
                <a:cs typeface="Times New Roman"/>
                <a:sym typeface="Times New Roman"/>
              </a:rPr>
              <a:t>: Training Pipeline, Model Deployment and Monitoring</a:t>
            </a:r>
            <a:br>
              <a:rPr lang="en"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Proxima Nova"/>
              <a:buChar char="●"/>
            </a:pPr>
            <a:r>
              <a:rPr b="1" lang="en" sz="1800">
                <a:latin typeface="Times New Roman"/>
                <a:ea typeface="Times New Roman"/>
                <a:cs typeface="Times New Roman"/>
                <a:sym typeface="Times New Roman"/>
              </a:rPr>
              <a:t>Yujata</a:t>
            </a:r>
            <a:r>
              <a:rPr lang="en" sz="1800">
                <a:latin typeface="Times New Roman"/>
                <a:ea typeface="Times New Roman"/>
                <a:cs typeface="Times New Roman"/>
                <a:sym typeface="Times New Roman"/>
              </a:rPr>
              <a:t>: EDA, Inference Pipeline</a:t>
            </a:r>
            <a:endParaRPr sz="1800">
              <a:latin typeface="Times New Roman"/>
              <a:ea typeface="Times New Roman"/>
              <a:cs typeface="Times New Roman"/>
              <a:sym typeface="Times New Roman"/>
            </a:endParaRPr>
          </a:p>
        </p:txBody>
      </p:sp>
      <p:sp>
        <p:nvSpPr>
          <p:cNvPr id="338" name="Google Shape;33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cxnSp>
        <p:nvCxnSpPr>
          <p:cNvPr id="78" name="Google Shape;78;p15"/>
          <p:cNvCxnSpPr/>
          <p:nvPr/>
        </p:nvCxnSpPr>
        <p:spPr>
          <a:xfrm flipH="1">
            <a:off x="643800" y="959350"/>
            <a:ext cx="8500200" cy="6900"/>
          </a:xfrm>
          <a:prstGeom prst="straightConnector1">
            <a:avLst/>
          </a:prstGeom>
          <a:noFill/>
          <a:ln cap="flat" cmpd="sng" w="28575">
            <a:solidFill>
              <a:srgbClr val="980000"/>
            </a:solidFill>
            <a:prstDash val="solid"/>
            <a:round/>
            <a:headEnd len="med" w="med" type="none"/>
            <a:tailEnd len="med" w="med" type="none"/>
          </a:ln>
        </p:spPr>
      </p:cxnSp>
      <p:sp>
        <p:nvSpPr>
          <p:cNvPr id="79" name="Google Shape;79;p15"/>
          <p:cNvSpPr txBox="1"/>
          <p:nvPr/>
        </p:nvSpPr>
        <p:spPr>
          <a:xfrm>
            <a:off x="720950" y="10250"/>
            <a:ext cx="7941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000">
                <a:latin typeface="Times New Roman"/>
                <a:ea typeface="Times New Roman"/>
                <a:cs typeface="Times New Roman"/>
                <a:sym typeface="Times New Roman"/>
              </a:rPr>
              <a:t>Agenda</a:t>
            </a:r>
            <a:endParaRPr b="1" sz="5000">
              <a:solidFill>
                <a:srgbClr val="000000"/>
              </a:solidFill>
              <a:latin typeface="Times New Roman"/>
              <a:ea typeface="Times New Roman"/>
              <a:cs typeface="Times New Roman"/>
              <a:sym typeface="Times New Roman"/>
            </a:endParaRPr>
          </a:p>
        </p:txBody>
      </p:sp>
      <p:sp>
        <p:nvSpPr>
          <p:cNvPr id="80" name="Google Shape;80;p15"/>
          <p:cNvSpPr txBox="1"/>
          <p:nvPr/>
        </p:nvSpPr>
        <p:spPr>
          <a:xfrm>
            <a:off x="547550" y="994950"/>
            <a:ext cx="8115000" cy="41721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Problem Statement</a:t>
            </a:r>
            <a:endParaRPr sz="2100">
              <a:latin typeface="Times New Roman"/>
              <a:ea typeface="Times New Roman"/>
              <a:cs typeface="Times New Roman"/>
              <a:sym typeface="Times New Roman"/>
            </a:endParaRPr>
          </a:p>
          <a:p>
            <a:pPr indent="-361950" lvl="0" marL="457200" rtl="0" algn="l">
              <a:lnSpc>
                <a:spcPct val="115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Methodology</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Infrastructure Setup</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Dataset Selection </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Data Split &amp; Preparation </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Exploratory Data Analysis</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Model Pipeline &amp; Training</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Pipeline Working Demo </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Model Performance Monitoring</a:t>
            </a:r>
            <a:endParaRPr sz="1800">
              <a:latin typeface="Times New Roman"/>
              <a:ea typeface="Times New Roman"/>
              <a:cs typeface="Times New Roman"/>
              <a:sym typeface="Times New Roman"/>
            </a:endParaRPr>
          </a:p>
          <a:p>
            <a:pPr indent="-342900" lvl="1" marL="914400" rtl="0" algn="l">
              <a:lnSpc>
                <a:spcPct val="115000"/>
              </a:lnSpc>
              <a:spcBef>
                <a:spcPts val="0"/>
              </a:spcBef>
              <a:spcAft>
                <a:spcPts val="0"/>
              </a:spcAft>
              <a:buSzPts val="1800"/>
              <a:buFont typeface="Times New Roman"/>
              <a:buChar char="○"/>
            </a:pPr>
            <a:r>
              <a:rPr lang="en" sz="1800">
                <a:latin typeface="Times New Roman"/>
                <a:ea typeface="Times New Roman"/>
                <a:cs typeface="Times New Roman"/>
                <a:sym typeface="Times New Roman"/>
              </a:rPr>
              <a:t>Feature Modification Impact</a:t>
            </a:r>
            <a:endParaRPr sz="1800">
              <a:latin typeface="Times New Roman"/>
              <a:ea typeface="Times New Roman"/>
              <a:cs typeface="Times New Roman"/>
              <a:sym typeface="Times New Roman"/>
            </a:endParaRPr>
          </a:p>
          <a:p>
            <a:pPr indent="-361950" lvl="0" marL="457200" marR="0" rtl="0" algn="l">
              <a:lnSpc>
                <a:spcPct val="115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Conclusion </a:t>
            </a:r>
            <a:endParaRPr sz="2100">
              <a:latin typeface="Times New Roman"/>
              <a:ea typeface="Times New Roman"/>
              <a:cs typeface="Times New Roman"/>
              <a:sym typeface="Times New Roman"/>
            </a:endParaRPr>
          </a:p>
          <a:p>
            <a:pPr indent="-361950" lvl="0" marL="457200" marR="0" rtl="0" algn="l">
              <a:lnSpc>
                <a:spcPct val="115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Contributions</a:t>
            </a:r>
            <a:endParaRPr sz="2000">
              <a:latin typeface="Times New Roman"/>
              <a:ea typeface="Times New Roman"/>
              <a:cs typeface="Times New Roman"/>
              <a:sym typeface="Times New Roman"/>
            </a:endParaRPr>
          </a:p>
        </p:txBody>
      </p:sp>
      <p:pic>
        <p:nvPicPr>
          <p:cNvPr id="81" name="Google Shape;81;p15"/>
          <p:cNvPicPr preferRelativeResize="0"/>
          <p:nvPr/>
        </p:nvPicPr>
        <p:blipFill>
          <a:blip r:embed="rId3">
            <a:alphaModFix/>
          </a:blip>
          <a:stretch>
            <a:fillRect/>
          </a:stretch>
        </p:blipFill>
        <p:spPr>
          <a:xfrm>
            <a:off x="8290225" y="84150"/>
            <a:ext cx="790300" cy="383676"/>
          </a:xfrm>
          <a:prstGeom prst="rect">
            <a:avLst/>
          </a:prstGeom>
          <a:noFill/>
          <a:ln>
            <a:noFill/>
          </a:ln>
        </p:spPr>
      </p:pic>
      <p:sp>
        <p:nvSpPr>
          <p:cNvPr id="82" name="Google Shape;8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cxnSp>
        <p:nvCxnSpPr>
          <p:cNvPr id="87" name="Google Shape;87;p16"/>
          <p:cNvCxnSpPr/>
          <p:nvPr/>
        </p:nvCxnSpPr>
        <p:spPr>
          <a:xfrm flipH="1">
            <a:off x="643800" y="959350"/>
            <a:ext cx="8500200" cy="6900"/>
          </a:xfrm>
          <a:prstGeom prst="straightConnector1">
            <a:avLst/>
          </a:prstGeom>
          <a:noFill/>
          <a:ln cap="flat" cmpd="sng" w="28575">
            <a:solidFill>
              <a:srgbClr val="980000"/>
            </a:solidFill>
            <a:prstDash val="solid"/>
            <a:round/>
            <a:headEnd len="med" w="med" type="none"/>
            <a:tailEnd len="med" w="med" type="none"/>
          </a:ln>
        </p:spPr>
      </p:cxnSp>
      <p:sp>
        <p:nvSpPr>
          <p:cNvPr id="88" name="Google Shape;88;p16"/>
          <p:cNvSpPr txBox="1"/>
          <p:nvPr/>
        </p:nvSpPr>
        <p:spPr>
          <a:xfrm>
            <a:off x="720950" y="10250"/>
            <a:ext cx="7941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000">
                <a:latin typeface="Times New Roman"/>
                <a:ea typeface="Times New Roman"/>
                <a:cs typeface="Times New Roman"/>
                <a:sym typeface="Times New Roman"/>
              </a:rPr>
              <a:t>Problem Statement</a:t>
            </a:r>
            <a:endParaRPr b="1" sz="5000">
              <a:solidFill>
                <a:srgbClr val="000000"/>
              </a:solidFill>
              <a:latin typeface="Times New Roman"/>
              <a:ea typeface="Times New Roman"/>
              <a:cs typeface="Times New Roman"/>
              <a:sym typeface="Times New Roman"/>
            </a:endParaRPr>
          </a:p>
        </p:txBody>
      </p:sp>
      <p:sp>
        <p:nvSpPr>
          <p:cNvPr id="89" name="Google Shape;89;p16"/>
          <p:cNvSpPr/>
          <p:nvPr/>
        </p:nvSpPr>
        <p:spPr>
          <a:xfrm>
            <a:off x="159550" y="1685118"/>
            <a:ext cx="2651100" cy="3047700"/>
          </a:xfrm>
          <a:prstGeom prst="rect">
            <a:avLst/>
          </a:prstGeom>
          <a:solidFill>
            <a:srgbClr val="FFF2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DoorDash seeks to enhance customer satisfaction by improving delivery time estimates</a:t>
            </a:r>
            <a:endParaRPr sz="1200">
              <a:latin typeface="Times New Roman"/>
              <a:ea typeface="Times New Roman"/>
              <a:cs typeface="Times New Roman"/>
              <a:sym typeface="Times New Roman"/>
            </a:endParaRPr>
          </a:p>
          <a:p>
            <a:pPr indent="0" lvl="0" marL="457200" rtl="0" algn="l">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Current inaccuracies cause frustration and resource waste</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This project deploys a machine learning pipeline to predict delivery times accurately and maintain consistency through continuous monitoring</a:t>
            </a:r>
            <a:endParaRPr sz="1200">
              <a:latin typeface="Times New Roman"/>
              <a:ea typeface="Times New Roman"/>
              <a:cs typeface="Times New Roman"/>
              <a:sym typeface="Times New Roman"/>
            </a:endParaRPr>
          </a:p>
        </p:txBody>
      </p:sp>
      <p:sp>
        <p:nvSpPr>
          <p:cNvPr id="90" name="Google Shape;90;p16"/>
          <p:cNvSpPr/>
          <p:nvPr/>
        </p:nvSpPr>
        <p:spPr>
          <a:xfrm>
            <a:off x="6295895" y="1677390"/>
            <a:ext cx="2651100" cy="3047700"/>
          </a:xfrm>
          <a:prstGeom prst="rect">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304800" lvl="0" marL="457200" marR="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Improved ETA Accuracy</a:t>
            </a:r>
            <a:endParaRPr sz="12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Improved Experience and Efficiency</a:t>
            </a:r>
            <a:endParaRPr sz="1200">
              <a:latin typeface="Times New Roman"/>
              <a:ea typeface="Times New Roman"/>
              <a:cs typeface="Times New Roman"/>
              <a:sym typeface="Times New Roman"/>
            </a:endParaRPr>
          </a:p>
          <a:p>
            <a:pPr indent="0" lvl="0" marL="457200" rtl="0" algn="l">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Model Deployment and Monitoring</a:t>
            </a:r>
            <a:endParaRPr sz="1100">
              <a:latin typeface="Times New Roman"/>
              <a:ea typeface="Times New Roman"/>
              <a:cs typeface="Times New Roman"/>
              <a:sym typeface="Times New Roman"/>
            </a:endParaRPr>
          </a:p>
        </p:txBody>
      </p:sp>
      <p:sp>
        <p:nvSpPr>
          <p:cNvPr id="91" name="Google Shape;91;p16"/>
          <p:cNvSpPr/>
          <p:nvPr/>
        </p:nvSpPr>
        <p:spPr>
          <a:xfrm rot="-5400000">
            <a:off x="1294654" y="2897558"/>
            <a:ext cx="3430352" cy="224636"/>
          </a:xfrm>
          <a:prstGeom prst="flowChartMerge">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 name="Google Shape;92;p16"/>
          <p:cNvSpPr/>
          <p:nvPr/>
        </p:nvSpPr>
        <p:spPr>
          <a:xfrm>
            <a:off x="3189157" y="1294700"/>
            <a:ext cx="2651100" cy="390300"/>
          </a:xfrm>
          <a:prstGeom prst="rect">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Times New Roman"/>
                <a:ea typeface="Times New Roman"/>
                <a:cs typeface="Times New Roman"/>
                <a:sym typeface="Times New Roman"/>
              </a:rPr>
              <a:t>Challenges</a:t>
            </a:r>
            <a:endParaRPr b="1" sz="1800">
              <a:solidFill>
                <a:srgbClr val="FFFFFF"/>
              </a:solidFill>
              <a:latin typeface="Times New Roman"/>
              <a:ea typeface="Times New Roman"/>
              <a:cs typeface="Times New Roman"/>
              <a:sym typeface="Times New Roman"/>
            </a:endParaRPr>
          </a:p>
        </p:txBody>
      </p:sp>
      <p:sp>
        <p:nvSpPr>
          <p:cNvPr id="93" name="Google Shape;93;p16"/>
          <p:cNvSpPr/>
          <p:nvPr/>
        </p:nvSpPr>
        <p:spPr>
          <a:xfrm rot="-5400000">
            <a:off x="4294888" y="2926103"/>
            <a:ext cx="3469159" cy="224636"/>
          </a:xfrm>
          <a:prstGeom prst="flowChartMerge">
            <a:avLst/>
          </a:prstGeom>
          <a:solidFill>
            <a:srgbClr val="07376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94" name="Google Shape;94;p16"/>
          <p:cNvSpPr/>
          <p:nvPr/>
        </p:nvSpPr>
        <p:spPr>
          <a:xfrm>
            <a:off x="159550" y="1294700"/>
            <a:ext cx="2651100" cy="390300"/>
          </a:xfrm>
          <a:prstGeom prst="rect">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Times New Roman"/>
                <a:ea typeface="Times New Roman"/>
                <a:cs typeface="Times New Roman"/>
                <a:sym typeface="Times New Roman"/>
              </a:rPr>
              <a:t>Goal</a:t>
            </a:r>
            <a:endParaRPr b="1" sz="1800">
              <a:latin typeface="Times New Roman"/>
              <a:ea typeface="Times New Roman"/>
              <a:cs typeface="Times New Roman"/>
              <a:sym typeface="Times New Roman"/>
            </a:endParaRPr>
          </a:p>
        </p:txBody>
      </p:sp>
      <p:sp>
        <p:nvSpPr>
          <p:cNvPr id="95" name="Google Shape;95;p16"/>
          <p:cNvSpPr/>
          <p:nvPr/>
        </p:nvSpPr>
        <p:spPr>
          <a:xfrm>
            <a:off x="3189157" y="1685118"/>
            <a:ext cx="2651100" cy="3039900"/>
          </a:xfrm>
          <a:prstGeom prst="rect">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Char char="●"/>
            </a:pPr>
            <a:r>
              <a:rPr lang="en" sz="1200">
                <a:latin typeface="Times New Roman"/>
                <a:ea typeface="Times New Roman"/>
                <a:cs typeface="Times New Roman"/>
                <a:sym typeface="Times New Roman"/>
              </a:rPr>
              <a:t>Data Quality Issues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Target Variable Calculation</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
        <p:nvSpPr>
          <p:cNvPr id="96" name="Google Shape;96;p16"/>
          <p:cNvSpPr/>
          <p:nvPr/>
        </p:nvSpPr>
        <p:spPr>
          <a:xfrm>
            <a:off x="6295895" y="1294700"/>
            <a:ext cx="2651100" cy="390300"/>
          </a:xfrm>
          <a:prstGeom prst="rect">
            <a:avLst/>
          </a:prstGeom>
          <a:solidFill>
            <a:srgbClr val="6AA84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Times New Roman"/>
                <a:ea typeface="Times New Roman"/>
                <a:cs typeface="Times New Roman"/>
                <a:sym typeface="Times New Roman"/>
              </a:rPr>
              <a:t>Expected Outcomes</a:t>
            </a:r>
            <a:endParaRPr b="1" sz="1800">
              <a:latin typeface="Times New Roman"/>
              <a:ea typeface="Times New Roman"/>
              <a:cs typeface="Times New Roman"/>
              <a:sym typeface="Times New Roman"/>
            </a:endParaRPr>
          </a:p>
        </p:txBody>
      </p:sp>
      <p:pic>
        <p:nvPicPr>
          <p:cNvPr id="97" name="Google Shape;97;p16"/>
          <p:cNvPicPr preferRelativeResize="0"/>
          <p:nvPr/>
        </p:nvPicPr>
        <p:blipFill>
          <a:blip r:embed="rId3">
            <a:alphaModFix/>
          </a:blip>
          <a:stretch>
            <a:fillRect/>
          </a:stretch>
        </p:blipFill>
        <p:spPr>
          <a:xfrm>
            <a:off x="8290225" y="84150"/>
            <a:ext cx="790300" cy="383676"/>
          </a:xfrm>
          <a:prstGeom prst="rect">
            <a:avLst/>
          </a:prstGeom>
          <a:noFill/>
          <a:ln>
            <a:noFill/>
          </a:ln>
        </p:spPr>
      </p:pic>
      <p:sp>
        <p:nvSpPr>
          <p:cNvPr id="98" name="Google Shape;9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cxnSp>
        <p:nvCxnSpPr>
          <p:cNvPr id="103" name="Google Shape;103;p17"/>
          <p:cNvCxnSpPr/>
          <p:nvPr/>
        </p:nvCxnSpPr>
        <p:spPr>
          <a:xfrm flipH="1">
            <a:off x="643800" y="2788150"/>
            <a:ext cx="8500200" cy="6900"/>
          </a:xfrm>
          <a:prstGeom prst="straightConnector1">
            <a:avLst/>
          </a:prstGeom>
          <a:noFill/>
          <a:ln cap="flat" cmpd="sng" w="28575">
            <a:solidFill>
              <a:srgbClr val="980000"/>
            </a:solidFill>
            <a:prstDash val="solid"/>
            <a:round/>
            <a:headEnd len="med" w="med" type="none"/>
            <a:tailEnd len="med" w="med" type="none"/>
          </a:ln>
        </p:spPr>
      </p:cxnSp>
      <p:sp>
        <p:nvSpPr>
          <p:cNvPr id="104" name="Google Shape;104;p17"/>
          <p:cNvSpPr txBox="1"/>
          <p:nvPr/>
        </p:nvSpPr>
        <p:spPr>
          <a:xfrm>
            <a:off x="720950" y="1839050"/>
            <a:ext cx="7941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000">
                <a:latin typeface="Times New Roman"/>
                <a:ea typeface="Times New Roman"/>
                <a:cs typeface="Times New Roman"/>
                <a:sym typeface="Times New Roman"/>
              </a:rPr>
              <a:t>Methodology</a:t>
            </a:r>
            <a:endParaRPr b="1" sz="5000">
              <a:solidFill>
                <a:srgbClr val="000000"/>
              </a:solidFill>
              <a:latin typeface="Times New Roman"/>
              <a:ea typeface="Times New Roman"/>
              <a:cs typeface="Times New Roman"/>
              <a:sym typeface="Times New Roman"/>
            </a:endParaRPr>
          </a:p>
        </p:txBody>
      </p:sp>
      <p:pic>
        <p:nvPicPr>
          <p:cNvPr id="105" name="Google Shape;105;p17"/>
          <p:cNvPicPr preferRelativeResize="0"/>
          <p:nvPr/>
        </p:nvPicPr>
        <p:blipFill>
          <a:blip r:embed="rId3">
            <a:alphaModFix/>
          </a:blip>
          <a:stretch>
            <a:fillRect/>
          </a:stretch>
        </p:blipFill>
        <p:spPr>
          <a:xfrm>
            <a:off x="8290225" y="84150"/>
            <a:ext cx="790300" cy="383676"/>
          </a:xfrm>
          <a:prstGeom prst="rect">
            <a:avLst/>
          </a:prstGeom>
          <a:noFill/>
          <a:ln>
            <a:noFill/>
          </a:ln>
        </p:spPr>
      </p:pic>
      <p:sp>
        <p:nvSpPr>
          <p:cNvPr id="106" name="Google Shape;10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cxnSp>
        <p:nvCxnSpPr>
          <p:cNvPr id="111" name="Google Shape;111;p18"/>
          <p:cNvCxnSpPr/>
          <p:nvPr/>
        </p:nvCxnSpPr>
        <p:spPr>
          <a:xfrm flipH="1">
            <a:off x="643800" y="959350"/>
            <a:ext cx="8500200" cy="6900"/>
          </a:xfrm>
          <a:prstGeom prst="straightConnector1">
            <a:avLst/>
          </a:prstGeom>
          <a:noFill/>
          <a:ln cap="flat" cmpd="sng" w="28575">
            <a:solidFill>
              <a:srgbClr val="980000"/>
            </a:solidFill>
            <a:prstDash val="solid"/>
            <a:round/>
            <a:headEnd len="med" w="med" type="none"/>
            <a:tailEnd len="med" w="med" type="none"/>
          </a:ln>
        </p:spPr>
      </p:cxnSp>
      <p:sp>
        <p:nvSpPr>
          <p:cNvPr id="112" name="Google Shape;112;p18"/>
          <p:cNvSpPr txBox="1"/>
          <p:nvPr/>
        </p:nvSpPr>
        <p:spPr>
          <a:xfrm>
            <a:off x="720950" y="10250"/>
            <a:ext cx="7941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000">
                <a:latin typeface="Times New Roman"/>
                <a:ea typeface="Times New Roman"/>
                <a:cs typeface="Times New Roman"/>
                <a:sym typeface="Times New Roman"/>
              </a:rPr>
              <a:t>Infrastructure Setup</a:t>
            </a:r>
            <a:endParaRPr b="1" sz="5000">
              <a:solidFill>
                <a:srgbClr val="980000"/>
              </a:solidFill>
              <a:latin typeface="Times New Roman"/>
              <a:ea typeface="Times New Roman"/>
              <a:cs typeface="Times New Roman"/>
              <a:sym typeface="Times New Roman"/>
            </a:endParaRPr>
          </a:p>
        </p:txBody>
      </p:sp>
      <p:pic>
        <p:nvPicPr>
          <p:cNvPr id="113" name="Google Shape;113;p18"/>
          <p:cNvPicPr preferRelativeResize="0"/>
          <p:nvPr/>
        </p:nvPicPr>
        <p:blipFill>
          <a:blip r:embed="rId3">
            <a:alphaModFix/>
          </a:blip>
          <a:stretch>
            <a:fillRect/>
          </a:stretch>
        </p:blipFill>
        <p:spPr>
          <a:xfrm>
            <a:off x="8290225" y="84150"/>
            <a:ext cx="790300" cy="383676"/>
          </a:xfrm>
          <a:prstGeom prst="rect">
            <a:avLst/>
          </a:prstGeom>
          <a:noFill/>
          <a:ln>
            <a:noFill/>
          </a:ln>
        </p:spPr>
      </p:pic>
      <p:sp>
        <p:nvSpPr>
          <p:cNvPr id="114" name="Google Shape;114;p18"/>
          <p:cNvSpPr txBox="1"/>
          <p:nvPr/>
        </p:nvSpPr>
        <p:spPr>
          <a:xfrm>
            <a:off x="4944175" y="1054150"/>
            <a:ext cx="38769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Times New Roman"/>
                <a:ea typeface="Times New Roman"/>
                <a:cs typeface="Times New Roman"/>
                <a:sym typeface="Times New Roman"/>
              </a:rPr>
              <a:t>2. Unity Catalog - Delta Tables - Feature Store</a:t>
            </a:r>
            <a:endParaRPr b="1" u="sng">
              <a:latin typeface="Times New Roman"/>
              <a:ea typeface="Times New Roman"/>
              <a:cs typeface="Times New Roman"/>
              <a:sym typeface="Times New Roman"/>
            </a:endParaRPr>
          </a:p>
        </p:txBody>
      </p:sp>
      <p:pic>
        <p:nvPicPr>
          <p:cNvPr id="115" name="Google Shape;115;p18"/>
          <p:cNvPicPr preferRelativeResize="0"/>
          <p:nvPr/>
        </p:nvPicPr>
        <p:blipFill>
          <a:blip r:embed="rId4">
            <a:alphaModFix/>
          </a:blip>
          <a:stretch>
            <a:fillRect/>
          </a:stretch>
        </p:blipFill>
        <p:spPr>
          <a:xfrm>
            <a:off x="5546133" y="1492223"/>
            <a:ext cx="2553916" cy="1530400"/>
          </a:xfrm>
          <a:prstGeom prst="rect">
            <a:avLst/>
          </a:prstGeom>
          <a:noFill/>
          <a:ln cap="flat" cmpd="sng" w="9525">
            <a:solidFill>
              <a:srgbClr val="000000"/>
            </a:solidFill>
            <a:prstDash val="solid"/>
            <a:round/>
            <a:headEnd len="sm" w="sm" type="none"/>
            <a:tailEnd len="sm" w="sm" type="none"/>
          </a:ln>
        </p:spPr>
      </p:pic>
      <p:pic>
        <p:nvPicPr>
          <p:cNvPr id="116" name="Google Shape;116;p18"/>
          <p:cNvPicPr preferRelativeResize="0"/>
          <p:nvPr/>
        </p:nvPicPr>
        <p:blipFill>
          <a:blip r:embed="rId5">
            <a:alphaModFix/>
          </a:blip>
          <a:stretch>
            <a:fillRect/>
          </a:stretch>
        </p:blipFill>
        <p:spPr>
          <a:xfrm>
            <a:off x="1334543" y="1492221"/>
            <a:ext cx="2288575" cy="1530417"/>
          </a:xfrm>
          <a:prstGeom prst="rect">
            <a:avLst/>
          </a:prstGeom>
          <a:noFill/>
          <a:ln cap="flat" cmpd="sng" w="9525">
            <a:solidFill>
              <a:srgbClr val="000000"/>
            </a:solidFill>
            <a:prstDash val="solid"/>
            <a:round/>
            <a:headEnd len="sm" w="sm" type="none"/>
            <a:tailEnd len="sm" w="sm" type="none"/>
          </a:ln>
        </p:spPr>
      </p:pic>
      <p:sp>
        <p:nvSpPr>
          <p:cNvPr id="117" name="Google Shape;117;p18"/>
          <p:cNvSpPr txBox="1"/>
          <p:nvPr/>
        </p:nvSpPr>
        <p:spPr>
          <a:xfrm>
            <a:off x="279384" y="1054150"/>
            <a:ext cx="43989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latin typeface="Times New Roman"/>
                <a:ea typeface="Times New Roman"/>
                <a:cs typeface="Times New Roman"/>
                <a:sym typeface="Times New Roman"/>
              </a:rPr>
              <a:t>1. </a:t>
            </a:r>
            <a:r>
              <a:rPr b="1" lang="en" u="sng">
                <a:latin typeface="Times New Roman"/>
                <a:ea typeface="Times New Roman"/>
                <a:cs typeface="Times New Roman"/>
                <a:sym typeface="Times New Roman"/>
              </a:rPr>
              <a:t>Cluster Setup - for executing AutoML &amp; Workflows</a:t>
            </a:r>
            <a:endParaRPr b="1" u="sng">
              <a:latin typeface="Times New Roman"/>
              <a:ea typeface="Times New Roman"/>
              <a:cs typeface="Times New Roman"/>
              <a:sym typeface="Times New Roman"/>
            </a:endParaRPr>
          </a:p>
        </p:txBody>
      </p:sp>
      <p:cxnSp>
        <p:nvCxnSpPr>
          <p:cNvPr id="118" name="Google Shape;118;p18"/>
          <p:cNvCxnSpPr/>
          <p:nvPr/>
        </p:nvCxnSpPr>
        <p:spPr>
          <a:xfrm>
            <a:off x="4686488" y="1811700"/>
            <a:ext cx="10500" cy="2574900"/>
          </a:xfrm>
          <a:prstGeom prst="straightConnector1">
            <a:avLst/>
          </a:prstGeom>
          <a:noFill/>
          <a:ln cap="flat" cmpd="sng" w="9525">
            <a:solidFill>
              <a:schemeClr val="dk2"/>
            </a:solidFill>
            <a:prstDash val="solid"/>
            <a:round/>
            <a:headEnd len="med" w="med" type="none"/>
            <a:tailEnd len="med" w="med" type="none"/>
          </a:ln>
        </p:spPr>
      </p:cxnSp>
      <p:sp>
        <p:nvSpPr>
          <p:cNvPr id="119" name="Google Shape;119;p18"/>
          <p:cNvSpPr txBox="1"/>
          <p:nvPr/>
        </p:nvSpPr>
        <p:spPr>
          <a:xfrm>
            <a:off x="467025" y="3190502"/>
            <a:ext cx="4023600" cy="1392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DataBricks runtime 14.3 ML makes it possible to execute AutoML and WorkFlows</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Runtimes greater than 14.3 ML has Python version 3.11 with which Evidently AI is not compatible.</a:t>
            </a:r>
            <a:endParaRPr sz="1200">
              <a:latin typeface="Times New Roman"/>
              <a:ea typeface="Times New Roman"/>
              <a:cs typeface="Times New Roman"/>
              <a:sym typeface="Times New Roman"/>
            </a:endParaRPr>
          </a:p>
        </p:txBody>
      </p:sp>
      <p:sp>
        <p:nvSpPr>
          <p:cNvPr id="120" name="Google Shape;120;p18"/>
          <p:cNvSpPr txBox="1"/>
          <p:nvPr/>
        </p:nvSpPr>
        <p:spPr>
          <a:xfrm>
            <a:off x="4733575" y="3022625"/>
            <a:ext cx="4298100" cy="1957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training_data, version 0 → raw training data</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t</a:t>
            </a:r>
            <a:r>
              <a:rPr lang="en" sz="1200">
                <a:latin typeface="Times New Roman"/>
                <a:ea typeface="Times New Roman"/>
                <a:cs typeface="Times New Roman"/>
                <a:sym typeface="Times New Roman"/>
              </a:rPr>
              <a:t>raining_data, latest version → processed training data</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modeling_features (feature store) → final features for modeling</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inference_data, version 0 → raw inference data</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i</a:t>
            </a:r>
            <a:r>
              <a:rPr lang="en" sz="1200">
                <a:latin typeface="Times New Roman"/>
                <a:ea typeface="Times New Roman"/>
                <a:cs typeface="Times New Roman"/>
                <a:sym typeface="Times New Roman"/>
              </a:rPr>
              <a:t>nference_data, latest version → processed inference data</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modeling_features_inference → final features for </a:t>
            </a:r>
            <a:r>
              <a:rPr lang="en" sz="1200">
                <a:latin typeface="Times New Roman"/>
                <a:ea typeface="Times New Roman"/>
                <a:cs typeface="Times New Roman"/>
                <a:sym typeface="Times New Roman"/>
              </a:rPr>
              <a:t>predicting</a:t>
            </a:r>
            <a:r>
              <a:rPr lang="en" sz="1200">
                <a:latin typeface="Times New Roman"/>
                <a:ea typeface="Times New Roman"/>
                <a:cs typeface="Times New Roman"/>
                <a:sym typeface="Times New Roman"/>
              </a:rPr>
              <a:t> during inference</a:t>
            </a:r>
            <a:endParaRPr sz="1200">
              <a:latin typeface="Times New Roman"/>
              <a:ea typeface="Times New Roman"/>
              <a:cs typeface="Times New Roman"/>
              <a:sym typeface="Times New Roman"/>
            </a:endParaRPr>
          </a:p>
        </p:txBody>
      </p:sp>
      <p:sp>
        <p:nvSpPr>
          <p:cNvPr id="121" name="Google Shape;12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cxnSp>
        <p:nvCxnSpPr>
          <p:cNvPr id="126" name="Google Shape;126;p19"/>
          <p:cNvCxnSpPr/>
          <p:nvPr/>
        </p:nvCxnSpPr>
        <p:spPr>
          <a:xfrm flipH="1">
            <a:off x="643800" y="959350"/>
            <a:ext cx="8500200" cy="6900"/>
          </a:xfrm>
          <a:prstGeom prst="straightConnector1">
            <a:avLst/>
          </a:prstGeom>
          <a:noFill/>
          <a:ln cap="flat" cmpd="sng" w="28575">
            <a:solidFill>
              <a:srgbClr val="980000"/>
            </a:solidFill>
            <a:prstDash val="solid"/>
            <a:round/>
            <a:headEnd len="med" w="med" type="none"/>
            <a:tailEnd len="med" w="med" type="none"/>
          </a:ln>
        </p:spPr>
      </p:cxnSp>
      <p:sp>
        <p:nvSpPr>
          <p:cNvPr id="127" name="Google Shape;127;p19"/>
          <p:cNvSpPr txBox="1"/>
          <p:nvPr/>
        </p:nvSpPr>
        <p:spPr>
          <a:xfrm>
            <a:off x="720950" y="10250"/>
            <a:ext cx="7941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000">
                <a:latin typeface="Times New Roman"/>
                <a:ea typeface="Times New Roman"/>
                <a:cs typeface="Times New Roman"/>
                <a:sym typeface="Times New Roman"/>
              </a:rPr>
              <a:t>Data Overview</a:t>
            </a:r>
            <a:endParaRPr b="1" sz="5000">
              <a:solidFill>
                <a:srgbClr val="980000"/>
              </a:solidFill>
              <a:latin typeface="Times New Roman"/>
              <a:ea typeface="Times New Roman"/>
              <a:cs typeface="Times New Roman"/>
              <a:sym typeface="Times New Roman"/>
            </a:endParaRPr>
          </a:p>
        </p:txBody>
      </p:sp>
      <p:pic>
        <p:nvPicPr>
          <p:cNvPr id="128" name="Google Shape;128;p19"/>
          <p:cNvPicPr preferRelativeResize="0"/>
          <p:nvPr/>
        </p:nvPicPr>
        <p:blipFill>
          <a:blip r:embed="rId3">
            <a:alphaModFix/>
          </a:blip>
          <a:stretch>
            <a:fillRect/>
          </a:stretch>
        </p:blipFill>
        <p:spPr>
          <a:xfrm>
            <a:off x="8290225" y="84150"/>
            <a:ext cx="790300" cy="383676"/>
          </a:xfrm>
          <a:prstGeom prst="rect">
            <a:avLst/>
          </a:prstGeom>
          <a:noFill/>
          <a:ln>
            <a:noFill/>
          </a:ln>
        </p:spPr>
      </p:pic>
      <p:sp>
        <p:nvSpPr>
          <p:cNvPr id="129" name="Google Shape;129;p19"/>
          <p:cNvSpPr txBox="1"/>
          <p:nvPr/>
        </p:nvSpPr>
        <p:spPr>
          <a:xfrm>
            <a:off x="5230050" y="1559425"/>
            <a:ext cx="3242400" cy="2158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Proxima Nova"/>
              <a:buChar char="●"/>
            </a:pPr>
            <a:r>
              <a:rPr b="1" lang="en" sz="1800">
                <a:latin typeface="Times New Roman"/>
                <a:ea typeface="Times New Roman"/>
                <a:cs typeface="Times New Roman"/>
                <a:sym typeface="Times New Roman"/>
              </a:rPr>
              <a:t>Data Source</a:t>
            </a:r>
            <a:r>
              <a:rPr lang="en" sz="1800">
                <a:latin typeface="Times New Roman"/>
                <a:ea typeface="Times New Roman"/>
                <a:cs typeface="Times New Roman"/>
                <a:sym typeface="Times New Roman"/>
              </a:rPr>
              <a:t>: </a:t>
            </a:r>
            <a:r>
              <a:rPr lang="en" sz="1800" u="sng">
                <a:solidFill>
                  <a:schemeClr val="hlink"/>
                </a:solidFill>
                <a:latin typeface="Times New Roman"/>
                <a:ea typeface="Times New Roman"/>
                <a:cs typeface="Times New Roman"/>
                <a:sym typeface="Times New Roman"/>
                <a:hlinkClick r:id="rId4"/>
              </a:rPr>
              <a:t>k</a:t>
            </a:r>
            <a:r>
              <a:rPr lang="en" sz="1800" u="sng">
                <a:solidFill>
                  <a:schemeClr val="hlink"/>
                </a:solidFill>
                <a:latin typeface="Times New Roman"/>
                <a:ea typeface="Times New Roman"/>
                <a:cs typeface="Times New Roman"/>
                <a:sym typeface="Times New Roman"/>
                <a:hlinkClick r:id="rId5"/>
              </a:rPr>
              <a:t>aggle</a:t>
            </a:r>
            <a:r>
              <a:rPr lang="en"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Proxima Nova"/>
              <a:buChar char="●"/>
            </a:pPr>
            <a:r>
              <a:rPr b="1" lang="en" sz="1800">
                <a:latin typeface="Times New Roman"/>
                <a:ea typeface="Times New Roman"/>
                <a:cs typeface="Times New Roman"/>
                <a:sym typeface="Times New Roman"/>
              </a:rPr>
              <a:t>About</a:t>
            </a:r>
            <a:r>
              <a:rPr lang="en" sz="1800">
                <a:latin typeface="Times New Roman"/>
                <a:ea typeface="Times New Roman"/>
                <a:cs typeface="Times New Roman"/>
                <a:sym typeface="Times New Roman"/>
              </a:rPr>
              <a:t>: DoorDash Deliveries </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Proxima Nova"/>
              <a:buChar char="●"/>
            </a:pPr>
            <a:r>
              <a:rPr b="1" lang="en" sz="1800">
                <a:latin typeface="Times New Roman"/>
                <a:ea typeface="Times New Roman"/>
                <a:cs typeface="Times New Roman"/>
                <a:sym typeface="Times New Roman"/>
              </a:rPr>
              <a:t>Duration</a:t>
            </a:r>
            <a:r>
              <a:rPr lang="en" sz="1800">
                <a:latin typeface="Times New Roman"/>
                <a:ea typeface="Times New Roman"/>
                <a:cs typeface="Times New Roman"/>
                <a:sym typeface="Times New Roman"/>
              </a:rPr>
              <a:t>: 4 Months </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Proxima Nova"/>
              <a:buChar char="●"/>
            </a:pPr>
            <a:r>
              <a:rPr b="1" lang="en" sz="1800">
                <a:latin typeface="Times New Roman"/>
                <a:ea typeface="Times New Roman"/>
                <a:cs typeface="Times New Roman"/>
                <a:sym typeface="Times New Roman"/>
              </a:rPr>
              <a:t>Features</a:t>
            </a:r>
            <a:r>
              <a:rPr lang="en" sz="1800">
                <a:latin typeface="Times New Roman"/>
                <a:ea typeface="Times New Roman"/>
                <a:cs typeface="Times New Roman"/>
                <a:sym typeface="Times New Roman"/>
              </a:rPr>
              <a:t>: 16</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Proxima Nova"/>
              <a:buChar char="●"/>
            </a:pPr>
            <a:r>
              <a:rPr b="1" lang="en" sz="1800">
                <a:latin typeface="Times New Roman"/>
                <a:ea typeface="Times New Roman"/>
                <a:cs typeface="Times New Roman"/>
                <a:sym typeface="Times New Roman"/>
              </a:rPr>
              <a:t>Rows</a:t>
            </a:r>
            <a:r>
              <a:rPr lang="en" sz="1800">
                <a:latin typeface="Times New Roman"/>
                <a:ea typeface="Times New Roman"/>
                <a:cs typeface="Times New Roman"/>
                <a:sym typeface="Times New Roman"/>
              </a:rPr>
              <a:t>:  ~190K</a:t>
            </a:r>
            <a:endParaRPr sz="1800">
              <a:latin typeface="Times New Roman"/>
              <a:ea typeface="Times New Roman"/>
              <a:cs typeface="Times New Roman"/>
              <a:sym typeface="Times New Roman"/>
            </a:endParaRPr>
          </a:p>
        </p:txBody>
      </p:sp>
      <p:pic>
        <p:nvPicPr>
          <p:cNvPr id="130" name="Google Shape;130;p19"/>
          <p:cNvPicPr preferRelativeResize="0"/>
          <p:nvPr/>
        </p:nvPicPr>
        <p:blipFill>
          <a:blip r:embed="rId6">
            <a:alphaModFix/>
          </a:blip>
          <a:stretch>
            <a:fillRect/>
          </a:stretch>
        </p:blipFill>
        <p:spPr>
          <a:xfrm>
            <a:off x="592475" y="1157298"/>
            <a:ext cx="4379099" cy="2962751"/>
          </a:xfrm>
          <a:prstGeom prst="rect">
            <a:avLst/>
          </a:prstGeom>
          <a:noFill/>
          <a:ln cap="flat" cmpd="sng" w="9525">
            <a:solidFill>
              <a:srgbClr val="000000"/>
            </a:solidFill>
            <a:prstDash val="solid"/>
            <a:round/>
            <a:headEnd len="sm" w="sm" type="none"/>
            <a:tailEnd len="sm" w="sm" type="none"/>
          </a:ln>
        </p:spPr>
      </p:pic>
      <p:sp>
        <p:nvSpPr>
          <p:cNvPr id="131" name="Google Shape;13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cxnSp>
        <p:nvCxnSpPr>
          <p:cNvPr id="136" name="Google Shape;136;p20"/>
          <p:cNvCxnSpPr/>
          <p:nvPr/>
        </p:nvCxnSpPr>
        <p:spPr>
          <a:xfrm flipH="1">
            <a:off x="643800" y="959350"/>
            <a:ext cx="8500200" cy="6900"/>
          </a:xfrm>
          <a:prstGeom prst="straightConnector1">
            <a:avLst/>
          </a:prstGeom>
          <a:noFill/>
          <a:ln cap="flat" cmpd="sng" w="28575">
            <a:solidFill>
              <a:srgbClr val="980000"/>
            </a:solidFill>
            <a:prstDash val="solid"/>
            <a:round/>
            <a:headEnd len="med" w="med" type="none"/>
            <a:tailEnd len="med" w="med" type="none"/>
          </a:ln>
        </p:spPr>
      </p:cxnSp>
      <p:sp>
        <p:nvSpPr>
          <p:cNvPr id="137" name="Google Shape;137;p20"/>
          <p:cNvSpPr txBox="1"/>
          <p:nvPr/>
        </p:nvSpPr>
        <p:spPr>
          <a:xfrm>
            <a:off x="720950" y="10250"/>
            <a:ext cx="79416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5000">
                <a:latin typeface="Times New Roman"/>
                <a:ea typeface="Times New Roman"/>
                <a:cs typeface="Times New Roman"/>
                <a:sym typeface="Times New Roman"/>
              </a:rPr>
              <a:t>Data Preparation</a:t>
            </a:r>
            <a:endParaRPr b="1" sz="5000">
              <a:solidFill>
                <a:srgbClr val="980000"/>
              </a:solidFill>
              <a:latin typeface="Times New Roman"/>
              <a:ea typeface="Times New Roman"/>
              <a:cs typeface="Times New Roman"/>
              <a:sym typeface="Times New Roman"/>
            </a:endParaRPr>
          </a:p>
        </p:txBody>
      </p:sp>
      <p:pic>
        <p:nvPicPr>
          <p:cNvPr id="138" name="Google Shape;138;p20"/>
          <p:cNvPicPr preferRelativeResize="0"/>
          <p:nvPr/>
        </p:nvPicPr>
        <p:blipFill>
          <a:blip r:embed="rId3">
            <a:alphaModFix/>
          </a:blip>
          <a:stretch>
            <a:fillRect/>
          </a:stretch>
        </p:blipFill>
        <p:spPr>
          <a:xfrm>
            <a:off x="8290225" y="84150"/>
            <a:ext cx="790300" cy="383676"/>
          </a:xfrm>
          <a:prstGeom prst="rect">
            <a:avLst/>
          </a:prstGeom>
          <a:noFill/>
          <a:ln>
            <a:noFill/>
          </a:ln>
        </p:spPr>
      </p:pic>
      <p:sp>
        <p:nvSpPr>
          <p:cNvPr id="139" name="Google Shape;139;p20"/>
          <p:cNvSpPr txBox="1"/>
          <p:nvPr/>
        </p:nvSpPr>
        <p:spPr>
          <a:xfrm>
            <a:off x="700625" y="2332500"/>
            <a:ext cx="6981300" cy="478500"/>
          </a:xfrm>
          <a:prstGeom prst="rect">
            <a:avLst/>
          </a:prstGeom>
          <a:solidFill>
            <a:srgbClr val="93C47D"/>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Times New Roman"/>
                <a:ea typeface="Times New Roman"/>
                <a:cs typeface="Times New Roman"/>
                <a:sym typeface="Times New Roman"/>
              </a:rPr>
              <a:t>95 %</a:t>
            </a:r>
            <a:endParaRPr b="1" sz="1800">
              <a:latin typeface="Times New Roman"/>
              <a:ea typeface="Times New Roman"/>
              <a:cs typeface="Times New Roman"/>
              <a:sym typeface="Times New Roman"/>
            </a:endParaRPr>
          </a:p>
        </p:txBody>
      </p:sp>
      <p:sp>
        <p:nvSpPr>
          <p:cNvPr id="140" name="Google Shape;140;p20"/>
          <p:cNvSpPr txBox="1"/>
          <p:nvPr/>
        </p:nvSpPr>
        <p:spPr>
          <a:xfrm>
            <a:off x="7681925" y="2332500"/>
            <a:ext cx="652500" cy="478500"/>
          </a:xfrm>
          <a:prstGeom prst="rect">
            <a:avLst/>
          </a:prstGeom>
          <a:solidFill>
            <a:srgbClr val="E69138"/>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Times New Roman"/>
                <a:ea typeface="Times New Roman"/>
                <a:cs typeface="Times New Roman"/>
                <a:sym typeface="Times New Roman"/>
              </a:rPr>
              <a:t>5 %</a:t>
            </a:r>
            <a:endParaRPr b="1" sz="1800">
              <a:latin typeface="Times New Roman"/>
              <a:ea typeface="Times New Roman"/>
              <a:cs typeface="Times New Roman"/>
              <a:sym typeface="Times New Roman"/>
            </a:endParaRPr>
          </a:p>
        </p:txBody>
      </p:sp>
      <p:sp>
        <p:nvSpPr>
          <p:cNvPr id="141" name="Google Shape;141;p20"/>
          <p:cNvSpPr txBox="1"/>
          <p:nvPr/>
        </p:nvSpPr>
        <p:spPr>
          <a:xfrm>
            <a:off x="178650" y="1570225"/>
            <a:ext cx="35559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Used for EDA and model training</a:t>
            </a:r>
            <a:endParaRPr sz="1800">
              <a:latin typeface="Times New Roman"/>
              <a:ea typeface="Times New Roman"/>
              <a:cs typeface="Times New Roman"/>
              <a:sym typeface="Times New Roman"/>
            </a:endParaRPr>
          </a:p>
        </p:txBody>
      </p:sp>
      <p:sp>
        <p:nvSpPr>
          <p:cNvPr id="142" name="Google Shape;142;p20"/>
          <p:cNvSpPr txBox="1"/>
          <p:nvPr/>
        </p:nvSpPr>
        <p:spPr>
          <a:xfrm>
            <a:off x="6885450" y="3094775"/>
            <a:ext cx="2079900" cy="478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800">
                <a:latin typeface="Times New Roman"/>
                <a:ea typeface="Times New Roman"/>
                <a:cs typeface="Times New Roman"/>
                <a:sym typeface="Times New Roman"/>
              </a:rPr>
              <a:t>Used for inference</a:t>
            </a:r>
            <a:endParaRPr sz="1800">
              <a:latin typeface="Times New Roman"/>
              <a:ea typeface="Times New Roman"/>
              <a:cs typeface="Times New Roman"/>
              <a:sym typeface="Times New Roman"/>
            </a:endParaRPr>
          </a:p>
        </p:txBody>
      </p:sp>
      <p:sp>
        <p:nvSpPr>
          <p:cNvPr id="143" name="Google Shape;143;p20"/>
          <p:cNvSpPr txBox="1"/>
          <p:nvPr/>
        </p:nvSpPr>
        <p:spPr>
          <a:xfrm>
            <a:off x="983550" y="3877861"/>
            <a:ext cx="7176900" cy="76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800">
                <a:solidFill>
                  <a:srgbClr val="FF0000"/>
                </a:solidFill>
                <a:latin typeface="Times New Roman"/>
                <a:ea typeface="Times New Roman"/>
                <a:cs typeface="Times New Roman"/>
                <a:sym typeface="Times New Roman"/>
              </a:rPr>
              <a:t>Made a copy of the </a:t>
            </a:r>
            <a:r>
              <a:rPr b="1" i="1" lang="en" sz="1800">
                <a:solidFill>
                  <a:srgbClr val="FF0000"/>
                </a:solidFill>
                <a:latin typeface="Times New Roman"/>
                <a:ea typeface="Times New Roman"/>
                <a:cs typeface="Times New Roman"/>
                <a:sym typeface="Times New Roman"/>
              </a:rPr>
              <a:t>inference data</a:t>
            </a:r>
            <a:r>
              <a:rPr i="1" lang="en" sz="1800">
                <a:solidFill>
                  <a:srgbClr val="FF0000"/>
                </a:solidFill>
                <a:latin typeface="Times New Roman"/>
                <a:ea typeface="Times New Roman"/>
                <a:cs typeface="Times New Roman"/>
                <a:sym typeface="Times New Roman"/>
              </a:rPr>
              <a:t> and swapped ‘total_items’ and ‘subtotal’ to create </a:t>
            </a:r>
            <a:r>
              <a:rPr b="1" i="1" lang="en" sz="1800">
                <a:solidFill>
                  <a:srgbClr val="FF0000"/>
                </a:solidFill>
                <a:latin typeface="Times New Roman"/>
                <a:ea typeface="Times New Roman"/>
                <a:cs typeface="Times New Roman"/>
                <a:sym typeface="Times New Roman"/>
              </a:rPr>
              <a:t>inference data swapped</a:t>
            </a:r>
            <a:r>
              <a:rPr i="1" lang="en" sz="1800">
                <a:solidFill>
                  <a:srgbClr val="FF0000"/>
                </a:solidFill>
                <a:latin typeface="Times New Roman"/>
                <a:ea typeface="Times New Roman"/>
                <a:cs typeface="Times New Roman"/>
                <a:sym typeface="Times New Roman"/>
              </a:rPr>
              <a:t>.</a:t>
            </a:r>
            <a:endParaRPr i="1" sz="1800">
              <a:solidFill>
                <a:srgbClr val="FF0000"/>
              </a:solidFill>
              <a:latin typeface="Times New Roman"/>
              <a:ea typeface="Times New Roman"/>
              <a:cs typeface="Times New Roman"/>
              <a:sym typeface="Times New Roman"/>
            </a:endParaRPr>
          </a:p>
        </p:txBody>
      </p:sp>
      <p:cxnSp>
        <p:nvCxnSpPr>
          <p:cNvPr id="144" name="Google Shape;144;p20"/>
          <p:cNvCxnSpPr>
            <a:stCxn id="141" idx="3"/>
            <a:endCxn id="139" idx="0"/>
          </p:cNvCxnSpPr>
          <p:nvPr/>
        </p:nvCxnSpPr>
        <p:spPr>
          <a:xfrm>
            <a:off x="3734550" y="1809475"/>
            <a:ext cx="456600" cy="522900"/>
          </a:xfrm>
          <a:prstGeom prst="curvedConnector2">
            <a:avLst/>
          </a:prstGeom>
          <a:noFill/>
          <a:ln cap="flat" cmpd="sng" w="9525">
            <a:solidFill>
              <a:schemeClr val="dk2"/>
            </a:solidFill>
            <a:prstDash val="solid"/>
            <a:round/>
            <a:headEnd len="med" w="med" type="none"/>
            <a:tailEnd len="med" w="med" type="stealth"/>
          </a:ln>
        </p:spPr>
      </p:cxnSp>
      <p:cxnSp>
        <p:nvCxnSpPr>
          <p:cNvPr id="145" name="Google Shape;145;p20"/>
          <p:cNvCxnSpPr>
            <a:stCxn id="142" idx="0"/>
            <a:endCxn id="140" idx="2"/>
          </p:cNvCxnSpPr>
          <p:nvPr/>
        </p:nvCxnSpPr>
        <p:spPr>
          <a:xfrm rot="-5400000">
            <a:off x="7824900" y="2911475"/>
            <a:ext cx="283800" cy="82800"/>
          </a:xfrm>
          <a:prstGeom prst="curvedConnector3">
            <a:avLst>
              <a:gd fmla="val 49996" name="adj1"/>
            </a:avLst>
          </a:prstGeom>
          <a:noFill/>
          <a:ln cap="flat" cmpd="sng" w="9525">
            <a:solidFill>
              <a:schemeClr val="dk2"/>
            </a:solidFill>
            <a:prstDash val="solid"/>
            <a:round/>
            <a:headEnd len="med" w="med" type="none"/>
            <a:tailEnd len="med" w="med" type="stealth"/>
          </a:ln>
        </p:spPr>
      </p:cxnSp>
      <p:sp>
        <p:nvSpPr>
          <p:cNvPr id="146" name="Google Shape;14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cxnSp>
        <p:nvCxnSpPr>
          <p:cNvPr id="151" name="Google Shape;151;p21"/>
          <p:cNvCxnSpPr/>
          <p:nvPr/>
        </p:nvCxnSpPr>
        <p:spPr>
          <a:xfrm flipH="1">
            <a:off x="643800" y="959350"/>
            <a:ext cx="8500200" cy="6900"/>
          </a:xfrm>
          <a:prstGeom prst="straightConnector1">
            <a:avLst/>
          </a:prstGeom>
          <a:noFill/>
          <a:ln cap="flat" cmpd="sng" w="28575">
            <a:solidFill>
              <a:srgbClr val="980000"/>
            </a:solidFill>
            <a:prstDash val="solid"/>
            <a:round/>
            <a:headEnd len="med" w="med" type="none"/>
            <a:tailEnd len="med" w="med" type="none"/>
          </a:ln>
        </p:spPr>
      </p:cxnSp>
      <p:pic>
        <p:nvPicPr>
          <p:cNvPr id="152" name="Google Shape;152;p21"/>
          <p:cNvPicPr preferRelativeResize="0"/>
          <p:nvPr/>
        </p:nvPicPr>
        <p:blipFill>
          <a:blip r:embed="rId3">
            <a:alphaModFix/>
          </a:blip>
          <a:stretch>
            <a:fillRect/>
          </a:stretch>
        </p:blipFill>
        <p:spPr>
          <a:xfrm>
            <a:off x="8290225" y="84150"/>
            <a:ext cx="790300" cy="383676"/>
          </a:xfrm>
          <a:prstGeom prst="rect">
            <a:avLst/>
          </a:prstGeom>
          <a:noFill/>
          <a:ln>
            <a:noFill/>
          </a:ln>
        </p:spPr>
      </p:pic>
      <p:sp>
        <p:nvSpPr>
          <p:cNvPr id="153" name="Google Shape;153;p21"/>
          <p:cNvSpPr txBox="1"/>
          <p:nvPr/>
        </p:nvSpPr>
        <p:spPr>
          <a:xfrm>
            <a:off x="644750" y="10250"/>
            <a:ext cx="79416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2600">
                <a:latin typeface="Times New Roman"/>
                <a:ea typeface="Times New Roman"/>
                <a:cs typeface="Times New Roman"/>
                <a:sym typeface="Times New Roman"/>
              </a:rPr>
              <a:t>Preprocessed and Engineered 95% of Original Dataset: 34% Reduction from 180K to 118K Records</a:t>
            </a:r>
            <a:endParaRPr b="1" sz="2600">
              <a:latin typeface="Times New Roman"/>
              <a:ea typeface="Times New Roman"/>
              <a:cs typeface="Times New Roman"/>
              <a:sym typeface="Times New Roman"/>
            </a:endParaRPr>
          </a:p>
        </p:txBody>
      </p:sp>
      <p:pic>
        <p:nvPicPr>
          <p:cNvPr id="154" name="Google Shape;154;p21"/>
          <p:cNvPicPr preferRelativeResize="0"/>
          <p:nvPr/>
        </p:nvPicPr>
        <p:blipFill rotWithShape="1">
          <a:blip r:embed="rId4">
            <a:alphaModFix/>
          </a:blip>
          <a:srcRect b="0" l="4479" r="0" t="0"/>
          <a:stretch/>
        </p:blipFill>
        <p:spPr>
          <a:xfrm>
            <a:off x="4467715" y="1016225"/>
            <a:ext cx="4529185" cy="3977675"/>
          </a:xfrm>
          <a:prstGeom prst="rect">
            <a:avLst/>
          </a:prstGeom>
          <a:noFill/>
          <a:ln cap="flat" cmpd="sng" w="9525">
            <a:solidFill>
              <a:srgbClr val="000000"/>
            </a:solidFill>
            <a:prstDash val="solid"/>
            <a:round/>
            <a:headEnd len="sm" w="sm" type="none"/>
            <a:tailEnd len="sm" w="sm" type="none"/>
          </a:ln>
        </p:spPr>
      </p:pic>
      <p:sp>
        <p:nvSpPr>
          <p:cNvPr id="155" name="Google Shape;155;p21"/>
          <p:cNvSpPr/>
          <p:nvPr/>
        </p:nvSpPr>
        <p:spPr>
          <a:xfrm>
            <a:off x="258650" y="1016225"/>
            <a:ext cx="3889500" cy="451500"/>
          </a:xfrm>
          <a:prstGeom prst="rect">
            <a:avLst/>
          </a:prstGeom>
          <a:solidFill>
            <a:srgbClr val="98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FFFF"/>
                </a:solidFill>
                <a:latin typeface="Times New Roman"/>
                <a:ea typeface="Times New Roman"/>
                <a:cs typeface="Times New Roman"/>
                <a:sym typeface="Times New Roman"/>
              </a:rPr>
              <a:t>Data Preprocessing</a:t>
            </a:r>
            <a:endParaRPr b="1" sz="1300">
              <a:solidFill>
                <a:srgbClr val="FFFFFF"/>
              </a:solidFill>
              <a:latin typeface="Times New Roman"/>
              <a:ea typeface="Times New Roman"/>
              <a:cs typeface="Times New Roman"/>
              <a:sym typeface="Times New Roman"/>
            </a:endParaRPr>
          </a:p>
        </p:txBody>
      </p:sp>
      <p:sp>
        <p:nvSpPr>
          <p:cNvPr id="156" name="Google Shape;156;p21"/>
          <p:cNvSpPr/>
          <p:nvPr/>
        </p:nvSpPr>
        <p:spPr>
          <a:xfrm>
            <a:off x="258625" y="1467725"/>
            <a:ext cx="3889500" cy="2418600"/>
          </a:xfrm>
          <a:prstGeom prst="rect">
            <a:avLst/>
          </a:prstGeom>
          <a:solidFill>
            <a:srgbClr val="F4CCCC"/>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Missing value treatment</a:t>
            </a:r>
            <a:endParaRPr sz="1200">
              <a:latin typeface="Times New Roman"/>
              <a:ea typeface="Times New Roman"/>
              <a:cs typeface="Times New Roman"/>
              <a:sym typeface="Times New Roman"/>
            </a:endParaRPr>
          </a:p>
          <a:p>
            <a:pPr indent="-298450" lvl="1" marL="9144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Fills missing store_primary_category values based on the most common category per store_id</a:t>
            </a:r>
            <a:endParaRPr sz="1100">
              <a:latin typeface="Times New Roman"/>
              <a:ea typeface="Times New Roman"/>
              <a:cs typeface="Times New Roman"/>
              <a:sym typeface="Times New Roman"/>
            </a:endParaRPr>
          </a:p>
          <a:p>
            <a:pPr indent="-298450" lvl="1" marL="9144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Fills missing market_id values based on the most common market_id per store_id</a:t>
            </a:r>
            <a:endParaRPr sz="11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Data sanity check</a:t>
            </a:r>
            <a:endParaRPr sz="11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Outlier</a:t>
            </a:r>
            <a:r>
              <a:rPr lang="en" sz="1200">
                <a:latin typeface="Times New Roman"/>
                <a:ea typeface="Times New Roman"/>
                <a:cs typeface="Times New Roman"/>
                <a:sym typeface="Times New Roman"/>
              </a:rPr>
              <a:t> removal(</a:t>
            </a:r>
            <a:r>
              <a:rPr lang="en" sz="1100">
                <a:latin typeface="Times New Roman"/>
                <a:ea typeface="Times New Roman"/>
                <a:cs typeface="Times New Roman"/>
                <a:sym typeface="Times New Roman"/>
              </a:rPr>
              <a:t>'</a:t>
            </a:r>
            <a:r>
              <a:rPr i="1" lang="en" sz="1000">
                <a:solidFill>
                  <a:srgbClr val="FF0000"/>
                </a:solidFill>
                <a:latin typeface="Times New Roman"/>
                <a:ea typeface="Times New Roman"/>
                <a:cs typeface="Times New Roman"/>
                <a:sym typeface="Times New Roman"/>
              </a:rPr>
              <a:t>delivery_seconds', 'subtotal', 'max_item_price'</a:t>
            </a:r>
            <a:r>
              <a:rPr lang="en" sz="1100">
                <a:latin typeface="Times New Roman"/>
                <a:ea typeface="Times New Roman"/>
                <a:cs typeface="Times New Roman"/>
                <a:sym typeface="Times New Roman"/>
              </a:rPr>
              <a:t>)</a:t>
            </a:r>
            <a:endParaRPr sz="900">
              <a:latin typeface="Times New Roman"/>
              <a:ea typeface="Times New Roman"/>
              <a:cs typeface="Times New Roman"/>
              <a:sym typeface="Times New Roman"/>
            </a:endParaRPr>
          </a:p>
          <a:p>
            <a:pPr indent="-298450" lvl="1" marL="9144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Using IQR approach</a:t>
            </a:r>
            <a:endParaRPr sz="1100">
              <a:latin typeface="Times New Roman"/>
              <a:ea typeface="Times New Roman"/>
              <a:cs typeface="Times New Roman"/>
              <a:sym typeface="Times New Roman"/>
            </a:endParaRPr>
          </a:p>
          <a:p>
            <a:pPr indent="-304800" lvl="0" marL="457200" marR="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Feature engineering</a:t>
            </a:r>
            <a:endParaRPr sz="1200">
              <a:latin typeface="Times New Roman"/>
              <a:ea typeface="Times New Roman"/>
              <a:cs typeface="Times New Roman"/>
              <a:sym typeface="Times New Roman"/>
            </a:endParaRPr>
          </a:p>
          <a:p>
            <a:pPr indent="-298450" lvl="1" marL="914400" marR="0" rtl="0" algn="l">
              <a:lnSpc>
                <a:spcPct val="100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(month, dayofweek, hour, %_available_riders, delivery_seconds)</a:t>
            </a:r>
            <a:endParaRPr sz="1100">
              <a:latin typeface="Times New Roman"/>
              <a:ea typeface="Times New Roman"/>
              <a:cs typeface="Times New Roman"/>
              <a:sym typeface="Times New Roman"/>
            </a:endParaRPr>
          </a:p>
        </p:txBody>
      </p:sp>
      <p:pic>
        <p:nvPicPr>
          <p:cNvPr id="157" name="Google Shape;157;p21"/>
          <p:cNvPicPr preferRelativeResize="0"/>
          <p:nvPr/>
        </p:nvPicPr>
        <p:blipFill>
          <a:blip r:embed="rId5">
            <a:alphaModFix/>
          </a:blip>
          <a:stretch>
            <a:fillRect/>
          </a:stretch>
        </p:blipFill>
        <p:spPr>
          <a:xfrm>
            <a:off x="990777" y="4008700"/>
            <a:ext cx="2495848" cy="985200"/>
          </a:xfrm>
          <a:prstGeom prst="rect">
            <a:avLst/>
          </a:prstGeom>
          <a:noFill/>
          <a:ln>
            <a:noFill/>
          </a:ln>
        </p:spPr>
      </p:pic>
      <p:sp>
        <p:nvSpPr>
          <p:cNvPr id="158" name="Google Shape;158;p21"/>
          <p:cNvSpPr/>
          <p:nvPr/>
        </p:nvSpPr>
        <p:spPr>
          <a:xfrm>
            <a:off x="4358575" y="3886350"/>
            <a:ext cx="4747800" cy="11742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59" name="Google Shape;15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