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89C27C1-0204-4FF0-BECA-8D53F821219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185130-8F54-459F-A249-4D70A928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octor_Writing_on_Clipboard_Carto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Fxemoji_u1F3E5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ysql-logo-png" TargetMode="External"/><Relationship Id="rId7" Type="http://schemas.openxmlformats.org/officeDocument/2006/relationships/hyperlink" Target="http://www.pngall.com/php-logo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ommons.wikimedia.org/wiki/File:CSS3_and_HTML5_logos_and_wordmarks.svg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database-symbol-vector-clipart.png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pngimg.com/download/77395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octor_with_Patient_Cartoon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C658E8-24F7-47D3-A544-594E55FDA7ED}"/>
              </a:ext>
            </a:extLst>
          </p:cNvPr>
          <p:cNvSpPr/>
          <p:nvPr/>
        </p:nvSpPr>
        <p:spPr>
          <a:xfrm>
            <a:off x="2298676" y="1262297"/>
            <a:ext cx="67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Channeling </a:t>
            </a:r>
          </a:p>
          <a:p>
            <a:pPr algn="ctr"/>
            <a:r>
              <a:rPr 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CF05FD9-296E-4BBC-88CF-304176EF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398059" y="2583473"/>
            <a:ext cx="7587918" cy="4274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CB0B07-3DBB-4B07-9133-B12DB97FDD05}"/>
              </a:ext>
            </a:extLst>
          </p:cNvPr>
          <p:cNvSpPr txBox="1"/>
          <p:nvPr/>
        </p:nvSpPr>
        <p:spPr>
          <a:xfrm>
            <a:off x="-2819400" y="7077734"/>
            <a:ext cx="74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Doctor_Writing_on_Clipboard_Carto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0AB2517-DBE9-4B4E-9737-6D72E1B855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85412" y="3374224"/>
            <a:ext cx="3010664" cy="30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ED108E-7A5D-4094-B71E-7E30448B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26" y="911315"/>
            <a:ext cx="6054020" cy="2676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210ADE-BC05-4690-8852-CDEC29B9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41" y="4343399"/>
            <a:ext cx="4391638" cy="2150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CB47A3-C24F-4D6F-93D3-33F96C2CE61B}"/>
              </a:ext>
            </a:extLst>
          </p:cNvPr>
          <p:cNvSpPr txBox="1"/>
          <p:nvPr/>
        </p:nvSpPr>
        <p:spPr>
          <a:xfrm>
            <a:off x="5065552" y="3780692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3657C6-93C7-452D-AE08-DBBFB80EB960}"/>
              </a:ext>
            </a:extLst>
          </p:cNvPr>
          <p:cNvSpPr txBox="1"/>
          <p:nvPr/>
        </p:nvSpPr>
        <p:spPr>
          <a:xfrm>
            <a:off x="4456026" y="346918"/>
            <a:ext cx="15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Appointments</a:t>
            </a:r>
          </a:p>
        </p:txBody>
      </p:sp>
    </p:spTree>
    <p:extLst>
      <p:ext uri="{BB962C8B-B14F-4D97-AF65-F5344CB8AC3E}">
        <p14:creationId xmlns:p14="http://schemas.microsoft.com/office/powerpoint/2010/main" val="12462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DF705-E8AA-4721-9843-C76431BC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" y="2209249"/>
            <a:ext cx="6164998" cy="29060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69" y="2793740"/>
            <a:ext cx="6341769" cy="3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1BCB8-D181-4F34-A88D-D5CCF026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DEA579-7F2F-41EF-96D8-40FB11DA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Database model is relational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MySQL is better for implementing Relational database.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Multiple users , Different locations - web based interface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PHP integrates well with MySQL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79C5A-C882-4283-A204-C1C1713D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23" y="365125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D2EAEB-A15B-4921-8D9D-318F7A13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1173"/>
            <a:ext cx="10905393" cy="4351338"/>
          </a:xfrm>
        </p:spPr>
        <p:txBody>
          <a:bodyPr/>
          <a:lstStyle/>
          <a:p>
            <a:pPr lvl="2"/>
            <a:r>
              <a:rPr lang="en-US" sz="3200" dirty="0"/>
              <a:t>MySQL Server </a:t>
            </a:r>
          </a:p>
          <a:p>
            <a:pPr lvl="2"/>
            <a:r>
              <a:rPr lang="en-US" sz="3200" dirty="0"/>
              <a:t>MySQL Workbench</a:t>
            </a:r>
          </a:p>
          <a:p>
            <a:pPr lvl="2"/>
            <a:r>
              <a:rPr lang="en-US" sz="3200" dirty="0"/>
              <a:t>PHP</a:t>
            </a:r>
          </a:p>
          <a:p>
            <a:pPr lvl="2"/>
            <a:r>
              <a:rPr lang="en-US" sz="3200" dirty="0"/>
              <a:t>HTML</a:t>
            </a:r>
          </a:p>
          <a:p>
            <a:pPr lvl="2"/>
            <a:r>
              <a:rPr lang="en-US" sz="3200" dirty="0"/>
              <a:t>CSS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E52556-EEA5-470F-90A9-62228128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6606" y="2732395"/>
            <a:ext cx="2099164" cy="108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D5CD1B-7E70-4F35-97F5-7AB44A724E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9067" y="5066400"/>
            <a:ext cx="1727121" cy="1117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07950" dist="12700" dir="5400000" algn="ctr">
              <a:srgbClr val="000000"/>
            </a:outerShdw>
            <a:reflection blurRad="12700" stA="33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492276-CFCA-415D-8ACD-FBF03DA2B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298223" y="3820045"/>
            <a:ext cx="1996172" cy="10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C6AC4-7C59-4091-960B-59E66023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FFFB9C-0CEE-4B1A-9C96-2AD5BEE2C5DC}"/>
              </a:ext>
            </a:extLst>
          </p:cNvPr>
          <p:cNvSpPr txBox="1"/>
          <p:nvPr/>
        </p:nvSpPr>
        <p:spPr>
          <a:xfrm>
            <a:off x="888023" y="2268415"/>
            <a:ext cx="1036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center appointment 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B4275A2D-EF05-4795-AC75-7DE31B6F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05843"/>
              </p:ext>
            </p:extLst>
          </p:nvPr>
        </p:nvGraphicFramePr>
        <p:xfrm>
          <a:off x="1223108" y="2985604"/>
          <a:ext cx="82813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="" xmlns:a16="http://schemas.microsoft.com/office/drawing/2014/main" val="2014069870"/>
                    </a:ext>
                  </a:extLst>
                </a:gridCol>
                <a:gridCol w="1478113">
                  <a:extLst>
                    <a:ext uri="{9D8B030D-6E8A-4147-A177-3AD203B41FA5}">
                      <a16:colId xmlns="" xmlns:a16="http://schemas.microsoft.com/office/drawing/2014/main" val="2869420985"/>
                    </a:ext>
                  </a:extLst>
                </a:gridCol>
                <a:gridCol w="964938">
                  <a:extLst>
                    <a:ext uri="{9D8B030D-6E8A-4147-A177-3AD203B41FA5}">
                      <a16:colId xmlns="" xmlns:a16="http://schemas.microsoft.com/office/drawing/2014/main" val="2432569024"/>
                    </a:ext>
                  </a:extLst>
                </a:gridCol>
                <a:gridCol w="1142935">
                  <a:extLst>
                    <a:ext uri="{9D8B030D-6E8A-4147-A177-3AD203B41FA5}">
                      <a16:colId xmlns="" xmlns:a16="http://schemas.microsoft.com/office/drawing/2014/main" val="3704877098"/>
                    </a:ext>
                  </a:extLst>
                </a:gridCol>
                <a:gridCol w="1292828">
                  <a:extLst>
                    <a:ext uri="{9D8B030D-6E8A-4147-A177-3AD203B41FA5}">
                      <a16:colId xmlns="" xmlns:a16="http://schemas.microsoft.com/office/drawing/2014/main" val="240741074"/>
                    </a:ext>
                  </a:extLst>
                </a:gridCol>
                <a:gridCol w="1433354">
                  <a:extLst>
                    <a:ext uri="{9D8B030D-6E8A-4147-A177-3AD203B41FA5}">
                      <a16:colId xmlns="" xmlns:a16="http://schemas.microsoft.com/office/drawing/2014/main" val="3681038771"/>
                    </a:ext>
                  </a:extLst>
                </a:gridCol>
                <a:gridCol w="825233">
                  <a:extLst>
                    <a:ext uri="{9D8B030D-6E8A-4147-A177-3AD203B41FA5}">
                      <a16:colId xmlns="" xmlns:a16="http://schemas.microsoft.com/office/drawing/2014/main" val="3071777918"/>
                    </a:ext>
                  </a:extLst>
                </a:gridCol>
              </a:tblGrid>
              <a:tr h="27482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DocID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DocName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AppID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AppDate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AppTime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3004376"/>
                  </a:ext>
                </a:extLst>
              </a:tr>
              <a:tr h="352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17863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BA8A2B-E774-4B34-9171-1EB8EF6424FC}"/>
              </a:ext>
            </a:extLst>
          </p:cNvPr>
          <p:cNvSpPr txBox="1"/>
          <p:nvPr/>
        </p:nvSpPr>
        <p:spPr>
          <a:xfrm>
            <a:off x="888023" y="4064981"/>
            <a:ext cx="1036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 patient  view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="" xmlns:a16="http://schemas.microsoft.com/office/drawing/2014/main" id="{225AC20E-E507-4609-9B84-F621ED5E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6913"/>
              </p:ext>
            </p:extLst>
          </p:nvPr>
        </p:nvGraphicFramePr>
        <p:xfrm>
          <a:off x="1223108" y="4782170"/>
          <a:ext cx="74636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="" xmlns:a16="http://schemas.microsoft.com/office/drawing/2014/main" val="2014069870"/>
                    </a:ext>
                  </a:extLst>
                </a:gridCol>
                <a:gridCol w="1752111">
                  <a:extLst>
                    <a:ext uri="{9D8B030D-6E8A-4147-A177-3AD203B41FA5}">
                      <a16:colId xmlns="" xmlns:a16="http://schemas.microsoft.com/office/drawing/2014/main" val="2869420985"/>
                    </a:ext>
                  </a:extLst>
                </a:gridCol>
                <a:gridCol w="989135">
                  <a:extLst>
                    <a:ext uri="{9D8B030D-6E8A-4147-A177-3AD203B41FA5}">
                      <a16:colId xmlns="" xmlns:a16="http://schemas.microsoft.com/office/drawing/2014/main" val="2432569024"/>
                    </a:ext>
                  </a:extLst>
                </a:gridCol>
                <a:gridCol w="1995854">
                  <a:extLst>
                    <a:ext uri="{9D8B030D-6E8A-4147-A177-3AD203B41FA5}">
                      <a16:colId xmlns="" xmlns:a16="http://schemas.microsoft.com/office/drawing/2014/main" val="3704877098"/>
                    </a:ext>
                  </a:extLst>
                </a:gridCol>
                <a:gridCol w="756138">
                  <a:extLst>
                    <a:ext uri="{9D8B030D-6E8A-4147-A177-3AD203B41FA5}">
                      <a16:colId xmlns="" xmlns:a16="http://schemas.microsoft.com/office/drawing/2014/main" val="240741074"/>
                    </a:ext>
                  </a:extLst>
                </a:gridCol>
                <a:gridCol w="826477">
                  <a:extLst>
                    <a:ext uri="{9D8B030D-6E8A-4147-A177-3AD203B41FA5}">
                      <a16:colId xmlns="" xmlns:a16="http://schemas.microsoft.com/office/drawing/2014/main" val="3681038771"/>
                    </a:ext>
                  </a:extLst>
                </a:gridCol>
              </a:tblGrid>
              <a:tr h="27482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DocID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CenterName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NumberOfApps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3004376"/>
                  </a:ext>
                </a:extLst>
              </a:tr>
              <a:tr h="352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17863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5415DF-1DD0-408F-B523-E1499717900F}"/>
              </a:ext>
            </a:extLst>
          </p:cNvPr>
          <p:cNvSpPr txBox="1"/>
          <p:nvPr/>
        </p:nvSpPr>
        <p:spPr>
          <a:xfrm>
            <a:off x="4706168" y="5627077"/>
            <a:ext cx="240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8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509A1-94A4-469D-9357-0F96A689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55D2DD-B4A7-421F-89E5-1652FC0F3867}"/>
              </a:ext>
            </a:extLst>
          </p:cNvPr>
          <p:cNvSpPr txBox="1"/>
          <p:nvPr/>
        </p:nvSpPr>
        <p:spPr>
          <a:xfrm>
            <a:off x="914401" y="2892670"/>
            <a:ext cx="7992207" cy="32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calculate number of appointments per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generate patient appointment time based on doctor visit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 add appointments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D7E8BA-9B52-456E-B47B-CFE33F80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697A1A-968D-4090-9742-3BB9FDACE6F7}"/>
              </a:ext>
            </a:extLst>
          </p:cNvPr>
          <p:cNvSpPr txBox="1"/>
          <p:nvPr/>
        </p:nvSpPr>
        <p:spPr>
          <a:xfrm>
            <a:off x="810000" y="2470638"/>
            <a:ext cx="58737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Web-based e-Channeling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Fast, efficient Channeling of 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Primary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Channel Centre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 Patient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B90943-2971-4133-BF61-5B1AA15B2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9004" y="3892644"/>
            <a:ext cx="1896528" cy="2093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C54A94D-B973-48C9-B5F5-82A90E1923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425398">
            <a:off x="7906862" y="3831171"/>
            <a:ext cx="2620809" cy="29675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3EC3410-33F6-4FC7-9667-E1E115648EB5}"/>
              </a:ext>
            </a:extLst>
          </p:cNvPr>
          <p:cNvSpPr txBox="1"/>
          <p:nvPr/>
        </p:nvSpPr>
        <p:spPr>
          <a:xfrm>
            <a:off x="3367671" y="7264518"/>
            <a:ext cx="30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pngimg.com/download/7739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16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DDFE0-40FD-4AB3-9485-508167BD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080242-DC56-4B2B-8D5E-0CEE9CC4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21225"/>
            <a:ext cx="10554574" cy="36365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200" dirty="0">
                <a:latin typeface="Calibri" panose="020F0502020204030204" pitchFamily="34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</a:rPr>
              <a:t>acilitates finding a doctor according to a patients needs 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latin typeface="Calibri" panose="020F0502020204030204" pitchFamily="34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</a:rPr>
              <a:t>ooking an appointment with the preferred doctor.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latin typeface="Calibri" panose="020F0502020204030204" pitchFamily="34" charset="0"/>
              </a:rPr>
              <a:t>C</a:t>
            </a:r>
            <a:r>
              <a:rPr lang="en-US" sz="3200" dirty="0">
                <a:effectLst/>
                <a:latin typeface="Calibri" panose="020F0502020204030204" pitchFamily="34" charset="0"/>
              </a:rPr>
              <a:t>ontains details of doctors and the hospitals.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effectLst/>
                <a:latin typeface="Calibri" panose="020F0502020204030204" pitchFamily="34" charset="0"/>
              </a:rPr>
              <a:t> It will allow the patients to book appointments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effectLst/>
                <a:latin typeface="Calibri" panose="020F0502020204030204" pitchFamily="34" charset="0"/>
              </a:rPr>
              <a:t>Thus, three users that will access the database can be established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8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70F058-7C59-4AFA-9FCB-0BD84E3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156E30-E3F3-45DC-AE35-83D791AE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Patients</a:t>
            </a:r>
          </a:p>
          <a:p>
            <a:r>
              <a:rPr lang="en-US" sz="4000" dirty="0"/>
              <a:t>Doctors</a:t>
            </a:r>
          </a:p>
          <a:p>
            <a:r>
              <a:rPr lang="en-US" sz="4000" dirty="0"/>
              <a:t>Channel Centers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1277D7-9A17-47A6-B90D-5E5527AA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3008067"/>
            <a:ext cx="5890846" cy="3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488BA-6CF8-40E5-8948-6AB368F0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20D47D-7580-4F05-9FB7-B10BCE67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sz="2400" b="1" dirty="0"/>
              <a:t>Patients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effectLst/>
                <a:latin typeface="Calibri" panose="020F0502020204030204" pitchFamily="34" charset="0"/>
              </a:rPr>
              <a:t>Search for doctors based on their needs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Make an appointment with a chosen doctor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sz="2400" b="1" dirty="0"/>
              <a:t>Hospitals</a:t>
            </a:r>
          </a:p>
          <a:p>
            <a:pPr marL="0" indent="0">
              <a:buNone/>
            </a:pPr>
            <a:r>
              <a:rPr lang="en-US" sz="2400" dirty="0"/>
              <a:t>	View appointments made at the hospital</a:t>
            </a:r>
          </a:p>
          <a:p>
            <a:pPr marL="0" indent="0">
              <a:buNone/>
            </a:pPr>
            <a:r>
              <a:rPr lang="en-US" sz="2400" dirty="0"/>
              <a:t>	Adding external appointments to the list of appointments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sz="2600" b="1" dirty="0"/>
              <a:t>Doctors</a:t>
            </a:r>
          </a:p>
          <a:p>
            <a:pPr marL="0" indent="0">
              <a:buNone/>
            </a:pPr>
            <a:r>
              <a:rPr lang="en-US" sz="2400" dirty="0"/>
              <a:t>	View appointments</a:t>
            </a:r>
          </a:p>
        </p:txBody>
      </p:sp>
    </p:spTree>
    <p:extLst>
      <p:ext uri="{BB962C8B-B14F-4D97-AF65-F5344CB8AC3E}">
        <p14:creationId xmlns:p14="http://schemas.microsoft.com/office/powerpoint/2010/main" val="14666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1D5F5-653F-4740-8307-20C78A3E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5" y="2686295"/>
            <a:ext cx="4560277" cy="1138360"/>
          </a:xfrm>
        </p:spPr>
        <p:txBody>
          <a:bodyPr>
            <a:normAutofit/>
          </a:bodyPr>
          <a:lstStyle/>
          <a:p>
            <a:r>
              <a:rPr lang="en-US" b="1" dirty="0"/>
              <a:t>Conceptual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26144C0-CB2D-4A05-A903-AE7B79FA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57" y="77184"/>
            <a:ext cx="4877029" cy="6703632"/>
          </a:xfrm>
        </p:spPr>
      </p:pic>
    </p:spTree>
    <p:extLst>
      <p:ext uri="{BB962C8B-B14F-4D97-AF65-F5344CB8AC3E}">
        <p14:creationId xmlns:p14="http://schemas.microsoft.com/office/powerpoint/2010/main" val="2511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4621-3088-4609-AEEA-003AE4C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941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Logical </a:t>
            </a:r>
            <a:br>
              <a:rPr lang="en-US" b="1" dirty="0"/>
            </a:br>
            <a:r>
              <a:rPr lang="en-US" b="1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DA6D441-62C7-4CE1-B2ED-4A81C30D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26" y="509337"/>
            <a:ext cx="8197804" cy="5839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EA1093-FEF4-4189-9A61-61C5A8EB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6215" cy="1279037"/>
          </a:xfrm>
        </p:spPr>
        <p:txBody>
          <a:bodyPr>
            <a:normAutofit/>
          </a:bodyPr>
          <a:lstStyle/>
          <a:p>
            <a:r>
              <a:rPr lang="en-US" b="1" dirty="0"/>
              <a:t>Physical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5524C65-86EA-440D-90F8-306BEFCB5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629"/>
            <a:ext cx="5168974" cy="3690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55A6BD6-19D7-45C4-AF42-005B554B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30" y="1891629"/>
            <a:ext cx="3999194" cy="3695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8D37DBD-DD8D-4D9F-A686-74E6B6FCB7DE}"/>
              </a:ext>
            </a:extLst>
          </p:cNvPr>
          <p:cNvSpPr txBox="1"/>
          <p:nvPr/>
        </p:nvSpPr>
        <p:spPr>
          <a:xfrm>
            <a:off x="7175830" y="1270435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5671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7E9589-4783-48D8-AF68-9C5A9BBC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8" y="1427793"/>
            <a:ext cx="3181794" cy="1171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C61B1DB-C828-45B4-94CE-604793AF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3" y="1427793"/>
            <a:ext cx="3200847" cy="1086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C605AD9-C554-406B-9C43-7B7DBC492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3" y="3575803"/>
            <a:ext cx="3115110" cy="225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82A465-BF2E-4225-A4F4-7E9815B8F7AC}"/>
              </a:ext>
            </a:extLst>
          </p:cNvPr>
          <p:cNvSpPr txBox="1"/>
          <p:nvPr/>
        </p:nvSpPr>
        <p:spPr>
          <a:xfrm>
            <a:off x="4257837" y="3059668"/>
            <a:ext cx="15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228DD2D-D1D5-47C9-8138-2DA6357AB328}"/>
              </a:ext>
            </a:extLst>
          </p:cNvPr>
          <p:cNvSpPr txBox="1"/>
          <p:nvPr/>
        </p:nvSpPr>
        <p:spPr>
          <a:xfrm>
            <a:off x="2113900" y="814155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5906940-085E-4821-B49A-7A5A66054FFE}"/>
              </a:ext>
            </a:extLst>
          </p:cNvPr>
          <p:cNvSpPr txBox="1"/>
          <p:nvPr/>
        </p:nvSpPr>
        <p:spPr>
          <a:xfrm>
            <a:off x="7284076" y="814155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Channel center</a:t>
            </a:r>
          </a:p>
        </p:txBody>
      </p:sp>
    </p:spTree>
    <p:extLst>
      <p:ext uri="{BB962C8B-B14F-4D97-AF65-F5344CB8AC3E}">
        <p14:creationId xmlns:p14="http://schemas.microsoft.com/office/powerpoint/2010/main" val="3864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FFDDAC9-2B57-49CD-AA65-BF64C598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4" y="1713980"/>
            <a:ext cx="5375745" cy="4333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88805E-8785-4BF5-BBE0-CF869211458B}"/>
              </a:ext>
            </a:extLst>
          </p:cNvPr>
          <p:cNvSpPr txBox="1"/>
          <p:nvPr/>
        </p:nvSpPr>
        <p:spPr>
          <a:xfrm>
            <a:off x="1258484" y="663984"/>
            <a:ext cx="352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Populated Database</a:t>
            </a:r>
          </a:p>
        </p:txBody>
      </p:sp>
    </p:spTree>
    <p:extLst>
      <p:ext uri="{BB962C8B-B14F-4D97-AF65-F5344CB8AC3E}">
        <p14:creationId xmlns:p14="http://schemas.microsoft.com/office/powerpoint/2010/main" val="25589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250</TotalTime>
  <Words>195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Quotable</vt:lpstr>
      <vt:lpstr>PowerPoint Presentation</vt:lpstr>
      <vt:lpstr>Description</vt:lpstr>
      <vt:lpstr>Users</vt:lpstr>
      <vt:lpstr>Roles of users</vt:lpstr>
      <vt:lpstr>Conceptual Model</vt:lpstr>
      <vt:lpstr>Logical  Model</vt:lpstr>
      <vt:lpstr>Physical Model</vt:lpstr>
      <vt:lpstr>PowerPoint Presentation</vt:lpstr>
      <vt:lpstr>PowerPoint Presentation</vt:lpstr>
      <vt:lpstr>PowerPoint Presentation</vt:lpstr>
      <vt:lpstr>Interface</vt:lpstr>
      <vt:lpstr>Implementation</vt:lpstr>
      <vt:lpstr>Tools</vt:lpstr>
      <vt:lpstr>Views</vt:lpstr>
      <vt:lpstr>Stored Procedures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sandun</dc:creator>
  <cp:lastModifiedBy>AchinthaHarshamal</cp:lastModifiedBy>
  <cp:revision>36</cp:revision>
  <dcterms:created xsi:type="dcterms:W3CDTF">2020-11-25T15:53:25Z</dcterms:created>
  <dcterms:modified xsi:type="dcterms:W3CDTF">2020-11-26T09:45:25Z</dcterms:modified>
</cp:coreProperties>
</file>