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4" r:id="rId2"/>
    <p:sldMasterId id="2147483796" r:id="rId3"/>
  </p:sldMasterIdLst>
  <p:notesMasterIdLst>
    <p:notesMasterId r:id="rId19"/>
  </p:notesMasterIdLst>
  <p:sldIdLst>
    <p:sldId id="360" r:id="rId4"/>
    <p:sldId id="376" r:id="rId5"/>
    <p:sldId id="496" r:id="rId6"/>
    <p:sldId id="502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</p:sldIdLst>
  <p:sldSz cx="10058400" cy="7772400"/>
  <p:notesSz cx="6858000" cy="9144000"/>
  <p:defaultTextStyle>
    <a:defPPr>
      <a:defRPr lang="en-US"/>
    </a:defPPr>
    <a:lvl1pPr marL="0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18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38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57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76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95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315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033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51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231" autoAdjust="0"/>
  </p:normalViewPr>
  <p:slideViewPr>
    <p:cSldViewPr>
      <p:cViewPr varScale="1">
        <p:scale>
          <a:sx n="69" d="100"/>
          <a:sy n="69" d="100"/>
        </p:scale>
        <p:origin x="17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18:39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10324 17575 0</inkml:trace>
  <inkml:trace contextRef="#ctx0" brushRef="#br0" timeOffset="2440.313">10324 17575 0,'-36'0'172,"1"0"-156,-71 0-16,36 0 16,-71 0-1,35 35-15,36 0 16,-36-35-1,0 35-15,1-35 32,34 36-32,-34-1 15,-1-35-15,35 35 16,1 0 0,35 1-16,0-1 15,-36 0-15,36-35 16,-36 35-1,1 36-15,35-36 16,-1 0-16,1-35 16,0 35-1,35 1-15,-70-1 16,34-35 0,1 70-16,0 1 31,0 34-31,-1-34 15,1 34 1,35 71-16,0-35 16,0 0-16,35 0 15,36 0 1,35-35-16,-1-1 16,1 1-16,35-36 15,70 36 1,36-35-16,140-36 15,71 35 1,106-35-16,35-35 16,106 0-1,70 71-15,-106-71 0,-70 0 16,0 0 0,-70 0-16,70-35 15,-35-36 1,-71-34-16,35-1 15,36-35 1,35-35 0,-35 105-16,-106-34 15,0 34 1,-35 36-16,-142 35 16,-34 0-1,0-35-15,-36 35 16,-105 0-1,35-35-15,-36-1 16,1 36-16,-35-70 16,-1 0-16,-35 34 15,1 1 1,-1-71-16,0 1 16,0-36-1,-35 35 1,0 1-1,0-1-15,-105 0 16,-1-70 0,-70 35-16,-141-140 15,-106-142 1,-106-35-16,1 35 16,-71 36-16,141 70 15,70 70-15,142 107 16,34 69-1,71 36-15,0 0 16,36-1 0,-1 36-16,35 0 15,-69 0-15,34 0 16,-35 0-16,-35 36 16,-106 34-1,35-35-15,-70 1 16,-35-1-1,-1 35-15,-34-70 32,70 35-32,141-35 15,-1 0 1,37 0-16,-1 0 16,35 0-16,35 36 15,-34-36 1,-1 35-16,0 35 15,-35 1-15,-70-1 16,0 71 0,70-35-16,-71 35 15,71-71 1,-35 36-16,35-1 16,36-34-16,-1-1 31,0 1-31,0-1 15,71-35 1,-71 36-16,36-36 16,0-35-1,34 35-15,-34-35 16,35 35 0,-1-35-16,1 36 0,0-36 15,0 35 1,-36-35-16,1 35 15,-36 0 1,36 1-16,34-1 16,-34 0-1,-1 0-15,71 0 16,-70-35-16,35 36 16,-1-1-16,1 0 15,-35-35 1,-1 71-16,36-36 15,-71 35 17,1-35-32,34 1 15,1-1-15,35 0 32,-1-35-32,1 35 15</inkml:trace>
  <inkml:trace contextRef="#ctx0" brushRef="#br0" timeOffset="24500.3969">7752 3804 0,'-36'0'391,"1"0"-375,0 0-1,35 35-15,-35 0 16,35 0-16,-36 1 16,1-1-16,35 0 15,-35 0 1,35 0-1,0 1 1,-35-36 0,35 35-16,0 35 15,0-34 1,0 34 0,0 0-1,0-34 16,0 34-15,0-35-16,0 1 16,0-1-1,0 0-15,0 0 32,0 0-32,0 1 15,0-1 1,0 0-1,0 0 1,0 1 0,0-1-1,0 0 1,0 0 0,0 0-1,0 1 63</inkml:trace>
  <inkml:trace contextRef="#ctx0" brushRef="#br0" timeOffset="26429.0498">7258 4579 0,'36'0'281,"-1"0"-281,0 0 31,0 0-31,1 0 32,-1 0-1,0 0-15,0 0 15,0 0 31,1 0-46,-1 0 187,-35-36-203,35 36 31,0 0-15</inkml:trace>
  <inkml:trace contextRef="#ctx0" brushRef="#br0" timeOffset="28069.5796">8597 3945 0,'-35'0'93,"0"0"-77,0 0 15,-1 35-31,1 35 16,0-35-1,0 36-15,-1-1 16,1 36-16,0-71 16,0 71-1,35-71-15,0 36 16,-36-36 0,36 0 15,0 0-16,0 0 1,0 1 0,0-1-1,0 0 1,0 0 0,0 1 30,0-1 17,36-35-47,-1 0-1,-35 35 1,70 0-16,1 36 15,-1-1 1,-34-35-16,-1 0 16,0 1-16,0-36 15,-35 35 1</inkml:trace>
  <inkml:trace contextRef="#ctx0" brushRef="#br0" timeOffset="29469.253">9020 4332 0,'35'0'203,"0"0"-188,1 0 1,69 70-16,1 1 16,0-1-1,-36 36-15,36-36 16,-71-34 0,0-36-1,1 35 1,-36 0-16,0 0 31,35-35 16</inkml:trace>
  <inkml:trace contextRef="#ctx0" brushRef="#br0" timeOffset="30825.6413">9866 4262 0,'-36'0'203,"-34"35"-203,-36 35 16,-70 106-1,70-70-15,-35 35 16,36-71-16,34 1 16,36-1-1,0-70-15,35 35 16,0 1 15,-35-36 0</inkml:trace>
  <inkml:trace contextRef="#ctx0" brushRef="#br0" timeOffset="33409.9873">10077 3592 0,'0'36'234,"35"-1"-218,0 35-16,36-35 16,-36 71-1,71 0-15,0 35 16,-71-36 0,35 36-16,-35-35 15,1-36 1,-1 1-1,0-36-15,-35 0 16,0 0 0,0 1-1,0-1 17,0 0-17,0 36 1,0-36-16,0 0 15,0 0 17,0 0-1,0 1 0,0-1-15,0 0-1,-35-35 17,35 35-32,-35-35 15,35 35-15,-36-35 16,1 0 0,0 36-1,35-1-15,-35-35 16,0 35-1,-1-35-15,1 0 16,0 35 0,0-35 15,35 36 0,-36-36 0,36 35-15,-35-35 0,0 0-1</inkml:trace>
  <inkml:trace contextRef="#ctx0" brushRef="#br0" timeOffset="41016.7195">11345 4438 0,'71'0'281,"70"0"-281,35 0 16,71 0-1,-1 0 1,1 0-16,-71 0 16,-70 0-1,-1 0-15,-69 0 16,-1 0 0,0 0-1</inkml:trace>
  <inkml:trace contextRef="#ctx0" brushRef="#br0" timeOffset="42592.2685">11592 4966 0,'106'35'219,"35"-35"-219,0 0 0,-36 0 16,1 0-1,-36 0-15,-34 0 16,-1 0 0,0 0-1</inkml:trace>
  <inkml:trace contextRef="#ctx0" brushRef="#br0" timeOffset="45485.024">14411 3416 0,'-71'0'312,"36"0"-296,0 35 0,0 1-1,35-1 1,0 0 0,-36-35-16,36 35 15,0 1 1,0-1-1,0 0-15,0 0 16,0 0 15,0 1-31,0-1 16,0 0 0,0 0-1,0 1 16,36-36 1,-1 0-1,0 0-15,-35-36 15,0 1 0,35 35-31,0 0 47,-35-35-47,36 0 16,-36-1-1,35 36-15,0 0 16,-35-35-1,0 0-15,35 35 32,-35-35-1,36 35-15,-36-35 15,35 35-16,-35-36 32</inkml:trace>
  <inkml:trace contextRef="#ctx0" brushRef="#br0" timeOffset="47823.3744">14552 3557 0,'35'35'156,"-35"1"-124,0-1-17,35 0-15,-35 0 16,35 36-1,1-71-15,-36 35 16,0 0 0,0 0 46,0 1-46,0-1-16,0 0 15,0 0 1,0 0 0,0 1 31,0-1-16,0 0 16,-36-35 0,-34 35-32,-1-35 1,36 36-16,-71-36 15,1 0-15,34 0 16,36 0 0,0 0-16,0 0 15,-1 35 63,1-35-46,0 0-17</inkml:trace>
  <inkml:trace contextRef="#ctx0" brushRef="#br0" timeOffset="49225.528">15362 3205 0,'0'0'0,"-35"70"16,0 36-16,-1 0 31,-34 70-31,35-35 16,-1-71 0,36 1-16,-35-1 15,35-35 1,0 0 31,0 1-16,0-1-31,0 35 16,35 1-16,1 34 15,-1-105 1,0 71-1,-35-36 1,35 0 0,-35 1-1,36-36 1,-36 35 0,70-35-16,141 105 15,36-34-15,0-36 16,-106 0-16,-36 1 15,-34-36 1,-71 35-16,35-35 16,0 0-1</inkml:trace>
  <inkml:trace contextRef="#ctx0" brushRef="#br0" timeOffset="50513.9796">16067 3663 0,'35'0'110,"0"0"-95,0 0 1,1 35 0,-1-35-16,0 35 15,36 0-15,-1 1 16,-35-36 0,0 35-1,1-35 1,-36 35-1,35-35 1,-35 35-16,35-35 16,0 0 31</inkml:trace>
  <inkml:trace contextRef="#ctx0" brushRef="#br0" timeOffset="52004.242">16560 3663 0,'-35'0'204,"35"35"-189,-36-35 1,36 35-1,-35 0-15,0 36 16,0-36-16,0 36 16,-36-1-1,71-35-15,-35-35 16,35 35 0,0 1-1,-35-36 16</inkml:trace>
  <inkml:trace contextRef="#ctx0" brushRef="#br0" timeOffset="53691.559">16736 3170 0,'35'0'16,"-35"35"93,36-35-78,-1 35-15,0 0 0,0 1-16,0-1 15,1 0 1,34 35-16,-35-34 15,36 69 1,-36-34-16,0-1 16,1-35-1,-1 36 1,0-36-16,-35 0 16,0 36-1,0-36-15,0 0 16,0 0-1,0 36-15,0-36 32,0 0-32,0 1 15,0-1 17,0 0-17,0 0 16,0 0 16,0 1-47,-35-36 32,35 35-32,-35 0 31,35 0-16,-36-35 1,1 0 0,35 36 15,0-1-15</inkml:trace>
  <inkml:trace contextRef="#ctx0" brushRef="#br0" timeOffset="56727.2212">18040 3522 0,'0'70'282,"0"-34"-267,0 34 1,0-35-16,0 0 16,0 1-1,0-1-15,0 0 31,0 0-15,0 1 15,0-1-15,0 35 0,0 1-1,0-36 1,0 0-16,0 0 15,0 1-15,0-1 94</inkml:trace>
  <inkml:trace contextRef="#ctx0" brushRef="#br0" timeOffset="58322.2343">17687 3839 0,'36'0'204,"69"0"-204,36 0 31,0 0-16,35 0-15,1 0 16,-72 0-16,1 0 16,-71 35-1,0-35-15,1 0 16,-1 0-16,0 0 109</inkml:trace>
  <inkml:trace contextRef="#ctx0" brushRef="#br0" timeOffset="61648.1522">19273 3064 0,'0'35'281,"0"0"-265,0 1 0,-35 69-16,35 71 15,0-35 1,0 35 0,0-35-16,0 0 15,0-106 1,0 36-16,0-36 15,0 0 1,35-35 500,35 0-501,1-35-15,-36 35 16,71 0 0,-36 0-16,1 0 31,-36-35-31,0 35 15,0 0 17,1 0 30,-36 35 63,35 0-125,-35 1 0,0-1 31,0 0-15,35 0 15,-35 0 1,0 36-32,0 70 15,0 105-15,0-70 16,0-35-1,0-70-15,0-1 16,0 1-16,0-36 47</inkml:trace>
  <inkml:trace contextRef="#ctx0" brushRef="#br0" timeOffset="63322.3005">20717 2958 0,'0'36'140,"0"-1"-124,0 0 0,0 0-1,0 0 1,0 1 31,0-1-47,0 0 15,-35-35 1,35 71-16,-35 34 16,35-34-16,0 34 15,-35 36 1,35-35-16,0-71 15,0 36 1,0-1-16,0-35 16,0 36-1,0-36 1,0 35 0,0 1-1,0-36 1,0 0-16,0 0 31,35 1-31,-35-1 16,35-35-1,-35 35-15,35 36 16,36-36-16,-36 0 16,0 35-1,1-70-15,34 71 16,-70-36-16,35 0 15,1-35 1</inkml:trace>
  <inkml:trace contextRef="#ctx0" brushRef="#br0" timeOffset="64672.4955">21175 3874 0,'36'0'94,"-1"0"-31,0 0-48,36 0 1,-36 0-1,71 0-15,-36 35 16,36 1 0,-71-36-16,35 70 15,-34-70 1,-1 35-16,-35 0 16,35-35-16,0 0 46,-35 36-14,36-1-1</inkml:trace>
  <inkml:trace contextRef="#ctx0" brushRef="#br0" timeOffset="66531.3217">21704 3768 0,'35'0'172,"0"-35"-156,1 35-1,-1 0 17,-35-35-32,0 0 15,35 35 16,-35-35 1,35 35-17,-35-36 1,0 1 15,-35 70 110,35 1-126,-35-1 1,0 0-16,-1 35 16,1-70-16,0 36 15,-35 34-15,34-35 32,1 1-32,0-1 31,0 0 0,35 35-31,-36-70 16,36 36-1,-35-1-15,35 0 16,0 0 31,-35 1-16,0-36 32,35 35-48,0 0 63</inkml:trace>
  <inkml:trace contextRef="#ctx0" brushRef="#br0" timeOffset="68183.5804">21845 2782 0,'0'-35'78,"35"35"-31,0 0-15,1 0-32,-1 71 15,71 69-15,70 72 16,35 69-1,-105-34-15,35-36 16,-71-70 0,1-35-16,-36-36 15,-35-34-15,35-1 16,-35 0-16,0 0 16,0 0-1,0 1 1,0 34-1,0-35 1,0 1-16,0-1 47,0 0-47,0 0 16,0 0-1,0 1 1,0-1-1,0 0 1,0 0 0,-35-35-16,0 0 15,35 36 1,-36-1 0,1-35-1,0 35-15,-35 0 0,-36 0 16,0 1-1,0 34-15,71-35 16,0 0 0,0-35-16,-1 36 31,1-36 0,35 35-31,-35-35 16,35 35 31,-35-35-32,0 0 32</inkml:trace>
  <inkml:trace contextRef="#ctx0" brushRef="#br0" timeOffset="70218.7967">19273 4156 0,'0'35'250,"0"0"-234,0 1 0,0-1-1,0 0-15,0 0 32,0 36-32,0-36 15,0 35-15,0-34 16,0-1-1,0 0-15,0 0 16,0 0 31,0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38:32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2572 8981 0,'71'0'344,"-1"0"-328,142-35-16,34 35 15,107-106-15,-1 106 16,71-35 0,35 0-16,-176 35 31,-71-71-31,-35 71 16,-35 0-1,-35 0-15,35 0 16,-36 36-16,107 34 15,35 0 1,-36-34-16,36-1 16,-71-35-16,35 35 15,36 35 1,-71-70-16,-35 36 16,70-36-1,-105 0-15,105 0 16,-105 0-1,35 0 1,0 0-16,0 0 16,0 0-1,35 0-15,-35-36 16,35 36 0,71 0-16,-36 0 15,-105 0 1,35 0-16,-36 0 15,36 0-15,-35 0 16,-36 0-16,36 0 16,0-35-1,35 0-15,-35-35 16,34-1 0,-34 1-16,35 35 15,-70-1-15,34 1 16,36 0-16,-35 0 15,-36 35 1,1 0-16,-1 0 16,36 0 15,-36 0-31,36-36 16,0 36-16,0 0 15,-36 0 1,0 0-16,36 0 15,-71 0 1,36 0-16,-1 0 16,1 0-16,-36 36 15,0-36 1,1 0 0,-1 0-1,0 35 1,35 0-16,1 0 31,35 1-31,-36 34 16,-35-35-16,1 0 15,34-35 1,-35 36-16,-35-1 16,35 0-1,1-35 1,-1 0-16,0 0 31,36 0-31,-36 0 16,35 0-1,-34 0-15,34 0 16,-35 0-16,1 0 16,-1 35-16,0-35 15,0 0 1,0 0 390,106 0-390,0 0-1,35-35-15,36 0 16,35 0 0,-1 35-1,-34-36 1,-36 36-16,70 0 15,1 0 1,-71 0-16,71 0 16,-1 0-16,1 0 15,-36 36 1,-70-1-16,0 0 16,-70 0-16,70 0 15,-36-35 1,1 0-16,-71 0 15,71 0 1,-35 0-16,34 0 16,-70 0-1,71 0 1,-35 0-16,-1 0 16,1 0-1,-1 0-15,-35 0 16,71 0-1,0 0-15,-36 0 16,36 0-16,35 0 16,-36 0-16,-34 0 15,-1 0 1,36 0-16,-71 0 16,36 0-1,-1 0-15,-35 0 16,1 0-16,34 0 15,-35 0 1,36 0-16,-1 0 16,1 0-16,-1 0 15,1 0 1,-36 0-16,35 0 31,-34 0-31,34 0 16,1 0-1,-1 0-15,1 0 16,-1 0 0,-35 0-16,36 0 15,-1 0-15,-35 0 16,36 0-16,-1 36 16,-34-36-1,34 0-15,1 0 16,-36 0-1,0 0 1,0 0 0,36 0-1,-36 0 1,0 0 15,0 0 0</inkml:trace>
  <inkml:trace contextRef="#ctx0" brushRef="#br0" timeOffset="4096.2456">2290 10038 0,'36'0'125,"-1"0"-31,0 0-78,0 0-16,1 0 15,-1 0-15,0 0 16,0 0-1,1 0-15,-1 0 32,0 0-32,0 0 15,0 0 1,36 0-16,-1 0 16,-34 0-1,69 0-15,1-36 16,-35 36-1,-1 0-15,0-35 0,-34 35 16,-1 0 0,0 0-16,36 0 15,-1 0 1,-35 0 0,1 0-1,34 0-15,-35 0 16,36 0-16,-1 0 15,1 0-15,-36 0 16,35 0 0,36 0-16,-71 0 15,36 0 17,34 0-32,-34 0 15,70 0-15,0 0 16,35 0-1,0 0-15,71 0 0,-36 0 16,-105 0 0,70 0-1,-35 0-15,0 0 16,0 0-16,0 0 16,35 0-1,-35 0-15,0 0 16,-71 0-1,36 0-15,35 0 32,-35 0-32,-36 0 15,36 0-15,35 35 16,-71 1 0,36-1-16,-71 0 15,36-35 1,34 35-16,-34 1 15,-1-1-15,1 0 16,34 0 0,-34 0-16,35 1 15,-1-1-15,-70 35 16,71-34 0,0-36-16,-36 35 15,-34-35-15,34 35 16,0 0-1,1 0-15,-36-35 16,36 36 0,34-36-16,-34 0 15,34 35-15,1-35 32,0 0-32,-36 0 15,36 0 1,0 0-16,35 0 15,0 0 1,-36 0-16,36 0 16,0 35-1,0-35-15,35 0 0,-35 0 16,35 35 0,1-35-16,34 35 15,-35-35 1,-35 0-16,35 0 15,-70 0 1,0 0 0,-36 0-1,36 0-15,-36 0 16,36 0-16,-71 0 375,106 0-375,106 0 16,211-70-1,176 0-15,-35-36 16,-71 0-1,71 1 1,-35 69 0,-71-34-16,-140 70 15,-71 0-15,35 0 16,0 0 0,-71 0-16,36 35 15,35 0 1,-70 1-16,70 69 15,-35-69-15,-106-1 16,36 0-16,-142 0 16,36-35-1,-1 35-15,1 1 16,-71-36 0,36 35-16,-1 0 31,36-35-31,0 0 15,-36 35 1,36 0-16,35-35 16,-35 36-16,-1-36 15,-34 0 1,34 0 0,1 0-16,-71 0 0,36 0 15,-1 0 1,1 0-1,34 0 1,-69 0-16,69-36 16,1 1-16,-35 35 31,-1 0-31,-35-35 16,36 0-1,-36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39:59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3488 17046 0,'36'0'266,"-1"0"-219,0 0-16,0-35 0,1 35-31,-1 0 32,0 0-32,0 0 15,0 0 1,1 0-1,-1 0 1,0 0-16,0 0 16,1 0-1,-1 0 1,0 0 0,-35-35-16,35 35 15,36 0 1,-36 0-1,36 0 1,-36 0 0,0 0-1,0 0 1,0 0 15,1 0-31,34 0 16,-35 0-1,36 0 1,-1 0 0,1 0-1,-36 0 1,0 0-16,0 0 16,1 0-16,-1 0 15,0 0 1,0 0-16,1 0 15,34 0-15,-35 0 47,1 0-47,-1 0 16,0 0 0,0 0-1,1 0-15,-1 0 16,0 0-1,0 0-15,0 0 16,36 0-16,-36 0 16,0 0-16,36 0 15,-36 0 1,36 0-16,34 0 16,-34 0-1,34 0-15,-34 0 31,35 0-31,-36 0 16,36 0-16,-36 0 16,36 0-1,0 0-15,-1 0 16,36 0 0,-35 0-16,0 0 15,-1 0-15,1 0 16,35 0-1,-71 0-15,36 0 16,0 0-16,35 0 16,-71 0-1,71 0-15,-35 0 16,0 0-16,-1 35 16,-34-35-1,34 0-15,-34 0 16,-1 0-1,1 0-15,-36 0 500,0 0-484,1 0-16,-1 0 16,0 0-1,35 0-15,1 0 16,-36 0-16,36 0 16,-1 0-1,36 0-15,-1 0 16,36 0-16,0 35 15,0-35 1,-70 0 0,70 0-1,-36 0-15,1 36 16,-71-36 0,71 0-16,0 0 15,-1 0 1,-69 0-16,69 0 15,1 0-15,-71 0 16,71 0-16,0 0 16,-71 0-1,71 0-15,-1 0 16,1 0-16,35 0 16,-71 0-1,71 0-15,-35 0 16,0 0-16,-36 0 15,36 0 1,0 35-16,-71-35 16,71 0-1,-1 0-15,1 0 32,0 0-32,-1 0 15,1 0 1,35 0-16,-35 0 15,-36 0 1,36 0-16,35 0 16,-36 0-1,36-35-15,36 35 0,-36 0 16,35 0 0,-35-36-16,35 36 15,-35 0 1,35 0-16,-35-35 15,35 35-15,-35-35 16,-35 0 0,-1 35-16,-69 0 593,34 0-577,-35 0-16,71 0 16,0 0-1,-1 35-15,-34-35 16,35 0 0,-36 35-16,0-35 31,1 0-31,-1 0 15,36 35 1,-35-35-16,69 0 16,-34 0-16,35 0 15,-35 36 1,-36-36-16,36 0 16,-36 0-16,36 35 15,-71-35 1,36 0-16,35 0 15,-71 0 1,70 0-16,1 0 16,-35 0-1,-1 0-15,36 0 0,0 35 16,-71-35 0,70 0-16,-34 0 15,-1 0 1,36 0-16,0 0 15,-1 0 1,-34 0 0,35 0-16,-1 35 15,1-35 1,-71 36-16,71-36 16,0 35-1,-71-35-15,71 0 16,-1 35-1,1-35-15,-71 0 16,71 0-16,0 0 16,-1 0-16,-69 0 15,69-35 1,1 35-16,0-35 16,35 35-1,-36-36 1,36 1-1,71 35-15,-36 0 16,-35-35 0,0 35-16,-71 0 15,36 0-15,0 0 16,-1-35 0,-70 35-16,71 0 15,-35-36-15,34 36 16,-69-35-1,34 35-15,-35 0 16,1 0 437,34 0-437,-35 0-16,71 0 15,0 0 1,35 0-16,-71 0 16,71 0-1,-35 0 1,-1 0-16,1 35 16,-35-35-1,-1 0-15,0 0 16,-34 0-1,-1 0 1,0 0 0,-35 36-16,71-36 15,-36 0 1,0 0 0,0 0-1,1 0 16,-1 0 1,0 0-17,0 0 1,0 0-16,1 0 16,34 0 15,1 0-31,-1 0 15,-35 0 17</inkml:trace>
  <inkml:trace contextRef="#ctx0" brushRef="#br0" timeOffset="2976.9722">2748 17680 0,'36'0'390,"-1"0"-390,0 0 16,0 0 0,36 0-16,-36 0 15,0 0 1,1 0-16,-1 0 31,0 0-31,0 0 31,1 0-31,-1 0 16,0 0 0,35 0-1,-34 0 1,-1 0-16,-35-35 31,35 35-31,0 0 31,1 0-15,-1 0 0,0 0-16,0 0 15,36-35 1,-36 35-16,0 0 16,0 0-1,1 0-15,-1 0 16,0 0 15,0 0-31,1 0 16,-1 0-1,0 0 1,0 0 0,36 0 15,-1 0-16,1 0-15,-1 0 16,36 0-16,-36 0 16,1 0-1,-1 0-15,1 0 16,-1 0 15,-35 0-15,1 0-16,-1 0 31,0 0 0,36 0-15,-36 0-16,35 0 16,-34 0-1,-1 0 16,0 0-15,0 0-16,1 0 16,-1 0-16,0 0 15,0 0 17,0 0-32,1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05F4F-9020-48C0-88D6-C3B244F8F43B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BA9E-D6BF-4B19-9D8D-712D607A3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3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18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438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157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76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595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315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033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51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3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5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6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9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396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45105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902113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3pPr>
            <a:lvl4pPr marL="1353169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80422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25528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70634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315739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60845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0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1600207"/>
            <a:ext cx="4038601" cy="4525963"/>
          </a:xfrm>
        </p:spPr>
        <p:txBody>
          <a:bodyPr/>
          <a:lstStyle>
            <a:lvl1pPr>
              <a:defRPr sz="2750"/>
            </a:lvl1pPr>
            <a:lvl2pPr>
              <a:defRPr sz="242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600207"/>
            <a:ext cx="4038601" cy="4525963"/>
          </a:xfrm>
        </p:spPr>
        <p:txBody>
          <a:bodyPr/>
          <a:lstStyle>
            <a:lvl1pPr>
              <a:defRPr sz="2750"/>
            </a:lvl1pPr>
            <a:lvl2pPr>
              <a:defRPr sz="242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2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51056" indent="0">
              <a:buNone/>
              <a:defRPr sz="1980" b="1"/>
            </a:lvl2pPr>
            <a:lvl3pPr marL="902113" indent="0">
              <a:buNone/>
              <a:defRPr sz="1760" b="1"/>
            </a:lvl3pPr>
            <a:lvl4pPr marL="1353169" indent="0">
              <a:buNone/>
              <a:defRPr sz="1540" b="1"/>
            </a:lvl4pPr>
            <a:lvl5pPr marL="1804226" indent="0">
              <a:buNone/>
              <a:defRPr sz="1540" b="1"/>
            </a:lvl5pPr>
            <a:lvl6pPr marL="2255283" indent="0">
              <a:buNone/>
              <a:defRPr sz="1540" b="1"/>
            </a:lvl6pPr>
            <a:lvl7pPr marL="2706340" indent="0">
              <a:buNone/>
              <a:defRPr sz="1540" b="1"/>
            </a:lvl7pPr>
            <a:lvl8pPr marL="3157396" indent="0">
              <a:buNone/>
              <a:defRPr sz="1540" b="1"/>
            </a:lvl8pPr>
            <a:lvl9pPr marL="3608453" indent="0">
              <a:buNone/>
              <a:defRPr sz="1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2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51056" indent="0">
              <a:buNone/>
              <a:defRPr sz="1980" b="1"/>
            </a:lvl2pPr>
            <a:lvl3pPr marL="902113" indent="0">
              <a:buNone/>
              <a:defRPr sz="1760" b="1"/>
            </a:lvl3pPr>
            <a:lvl4pPr marL="1353169" indent="0">
              <a:buNone/>
              <a:defRPr sz="1540" b="1"/>
            </a:lvl4pPr>
            <a:lvl5pPr marL="1804226" indent="0">
              <a:buNone/>
              <a:defRPr sz="1540" b="1"/>
            </a:lvl5pPr>
            <a:lvl6pPr marL="2255283" indent="0">
              <a:buNone/>
              <a:defRPr sz="1540" b="1"/>
            </a:lvl6pPr>
            <a:lvl7pPr marL="2706340" indent="0">
              <a:buNone/>
              <a:defRPr sz="1540" b="1"/>
            </a:lvl7pPr>
            <a:lvl8pPr marL="3157396" indent="0">
              <a:buNone/>
              <a:defRPr sz="1540" b="1"/>
            </a:lvl8pPr>
            <a:lvl9pPr marL="3608453" indent="0">
              <a:buNone/>
              <a:defRPr sz="1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2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7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78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54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19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1"/>
            <a:ext cx="5111750" cy="5853112"/>
          </a:xfrm>
        </p:spPr>
        <p:txBody>
          <a:bodyPr/>
          <a:lstStyle>
            <a:lvl1pPr>
              <a:defRPr sz="3190"/>
            </a:lvl1pPr>
            <a:lvl2pPr>
              <a:defRPr sz="2750"/>
            </a:lvl2pPr>
            <a:lvl3pPr>
              <a:defRPr sz="242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6"/>
            <a:ext cx="3008313" cy="4691063"/>
          </a:xfrm>
        </p:spPr>
        <p:txBody>
          <a:bodyPr/>
          <a:lstStyle>
            <a:lvl1pPr marL="0" indent="0">
              <a:buNone/>
              <a:defRPr sz="1430"/>
            </a:lvl1pPr>
            <a:lvl2pPr marL="451056" indent="0">
              <a:buNone/>
              <a:defRPr sz="1210"/>
            </a:lvl2pPr>
            <a:lvl3pPr marL="902113" indent="0">
              <a:buNone/>
              <a:defRPr sz="990"/>
            </a:lvl3pPr>
            <a:lvl4pPr marL="1353169" indent="0">
              <a:buNone/>
              <a:defRPr sz="880"/>
            </a:lvl4pPr>
            <a:lvl5pPr marL="1804226" indent="0">
              <a:buNone/>
              <a:defRPr sz="880"/>
            </a:lvl5pPr>
            <a:lvl6pPr marL="2255283" indent="0">
              <a:buNone/>
              <a:defRPr sz="880"/>
            </a:lvl6pPr>
            <a:lvl7pPr marL="2706340" indent="0">
              <a:buNone/>
              <a:defRPr sz="880"/>
            </a:lvl7pPr>
            <a:lvl8pPr marL="3157396" indent="0">
              <a:buNone/>
              <a:defRPr sz="880"/>
            </a:lvl8pPr>
            <a:lvl9pPr marL="3608453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89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9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0"/>
            </a:lvl1pPr>
            <a:lvl2pPr marL="451056" indent="0">
              <a:buNone/>
              <a:defRPr sz="2750"/>
            </a:lvl2pPr>
            <a:lvl3pPr marL="902113" indent="0">
              <a:buNone/>
              <a:defRPr sz="2420"/>
            </a:lvl3pPr>
            <a:lvl4pPr marL="1353169" indent="0">
              <a:buNone/>
              <a:defRPr sz="1980"/>
            </a:lvl4pPr>
            <a:lvl5pPr marL="1804226" indent="0">
              <a:buNone/>
              <a:defRPr sz="1980"/>
            </a:lvl5pPr>
            <a:lvl6pPr marL="2255283" indent="0">
              <a:buNone/>
              <a:defRPr sz="1980"/>
            </a:lvl6pPr>
            <a:lvl7pPr marL="2706340" indent="0">
              <a:buNone/>
              <a:defRPr sz="1980"/>
            </a:lvl7pPr>
            <a:lvl8pPr marL="3157396" indent="0">
              <a:buNone/>
              <a:defRPr sz="1980"/>
            </a:lvl8pPr>
            <a:lvl9pPr marL="3608453" indent="0">
              <a:buNone/>
              <a:defRPr sz="1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30"/>
            </a:lvl1pPr>
            <a:lvl2pPr marL="451056" indent="0">
              <a:buNone/>
              <a:defRPr sz="1210"/>
            </a:lvl2pPr>
            <a:lvl3pPr marL="902113" indent="0">
              <a:buNone/>
              <a:defRPr sz="990"/>
            </a:lvl3pPr>
            <a:lvl4pPr marL="1353169" indent="0">
              <a:buNone/>
              <a:defRPr sz="880"/>
            </a:lvl4pPr>
            <a:lvl5pPr marL="1804226" indent="0">
              <a:buNone/>
              <a:defRPr sz="880"/>
            </a:lvl5pPr>
            <a:lvl6pPr marL="2255283" indent="0">
              <a:buNone/>
              <a:defRPr sz="880"/>
            </a:lvl6pPr>
            <a:lvl7pPr marL="2706340" indent="0">
              <a:buNone/>
              <a:defRPr sz="880"/>
            </a:lvl7pPr>
            <a:lvl8pPr marL="3157396" indent="0">
              <a:buNone/>
              <a:defRPr sz="880"/>
            </a:lvl8pPr>
            <a:lvl9pPr marL="3608453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9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15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77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9C94D-1BA5-4AC0-A3B1-D66ABE1063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85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DCAEC-0BE5-4277-9515-2B80586812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665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4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2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1F194-3B16-401D-9B91-9E81EE6A8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363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245360"/>
            <a:ext cx="4191000" cy="4663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45360"/>
            <a:ext cx="4191000" cy="4663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1793B-903A-4975-B9D2-FB7A6E94D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019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3F2C7-B0D1-4B22-8ED7-197F849A1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994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4A707-D441-47D7-80AF-9D80A670C4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454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BC6F-7DB8-4E04-967E-41242756E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65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211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90186-2A4A-4E95-BD54-F7F1C8633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49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7B6D7-5672-4D2A-9C5E-28194CE50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967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998A6-2DA7-4C16-ABE2-0306D1695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503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6610" y="690880"/>
            <a:ext cx="2137410" cy="62179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690880"/>
            <a:ext cx="6244590" cy="6217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3FB3E-6B7A-4B31-9F7C-5A4F732FC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6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0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74642"/>
            <a:ext cx="8229601" cy="1143000"/>
          </a:xfrm>
          <a:prstGeom prst="rect">
            <a:avLst/>
          </a:prstGeom>
        </p:spPr>
        <p:txBody>
          <a:bodyPr vert="horz" lIns="82012" tIns="41005" rIns="82012" bIns="410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1" cy="4525963"/>
          </a:xfrm>
          <a:prstGeom prst="rect">
            <a:avLst/>
          </a:prstGeom>
        </p:spPr>
        <p:txBody>
          <a:bodyPr vert="horz" lIns="82012" tIns="41005" rIns="82012" bIns="410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7"/>
            <a:ext cx="2133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l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02113"/>
              <a:t>2019-01-11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ct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0211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02113" rtl="0" eaLnBrk="1" latinLnBrk="0" hangingPunct="1"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292" indent="-338292" algn="l" defTabSz="902113" rtl="0" eaLnBrk="1" latinLnBrk="0" hangingPunct="1">
        <a:spcBef>
          <a:spcPct val="20000"/>
        </a:spcBef>
        <a:buFont typeface="Arial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1pPr>
      <a:lvl2pPr marL="732966" indent="-281910" algn="l" defTabSz="902113" rtl="0" eaLnBrk="1" latinLnBrk="0" hangingPunct="1">
        <a:spcBef>
          <a:spcPct val="20000"/>
        </a:spcBef>
        <a:buFont typeface="Arial" pitchFamily="34" charset="0"/>
        <a:buChar char="–"/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127641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578698" indent="-225529" algn="l" defTabSz="902113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29754" indent="-225529" algn="l" defTabSz="902113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0814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31869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82929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33981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5105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90211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69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80422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5528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706340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5739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60845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" y="690880"/>
            <a:ext cx="854964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380" y="2245360"/>
            <a:ext cx="8549640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380" y="7081520"/>
            <a:ext cx="2095500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4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81520"/>
            <a:ext cx="3185160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54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81520"/>
            <a:ext cx="2095500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540"/>
            </a:lvl1pPr>
          </a:lstStyle>
          <a:p>
            <a:fld id="{7A0A4DA5-2CE1-4523-BA5E-D449D0C88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4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84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5pPr>
      <a:lvl6pPr marL="50292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6pPr>
      <a:lvl7pPr marL="100584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7pPr>
      <a:lvl8pPr marL="150876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8pPr>
      <a:lvl9pPr marL="201168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77190" indent="-377190" algn="l" rtl="0" fontAlgn="base">
        <a:spcBef>
          <a:spcPct val="20000"/>
        </a:spcBef>
        <a:spcAft>
          <a:spcPct val="0"/>
        </a:spcAft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0000"/>
        </a:spcBef>
        <a:spcAft>
          <a:spcPct val="0"/>
        </a:spcAft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0000"/>
        </a:spcBef>
        <a:spcAft>
          <a:spcPct val="0"/>
        </a:spcAft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OKVwRIyWdg?t=789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17802"/>
            <a:ext cx="2527300" cy="3162300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03002"/>
            <a:ext cx="67052" cy="52666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64567"/>
            <a:ext cx="67052" cy="52795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65375"/>
            <a:ext cx="67062" cy="52790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4613"/>
            <a:ext cx="12700" cy="520700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43533"/>
            <a:ext cx="63732" cy="266701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7" y="4137440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9331"/>
            <a:ext cx="63734" cy="409498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4" y="3819651"/>
            <a:ext cx="63737" cy="520700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8091"/>
            <a:ext cx="63740" cy="287365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8376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38" y="3921909"/>
            <a:ext cx="63733" cy="50288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4" y="3936287"/>
            <a:ext cx="63733" cy="287365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7152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42911"/>
            <a:ext cx="63734" cy="266701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6239"/>
            <a:ext cx="63743" cy="287365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5" y="4128537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2" y="4243474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21273"/>
            <a:ext cx="63738" cy="1790700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43465"/>
            <a:ext cx="63734" cy="266701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30769"/>
            <a:ext cx="63743" cy="287360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30761"/>
            <a:ext cx="63745" cy="287365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43457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6" y="4230752"/>
            <a:ext cx="63743" cy="287365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30751"/>
            <a:ext cx="63740" cy="287360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30751"/>
            <a:ext cx="63743" cy="287360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01070"/>
            <a:ext cx="5054470" cy="29467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114300"/>
            <a:ext cx="10058400" cy="825103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1600"/>
            <a:ext cx="10058400" cy="756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914902"/>
            <a:ext cx="1328890" cy="123089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F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U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R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H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E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482601"/>
            <a:ext cx="8673015" cy="5573299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Algorithms: Theory, Design and Implementation</a:t>
            </a: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41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3620129" y="469901"/>
            <a:ext cx="6240491" cy="5803555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89" algn="l"/>
                <a:tab pos="6347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89" algn="l"/>
                <a:tab pos="6347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Categories of algorithms</a:t>
            </a:r>
            <a:endParaRPr kumimoji="0" lang="en-US" altLang="zh-CN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Sorting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Search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 algorithms &amp; Greedy techniques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Path-finding </a:t>
            </a:r>
            <a:r>
              <a:rPr lang="en-GB" altLang="zh-CN" sz="2300" b="1" i="1" kern="0" noProof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(informed search)</a:t>
            </a:r>
            <a:r>
              <a:rPr kumimoji="0" lang="en-GB" altLang="zh-CN" sz="2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 algorithms</a:t>
            </a:r>
            <a:endParaRPr kumimoji="0" lang="en-GB" altLang="zh-CN" sz="23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Computational Geometry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endParaRPr kumimoji="0" lang="en-US" altLang="zh-CN" sz="23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60"/>
              <a:t>Hill-climbing search: 8-queens problem</a:t>
            </a:r>
          </a:p>
        </p:txBody>
      </p:sp>
      <p:pic>
        <p:nvPicPr>
          <p:cNvPr id="37892" name="Picture 4" descr="8queens-local-minim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1539240"/>
            <a:ext cx="4107180" cy="41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02920" y="5394961"/>
            <a:ext cx="9052560" cy="145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3080" dirty="0"/>
          </a:p>
          <a:p>
            <a:r>
              <a:rPr lang="en-US" altLang="en-US" sz="3520" dirty="0"/>
              <a:t>A local minimum with </a:t>
            </a:r>
            <a:r>
              <a:rPr lang="en-US" altLang="en-US" sz="3520" i="1" dirty="0"/>
              <a:t>h = 1</a:t>
            </a:r>
            <a:endParaRPr lang="en-US" altLang="en-US" sz="3520" dirty="0"/>
          </a:p>
        </p:txBody>
      </p:sp>
    </p:spTree>
    <p:extLst>
      <p:ext uri="{BB962C8B-B14F-4D97-AF65-F5344CB8AC3E}">
        <p14:creationId xmlns:p14="http://schemas.microsoft.com/office/powerpoint/2010/main" val="269102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Simulated annealing search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80"/>
              <a:t>Idea: escape local maxima by allowing some "bad" moves but </a:t>
            </a:r>
            <a:r>
              <a:rPr lang="en-US" altLang="en-US" sz="3080">
                <a:solidFill>
                  <a:srgbClr val="FF0000"/>
                </a:solidFill>
              </a:rPr>
              <a:t>gradually decrease</a:t>
            </a:r>
            <a:r>
              <a:rPr lang="en-US" altLang="en-US" sz="3080"/>
              <a:t> their frequency
</a:t>
            </a:r>
          </a:p>
          <a:p>
            <a:endParaRPr lang="en-US" altLang="en-US" sz="308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1508760" y="3467100"/>
            <a:ext cx="6873240" cy="382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7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Properties of simulated annealing search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80" dirty="0"/>
              <a:t>One can prove: If </a:t>
            </a:r>
            <a:r>
              <a:rPr lang="en-US" altLang="en-US" sz="3080" i="1" dirty="0"/>
              <a:t>T</a:t>
            </a:r>
            <a:r>
              <a:rPr lang="en-US" altLang="en-US" sz="3080" dirty="0"/>
              <a:t> decreases slowly enough, then simulated annealing search will find a global optimum with probability approaching 1</a:t>
            </a:r>
          </a:p>
          <a:p>
            <a:endParaRPr lang="en-US" altLang="en-US" sz="3080" dirty="0"/>
          </a:p>
          <a:p>
            <a:r>
              <a:rPr lang="en-US" altLang="en-US" sz="3080" dirty="0"/>
              <a:t>Widely used in VLSI layout, airline scheduling, etc.</a:t>
            </a:r>
          </a:p>
        </p:txBody>
      </p:sp>
    </p:spTree>
    <p:extLst>
      <p:ext uri="{BB962C8B-B14F-4D97-AF65-F5344CB8AC3E}">
        <p14:creationId xmlns:p14="http://schemas.microsoft.com/office/powerpoint/2010/main" val="243172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beam search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080" dirty="0"/>
              <a:t>Keep track of </a:t>
            </a:r>
            <a:r>
              <a:rPr lang="en-US" altLang="en-US" sz="3080" i="1" dirty="0"/>
              <a:t>k</a:t>
            </a:r>
            <a:r>
              <a:rPr lang="en-US" altLang="en-US" sz="3080" dirty="0"/>
              <a:t> states rather than just one</a:t>
            </a:r>
          </a:p>
          <a:p>
            <a:pPr lvl="1">
              <a:lnSpc>
                <a:spcPct val="90000"/>
              </a:lnSpc>
            </a:pPr>
            <a:endParaRPr lang="en-US" altLang="en-US" sz="2640" dirty="0"/>
          </a:p>
          <a:p>
            <a:pPr>
              <a:lnSpc>
                <a:spcPct val="90000"/>
              </a:lnSpc>
            </a:pPr>
            <a:r>
              <a:rPr lang="en-US" altLang="en-US" sz="3080" dirty="0"/>
              <a:t>Start with </a:t>
            </a:r>
            <a:r>
              <a:rPr lang="en-US" altLang="en-US" sz="3080" i="1" dirty="0"/>
              <a:t>k</a:t>
            </a:r>
            <a:r>
              <a:rPr lang="en-US" altLang="en-US" sz="3080" dirty="0"/>
              <a:t> randomly generated states</a:t>
            </a:r>
          </a:p>
          <a:p>
            <a:pPr lvl="1">
              <a:lnSpc>
                <a:spcPct val="90000"/>
              </a:lnSpc>
            </a:pPr>
            <a:endParaRPr lang="en-US" altLang="en-US" sz="2640" dirty="0"/>
          </a:p>
          <a:p>
            <a:pPr>
              <a:lnSpc>
                <a:spcPct val="90000"/>
              </a:lnSpc>
            </a:pPr>
            <a:r>
              <a:rPr lang="en-US" altLang="en-US" sz="3080" dirty="0"/>
              <a:t>At each iteration, all the successors of all </a:t>
            </a:r>
            <a:r>
              <a:rPr lang="en-US" altLang="en-US" sz="3080" i="1" dirty="0"/>
              <a:t>k</a:t>
            </a:r>
            <a:r>
              <a:rPr lang="en-US" altLang="en-US" sz="3080" dirty="0"/>
              <a:t> states are generated</a:t>
            </a:r>
          </a:p>
          <a:p>
            <a:pPr lvl="1">
              <a:lnSpc>
                <a:spcPct val="90000"/>
              </a:lnSpc>
            </a:pPr>
            <a:endParaRPr lang="en-US" altLang="en-US" sz="2640" dirty="0"/>
          </a:p>
          <a:p>
            <a:pPr>
              <a:lnSpc>
                <a:spcPct val="90000"/>
              </a:lnSpc>
            </a:pPr>
            <a:r>
              <a:rPr lang="en-US" altLang="en-US" sz="3080" dirty="0"/>
              <a:t>If any one is a goal state, stop; else select the </a:t>
            </a:r>
            <a:r>
              <a:rPr lang="en-US" altLang="en-US" sz="3080" i="1" dirty="0"/>
              <a:t>k</a:t>
            </a:r>
            <a:r>
              <a:rPr lang="en-US" altLang="en-US" sz="3080" dirty="0"/>
              <a:t> best successors from the complete list and repeat.</a:t>
            </a:r>
          </a:p>
        </p:txBody>
      </p:sp>
    </p:spTree>
    <p:extLst>
      <p:ext uri="{BB962C8B-B14F-4D97-AF65-F5344CB8AC3E}">
        <p14:creationId xmlns:p14="http://schemas.microsoft.com/office/powerpoint/2010/main" val="276707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640" dirty="0"/>
              <a:t>A successor state is generated by combining two parent states</a:t>
            </a:r>
          </a:p>
          <a:p>
            <a:pPr>
              <a:lnSpc>
                <a:spcPct val="80000"/>
              </a:lnSpc>
            </a:pPr>
            <a:endParaRPr lang="en-US" altLang="en-US" sz="2640" dirty="0"/>
          </a:p>
          <a:p>
            <a:pPr>
              <a:lnSpc>
                <a:spcPct val="80000"/>
              </a:lnSpc>
            </a:pPr>
            <a:r>
              <a:rPr lang="en-US" altLang="en-US" sz="2640" dirty="0"/>
              <a:t>Start with </a:t>
            </a:r>
            <a:r>
              <a:rPr lang="en-US" altLang="en-US" sz="2640" i="1" dirty="0"/>
              <a:t>k</a:t>
            </a:r>
            <a:r>
              <a:rPr lang="en-US" altLang="en-US" sz="2640" dirty="0"/>
              <a:t> randomly generated states (</a:t>
            </a:r>
            <a:r>
              <a:rPr lang="en-US" altLang="en-US" sz="2640" dirty="0">
                <a:solidFill>
                  <a:srgbClr val="FF0000"/>
                </a:solidFill>
              </a:rPr>
              <a:t>population</a:t>
            </a:r>
            <a:r>
              <a:rPr lang="en-US" altLang="en-US" sz="2640" dirty="0"/>
              <a:t>)</a:t>
            </a:r>
          </a:p>
          <a:p>
            <a:pPr>
              <a:lnSpc>
                <a:spcPct val="80000"/>
              </a:lnSpc>
            </a:pPr>
            <a:endParaRPr lang="en-US" altLang="en-US" sz="2640" dirty="0"/>
          </a:p>
          <a:p>
            <a:pPr>
              <a:lnSpc>
                <a:spcPct val="80000"/>
              </a:lnSpc>
            </a:pPr>
            <a:r>
              <a:rPr lang="en-US" altLang="en-US" sz="2640" dirty="0"/>
              <a:t>A state is represented as a string over a finite alphabet (often a string of 0s and 1s)</a:t>
            </a:r>
          </a:p>
          <a:p>
            <a:pPr>
              <a:lnSpc>
                <a:spcPct val="80000"/>
              </a:lnSpc>
            </a:pPr>
            <a:endParaRPr lang="en-US" altLang="en-US" sz="2640" dirty="0"/>
          </a:p>
          <a:p>
            <a:pPr>
              <a:lnSpc>
                <a:spcPct val="80000"/>
              </a:lnSpc>
            </a:pPr>
            <a:r>
              <a:rPr lang="en-US" altLang="en-US" sz="2640" dirty="0"/>
              <a:t>Evaluation function (</a:t>
            </a:r>
            <a:r>
              <a:rPr lang="en-US" altLang="en-US" sz="2640" dirty="0">
                <a:solidFill>
                  <a:srgbClr val="FF0000"/>
                </a:solidFill>
              </a:rPr>
              <a:t>fitness function</a:t>
            </a:r>
            <a:r>
              <a:rPr lang="en-US" altLang="en-US" sz="2640" dirty="0"/>
              <a:t>). Higher values for better states.</a:t>
            </a:r>
          </a:p>
          <a:p>
            <a:pPr>
              <a:lnSpc>
                <a:spcPct val="80000"/>
              </a:lnSpc>
            </a:pPr>
            <a:endParaRPr lang="en-US" altLang="en-US" sz="2640" dirty="0"/>
          </a:p>
          <a:p>
            <a:pPr>
              <a:lnSpc>
                <a:spcPct val="80000"/>
              </a:lnSpc>
            </a:pPr>
            <a:r>
              <a:rPr lang="en-US" altLang="en-US" sz="2640" dirty="0"/>
              <a:t>Produce the next generation of states by selection, crossover, and mutation</a:t>
            </a:r>
          </a:p>
        </p:txBody>
      </p:sp>
    </p:spTree>
    <p:extLst>
      <p:ext uri="{BB962C8B-B14F-4D97-AF65-F5344CB8AC3E}">
        <p14:creationId xmlns:p14="http://schemas.microsoft.com/office/powerpoint/2010/main" val="340692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2640"/>
          </a:p>
          <a:p>
            <a:r>
              <a:rPr lang="en-US" altLang="en-US" sz="2640"/>
              <a:t>Fitness function: number of non-attacking pairs of queens (min = 0, max = 8 </a:t>
            </a:r>
            <a:r>
              <a:rPr lang="en-US" altLang="en-US" sz="2640">
                <a:cs typeface="Arial" panose="020B0604020202020204" pitchFamily="34" charset="0"/>
              </a:rPr>
              <a:t>× </a:t>
            </a:r>
            <a:r>
              <a:rPr lang="en-US" altLang="en-US" sz="2640"/>
              <a:t>7/2 = 28)
</a:t>
            </a:r>
          </a:p>
          <a:p>
            <a:r>
              <a:rPr lang="en-US" altLang="en-US" sz="2640"/>
              <a:t>24/(24+23+20+11) = 31%
</a:t>
            </a:r>
          </a:p>
          <a:p>
            <a:r>
              <a:rPr lang="en-US" altLang="en-US" sz="2640"/>
              <a:t>23/(24+23+20+11) = 29% etc
</a:t>
            </a:r>
          </a:p>
        </p:txBody>
      </p:sp>
      <p:pic>
        <p:nvPicPr>
          <p:cNvPr id="43012" name="Picture 4" descr="gene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" y="1874520"/>
            <a:ext cx="8549640" cy="259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4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52166"/>
            <a:ext cx="2527300" cy="3069292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34861"/>
            <a:ext cx="67052" cy="51117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94615"/>
            <a:ext cx="67052" cy="51242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95400"/>
            <a:ext cx="67062" cy="51237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3189"/>
            <a:ext cx="12700" cy="505385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black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33024"/>
            <a:ext cx="63732" cy="258856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6" y="4130054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3356"/>
            <a:ext cx="63734" cy="397454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8" y="3821609"/>
            <a:ext cx="63737" cy="505385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4507"/>
            <a:ext cx="63740" cy="278913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3316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42" y="3920859"/>
            <a:ext cx="63733" cy="48809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7" y="3934817"/>
            <a:ext cx="63733" cy="278913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1245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35361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477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7" y="412141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4" y="4232966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55536"/>
            <a:ext cx="63738" cy="1738032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32958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20635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20630"/>
            <a:ext cx="63745" cy="278913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3295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7" y="422062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20618"/>
            <a:ext cx="63740" cy="278908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20618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21221"/>
            <a:ext cx="5054470" cy="28600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black"/>
              </a:solidFill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225238"/>
            <a:ext cx="10058400" cy="800835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912"/>
            <a:ext cx="10058400" cy="734657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884647"/>
            <a:ext cx="1154162" cy="122485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defTabSz="902008">
              <a:lnSpc>
                <a:spcPts val="592"/>
              </a:lnSpc>
            </a:pP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F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O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U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R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T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H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 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E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D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T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O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582706"/>
            <a:ext cx="2459006" cy="5559871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defTabSz="902008">
              <a:lnSpc>
                <a:spcPts val="3554"/>
              </a:lnSpc>
              <a:tabLst>
                <a:tab pos="112751" algn="l"/>
                <a:tab pos="137806" algn="l"/>
              </a:tabLst>
            </a:pPr>
            <a:r>
              <a:rPr lang="en-US" altLang="zh-CN" sz="396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4142"/>
              </a:lnSpc>
              <a:tabLst>
                <a:tab pos="112751" algn="l"/>
                <a:tab pos="137806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altLang="zh-CN" sz="363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1284"/>
              </a:lnSpc>
              <a:tabLst>
                <a:tab pos="112751" algn="l"/>
                <a:tab pos="137806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</a:t>
            </a:r>
            <a:endParaRPr lang="en-US" altLang="zh-CN" sz="770" kern="0" dirty="0">
              <a:solidFill>
                <a:srgbClr val="FFFFFF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3466093" y="694103"/>
            <a:ext cx="6430807" cy="5490621"/>
          </a:xfrm>
          <a:prstGeom prst="rect">
            <a:avLst/>
          </a:prstGeom>
          <a:noFill/>
        </p:spPr>
        <p:txBody>
          <a:bodyPr wrap="square" lIns="0" tIns="0" rIns="0" bIns="45100" rtlCol="0">
            <a:spAutoFit/>
          </a:bodyPr>
          <a:lstStyle/>
          <a:p>
            <a:pPr defTabSz="902008">
              <a:lnSpc>
                <a:spcPts val="1381"/>
              </a:lnSpc>
              <a:tabLst>
                <a:tab pos="25057" algn="l"/>
                <a:tab pos="62640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	</a:t>
            </a:r>
            <a:endParaRPr lang="en-US" altLang="zh-CN" sz="1320" kern="0" dirty="0">
              <a:solidFill>
                <a:srgbClr val="FFFFFF"/>
              </a:solidFill>
              <a:latin typeface="Segoe UI" pitchFamily="18" charset="0"/>
              <a:cs typeface="Segoe UI" pitchFamily="18" charset="0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r>
              <a:rPr lang="en-GB" altLang="zh-CN" sz="2860" kern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PATH FINDING (INFORMED SEARCH) ALGORITHMS – PART II</a:t>
            </a:r>
            <a:endParaRPr lang="en-US" altLang="zh-CN" sz="2310" kern="0" dirty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marL="285750" indent="-285750" defTabSz="902008">
              <a:lnSpc>
                <a:spcPts val="987"/>
              </a:lnSpc>
              <a:buFont typeface="Arial" panose="020B0604020202020204" pitchFamily="34" charset="0"/>
              <a:buChar char="•"/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b="1" i="1" dirty="0"/>
              <a:t>A</a:t>
            </a:r>
            <a:r>
              <a:rPr lang="en-US" altLang="en-US" sz="2400" b="1" i="1" baseline="30000" dirty="0"/>
              <a:t>*</a:t>
            </a:r>
            <a:r>
              <a:rPr lang="en-US" altLang="en-US" sz="2400" b="1" i="1" dirty="0"/>
              <a:t> search</a:t>
            </a: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b="1" i="1" dirty="0"/>
              <a:t>Heuristics</a:t>
            </a: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i="1" dirty="0"/>
              <a:t>Local search algorithms</a:t>
            </a: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i="1" dirty="0"/>
              <a:t>Hill-climbing search</a:t>
            </a: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i="1" dirty="0"/>
              <a:t>Genetic algorithms</a:t>
            </a:r>
            <a:endParaRPr lang="en-US" altLang="zh-CN" sz="2310" i="1" kern="0" dirty="0">
              <a:solidFill>
                <a:prstClr val="black"/>
              </a:solidFill>
              <a:cs typeface="Times New Roman" pitchFamily="18" charset="0"/>
            </a:endParaRP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endParaRPr lang="en-US" altLang="zh-CN" sz="2310" i="1" kern="0" dirty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" y="114300"/>
            <a:ext cx="8549640" cy="1257300"/>
          </a:xfrm>
        </p:spPr>
        <p:txBody>
          <a:bodyPr/>
          <a:lstStyle/>
          <a:p>
            <a:r>
              <a:rPr lang="en-US" altLang="en-US" sz="3960" b="1" dirty="0"/>
              <a:t>So far: Try A Heuristic</a:t>
            </a:r>
          </a:p>
        </p:txBody>
      </p:sp>
      <p:pic>
        <p:nvPicPr>
          <p:cNvPr id="27651" name="Picture 3" descr="ruman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87780"/>
            <a:ext cx="9974580" cy="4889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AutoShape 4"/>
          <p:cNvSpPr>
            <a:spLocks noChangeArrowheads="1"/>
          </p:cNvSpPr>
          <p:nvPr/>
        </p:nvSpPr>
        <p:spPr bwMode="auto">
          <a:xfrm rot="3900402">
            <a:off x="628650" y="233553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rot="21428936">
            <a:off x="4861560" y="447294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67641" y="6400800"/>
            <a:ext cx="6668813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b="1" kern="0">
                <a:solidFill>
                  <a:sysClr val="windowText" lastClr="000000"/>
                </a:solidFill>
              </a:rPr>
              <a:t>Heuristic</a:t>
            </a:r>
            <a:r>
              <a:rPr lang="en-US" altLang="en-US" sz="1980" kern="0">
                <a:solidFill>
                  <a:sysClr val="windowText" lastClr="000000"/>
                </a:solidFill>
              </a:rPr>
              <a:t>: minimize h(n) = “Euclidean distance to destination”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70560" y="6865303"/>
            <a:ext cx="724268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b="1" kern="0">
                <a:solidFill>
                  <a:sysClr val="windowText" lastClr="000000"/>
                </a:solidFill>
              </a:rPr>
              <a:t>Problem</a:t>
            </a:r>
            <a:r>
              <a:rPr lang="en-US" altLang="en-US" sz="1980" kern="0">
                <a:solidFill>
                  <a:sysClr val="windowText" lastClr="000000"/>
                </a:solidFill>
              </a:rPr>
              <a:t>: not optimal (through Rimmici Viicea and Pitesti is shorter)</a:t>
            </a:r>
          </a:p>
        </p:txBody>
      </p:sp>
      <p:sp>
        <p:nvSpPr>
          <p:cNvPr id="27660" name="AutoShape 12"/>
          <p:cNvSpPr>
            <a:spLocks noChangeArrowheads="1"/>
          </p:cNvSpPr>
          <p:nvPr/>
        </p:nvSpPr>
        <p:spPr bwMode="auto">
          <a:xfrm rot="21428936">
            <a:off x="2011680" y="254508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 rot="21428936">
            <a:off x="3436620" y="271272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B4E36C-4E32-40BB-8647-DA473EF63341}"/>
                  </a:ext>
                </a:extLst>
              </p14:cNvPr>
              <p14:cNvContentPartPr/>
              <p14:nvPr/>
            </p14:nvContentPartPr>
            <p14:xfrm>
              <a:off x="2612880" y="988920"/>
              <a:ext cx="5644800" cy="626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B4E36C-4E32-40BB-8647-DA473EF633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3520" y="979560"/>
                <a:ext cx="566352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4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60" dirty="0"/>
              <a:t>However, how do we create admissible heuristics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2293620"/>
            <a:ext cx="8549640" cy="4107180"/>
          </a:xfrm>
        </p:spPr>
        <p:txBody>
          <a:bodyPr/>
          <a:lstStyle/>
          <a:p>
            <a:r>
              <a:rPr lang="en-US" altLang="en-US" sz="2640" dirty="0"/>
              <a:t>Relax the conditions of the problem</a:t>
            </a:r>
          </a:p>
          <a:p>
            <a:pPr lvl="1"/>
            <a:r>
              <a:rPr lang="en-US" altLang="en-US" sz="2640" dirty="0"/>
              <a:t>This will result in admissible heuristics!</a:t>
            </a:r>
          </a:p>
          <a:p>
            <a:pPr>
              <a:buFontTx/>
              <a:buNone/>
            </a:pPr>
            <a:endParaRPr lang="en-US" altLang="en-US" sz="2640" dirty="0"/>
          </a:p>
          <a:p>
            <a:r>
              <a:rPr lang="en-US" altLang="en-US" sz="2640" dirty="0"/>
              <a:t>Challenge: </a:t>
            </a:r>
            <a:r>
              <a:rPr lang="en-US" altLang="en-US" sz="2640" i="1" dirty="0"/>
              <a:t>Find suitable heuristics</a:t>
            </a:r>
            <a:r>
              <a:rPr lang="en-US" altLang="en-US" sz="2640" dirty="0"/>
              <a:t>…</a:t>
            </a:r>
          </a:p>
          <a:p>
            <a:pPr marL="0" indent="0">
              <a:buNone/>
            </a:pPr>
            <a:r>
              <a:rPr lang="en-GB" altLang="en-US" sz="2000" dirty="0"/>
              <a:t>L</a:t>
            </a:r>
            <a:r>
              <a:rPr lang="en-US" altLang="en-US" sz="2000" dirty="0"/>
              <a:t>et us get back to the </a:t>
            </a:r>
          </a:p>
          <a:p>
            <a:pPr marL="0" indent="0">
              <a:buNone/>
            </a:pPr>
            <a:r>
              <a:rPr lang="en-US" altLang="en-US" sz="2000" i="1" dirty="0">
                <a:solidFill>
                  <a:schemeClr val="accent2"/>
                </a:solidFill>
                <a:hlinkClick r:id="rId2"/>
              </a:rPr>
              <a:t>travel sales(wo)man problem</a:t>
            </a:r>
            <a:r>
              <a:rPr lang="en-US" altLang="en-US" sz="2000" i="1" dirty="0">
                <a:solidFill>
                  <a:schemeClr val="accent2"/>
                </a:solidFill>
              </a:rPr>
              <a:t> possible solution….</a:t>
            </a:r>
          </a:p>
          <a:p>
            <a:pPr marL="0" indent="0">
              <a:buNone/>
            </a:pPr>
            <a:endParaRPr lang="en-GB" altLang="en-US" sz="2640" dirty="0"/>
          </a:p>
          <a:p>
            <a:r>
              <a:rPr lang="en-GB" altLang="en-US" sz="2640" i="1" dirty="0"/>
              <a:t>W</a:t>
            </a:r>
            <a:r>
              <a:rPr lang="en-US" altLang="en-US" sz="2640" i="1" dirty="0"/>
              <a:t>e may not even need heuristics if the problem </a:t>
            </a:r>
            <a:r>
              <a:rPr lang="en-US" altLang="en-US" sz="2640" i="1" dirty="0">
                <a:solidFill>
                  <a:schemeClr val="accent2"/>
                </a:solidFill>
              </a:rPr>
              <a:t>definition</a:t>
            </a:r>
            <a:r>
              <a:rPr lang="en-US" altLang="en-US" sz="2640" i="1" dirty="0"/>
              <a:t> permits….</a:t>
            </a:r>
          </a:p>
          <a:p>
            <a:pPr marL="0" indent="0">
              <a:buNone/>
            </a:pPr>
            <a:r>
              <a:rPr lang="en-GB" altLang="en-US" sz="2640" i="1" dirty="0"/>
              <a:t>	</a:t>
            </a:r>
            <a:endParaRPr lang="en-US" altLang="en-US" sz="2640" i="1" dirty="0"/>
          </a:p>
        </p:txBody>
      </p:sp>
    </p:spTree>
    <p:extLst>
      <p:ext uri="{BB962C8B-B14F-4D97-AF65-F5344CB8AC3E}">
        <p14:creationId xmlns:p14="http://schemas.microsoft.com/office/powerpoint/2010/main" val="26267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search algorithms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080" dirty="0"/>
              <a:t>In many optimization problems, the </a:t>
            </a:r>
            <a:r>
              <a:rPr lang="en-US" altLang="en-US" sz="3080" dirty="0">
                <a:solidFill>
                  <a:srgbClr val="FF0000"/>
                </a:solidFill>
              </a:rPr>
              <a:t>path</a:t>
            </a:r>
            <a:r>
              <a:rPr lang="en-US" altLang="en-US" sz="3080" dirty="0"/>
              <a:t> to the goal is irrelevant; the goal state itself is the solution.</a:t>
            </a:r>
          </a:p>
          <a:p>
            <a:pPr>
              <a:lnSpc>
                <a:spcPct val="80000"/>
              </a:lnSpc>
            </a:pPr>
            <a:r>
              <a:rPr lang="en-US" altLang="en-US" sz="3080" dirty="0"/>
              <a:t>State space = set of "complete" configurations.</a:t>
            </a:r>
          </a:p>
          <a:p>
            <a:pPr>
              <a:lnSpc>
                <a:spcPct val="80000"/>
              </a:lnSpc>
            </a:pPr>
            <a:r>
              <a:rPr lang="en-US" altLang="en-US" sz="3080" dirty="0"/>
              <a:t>Find configuration satisfying constraints, e.g., n-queens.</a:t>
            </a:r>
          </a:p>
          <a:p>
            <a:pPr>
              <a:lnSpc>
                <a:spcPct val="80000"/>
              </a:lnSpc>
            </a:pPr>
            <a:r>
              <a:rPr lang="en-US" altLang="en-US" sz="3080" dirty="0"/>
              <a:t>In such cases, we can use </a:t>
            </a:r>
            <a:r>
              <a:rPr lang="en-US" altLang="en-US" sz="3080" dirty="0">
                <a:solidFill>
                  <a:srgbClr val="FF0000"/>
                </a:solidFill>
              </a:rPr>
              <a:t>local search algorithms.</a:t>
            </a:r>
            <a:endParaRPr lang="en-US" altLang="en-US" sz="3080" dirty="0"/>
          </a:p>
          <a:p>
            <a:pPr>
              <a:lnSpc>
                <a:spcPct val="80000"/>
              </a:lnSpc>
            </a:pPr>
            <a:r>
              <a:rPr lang="en-US" altLang="en-US" sz="3080" dirty="0"/>
              <a:t>keep a single "current" state, try to improve it.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67764B-DD8B-4E6B-946B-88952B73E79F}"/>
                  </a:ext>
                </a:extLst>
              </p14:cNvPr>
              <p14:cNvContentPartPr/>
              <p14:nvPr/>
            </p14:nvContentPartPr>
            <p14:xfrm>
              <a:off x="824400" y="3080880"/>
              <a:ext cx="7420680" cy="82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67764B-DD8B-4E6B-946B-88952B73E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040" y="3071520"/>
                <a:ext cx="7439400" cy="8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50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i="1"/>
              <a:t>n</a:t>
            </a:r>
            <a:r>
              <a:rPr lang="en-US" altLang="en-US"/>
              <a:t>-queens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Put </a:t>
            </a:r>
            <a:r>
              <a:rPr lang="en-US" altLang="en-US" i="1" dirty="0"/>
              <a:t>n</a:t>
            </a:r>
            <a:r>
              <a:rPr lang="en-US" altLang="en-US" dirty="0"/>
              <a:t> queens on an </a:t>
            </a:r>
            <a:r>
              <a:rPr lang="en-US" altLang="en-US" i="1" dirty="0"/>
              <a:t>n </a:t>
            </a:r>
            <a:r>
              <a:rPr lang="en-US" altLang="en-US" i="1" dirty="0">
                <a:cs typeface="Arial" panose="020B0604020202020204" pitchFamily="34" charset="0"/>
              </a:rPr>
              <a:t>× </a:t>
            </a:r>
            <a:r>
              <a:rPr lang="en-US" altLang="en-US" i="1" dirty="0"/>
              <a:t>n</a:t>
            </a:r>
            <a:r>
              <a:rPr lang="en-US" altLang="en-US" dirty="0"/>
              <a:t> board with no two queens on the same row, column, or diagonal</a:t>
            </a:r>
          </a:p>
        </p:txBody>
      </p:sp>
      <p:pic>
        <p:nvPicPr>
          <p:cNvPr id="33796" name="Picture 4" descr="4queens-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" y="3970020"/>
            <a:ext cx="8214360" cy="20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4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Hill-climbing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"Like climbing Everest in thick fog with amnesia"
</a:t>
            </a:r>
          </a:p>
          <a:p>
            <a:endParaRPr lang="en-US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083" r="13281" b="36459"/>
          <a:stretch>
            <a:fillRect/>
          </a:stretch>
        </p:blipFill>
        <p:spPr bwMode="auto">
          <a:xfrm>
            <a:off x="922020" y="3131820"/>
            <a:ext cx="8382000" cy="333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Hill-climbing search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Problem: depending on initial state, can get stuck in local maxima
</a:t>
            </a:r>
          </a:p>
          <a:p>
            <a:endParaRPr lang="en-US" altLang="en-US"/>
          </a:p>
        </p:txBody>
      </p:sp>
      <p:pic>
        <p:nvPicPr>
          <p:cNvPr id="35844" name="Picture 4" descr="hill-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3131821"/>
            <a:ext cx="7627620" cy="428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62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60"/>
              <a:t>Hill-climbing search: 8-queens problem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" y="5394961"/>
            <a:ext cx="9052560" cy="14581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3080" dirty="0"/>
          </a:p>
          <a:p>
            <a:pPr>
              <a:lnSpc>
                <a:spcPct val="80000"/>
              </a:lnSpc>
            </a:pPr>
            <a:r>
              <a:rPr lang="en-US" altLang="en-US" sz="1980" i="1" dirty="0"/>
              <a:t>h</a:t>
            </a:r>
            <a:r>
              <a:rPr lang="en-US" altLang="en-US" sz="1980" dirty="0"/>
              <a:t> = number of pairs of queens that are attacking each other, either directly or indirectly </a:t>
            </a:r>
          </a:p>
          <a:p>
            <a:pPr>
              <a:lnSpc>
                <a:spcPct val="80000"/>
              </a:lnSpc>
            </a:pPr>
            <a:r>
              <a:rPr lang="en-US" altLang="en-US" sz="1980" i="1" dirty="0"/>
              <a:t>h = 17</a:t>
            </a:r>
            <a:r>
              <a:rPr lang="en-US" altLang="en-US" sz="1980" dirty="0"/>
              <a:t> for the above state</a:t>
            </a:r>
          </a:p>
        </p:txBody>
      </p:sp>
      <p:pic>
        <p:nvPicPr>
          <p:cNvPr id="36869" name="Picture 5" descr="8queens-success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1539240"/>
            <a:ext cx="4107180" cy="41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75F875-C11F-4D7B-8218-FAC53E94A587}"/>
                  </a:ext>
                </a:extLst>
              </p14:cNvPr>
              <p14:cNvContentPartPr/>
              <p14:nvPr/>
            </p14:nvContentPartPr>
            <p14:xfrm>
              <a:off x="989280" y="6098760"/>
              <a:ext cx="7877160" cy="26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75F875-C11F-4D7B-8218-FAC53E94A5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920" y="6089400"/>
                <a:ext cx="789588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7958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489</Words>
  <Application>Microsoft Office PowerPoint</Application>
  <PresentationFormat>Custom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宋体</vt:lpstr>
      <vt:lpstr>Arial</vt:lpstr>
      <vt:lpstr>Calibri</vt:lpstr>
      <vt:lpstr>Gill Sans MT</vt:lpstr>
      <vt:lpstr>Segoe UI</vt:lpstr>
      <vt:lpstr>Times New Roman</vt:lpstr>
      <vt:lpstr>Gallery</vt:lpstr>
      <vt:lpstr>Office Theme</vt:lpstr>
      <vt:lpstr>Default Design</vt:lpstr>
      <vt:lpstr>PowerPoint Presentation</vt:lpstr>
      <vt:lpstr>PowerPoint Presentation</vt:lpstr>
      <vt:lpstr>So far: Try A Heuristic</vt:lpstr>
      <vt:lpstr>However, how do we create admissible heuristics</vt:lpstr>
      <vt:lpstr>Local search algorithms</vt:lpstr>
      <vt:lpstr>Example: n-queens</vt:lpstr>
      <vt:lpstr>Hill-climbing search</vt:lpstr>
      <vt:lpstr>Hill-climbing search</vt:lpstr>
      <vt:lpstr>Hill-climbing search: 8-queens problem</vt:lpstr>
      <vt:lpstr>Hill-climbing search: 8-queens problem</vt:lpstr>
      <vt:lpstr>Simulated annealing search</vt:lpstr>
      <vt:lpstr>Properties of simulated annealing search</vt:lpstr>
      <vt:lpstr>Local beam search</vt:lpstr>
      <vt:lpstr>Genetic algorithms</vt:lpstr>
      <vt:lpstr>Genetic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Epaminondas</dc:creator>
  <cp:lastModifiedBy>Epaminondas Kapetanios</cp:lastModifiedBy>
  <cp:revision>121</cp:revision>
  <dcterms:created xsi:type="dcterms:W3CDTF">2006-08-16T00:00:00Z</dcterms:created>
  <dcterms:modified xsi:type="dcterms:W3CDTF">2019-01-11T11:50:21Z</dcterms:modified>
</cp:coreProperties>
</file>