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14"/>
            <a:ext cx="2904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162" y="910005"/>
            <a:ext cx="3787774" cy="151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712" y="1051583"/>
            <a:ext cx="3067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1">
                <a:latin typeface="Arial"/>
                <a:cs typeface="Arial"/>
              </a:rPr>
              <a:t>5SENG001W </a:t>
            </a:r>
            <a:r>
              <a:rPr dirty="0" spc="5" b="1">
                <a:latin typeface="Arial"/>
                <a:cs typeface="Arial"/>
              </a:rPr>
              <a:t>- </a:t>
            </a:r>
            <a:r>
              <a:rPr dirty="0" spc="10" b="1">
                <a:latin typeface="Arial"/>
                <a:cs typeface="Arial"/>
              </a:rPr>
              <a:t>Algorithms, </a:t>
            </a:r>
            <a:r>
              <a:rPr dirty="0" spc="0" b="1">
                <a:latin typeface="Arial"/>
                <a:cs typeface="Arial"/>
              </a:rPr>
              <a:t>Week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10" b="1">
                <a:latin typeface="Arial"/>
                <a:cs typeface="Arial"/>
              </a:rPr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6572" y="1588121"/>
            <a:ext cx="1135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"/>
                <a:cs typeface="Arial"/>
              </a:rPr>
              <a:t>Dr. </a:t>
            </a:r>
            <a:r>
              <a:rPr dirty="0" sz="1100" spc="-5">
                <a:latin typeface="Arial"/>
                <a:cs typeface="Arial"/>
              </a:rPr>
              <a:t>Klaus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Draeger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Step 5: 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Vertex </a:t>
            </a:r>
            <a:r>
              <a:rPr dirty="0" sz="1100" spc="-5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3888" sz="1200" spc="-7">
                <a:solidFill>
                  <a:srgbClr val="D8D8D8"/>
                </a:solidFill>
                <a:latin typeface="Arial"/>
                <a:cs typeface="Arial"/>
              </a:rPr>
              <a:t>2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inserted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in front of</a:t>
            </a:r>
            <a:r>
              <a:rPr dirty="0" sz="1100" spc="-3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0416" sz="1200" spc="-15">
                <a:solidFill>
                  <a:srgbClr val="D8D8D8"/>
                </a:solidFill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173799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94170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baseline="-13888" sz="1200" spc="172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5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Step 5: 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Vertex </a:t>
            </a:r>
            <a:r>
              <a:rPr dirty="0" sz="1100" spc="-5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3888" sz="1200" spc="-7">
                <a:solidFill>
                  <a:srgbClr val="D8D8D8"/>
                </a:solidFill>
                <a:latin typeface="Arial"/>
                <a:cs typeface="Arial"/>
              </a:rPr>
              <a:t>2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inserted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in front of</a:t>
            </a:r>
            <a:r>
              <a:rPr dirty="0" sz="1100" spc="-3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0416" sz="1200" spc="-15">
                <a:solidFill>
                  <a:srgbClr val="D8D8D8"/>
                </a:solidFill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222377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42811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136969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algn="ctr" marR="1335405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r>
              <a:rPr dirty="0" baseline="-10416" sz="120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5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2962910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210883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r>
              <a:rPr dirty="0" baseline="-10416" sz="1200" spc="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4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E0E0F3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1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222377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42811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2</a:t>
            </a:r>
            <a:r>
              <a:rPr dirty="0" baseline="-13888" sz="1200" spc="187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r>
              <a:rPr dirty="0" baseline="-10416" sz="120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4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270954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913889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185547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2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3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algn="ctr" marR="1821814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4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270954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913889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</a:t>
            </a:r>
            <a:r>
              <a:rPr dirty="0" baseline="-13888" sz="1200" spc="187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0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4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319595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39966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234188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4</a:t>
            </a:r>
            <a:endParaRPr baseline="-13888" sz="1200">
              <a:latin typeface="Arial"/>
              <a:cs typeface="Arial"/>
            </a:endParaRPr>
          </a:p>
          <a:p>
            <a:pPr algn="ctr" marR="230759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4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319595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39966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r>
              <a:rPr dirty="0" baseline="-10416" sz="1200" spc="187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4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190980" y="1909716"/>
            <a:ext cx="96646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</a:tabLst>
            </a:pPr>
            <a:r>
              <a:rPr dirty="0" sz="600" spc="-5">
                <a:latin typeface="Arial"/>
                <a:cs typeface="Arial"/>
              </a:rPr>
              <a:t>5</a:t>
            </a:r>
            <a:r>
              <a:rPr dirty="0" sz="600" spc="-5"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7357" y="2104858"/>
            <a:ext cx="3681729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886075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282765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  <a:p>
            <a:pPr algn="ctr" marR="2793365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9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3681729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4</a:t>
            </a:r>
            <a:r>
              <a:rPr dirty="0" baseline="-13888" sz="1200" spc="187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9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E0E0F3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1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821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Searching </a:t>
            </a:r>
            <a:r>
              <a:rPr dirty="0" spc="5"/>
              <a:t>in</a:t>
            </a:r>
            <a:r>
              <a:rPr dirty="0" spc="35"/>
              <a:t> </a:t>
            </a:r>
            <a:r>
              <a:rPr dirty="0" spc="5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10005"/>
            <a:ext cx="3529965" cy="15176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A common operation on graphs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search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some </a:t>
            </a:r>
            <a:r>
              <a:rPr dirty="0" sz="1000">
                <a:latin typeface="Arial"/>
                <a:cs typeface="Arial"/>
              </a:rPr>
              <a:t>particular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vertex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10">
                <a:latin typeface="Arial"/>
                <a:cs typeface="Arial"/>
              </a:rPr>
              <a:t>any vertex </a:t>
            </a:r>
            <a:r>
              <a:rPr dirty="0" sz="1000" spc="-5">
                <a:latin typeface="Arial"/>
                <a:cs typeface="Arial"/>
              </a:rPr>
              <a:t>satisfying a </a:t>
            </a:r>
            <a:r>
              <a:rPr dirty="0" sz="1000" spc="-10">
                <a:latin typeface="Arial"/>
                <a:cs typeface="Arial"/>
              </a:rPr>
              <a:t>given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5" b="1">
                <a:latin typeface="Arial"/>
                <a:cs typeface="Arial"/>
              </a:rPr>
              <a:t>path </a:t>
            </a:r>
            <a:r>
              <a:rPr dirty="0" sz="1000" spc="-5">
                <a:latin typeface="Arial"/>
                <a:cs typeface="Arial"/>
              </a:rPr>
              <a:t>between </a:t>
            </a:r>
            <a:r>
              <a:rPr dirty="0" sz="1000" spc="-10">
                <a:latin typeface="Arial"/>
                <a:cs typeface="Arial"/>
              </a:rPr>
              <a:t>two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Searching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5" b="1">
                <a:latin typeface="Arial"/>
                <a:cs typeface="Arial"/>
              </a:rPr>
              <a:t>shortest </a:t>
            </a:r>
            <a:r>
              <a:rPr dirty="0" sz="1000" spc="-5">
                <a:latin typeface="Arial"/>
                <a:cs typeface="Arial"/>
              </a:rPr>
              <a:t>path between </a:t>
            </a:r>
            <a:r>
              <a:rPr dirty="0" sz="1000" spc="-10">
                <a:latin typeface="Arial"/>
                <a:cs typeface="Arial"/>
              </a:rPr>
              <a:t>two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Search in </a:t>
            </a:r>
            <a:r>
              <a:rPr dirty="0" sz="1100" spc="-10">
                <a:latin typeface="Arial"/>
                <a:cs typeface="Arial"/>
              </a:rPr>
              <a:t>graphs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more complex </a:t>
            </a:r>
            <a:r>
              <a:rPr dirty="0" sz="1100" spc="-5">
                <a:latin typeface="Arial"/>
                <a:cs typeface="Arial"/>
              </a:rPr>
              <a:t>than in trees or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lists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Graphs can </a:t>
            </a:r>
            <a:r>
              <a:rPr dirty="0" sz="1000" spc="-15">
                <a:latin typeface="Arial"/>
                <a:cs typeface="Arial"/>
              </a:rPr>
              <a:t>have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cycles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>
                <a:latin typeface="Arial"/>
                <a:cs typeface="Arial"/>
              </a:rPr>
              <a:t>Naive </a:t>
            </a:r>
            <a:r>
              <a:rPr dirty="0" sz="1000" spc="-5">
                <a:latin typeface="Arial"/>
                <a:cs typeface="Arial"/>
              </a:rPr>
              <a:t>search could get </a:t>
            </a:r>
            <a:r>
              <a:rPr dirty="0" sz="1000" spc="-10">
                <a:latin typeface="Arial"/>
                <a:cs typeface="Arial"/>
              </a:rPr>
              <a:t>stuck </a:t>
            </a:r>
            <a:r>
              <a:rPr dirty="0" sz="1000" spc="-5">
                <a:latin typeface="Arial"/>
                <a:cs typeface="Arial"/>
              </a:rPr>
              <a:t>in a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loop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Need to </a:t>
            </a:r>
            <a:r>
              <a:rPr dirty="0" sz="1000" spc="-10">
                <a:latin typeface="Arial"/>
                <a:cs typeface="Arial"/>
              </a:rPr>
              <a:t>keep track </a:t>
            </a:r>
            <a:r>
              <a:rPr dirty="0" sz="1000" spc="-5">
                <a:latin typeface="Arial"/>
                <a:cs typeface="Arial"/>
              </a:rPr>
              <a:t>of visited vertices to </a:t>
            </a:r>
            <a:r>
              <a:rPr dirty="0" sz="1000" spc="-10">
                <a:latin typeface="Arial"/>
                <a:cs typeface="Arial"/>
              </a:rPr>
              <a:t>prevent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this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3681729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4</a:t>
            </a:r>
            <a:r>
              <a:rPr dirty="0" baseline="-13888" sz="1200" spc="187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5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E0E0F3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1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3681729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5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E0E0F3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12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3681729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2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3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3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4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4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6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5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Step 5: </a:t>
            </a:r>
            <a:r>
              <a:rPr dirty="0" sz="1100" spc="-20">
                <a:latin typeface="Arial"/>
                <a:cs typeface="Arial"/>
              </a:rPr>
              <a:t>Vertex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2 </a:t>
            </a:r>
            <a:r>
              <a:rPr dirty="0" sz="1100">
                <a:latin typeface="Arial"/>
                <a:cs typeface="Arial"/>
              </a:rPr>
              <a:t>inserted </a:t>
            </a:r>
            <a:r>
              <a:rPr dirty="0" sz="1100" spc="-5">
                <a:latin typeface="Arial"/>
                <a:cs typeface="Arial"/>
              </a:rPr>
              <a:t>in front of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Done; </a:t>
            </a:r>
            <a:r>
              <a:rPr dirty="0" sz="1100" spc="-15">
                <a:latin typeface="Arial"/>
                <a:cs typeface="Arial"/>
              </a:rPr>
              <a:t>found </a:t>
            </a:r>
            <a:r>
              <a:rPr dirty="0" sz="1100">
                <a:latin typeface="Arial"/>
                <a:cs typeface="Arial"/>
              </a:rPr>
              <a:t>shortest </a:t>
            </a:r>
            <a:r>
              <a:rPr dirty="0" sz="1100" spc="-5">
                <a:latin typeface="Arial"/>
                <a:cs typeface="Arial"/>
              </a:rPr>
              <a:t>distances to all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768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 </a:t>
            </a:r>
            <a:r>
              <a:rPr dirty="0" spc="5"/>
              <a:t>in </a:t>
            </a:r>
            <a:r>
              <a:rPr dirty="0" spc="10"/>
              <a:t>a</a:t>
            </a:r>
            <a:r>
              <a:rPr dirty="0"/>
              <a:t> </a:t>
            </a:r>
            <a:r>
              <a:rPr dirty="0" spc="5"/>
              <a:t>nutshell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70772"/>
            <a:ext cx="3794760" cy="10839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nutshell, </a:t>
            </a:r>
            <a:r>
              <a:rPr dirty="0" sz="1100" spc="-15">
                <a:latin typeface="Arial"/>
                <a:cs typeface="Arial"/>
              </a:rPr>
              <a:t>Dijkstra’s </a:t>
            </a:r>
            <a:r>
              <a:rPr dirty="0" sz="1100" spc="-5">
                <a:latin typeface="Arial"/>
                <a:cs typeface="Arial"/>
              </a:rPr>
              <a:t>algorithm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following:</a:t>
            </a:r>
            <a:endParaRPr sz="1100">
              <a:latin typeface="Arial"/>
              <a:cs typeface="Arial"/>
            </a:endParaRPr>
          </a:p>
          <a:p>
            <a:pPr marL="466725" marR="446405" indent="-168275">
              <a:lnSpc>
                <a:spcPts val="1100"/>
              </a:lnSpc>
              <a:spcBef>
                <a:spcPts val="19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 i="1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keep track </a:t>
            </a:r>
            <a:r>
              <a:rPr dirty="0" sz="1000" spc="-5">
                <a:latin typeface="Arial"/>
                <a:cs typeface="Arial"/>
              </a:rPr>
              <a:t>of the </a:t>
            </a:r>
            <a:r>
              <a:rPr dirty="0" sz="1000">
                <a:latin typeface="Arial"/>
                <a:cs typeface="Arial"/>
              </a:rPr>
              <a:t>shortest </a:t>
            </a:r>
            <a:r>
              <a:rPr dirty="0" sz="1000" spc="-10">
                <a:latin typeface="Arial"/>
                <a:cs typeface="Arial"/>
              </a:rPr>
              <a:t>known  </a:t>
            </a:r>
            <a:r>
              <a:rPr dirty="0" sz="1000" spc="-5">
                <a:latin typeface="Arial"/>
                <a:cs typeface="Arial"/>
              </a:rPr>
              <a:t>distance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25" i="1">
                <a:latin typeface="Arial"/>
                <a:cs typeface="Arial"/>
              </a:rPr>
              <a:t>s</a:t>
            </a:r>
            <a:r>
              <a:rPr dirty="0" sz="1000" spc="-25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from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s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170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10">
                <a:latin typeface="Arial"/>
                <a:cs typeface="Arial"/>
              </a:rPr>
              <a:t>Many </a:t>
            </a:r>
            <a:r>
              <a:rPr dirty="0" sz="900" spc="-5">
                <a:latin typeface="Arial"/>
                <a:cs typeface="Arial"/>
              </a:rPr>
              <a:t>versions of the algorithm initially set all distances to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275" i="1">
                <a:latin typeface="Arial"/>
                <a:cs typeface="Arial"/>
              </a:rPr>
              <a:t>∞</a:t>
            </a:r>
            <a:endParaRPr sz="900">
              <a:latin typeface="Arial"/>
              <a:cs typeface="Arial"/>
            </a:endParaRPr>
          </a:p>
          <a:p>
            <a:pPr marL="743585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latin typeface="Arial"/>
                <a:cs typeface="Arial"/>
              </a:rPr>
              <a:t>except </a:t>
            </a:r>
            <a:r>
              <a:rPr dirty="0" sz="900" spc="5" i="1">
                <a:latin typeface="Arial"/>
                <a:cs typeface="Arial"/>
              </a:rPr>
              <a:t>s</a:t>
            </a:r>
            <a:r>
              <a:rPr dirty="0" sz="900" spc="5">
                <a:latin typeface="Arial"/>
                <a:cs typeface="Arial"/>
              </a:rPr>
              <a:t>, </a:t>
            </a:r>
            <a:r>
              <a:rPr dirty="0" sz="900" spc="-5">
                <a:latin typeface="Arial"/>
                <a:cs typeface="Arial"/>
              </a:rPr>
              <a:t>where it is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743585" marR="169545" indent="-158115">
              <a:lnSpc>
                <a:spcPct val="101499"/>
              </a:lnSpc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Our </a:t>
            </a:r>
            <a:r>
              <a:rPr dirty="0" sz="900" spc="-10" b="1">
                <a:latin typeface="Arial"/>
                <a:cs typeface="Arial"/>
              </a:rPr>
              <a:t>closed </a:t>
            </a:r>
            <a:r>
              <a:rPr dirty="0" sz="900" spc="-5" b="1">
                <a:latin typeface="Arial"/>
                <a:cs typeface="Arial"/>
              </a:rPr>
              <a:t>list </a:t>
            </a:r>
            <a:r>
              <a:rPr dirty="0" sz="900" spc="-5">
                <a:latin typeface="Arial"/>
                <a:cs typeface="Arial"/>
              </a:rPr>
              <a:t>represents those vertices where </a:t>
            </a:r>
            <a:r>
              <a:rPr dirty="0" sz="900" spc="-10">
                <a:latin typeface="Arial"/>
                <a:cs typeface="Arial"/>
              </a:rPr>
              <a:t>we </a:t>
            </a:r>
            <a:r>
              <a:rPr dirty="0" sz="900" spc="-15">
                <a:latin typeface="Arial"/>
                <a:cs typeface="Arial"/>
              </a:rPr>
              <a:t>have  </a:t>
            </a:r>
            <a:r>
              <a:rPr dirty="0" sz="900" spc="-10">
                <a:latin typeface="Arial"/>
                <a:cs typeface="Arial"/>
              </a:rPr>
              <a:t>found </a:t>
            </a:r>
            <a:r>
              <a:rPr dirty="0" sz="900" spc="-5">
                <a:latin typeface="Arial"/>
                <a:cs typeface="Arial"/>
              </a:rPr>
              <a:t>a </a:t>
            </a:r>
            <a:r>
              <a:rPr dirty="0" sz="900" spc="50">
                <a:latin typeface="Arial"/>
                <a:cs typeface="Arial"/>
              </a:rPr>
              <a:t>non-</a:t>
            </a:r>
            <a:r>
              <a:rPr dirty="0" sz="900" spc="50" i="1">
                <a:latin typeface="Arial"/>
                <a:cs typeface="Arial"/>
              </a:rPr>
              <a:t>∞</a:t>
            </a:r>
            <a:r>
              <a:rPr dirty="0" sz="900" spc="-5" i="1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distance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805" y="1725198"/>
            <a:ext cx="12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484" y="1716061"/>
            <a:ext cx="3095625" cy="6457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000" spc="-5">
                <a:latin typeface="Arial"/>
                <a:cs typeface="Arial"/>
              </a:rPr>
              <a:t>In each iteration, </a:t>
            </a:r>
            <a:r>
              <a:rPr dirty="0" sz="1000" spc="-10">
                <a:latin typeface="Arial"/>
                <a:cs typeface="Arial"/>
              </a:rPr>
              <a:t>expand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vertex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9259" sz="1350" spc="11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5">
                <a:latin typeface="Arial"/>
                <a:cs typeface="Arial"/>
              </a:rPr>
              <a:t>This means exploring its outgoing edges </a:t>
            </a:r>
            <a:r>
              <a:rPr dirty="0" sz="900" spc="-5">
                <a:latin typeface="Chiller"/>
                <a:cs typeface="Chiller"/>
              </a:rPr>
              <a:t>(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sz="900" spc="-160" i="1">
                <a:latin typeface="Arial"/>
                <a:cs typeface="Arial"/>
              </a:rPr>
              <a:t> </a:t>
            </a:r>
            <a:r>
              <a:rPr dirty="0" sz="900" spc="0" i="1">
                <a:latin typeface="Arial"/>
                <a:cs typeface="Arial"/>
              </a:rPr>
              <a:t>,</a:t>
            </a:r>
            <a:r>
              <a:rPr dirty="0" sz="900" spc="-10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x</a:t>
            </a:r>
            <a:r>
              <a:rPr dirty="0" sz="900" spc="-170" i="1">
                <a:latin typeface="Arial"/>
                <a:cs typeface="Arial"/>
              </a:rPr>
              <a:t> </a:t>
            </a:r>
            <a:r>
              <a:rPr dirty="0" sz="900" spc="-5">
                <a:latin typeface="Chiller"/>
                <a:cs typeface="Chiller"/>
              </a:rPr>
              <a:t>)</a:t>
            </a:r>
            <a:endParaRPr sz="900">
              <a:latin typeface="Chiller"/>
              <a:cs typeface="Chiller"/>
            </a:endParaRPr>
          </a:p>
          <a:p>
            <a:pPr marL="131445">
              <a:lnSpc>
                <a:spcPct val="100000"/>
              </a:lnSpc>
              <a:spcBef>
                <a:spcPts val="15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 i="1">
                <a:latin typeface="Arial"/>
                <a:cs typeface="Arial"/>
              </a:rPr>
              <a:t>v </a:t>
            </a:r>
            <a:r>
              <a:rPr dirty="0" sz="900" spc="-5">
                <a:latin typeface="Arial"/>
                <a:cs typeface="Arial"/>
              </a:rPr>
              <a:t>must be a previously unexpanded </a:t>
            </a:r>
            <a:r>
              <a:rPr dirty="0" sz="900" spc="-10">
                <a:latin typeface="Arial"/>
                <a:cs typeface="Arial"/>
              </a:rPr>
              <a:t>vertex </a:t>
            </a:r>
            <a:r>
              <a:rPr dirty="0" sz="900" spc="-5">
                <a:latin typeface="Arial"/>
                <a:cs typeface="Arial"/>
              </a:rPr>
              <a:t>with</a:t>
            </a:r>
            <a:r>
              <a:rPr dirty="0" sz="900" spc="-17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minimal</a:t>
            </a:r>
            <a:endParaRPr sz="9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0"/>
              </a:spcBef>
            </a:pPr>
            <a:r>
              <a:rPr dirty="0" sz="900" spc="-5" i="1">
                <a:latin typeface="Arial"/>
                <a:cs typeface="Arial"/>
              </a:rPr>
              <a:t>d</a:t>
            </a:r>
            <a:r>
              <a:rPr dirty="0" sz="900" spc="-170" i="1">
                <a:latin typeface="Arial"/>
                <a:cs typeface="Arial"/>
              </a:rPr>
              <a:t> </a:t>
            </a:r>
            <a:r>
              <a:rPr dirty="0" sz="900" spc="0">
                <a:latin typeface="Chiller"/>
                <a:cs typeface="Chiller"/>
              </a:rPr>
              <a:t>(</a:t>
            </a:r>
            <a:r>
              <a:rPr dirty="0" sz="900" spc="0" i="1">
                <a:latin typeface="Arial"/>
                <a:cs typeface="Arial"/>
              </a:rPr>
              <a:t>s,</a:t>
            </a:r>
            <a:r>
              <a:rPr dirty="0" sz="900" spc="-105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v</a:t>
            </a:r>
            <a:r>
              <a:rPr dirty="0" sz="900" spc="-165" i="1">
                <a:latin typeface="Arial"/>
                <a:cs typeface="Arial"/>
              </a:rPr>
              <a:t> </a:t>
            </a:r>
            <a:r>
              <a:rPr dirty="0" sz="900" spc="-5">
                <a:latin typeface="Chiller"/>
                <a:cs typeface="Chiller"/>
              </a:rPr>
              <a:t>)</a:t>
            </a:r>
            <a:endParaRPr sz="900">
              <a:latin typeface="Chiller"/>
              <a:cs typeface="Chill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805" y="2313783"/>
            <a:ext cx="3463925" cy="5187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Our </a:t>
            </a:r>
            <a:r>
              <a:rPr dirty="0" sz="900" spc="-5" b="1">
                <a:latin typeface="Arial"/>
                <a:cs typeface="Arial"/>
              </a:rPr>
              <a:t>open list </a:t>
            </a:r>
            <a:r>
              <a:rPr dirty="0" sz="900" spc="-5">
                <a:latin typeface="Arial"/>
                <a:cs typeface="Arial"/>
              </a:rPr>
              <a:t>contains the candidates </a:t>
            </a:r>
            <a:r>
              <a:rPr dirty="0" sz="900" spc="-15">
                <a:latin typeface="Arial"/>
                <a:cs typeface="Arial"/>
              </a:rPr>
              <a:t>for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this</a:t>
            </a:r>
            <a:endParaRPr sz="900">
              <a:latin typeface="Arial"/>
              <a:cs typeface="Arial"/>
            </a:endParaRPr>
          </a:p>
          <a:p>
            <a:pPr marL="180340" marR="5080" indent="-168275">
              <a:lnSpc>
                <a:spcPct val="100000"/>
              </a:lnSpc>
              <a:spcBef>
                <a:spcPts val="21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8333" sz="1500" spc="3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During the expansion, update </a:t>
            </a: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25" i="1">
                <a:latin typeface="Arial"/>
                <a:cs typeface="Arial"/>
              </a:rPr>
              <a:t>s</a:t>
            </a:r>
            <a:r>
              <a:rPr dirty="0" sz="1000" spc="-25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if </a:t>
            </a:r>
            <a:r>
              <a:rPr dirty="0" sz="1000" spc="-5" i="1">
                <a:latin typeface="Arial"/>
                <a:cs typeface="Arial"/>
              </a:rPr>
              <a:t>d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25" i="1">
                <a:latin typeface="Arial"/>
                <a:cs typeface="Arial"/>
              </a:rPr>
              <a:t>s</a:t>
            </a:r>
            <a:r>
              <a:rPr dirty="0" sz="1000" spc="-25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 i="1">
                <a:latin typeface="Arial"/>
                <a:cs typeface="Arial"/>
              </a:rPr>
              <a:t>w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,</a:t>
            </a:r>
            <a:r>
              <a:rPr dirty="0" sz="1000" spc="-185" i="1">
                <a:latin typeface="Verdana"/>
                <a:cs typeface="Verdana"/>
              </a:rPr>
              <a:t> </a:t>
            </a:r>
            <a:r>
              <a:rPr dirty="0" sz="1000" spc="-5" i="1">
                <a:latin typeface="Arial"/>
                <a:cs typeface="Arial"/>
              </a:rPr>
              <a:t>x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is  smaller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958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100"/>
              <a:t> </a:t>
            </a:r>
            <a:r>
              <a:rPr dirty="0" spc="5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60321"/>
            <a:ext cx="350202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able </a:t>
            </a:r>
            <a:r>
              <a:rPr dirty="0" sz="1100" spc="-5">
                <a:latin typeface="Arial"/>
                <a:cs typeface="Arial"/>
              </a:rPr>
              <a:t>to output actual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paths</a:t>
            </a:r>
            <a:endParaRPr sz="1100">
              <a:latin typeface="Arial"/>
              <a:cs typeface="Arial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So </a:t>
            </a:r>
            <a:r>
              <a:rPr dirty="0" sz="1100" spc="-15">
                <a:latin typeface="Arial"/>
                <a:cs typeface="Arial"/>
              </a:rPr>
              <a:t>we keep track </a:t>
            </a:r>
            <a:r>
              <a:rPr dirty="0" sz="1100" spc="-5">
                <a:latin typeface="Arial"/>
                <a:cs typeface="Arial"/>
              </a:rPr>
              <a:t>of the </a:t>
            </a:r>
            <a:r>
              <a:rPr dirty="0" sz="1100" spc="-5" b="1">
                <a:latin typeface="Arial"/>
                <a:cs typeface="Arial"/>
              </a:rPr>
              <a:t>predecessor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each vertex  (i.e. </a:t>
            </a:r>
            <a:r>
              <a:rPr dirty="0" sz="1100" spc="-5">
                <a:latin typeface="Arial"/>
                <a:cs typeface="Arial"/>
              </a:rPr>
              <a:t>from which other </a:t>
            </a:r>
            <a:r>
              <a:rPr dirty="0" sz="1100" spc="-10">
                <a:latin typeface="Arial"/>
                <a:cs typeface="Arial"/>
              </a:rPr>
              <a:t>vertex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reached it, getting the  </a:t>
            </a:r>
            <a:r>
              <a:rPr dirty="0" sz="1100">
                <a:latin typeface="Arial"/>
                <a:cs typeface="Arial"/>
              </a:rPr>
              <a:t>shortest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distance)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Final output in the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7095" y="1549789"/>
          <a:ext cx="2494915" cy="139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/>
                <a:gridCol w="695325"/>
                <a:gridCol w="1252855"/>
              </a:tblGrid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dirty="0" sz="1100" spc="-20">
                          <a:latin typeface="Arial"/>
                          <a:cs typeface="Arial"/>
                        </a:rPr>
                        <a:t>Vertex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Distance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6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Shortest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path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43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0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dirty="0" sz="1100" spc="-10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15">
                          <a:latin typeface="Arial"/>
                          <a:cs typeface="Arial"/>
                        </a:rPr>
                        <a:t>0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1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1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1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2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1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15">
                          <a:latin typeface="Arial"/>
                          <a:cs typeface="Arial"/>
                        </a:rPr>
                        <a:t>2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3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1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3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4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1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15">
                          <a:latin typeface="Arial"/>
                          <a:cs typeface="Arial"/>
                        </a:rPr>
                        <a:t>4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0416" sz="1200" spc="-7">
                          <a:latin typeface="Arial"/>
                          <a:cs typeface="Arial"/>
                        </a:rPr>
                        <a:t>5</a:t>
                      </a:r>
                      <a:endParaRPr baseline="-10416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1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0416" sz="1200" spc="-15">
                          <a:latin typeface="Arial"/>
                          <a:cs typeface="Arial"/>
                        </a:rPr>
                        <a:t>5</a:t>
                      </a:r>
                      <a:endParaRPr baseline="-10416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8435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6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1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37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100" spc="-25" i="1">
                          <a:latin typeface="Verdana"/>
                          <a:cs typeface="Verdana"/>
                        </a:rPr>
                        <a:t>,</a:t>
                      </a:r>
                      <a:r>
                        <a:rPr dirty="0" sz="1100" spc="-21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 i="1">
                          <a:latin typeface="Arial"/>
                          <a:cs typeface="Arial"/>
                        </a:rPr>
                        <a:t>v</a:t>
                      </a:r>
                      <a:r>
                        <a:rPr dirty="0" baseline="-13888" sz="1200" spc="-7">
                          <a:latin typeface="Arial"/>
                          <a:cs typeface="Arial"/>
                        </a:rPr>
                        <a:t>6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904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90"/>
              <a:t> </a:t>
            </a:r>
            <a:r>
              <a:rPr dirty="0" spc="1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98383"/>
            <a:ext cx="3810635" cy="109855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few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our </a:t>
            </a:r>
            <a:r>
              <a:rPr dirty="0" sz="1100" spc="-10">
                <a:latin typeface="Arial"/>
                <a:cs typeface="Arial"/>
              </a:rPr>
              <a:t>existing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code: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use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dedicated </a:t>
            </a:r>
            <a:r>
              <a:rPr dirty="0" sz="1100" spc="-10" b="1">
                <a:latin typeface="Courier New"/>
                <a:cs typeface="Courier New"/>
              </a:rPr>
              <a:t>Vertex</a:t>
            </a:r>
            <a:r>
              <a:rPr dirty="0" sz="1100" spc="-455" b="1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  <a:p>
            <a:pPr marL="466725" marR="5080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This allows us to store additional information in them, which  will be helpful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soon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use </a:t>
            </a:r>
            <a:r>
              <a:rPr dirty="0" sz="1100" spc="-10">
                <a:latin typeface="Arial"/>
                <a:cs typeface="Arial"/>
              </a:rPr>
              <a:t>maps (</a:t>
            </a:r>
            <a:r>
              <a:rPr dirty="0" sz="1100" spc="-10" b="1">
                <a:latin typeface="Courier New"/>
                <a:cs typeface="Courier New"/>
              </a:rPr>
              <a:t>java.util.HashMap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 spc="-10" b="1">
                <a:latin typeface="Courier New"/>
                <a:cs typeface="Courier New"/>
              </a:rPr>
              <a:t>std::map</a:t>
            </a:r>
            <a:r>
              <a:rPr dirty="0" sz="1100" spc="-1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In adjacency lists to </a:t>
            </a:r>
            <a:r>
              <a:rPr dirty="0" sz="1000" spc="-10">
                <a:latin typeface="Arial"/>
                <a:cs typeface="Arial"/>
              </a:rPr>
              <a:t>keep track </a:t>
            </a:r>
            <a:r>
              <a:rPr dirty="0" sz="1000" spc="-5">
                <a:latin typeface="Arial"/>
                <a:cs typeface="Arial"/>
              </a:rPr>
              <a:t>of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weights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184" y="1849945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484" y="1863806"/>
            <a:ext cx="2303145" cy="648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 marR="1370965" indent="-182245">
              <a:lnSpc>
                <a:spcPts val="700"/>
              </a:lnSpc>
              <a:spcBef>
                <a:spcPts val="13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class</a:t>
            </a:r>
            <a:r>
              <a:rPr dirty="0" sz="6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Vertex{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int</a:t>
            </a:r>
            <a:r>
              <a:rPr dirty="0" sz="6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id;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600" spc="-5" b="1">
                <a:latin typeface="Courier New"/>
                <a:cs typeface="Courier New"/>
              </a:rPr>
              <a:t>HashMap&lt;Vertex, Integer&gt;</a:t>
            </a:r>
            <a:r>
              <a:rPr dirty="0" sz="600" spc="35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adjacencyList;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94310">
              <a:lnSpc>
                <a:spcPts val="665"/>
              </a:lnSpc>
            </a:pP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/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* 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...</a:t>
            </a:r>
            <a:r>
              <a:rPr dirty="0" baseline="9259" sz="900" spc="-1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*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/</a:t>
            </a:r>
            <a:endParaRPr baseline="9259" sz="900">
              <a:latin typeface="Courier New"/>
              <a:cs typeface="Courier New"/>
            </a:endParaRPr>
          </a:p>
          <a:p>
            <a:pPr marL="12700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184" y="2550896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3805" y="2598920"/>
            <a:ext cx="3209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In the closed list to </a:t>
            </a:r>
            <a:r>
              <a:rPr dirty="0" sz="1000" spc="-10">
                <a:latin typeface="Arial"/>
                <a:cs typeface="Arial"/>
              </a:rPr>
              <a:t>keep track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>
                <a:latin typeface="Arial"/>
                <a:cs typeface="Arial"/>
              </a:rPr>
              <a:t>shortest </a:t>
            </a:r>
            <a:r>
              <a:rPr dirty="0" sz="1000" spc="-5">
                <a:latin typeface="Arial"/>
                <a:cs typeface="Arial"/>
              </a:rPr>
              <a:t>path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lengths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904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90"/>
              <a:t> </a:t>
            </a:r>
            <a:r>
              <a:rPr dirty="0" spc="1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84819"/>
            <a:ext cx="3229610" cy="7321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5">
                <a:latin typeface="Arial"/>
                <a:cs typeface="Arial"/>
              </a:rPr>
              <a:t>few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to our </a:t>
            </a:r>
            <a:r>
              <a:rPr dirty="0" sz="1100" spc="-10">
                <a:latin typeface="Arial"/>
                <a:cs typeface="Arial"/>
              </a:rPr>
              <a:t>existing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code: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use </a:t>
            </a:r>
            <a:r>
              <a:rPr dirty="0" sz="1100" spc="-10">
                <a:latin typeface="Arial"/>
                <a:cs typeface="Arial"/>
              </a:rPr>
              <a:t>a wrapper </a:t>
            </a:r>
            <a:r>
              <a:rPr dirty="0" sz="1100" spc="-5">
                <a:latin typeface="Arial"/>
                <a:cs typeface="Arial"/>
              </a:rPr>
              <a:t>class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containing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vertex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 length of the </a:t>
            </a:r>
            <a:r>
              <a:rPr dirty="0" sz="1000">
                <a:latin typeface="Arial"/>
                <a:cs typeface="Arial"/>
              </a:rPr>
              <a:t>shortest </a:t>
            </a:r>
            <a:r>
              <a:rPr dirty="0" sz="1000" spc="-10">
                <a:latin typeface="Arial"/>
                <a:cs typeface="Arial"/>
              </a:rPr>
              <a:t>known </a:t>
            </a:r>
            <a:r>
              <a:rPr dirty="0" sz="1000" spc="-5">
                <a:latin typeface="Arial"/>
                <a:cs typeface="Arial"/>
              </a:rPr>
              <a:t>path from </a:t>
            </a:r>
            <a:r>
              <a:rPr dirty="0" sz="1000" spc="-5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to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184" y="1469453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484" y="1483327"/>
            <a:ext cx="2531110" cy="10026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 marR="1280160" indent="-182245">
              <a:lnSpc>
                <a:spcPts val="700"/>
              </a:lnSpc>
              <a:spcBef>
                <a:spcPts val="13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dirty="0" sz="600" spc="-5" b="1">
                <a:latin typeface="Courier New"/>
                <a:cs typeface="Courier New"/>
              </a:rPr>
              <a:t>WrappedVertex{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600" spc="-5" b="1">
                <a:latin typeface="Courier New"/>
                <a:cs typeface="Courier New"/>
              </a:rPr>
              <a:t>Vertex</a:t>
            </a:r>
            <a:r>
              <a:rPr dirty="0" sz="600" spc="-25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vertex;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94310" marR="5080">
              <a:lnSpc>
                <a:spcPts val="700"/>
              </a:lnSpc>
              <a:spcBef>
                <a:spcPts val="5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shortest currently known distance from the start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int</a:t>
            </a:r>
            <a:r>
              <a:rPr dirty="0" sz="6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distance;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376555" marR="596900" indent="-182245">
              <a:lnSpc>
                <a:spcPts val="70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600" spc="-5" b="1">
                <a:latin typeface="Courier New"/>
                <a:cs typeface="Courier New"/>
              </a:rPr>
              <a:t>WrappedVertex(Vertex v,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600" spc="-5" b="1">
                <a:latin typeface="Courier New"/>
                <a:cs typeface="Courier New"/>
              </a:rPr>
              <a:t>d){  vertex =</a:t>
            </a:r>
            <a:r>
              <a:rPr dirty="0" sz="600" spc="-15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v;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distance =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d;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184" y="2524683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2606242"/>
            <a:ext cx="2122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in order to store vertices in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heap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90"/>
              <a:t> </a:t>
            </a:r>
            <a:r>
              <a:rPr dirty="0" spc="1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273925"/>
            <a:ext cx="3765550" cy="648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adapt the </a:t>
            </a:r>
            <a:r>
              <a:rPr dirty="0" sz="1100" spc="-10">
                <a:latin typeface="Arial"/>
                <a:cs typeface="Arial"/>
              </a:rPr>
              <a:t>MinHeap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It </a:t>
            </a:r>
            <a:r>
              <a:rPr dirty="0" sz="1000" spc="-10">
                <a:latin typeface="Arial"/>
                <a:cs typeface="Arial"/>
              </a:rPr>
              <a:t>now </a:t>
            </a:r>
            <a:r>
              <a:rPr dirty="0" sz="1000" spc="-5">
                <a:latin typeface="Arial"/>
                <a:cs typeface="Arial"/>
              </a:rPr>
              <a:t>stores wrapped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 marL="466725" marR="5080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It uses the current distance to figure out </a:t>
            </a:r>
            <a:r>
              <a:rPr dirty="0" sz="1000" spc="-10">
                <a:latin typeface="Arial"/>
                <a:cs typeface="Arial"/>
              </a:rPr>
              <a:t>how </a:t>
            </a:r>
            <a:r>
              <a:rPr dirty="0" sz="1000" spc="-15">
                <a:latin typeface="Arial"/>
                <a:cs typeface="Arial"/>
              </a:rPr>
              <a:t>far </a:t>
            </a:r>
            <a:r>
              <a:rPr dirty="0" sz="1000" spc="-5">
                <a:latin typeface="Arial"/>
                <a:cs typeface="Arial"/>
              </a:rPr>
              <a:t>to sift up a  </a:t>
            </a:r>
            <a:r>
              <a:rPr dirty="0" sz="1000" spc="-10">
                <a:latin typeface="Arial"/>
                <a:cs typeface="Arial"/>
              </a:rPr>
              <a:t>new </a:t>
            </a:r>
            <a:r>
              <a:rPr dirty="0" sz="1000">
                <a:latin typeface="Arial"/>
                <a:cs typeface="Arial"/>
              </a:rPr>
              <a:t>entry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184" y="953859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484" y="967719"/>
            <a:ext cx="3350895" cy="2331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4310" marR="1735455" indent="-182245">
              <a:lnSpc>
                <a:spcPts val="700"/>
              </a:lnSpc>
              <a:spcBef>
                <a:spcPts val="13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dirty="0" sz="600" spc="-5" b="1">
                <a:latin typeface="Courier New"/>
                <a:cs typeface="Courier New"/>
              </a:rPr>
              <a:t>MinHeap {  ArrayList&lt;WrappedVertex&gt;</a:t>
            </a:r>
            <a:r>
              <a:rPr dirty="0" sz="60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items;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94310">
              <a:lnSpc>
                <a:spcPts val="71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6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MinHeap(){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items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600" spc="-5" b="1">
                <a:latin typeface="Courier New"/>
                <a:cs typeface="Courier New"/>
              </a:rPr>
              <a:t>ArrayList&lt;WrappedVertex&gt;();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Times New Roman"/>
              <a:cs typeface="Times New Roman"/>
            </a:endParaRPr>
          </a:p>
          <a:p>
            <a:pPr marL="194310">
              <a:lnSpc>
                <a:spcPts val="710"/>
              </a:lnSpc>
              <a:spcBef>
                <a:spcPts val="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dirty="0" sz="600" spc="-5" b="1">
                <a:latin typeface="Courier New"/>
                <a:cs typeface="Courier New"/>
              </a:rPr>
              <a:t>insert(Vertex v,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600" spc="-5" b="1">
                <a:latin typeface="Courier New"/>
                <a:cs typeface="Courier New"/>
              </a:rPr>
              <a:t>d){</a:t>
            </a:r>
            <a:endParaRPr sz="600">
              <a:latin typeface="Courier New"/>
              <a:cs typeface="Courier New"/>
            </a:endParaRPr>
          </a:p>
          <a:p>
            <a:pPr marL="376555" marR="779145">
              <a:lnSpc>
                <a:spcPts val="700"/>
              </a:lnSpc>
              <a:spcBef>
                <a:spcPts val="25"/>
              </a:spcBef>
            </a:pPr>
            <a:r>
              <a:rPr dirty="0" sz="600" spc="-5" b="1">
                <a:latin typeface="Courier New"/>
                <a:cs typeface="Courier New"/>
              </a:rPr>
              <a:t>WrappedVertex newItem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600" spc="-5" b="1">
                <a:latin typeface="Courier New"/>
                <a:cs typeface="Courier New"/>
              </a:rPr>
              <a:t>WrappedVertex(v, d);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600" spc="-5" b="1">
                <a:latin typeface="Courier New"/>
                <a:cs typeface="Courier New"/>
              </a:rPr>
              <a:t>index =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items.size();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items.add(newItem);</a:t>
            </a:r>
            <a:endParaRPr sz="600">
              <a:latin typeface="Courier New"/>
              <a:cs typeface="Courier New"/>
            </a:endParaRPr>
          </a:p>
          <a:p>
            <a:pPr marL="376555" marR="137096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Determine position for insertion 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600" spc="-5" b="1">
                <a:latin typeface="Courier New"/>
                <a:cs typeface="Courier New"/>
              </a:rPr>
              <a:t>(index &gt;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0){</a:t>
            </a:r>
            <a:endParaRPr sz="600">
              <a:latin typeface="Courier New"/>
              <a:cs typeface="Courier New"/>
            </a:endParaRPr>
          </a:p>
          <a:p>
            <a:pPr marL="558800">
              <a:lnSpc>
                <a:spcPts val="66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600" spc="-5" b="1">
                <a:latin typeface="Courier New"/>
                <a:cs typeface="Courier New"/>
              </a:rPr>
              <a:t>parent = (index-1)/2;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parent</a:t>
            </a:r>
            <a:r>
              <a:rPr dirty="0" sz="600" spc="0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index</a:t>
            </a:r>
            <a:endParaRPr sz="600">
              <a:latin typeface="Courier New"/>
              <a:cs typeface="Courier New"/>
            </a:endParaRPr>
          </a:p>
          <a:p>
            <a:pPr marL="741045" marR="5080" indent="-18224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600" spc="-5" b="1">
                <a:latin typeface="Courier New"/>
                <a:cs typeface="Courier New"/>
              </a:rPr>
              <a:t>(items.get(parent).distance &gt; newItem.distance){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sift up  </a:t>
            </a:r>
            <a:r>
              <a:rPr dirty="0" sz="600" spc="-5" b="1">
                <a:latin typeface="Courier New"/>
                <a:cs typeface="Courier New"/>
              </a:rPr>
              <a:t>items.set(index, items.get(parent));</a:t>
            </a:r>
            <a:endParaRPr sz="600">
              <a:latin typeface="Courier New"/>
              <a:cs typeface="Courier New"/>
            </a:endParaRPr>
          </a:p>
          <a:p>
            <a:pPr marL="74104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index =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parent;</a:t>
            </a:r>
            <a:endParaRPr sz="600">
              <a:latin typeface="Courier New"/>
              <a:cs typeface="Courier New"/>
            </a:endParaRPr>
          </a:p>
          <a:p>
            <a:pPr marL="558800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558800">
              <a:lnSpc>
                <a:spcPts val="69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600">
              <a:latin typeface="Courier New"/>
              <a:cs typeface="Courier New"/>
            </a:endParaRPr>
          </a:p>
          <a:p>
            <a:pPr marL="741045">
              <a:lnSpc>
                <a:spcPts val="695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dirty="0" sz="600" spc="-5" b="1"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items.set(index,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newItem);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194310">
              <a:lnSpc>
                <a:spcPts val="665"/>
              </a:lnSpc>
              <a:spcBef>
                <a:spcPts val="5"/>
              </a:spcBef>
            </a:pP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/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* 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...</a:t>
            </a:r>
            <a:r>
              <a:rPr dirty="0" baseline="9259" sz="900" spc="-1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*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/</a:t>
            </a:r>
            <a:endParaRPr baseline="9259" sz="900">
              <a:latin typeface="Courier New"/>
              <a:cs typeface="Courier New"/>
            </a:endParaRPr>
          </a:p>
          <a:p>
            <a:pPr marL="12700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184" y="3337598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5" h="0">
                <a:moveTo>
                  <a:pt x="0" y="0"/>
                </a:moveTo>
                <a:lnTo>
                  <a:pt x="20003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904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90"/>
              <a:t> </a:t>
            </a:r>
            <a:r>
              <a:rPr dirty="0" spc="1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60448"/>
            <a:ext cx="3771265" cy="14598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165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0">
                <a:latin typeface="Arial"/>
                <a:cs typeface="Arial"/>
              </a:rPr>
              <a:t>Finally,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adapt the search </a:t>
            </a:r>
            <a:r>
              <a:rPr dirty="0" sz="1100" spc="-10">
                <a:latin typeface="Arial"/>
                <a:cs typeface="Arial"/>
              </a:rPr>
              <a:t>method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seen </a:t>
            </a:r>
            <a:r>
              <a:rPr dirty="0" sz="1100" spc="-15">
                <a:latin typeface="Arial"/>
                <a:cs typeface="Arial"/>
              </a:rPr>
              <a:t>before  </a:t>
            </a:r>
            <a:r>
              <a:rPr dirty="0" sz="1100" spc="-5">
                <a:latin typeface="Arial"/>
                <a:cs typeface="Arial"/>
              </a:rPr>
              <a:t>to use </a:t>
            </a:r>
            <a:r>
              <a:rPr dirty="0" sz="1100" spc="-10">
                <a:latin typeface="Arial"/>
                <a:cs typeface="Arial"/>
              </a:rPr>
              <a:t>a heap </a:t>
            </a:r>
            <a:r>
              <a:rPr dirty="0" sz="1100" spc="-5">
                <a:latin typeface="Arial"/>
                <a:cs typeface="Arial"/>
              </a:rPr>
              <a:t>as its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5">
                <a:latin typeface="Arial"/>
                <a:cs typeface="Arial"/>
              </a:rPr>
              <a:t> list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Note that if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find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30">
                <a:latin typeface="Arial"/>
                <a:cs typeface="Arial"/>
              </a:rPr>
              <a:t>new, </a:t>
            </a:r>
            <a:r>
              <a:rPr dirty="0" sz="1100">
                <a:latin typeface="Arial"/>
                <a:cs typeface="Arial"/>
              </a:rPr>
              <a:t>shorter </a:t>
            </a:r>
            <a:r>
              <a:rPr dirty="0" sz="1100" spc="-5">
                <a:latin typeface="Arial"/>
                <a:cs typeface="Arial"/>
              </a:rPr>
              <a:t>path to </a:t>
            </a:r>
            <a:r>
              <a:rPr dirty="0" sz="1100" spc="-10">
                <a:latin typeface="Arial"/>
                <a:cs typeface="Arial"/>
              </a:rPr>
              <a:t>a vertex </a:t>
            </a:r>
            <a:r>
              <a:rPr dirty="0" sz="1100" spc="-5" i="1">
                <a:latin typeface="Arial"/>
                <a:cs typeface="Arial"/>
              </a:rPr>
              <a:t>v </a:t>
            </a:r>
            <a:r>
              <a:rPr dirty="0" sz="1100" spc="-5">
                <a:latin typeface="Arial"/>
                <a:cs typeface="Arial"/>
              </a:rPr>
              <a:t>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Create a </a:t>
            </a:r>
            <a:r>
              <a:rPr dirty="0" sz="1000" spc="-10">
                <a:latin typeface="Arial"/>
                <a:cs typeface="Arial"/>
              </a:rPr>
              <a:t>new WrappedVertex </a:t>
            </a:r>
            <a:r>
              <a:rPr dirty="0" sz="1000" spc="-5">
                <a:latin typeface="Arial"/>
                <a:cs typeface="Arial"/>
              </a:rPr>
              <a:t>with the </a:t>
            </a:r>
            <a:r>
              <a:rPr dirty="0" sz="1000" spc="-10">
                <a:latin typeface="Arial"/>
                <a:cs typeface="Arial"/>
              </a:rPr>
              <a:t>new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distance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4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>
                <a:latin typeface="Arial"/>
                <a:cs typeface="Arial"/>
              </a:rPr>
              <a:t>Insert </a:t>
            </a:r>
            <a:r>
              <a:rPr dirty="0" sz="1000" spc="-5">
                <a:latin typeface="Arial"/>
                <a:cs typeface="Arial"/>
              </a:rPr>
              <a:t>it in the open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5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15">
                <a:latin typeface="Arial"/>
                <a:cs typeface="Arial"/>
              </a:rPr>
              <a:t>may have several </a:t>
            </a:r>
            <a:r>
              <a:rPr dirty="0" sz="1000" spc="-5">
                <a:latin typeface="Arial"/>
                <a:cs typeface="Arial"/>
              </a:rPr>
              <a:t>wrapped versions of the same </a:t>
            </a:r>
            <a:r>
              <a:rPr dirty="0" sz="1000" spc="-10">
                <a:latin typeface="Arial"/>
                <a:cs typeface="Arial"/>
              </a:rPr>
              <a:t>vertex</a:t>
            </a:r>
            <a:endParaRPr sz="100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195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10">
                <a:latin typeface="Arial"/>
                <a:cs typeface="Arial"/>
              </a:rPr>
              <a:t>They </a:t>
            </a:r>
            <a:r>
              <a:rPr dirty="0" sz="900" spc="-5">
                <a:latin typeface="Arial"/>
                <a:cs typeface="Arial"/>
              </a:rPr>
              <a:t>will </a:t>
            </a:r>
            <a:r>
              <a:rPr dirty="0" sz="900" spc="-15">
                <a:latin typeface="Arial"/>
                <a:cs typeface="Arial"/>
              </a:rPr>
              <a:t>have </a:t>
            </a:r>
            <a:r>
              <a:rPr dirty="0" sz="900" spc="-5">
                <a:latin typeface="Arial"/>
                <a:cs typeface="Arial"/>
              </a:rPr>
              <a:t>different distances</a:t>
            </a:r>
            <a:endParaRPr sz="90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15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The one with the smallest distance will be handled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first</a:t>
            </a:r>
            <a:endParaRPr sz="90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15"/>
              </a:spcBef>
            </a:pPr>
            <a:r>
              <a:rPr dirty="0" baseline="9259" sz="1350" spc="-150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900" spc="-5">
                <a:latin typeface="Arial"/>
                <a:cs typeface="Arial"/>
              </a:rPr>
              <a:t>The others will just be discarded</a:t>
            </a:r>
            <a:r>
              <a:rPr dirty="0" sz="900" spc="-10">
                <a:latin typeface="Arial"/>
                <a:cs typeface="Arial"/>
              </a:rPr>
              <a:t> eventually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904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90"/>
              <a:t> </a:t>
            </a:r>
            <a:r>
              <a:rPr dirty="0" spc="1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70419"/>
            <a:ext cx="2943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structure of the </a:t>
            </a:r>
            <a:r>
              <a:rPr dirty="0" sz="1100" spc="-10">
                <a:latin typeface="Arial"/>
                <a:cs typeface="Arial"/>
              </a:rPr>
              <a:t>main </a:t>
            </a:r>
            <a:r>
              <a:rPr dirty="0" sz="1100" spc="-5">
                <a:latin typeface="Arial"/>
                <a:cs typeface="Arial"/>
              </a:rPr>
              <a:t>loop looks </a:t>
            </a:r>
            <a:r>
              <a:rPr dirty="0" sz="1100" spc="-10">
                <a:latin typeface="Arial"/>
                <a:cs typeface="Arial"/>
              </a:rPr>
              <a:t>like</a:t>
            </a:r>
            <a:r>
              <a:rPr dirty="0" sz="1100" spc="-1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912761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926635"/>
            <a:ext cx="3897629" cy="17995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public void </a:t>
            </a:r>
            <a:r>
              <a:rPr dirty="0" sz="600" spc="-5" b="1">
                <a:latin typeface="Courier New"/>
                <a:cs typeface="Courier New"/>
              </a:rPr>
              <a:t>Dijkstra(Vertex source){</a:t>
            </a:r>
            <a:endParaRPr sz="600">
              <a:latin typeface="Courier New"/>
              <a:cs typeface="Courier New"/>
            </a:endParaRPr>
          </a:p>
          <a:p>
            <a:pPr marL="149225" marR="1690370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Set up open, closed, and predecessor lists  </a:t>
            </a:r>
            <a:r>
              <a:rPr dirty="0" sz="600" spc="-5" b="1">
                <a:latin typeface="Courier New"/>
                <a:cs typeface="Courier New"/>
              </a:rPr>
              <a:t>MinHeap o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6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MinHeap();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HashMap&lt;Vertex, Integer&gt; c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60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HashMap&lt;&gt;();</a:t>
            </a:r>
            <a:endParaRPr sz="600">
              <a:latin typeface="Courier New"/>
              <a:cs typeface="Courier New"/>
            </a:endParaRPr>
          </a:p>
          <a:p>
            <a:pPr marL="149225" marR="1735455">
              <a:lnSpc>
                <a:spcPts val="700"/>
              </a:lnSpc>
              <a:spcBef>
                <a:spcPts val="30"/>
              </a:spcBef>
            </a:pPr>
            <a:r>
              <a:rPr dirty="0" sz="600" spc="-5" b="1">
                <a:latin typeface="Courier New"/>
                <a:cs typeface="Courier New"/>
              </a:rPr>
              <a:t>HashMap&lt;Vertex, Vertex&gt; p =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dirty="0" sz="600" spc="-5" b="1">
                <a:latin typeface="Courier New"/>
                <a:cs typeface="Courier New"/>
              </a:rPr>
              <a:t>HashMap&lt;&gt;();  o.insert(source,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0);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c.put(source,</a:t>
            </a:r>
            <a:r>
              <a:rPr dirty="0" sz="600" spc="-10" b="1">
                <a:latin typeface="Courier New"/>
                <a:cs typeface="Courier New"/>
              </a:rPr>
              <a:t> </a:t>
            </a:r>
            <a:r>
              <a:rPr dirty="0" sz="600" spc="-5" b="1">
                <a:latin typeface="Courier New"/>
                <a:cs typeface="Courier New"/>
              </a:rPr>
              <a:t>0);</a:t>
            </a:r>
            <a:endParaRPr sz="600">
              <a:latin typeface="Courier New"/>
              <a:cs typeface="Courier New"/>
            </a:endParaRPr>
          </a:p>
          <a:p>
            <a:pPr marL="149225" marR="2828925">
              <a:lnSpc>
                <a:spcPts val="700"/>
              </a:lnSpc>
              <a:spcBef>
                <a:spcPts val="25"/>
              </a:spcBef>
            </a:pPr>
            <a:r>
              <a:rPr dirty="0" sz="600" spc="-5" b="1">
                <a:latin typeface="Courier New"/>
                <a:cs typeface="Courier New"/>
              </a:rPr>
              <a:t>p.put(source,</a:t>
            </a:r>
            <a:r>
              <a:rPr dirty="0" sz="600" spc="-35" b="1"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dirty="0" sz="600" spc="-5" b="1">
                <a:latin typeface="Courier New"/>
                <a:cs typeface="Courier New"/>
              </a:rPr>
              <a:t>); </a:t>
            </a: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 while</a:t>
            </a:r>
            <a:r>
              <a:rPr dirty="0" sz="600" spc="-5" b="1">
                <a:latin typeface="Courier New"/>
                <a:cs typeface="Courier New"/>
              </a:rPr>
              <a:t>(!o.empty()){</a:t>
            </a:r>
            <a:endParaRPr sz="600">
              <a:latin typeface="Courier New"/>
              <a:cs typeface="Courier New"/>
            </a:endParaRPr>
          </a:p>
          <a:p>
            <a:pPr marL="285750">
              <a:lnSpc>
                <a:spcPts val="665"/>
              </a:lnSpc>
            </a:pPr>
            <a:r>
              <a:rPr dirty="0" sz="600" spc="-5" b="1">
                <a:latin typeface="Courier New"/>
                <a:cs typeface="Courier New"/>
              </a:rPr>
              <a:t>WrappedVertex w = o.extractMinimum();</a:t>
            </a:r>
            <a:endParaRPr sz="600">
              <a:latin typeface="Courier New"/>
              <a:cs typeface="Courier New"/>
            </a:endParaRPr>
          </a:p>
          <a:p>
            <a:pPr marL="285750">
              <a:lnSpc>
                <a:spcPts val="710"/>
              </a:lnSpc>
            </a:pPr>
            <a:r>
              <a:rPr dirty="0" sz="600" spc="-5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600" spc="-5" b="1">
                <a:latin typeface="Courier New"/>
                <a:cs typeface="Courier New"/>
              </a:rPr>
              <a:t>(w.distance == c.get(w.vertex)){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// w is up to</a:t>
            </a:r>
            <a:r>
              <a:rPr dirty="0" sz="600" spc="10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date</a:t>
            </a:r>
            <a:endParaRPr sz="600">
              <a:latin typeface="Courier New"/>
              <a:cs typeface="Courier New"/>
            </a:endParaRPr>
          </a:p>
          <a:p>
            <a:pPr marL="422275">
              <a:lnSpc>
                <a:spcPts val="665"/>
              </a:lnSpc>
              <a:spcBef>
                <a:spcPts val="70"/>
              </a:spcBef>
            </a:pP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/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* 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TO DO: complete</a:t>
            </a:r>
            <a:r>
              <a:rPr dirty="0" baseline="9259" sz="900" spc="-1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this</a:t>
            </a:r>
            <a:endParaRPr baseline="9259" sz="900">
              <a:latin typeface="Courier New"/>
              <a:cs typeface="Courier New"/>
            </a:endParaRPr>
          </a:p>
          <a:p>
            <a:pPr marL="604520">
              <a:lnSpc>
                <a:spcPts val="650"/>
              </a:lnSpc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Output the distance and shortest path (follow the chain of</a:t>
            </a:r>
            <a:r>
              <a:rPr dirty="0" sz="600" spc="10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predecessors)</a:t>
            </a:r>
            <a:endParaRPr sz="600">
              <a:latin typeface="Courier New"/>
              <a:cs typeface="Courier New"/>
            </a:endParaRPr>
          </a:p>
          <a:p>
            <a:pPr marL="604520">
              <a:lnSpc>
                <a:spcPts val="695"/>
              </a:lnSpc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For every edge e out of</a:t>
            </a:r>
            <a:r>
              <a:rPr dirty="0" sz="600" spc="-10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w.vertex,</a:t>
            </a:r>
            <a:endParaRPr sz="600">
              <a:latin typeface="Courier New"/>
              <a:cs typeface="Courier New"/>
            </a:endParaRPr>
          </a:p>
          <a:p>
            <a:pPr marL="786765" indent="-91440">
              <a:lnSpc>
                <a:spcPts val="695"/>
              </a:lnSpc>
              <a:buChar char="-"/>
              <a:tabLst>
                <a:tab pos="787400" algn="l"/>
              </a:tabLst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check if e gives a new shortest path to its</a:t>
            </a:r>
            <a:r>
              <a:rPr dirty="0" sz="600" spc="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target</a:t>
            </a:r>
            <a:endParaRPr sz="600">
              <a:latin typeface="Courier New"/>
              <a:cs typeface="Courier New"/>
            </a:endParaRPr>
          </a:p>
          <a:p>
            <a:pPr marL="786765" marR="1540510" indent="-91440">
              <a:lnSpc>
                <a:spcPts val="710"/>
              </a:lnSpc>
              <a:buChar char="-"/>
              <a:tabLst>
                <a:tab pos="787400" algn="l"/>
              </a:tabLst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update lists if</a:t>
            </a:r>
            <a:r>
              <a:rPr dirty="0" sz="600" spc="-15" b="1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yes</a:t>
            </a:r>
            <a:endParaRPr sz="600">
              <a:latin typeface="Courier New"/>
              <a:cs typeface="Courier New"/>
            </a:endParaRPr>
          </a:p>
          <a:p>
            <a:pPr marL="422275">
              <a:lnSpc>
                <a:spcPts val="665"/>
              </a:lnSpc>
              <a:spcBef>
                <a:spcPts val="70"/>
              </a:spcBef>
            </a:pPr>
            <a:r>
              <a:rPr dirty="0" sz="600" spc="-5" b="1">
                <a:solidFill>
                  <a:srgbClr val="3F3F3F"/>
                </a:solidFill>
                <a:latin typeface="Courier New"/>
                <a:cs typeface="Courier New"/>
              </a:rPr>
              <a:t>*</a:t>
            </a:r>
            <a:r>
              <a:rPr dirty="0" baseline="9259" sz="900" spc="-7" b="1">
                <a:solidFill>
                  <a:srgbClr val="3F3F3F"/>
                </a:solidFill>
                <a:latin typeface="Courier New"/>
                <a:cs typeface="Courier New"/>
              </a:rPr>
              <a:t>/</a:t>
            </a:r>
            <a:endParaRPr baseline="9259" sz="900">
              <a:latin typeface="Courier New"/>
              <a:cs typeface="Courier New"/>
            </a:endParaRPr>
          </a:p>
          <a:p>
            <a:pPr marL="285750">
              <a:lnSpc>
                <a:spcPts val="65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49225">
              <a:lnSpc>
                <a:spcPts val="695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10"/>
              </a:lnSpc>
            </a:pPr>
            <a:r>
              <a:rPr dirty="0" sz="600" spc="-5" b="1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95" y="2765107"/>
            <a:ext cx="2166620" cy="0"/>
          </a:xfrm>
          <a:custGeom>
            <a:avLst/>
            <a:gdLst/>
            <a:ahLst/>
            <a:cxnLst/>
            <a:rect l="l" t="t" r="r" b="b"/>
            <a:pathLst>
              <a:path w="2166620" h="0">
                <a:moveTo>
                  <a:pt x="0" y="0"/>
                </a:moveTo>
                <a:lnTo>
                  <a:pt x="216656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552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0"/>
              <a:t>iterative </a:t>
            </a:r>
            <a:r>
              <a:rPr dirty="0" spc="5"/>
              <a:t>depth-first</a:t>
            </a:r>
            <a:r>
              <a:rPr dirty="0" spc="80"/>
              <a:t> </a:t>
            </a:r>
            <a:r>
              <a:rPr dirty="0" spc="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856143"/>
            <a:ext cx="3804285" cy="17202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also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depth-first search in the </a:t>
            </a:r>
            <a:r>
              <a:rPr dirty="0" sz="1100" spc="-10">
                <a:latin typeface="Arial"/>
                <a:cs typeface="Arial"/>
              </a:rPr>
              <a:t>iterative </a:t>
            </a:r>
            <a:r>
              <a:rPr dirty="0" sz="1100" spc="-5">
                <a:latin typeface="Arial"/>
                <a:cs typeface="Arial"/>
              </a:rPr>
              <a:t>style  that </a:t>
            </a:r>
            <a:r>
              <a:rPr dirty="0" sz="1100" spc="-15">
                <a:latin typeface="Arial"/>
                <a:cs typeface="Arial"/>
              </a:rPr>
              <a:t>we saw </a:t>
            </a:r>
            <a:r>
              <a:rPr dirty="0" sz="1100" spc="-5">
                <a:latin typeface="Arial"/>
                <a:cs typeface="Arial"/>
              </a:rPr>
              <a:t>in breadth-first</a:t>
            </a:r>
            <a:r>
              <a:rPr dirty="0" sz="1100" spc="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search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key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is organising the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as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queue</a:t>
            </a:r>
            <a:endParaRPr sz="1100">
              <a:latin typeface="Arial"/>
              <a:cs typeface="Arial"/>
            </a:endParaRPr>
          </a:p>
          <a:p>
            <a:pPr marL="189230" marR="27305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each iteration,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contains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path from the  </a:t>
            </a:r>
            <a:r>
              <a:rPr dirty="0" sz="1100">
                <a:latin typeface="Arial"/>
                <a:cs typeface="Arial"/>
              </a:rPr>
              <a:t>starting </a:t>
            </a:r>
            <a:r>
              <a:rPr dirty="0" sz="1100" spc="-10">
                <a:latin typeface="Arial"/>
                <a:cs typeface="Arial"/>
              </a:rPr>
              <a:t>vertex </a:t>
            </a:r>
            <a:r>
              <a:rPr dirty="0" sz="1100" spc="-5">
                <a:latin typeface="Arial"/>
                <a:cs typeface="Arial"/>
              </a:rPr>
              <a:t>to the most recently </a:t>
            </a:r>
            <a:r>
              <a:rPr dirty="0" sz="1100" spc="-10">
                <a:latin typeface="Arial"/>
                <a:cs typeface="Arial"/>
              </a:rPr>
              <a:t>explored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one</a:t>
            </a:r>
            <a:endParaRPr sz="1100">
              <a:latin typeface="Arial"/>
              <a:cs typeface="Arial"/>
            </a:endParaRPr>
          </a:p>
          <a:p>
            <a:pPr marL="189230" marR="34925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the target </a:t>
            </a:r>
            <a:r>
              <a:rPr dirty="0" sz="1100" spc="-10">
                <a:latin typeface="Arial"/>
                <a:cs typeface="Arial"/>
              </a:rPr>
              <a:t>vertex </a:t>
            </a:r>
            <a:r>
              <a:rPr dirty="0" sz="1100" spc="-5">
                <a:latin typeface="Arial"/>
                <a:cs typeface="Arial"/>
              </a:rPr>
              <a:t>is reached, the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contains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path 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This will usually </a:t>
            </a:r>
            <a:r>
              <a:rPr dirty="0" sz="1100" spc="-5" b="1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>
                <a:latin typeface="Arial"/>
                <a:cs typeface="Arial"/>
              </a:rPr>
              <a:t>shortest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27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75"/>
              <a:t> </a:t>
            </a:r>
            <a:r>
              <a:rPr dirty="0" spc="1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82739"/>
            <a:ext cx="3703320" cy="13303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5">
                <a:latin typeface="Arial"/>
                <a:cs typeface="Arial"/>
              </a:rPr>
              <a:t>Dijkstra’s </a:t>
            </a:r>
            <a:r>
              <a:rPr dirty="0" sz="1100" spc="-5">
                <a:latin typeface="Arial"/>
                <a:cs typeface="Arial"/>
              </a:rPr>
              <a:t>algorithm is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15">
                <a:latin typeface="Arial"/>
                <a:cs typeface="Arial"/>
              </a:rPr>
              <a:t>example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0" b="1">
                <a:latin typeface="Arial"/>
                <a:cs typeface="Arial"/>
              </a:rPr>
              <a:t>greedy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algorithm</a:t>
            </a:r>
            <a:endParaRPr sz="1100">
              <a:latin typeface="Arial"/>
              <a:cs typeface="Arial"/>
            </a:endParaRPr>
          </a:p>
          <a:p>
            <a:pPr algn="ctr" marR="15938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It </a:t>
            </a:r>
            <a:r>
              <a:rPr dirty="0" sz="1000" spc="-10">
                <a:latin typeface="Arial"/>
                <a:cs typeface="Arial"/>
              </a:rPr>
              <a:t>always picks </a:t>
            </a:r>
            <a:r>
              <a:rPr dirty="0" sz="1000" spc="-5">
                <a:latin typeface="Arial"/>
                <a:cs typeface="Arial"/>
              </a:rPr>
              <a:t>the option that currently looks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best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5">
                <a:latin typeface="Arial"/>
                <a:cs typeface="Arial"/>
              </a:rPr>
              <a:t>expands </a:t>
            </a:r>
            <a:r>
              <a:rPr dirty="0" sz="1100" spc="-10">
                <a:latin typeface="Arial"/>
                <a:cs typeface="Arial"/>
              </a:rPr>
              <a:t>each vertex (i.e. examines </a:t>
            </a:r>
            <a:r>
              <a:rPr dirty="0" sz="1100" spc="-5">
                <a:latin typeface="Arial"/>
                <a:cs typeface="Arial"/>
              </a:rPr>
              <a:t>its outgoing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edges)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once</a:t>
            </a:r>
            <a:endParaRPr sz="1100">
              <a:latin typeface="Arial"/>
              <a:cs typeface="Arial"/>
            </a:endParaRPr>
          </a:p>
          <a:p>
            <a:pPr marL="189230" marR="56261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Its </a:t>
            </a:r>
            <a:r>
              <a:rPr dirty="0" sz="1100" spc="-10">
                <a:latin typeface="Arial"/>
                <a:cs typeface="Arial"/>
              </a:rPr>
              <a:t>complexity depends on </a:t>
            </a:r>
            <a:r>
              <a:rPr dirty="0" sz="1100" spc="-5">
                <a:latin typeface="Arial"/>
                <a:cs typeface="Arial"/>
              </a:rPr>
              <a:t>details such as </a:t>
            </a:r>
            <a:r>
              <a:rPr dirty="0" sz="1100" spc="-15">
                <a:latin typeface="Arial"/>
                <a:cs typeface="Arial"/>
              </a:rPr>
              <a:t>graph  </a:t>
            </a:r>
            <a:r>
              <a:rPr dirty="0" sz="1100" spc="-5">
                <a:latin typeface="Arial"/>
                <a:cs typeface="Arial"/>
              </a:rPr>
              <a:t>representation, </a:t>
            </a:r>
            <a:r>
              <a:rPr dirty="0" sz="1100" spc="-20">
                <a:latin typeface="Arial"/>
                <a:cs typeface="Arial"/>
              </a:rPr>
              <a:t>sparsity,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A general </a:t>
            </a:r>
            <a:r>
              <a:rPr dirty="0" sz="1100" spc="-15">
                <a:latin typeface="Arial"/>
                <a:cs typeface="Arial"/>
              </a:rPr>
              <a:t>lower</a:t>
            </a:r>
            <a:r>
              <a:rPr dirty="0" sz="1100" spc="-10">
                <a:latin typeface="Arial"/>
                <a:cs typeface="Arial"/>
              </a:rPr>
              <a:t> bound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15">
                <a:latin typeface="Tahoma"/>
                <a:cs typeface="Tahoma"/>
              </a:rPr>
              <a:t>Θ(</a:t>
            </a:r>
            <a:r>
              <a:rPr dirty="0" sz="1100" spc="15" i="1">
                <a:latin typeface="Arial"/>
                <a:cs typeface="Arial"/>
              </a:rPr>
              <a:t>|E</a:t>
            </a:r>
            <a:r>
              <a:rPr dirty="0" sz="1100" spc="-204" i="1">
                <a:latin typeface="Arial"/>
                <a:cs typeface="Arial"/>
              </a:rPr>
              <a:t> </a:t>
            </a:r>
            <a:r>
              <a:rPr dirty="0" sz="1100" spc="10" i="1">
                <a:latin typeface="Arial"/>
                <a:cs typeface="Arial"/>
              </a:rPr>
              <a:t>|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40">
                <a:latin typeface="Tahoma"/>
                <a:cs typeface="Tahoma"/>
              </a:rPr>
              <a:t>+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0" i="1">
                <a:latin typeface="Arial"/>
                <a:cs typeface="Arial"/>
              </a:rPr>
              <a:t>|V</a:t>
            </a:r>
            <a:r>
              <a:rPr dirty="0" sz="1100" spc="-165" i="1">
                <a:latin typeface="Arial"/>
                <a:cs typeface="Arial"/>
              </a:rPr>
              <a:t> </a:t>
            </a:r>
            <a:r>
              <a:rPr dirty="0" sz="1100" spc="5" i="1">
                <a:latin typeface="Arial"/>
                <a:cs typeface="Arial"/>
              </a:rPr>
              <a:t>|</a:t>
            </a:r>
            <a:r>
              <a:rPr dirty="0" baseline="27777" sz="1200" spc="7">
                <a:latin typeface="Arial"/>
                <a:cs typeface="Arial"/>
              </a:rPr>
              <a:t>2</a:t>
            </a:r>
            <a:r>
              <a:rPr dirty="0" sz="1100" spc="5">
                <a:latin typeface="Tahoma"/>
                <a:cs typeface="Tahoma"/>
              </a:rPr>
              <a:t>)</a:t>
            </a:r>
            <a:r>
              <a:rPr dirty="0" sz="1100" spc="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39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Towards</a:t>
            </a:r>
            <a:r>
              <a:rPr dirty="0" spc="-60"/>
              <a:t> </a:t>
            </a:r>
            <a:r>
              <a:rPr dirty="0" spc="1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93355"/>
            <a:ext cx="3254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10" i="1">
                <a:latin typeface="Arial"/>
                <a:cs typeface="Arial"/>
              </a:rPr>
              <a:t>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F </a:t>
            </a:r>
            <a:r>
              <a:rPr dirty="0" sz="1100" spc="-5">
                <a:latin typeface="Arial"/>
                <a:cs typeface="Arial"/>
              </a:rPr>
              <a:t>in this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graph: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888085"/>
            <a:ext cx="1680209" cy="1680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7357" y="2610855"/>
            <a:ext cx="133350" cy="22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633594"/>
            <a:ext cx="3166110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Why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do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we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bother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exploring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to the south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and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west?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39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Towards</a:t>
            </a:r>
            <a:r>
              <a:rPr dirty="0" spc="-60"/>
              <a:t> </a:t>
            </a:r>
            <a:r>
              <a:rPr dirty="0" spc="1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93355"/>
            <a:ext cx="3254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10" i="1">
                <a:latin typeface="Arial"/>
                <a:cs typeface="Arial"/>
              </a:rPr>
              <a:t>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F </a:t>
            </a:r>
            <a:r>
              <a:rPr dirty="0" sz="1100" spc="-5">
                <a:latin typeface="Arial"/>
                <a:cs typeface="Arial"/>
              </a:rPr>
              <a:t>in this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graph: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888085"/>
            <a:ext cx="1680209" cy="1680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7357" y="2610855"/>
            <a:ext cx="133350" cy="22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633594"/>
            <a:ext cx="3166110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Why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do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we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bother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exploring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to the south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and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west?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39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Towards</a:t>
            </a:r>
            <a:r>
              <a:rPr dirty="0" spc="-60"/>
              <a:t> </a:t>
            </a:r>
            <a:r>
              <a:rPr dirty="0" spc="1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93355"/>
            <a:ext cx="3254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10" i="1">
                <a:latin typeface="Arial"/>
                <a:cs typeface="Arial"/>
              </a:rPr>
              <a:t>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F </a:t>
            </a:r>
            <a:r>
              <a:rPr dirty="0" sz="1100" spc="-5">
                <a:latin typeface="Arial"/>
                <a:cs typeface="Arial"/>
              </a:rPr>
              <a:t>in this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graph: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888085"/>
            <a:ext cx="1680209" cy="1680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7357" y="2610855"/>
            <a:ext cx="133350" cy="22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633594"/>
            <a:ext cx="3166110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Why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do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we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bother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exploring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to the south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and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west?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39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Towards</a:t>
            </a:r>
            <a:r>
              <a:rPr dirty="0" spc="-60"/>
              <a:t> </a:t>
            </a:r>
            <a:r>
              <a:rPr dirty="0" spc="1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93355"/>
            <a:ext cx="3254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Suppose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get from </a:t>
            </a:r>
            <a:r>
              <a:rPr dirty="0" sz="1100" spc="-10" i="1">
                <a:latin typeface="Arial"/>
                <a:cs typeface="Arial"/>
              </a:rPr>
              <a:t>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F </a:t>
            </a:r>
            <a:r>
              <a:rPr dirty="0" sz="1100" spc="-5">
                <a:latin typeface="Arial"/>
                <a:cs typeface="Arial"/>
              </a:rPr>
              <a:t>in this</a:t>
            </a:r>
            <a:r>
              <a:rPr dirty="0" sz="1100" spc="2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graph: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888085"/>
            <a:ext cx="1680209" cy="1680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7357" y="2610855"/>
            <a:ext cx="133350" cy="22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2633594"/>
            <a:ext cx="3166110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Why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do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we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bother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exploring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to the south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and</a:t>
            </a:r>
            <a:r>
              <a:rPr dirty="0" sz="1100" spc="1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D8D8D8"/>
                </a:solidFill>
                <a:latin typeface="Arial"/>
                <a:cs typeface="Arial"/>
              </a:rPr>
              <a:t>west?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39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Towards</a:t>
            </a:r>
            <a:r>
              <a:rPr dirty="0" spc="-60"/>
              <a:t> </a:t>
            </a:r>
            <a:r>
              <a:rPr dirty="0" spc="1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92936"/>
            <a:ext cx="3785870" cy="18084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grid </a:t>
            </a:r>
            <a:r>
              <a:rPr dirty="0" sz="1100" spc="-15">
                <a:latin typeface="Arial"/>
                <a:cs typeface="Arial"/>
              </a:rPr>
              <a:t>example, we know </a:t>
            </a:r>
            <a:r>
              <a:rPr dirty="0" sz="1100" spc="-10">
                <a:latin typeface="Arial"/>
                <a:cs typeface="Arial"/>
              </a:rPr>
              <a:t>exactly where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go</a:t>
            </a:r>
            <a:endParaRPr sz="1100">
              <a:latin typeface="Arial"/>
              <a:cs typeface="Arial"/>
            </a:endParaRPr>
          </a:p>
          <a:p>
            <a:pPr marL="466725" marR="5080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a notion of directions, and </a:t>
            </a:r>
            <a:r>
              <a:rPr dirty="0" sz="1000" spc="-10">
                <a:latin typeface="Arial"/>
                <a:cs typeface="Arial"/>
              </a:rPr>
              <a:t>know </a:t>
            </a:r>
            <a:r>
              <a:rPr dirty="0" sz="1000" spc="-5">
                <a:latin typeface="Arial"/>
                <a:cs typeface="Arial"/>
              </a:rPr>
              <a:t>in which direction  the target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10">
                <a:latin typeface="Arial"/>
                <a:cs typeface="Arial"/>
              </a:rPr>
              <a:t>know </a:t>
            </a:r>
            <a:r>
              <a:rPr dirty="0" sz="1000" spc="-10" b="1">
                <a:latin typeface="Arial"/>
                <a:cs typeface="Arial"/>
              </a:rPr>
              <a:t>how </a:t>
            </a:r>
            <a:r>
              <a:rPr dirty="0" sz="1000" spc="-5" b="1">
                <a:latin typeface="Arial"/>
                <a:cs typeface="Arial"/>
              </a:rPr>
              <a:t>far </a:t>
            </a:r>
            <a:r>
              <a:rPr dirty="0" sz="1000" spc="-10">
                <a:latin typeface="Arial"/>
                <a:cs typeface="Arial"/>
              </a:rPr>
              <a:t>any given vertex </a:t>
            </a:r>
            <a:r>
              <a:rPr dirty="0" sz="1000" spc="-5">
                <a:latin typeface="Arial"/>
                <a:cs typeface="Arial"/>
              </a:rPr>
              <a:t>is from the target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So </a:t>
            </a:r>
            <a:r>
              <a:rPr dirty="0" sz="1100" spc="-5">
                <a:latin typeface="Arial"/>
                <a:cs typeface="Arial"/>
              </a:rPr>
              <a:t>pathfinding </a:t>
            </a:r>
            <a:r>
              <a:rPr dirty="0" sz="1100" spc="-10">
                <a:latin typeface="Arial"/>
                <a:cs typeface="Arial"/>
              </a:rPr>
              <a:t>becomes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trivial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general,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don’t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5">
                <a:latin typeface="Arial"/>
                <a:cs typeface="Arial"/>
              </a:rPr>
              <a:t>exact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466725" marR="244475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would need to already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10">
                <a:latin typeface="Arial"/>
                <a:cs typeface="Arial"/>
              </a:rPr>
              <a:t>solved </a:t>
            </a:r>
            <a:r>
              <a:rPr dirty="0" sz="1000" spc="-5">
                <a:latin typeface="Arial"/>
                <a:cs typeface="Arial"/>
              </a:rPr>
              <a:t>the path-finding  problem</a:t>
            </a:r>
            <a:endParaRPr sz="1000">
              <a:latin typeface="Arial"/>
              <a:cs typeface="Arial"/>
            </a:endParaRPr>
          </a:p>
          <a:p>
            <a:pPr marL="189230" marR="144780" indent="-177165">
              <a:lnSpc>
                <a:spcPct val="102600"/>
              </a:lnSpc>
              <a:spcBef>
                <a:spcPts val="31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But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20">
                <a:latin typeface="Arial"/>
                <a:cs typeface="Arial"/>
              </a:rPr>
              <a:t>may have </a:t>
            </a:r>
            <a:r>
              <a:rPr dirty="0" sz="1100" spc="-10">
                <a:latin typeface="Arial"/>
                <a:cs typeface="Arial"/>
              </a:rPr>
              <a:t>a suitable </a:t>
            </a:r>
            <a:r>
              <a:rPr dirty="0" sz="1100" spc="-5" b="1">
                <a:latin typeface="Arial"/>
                <a:cs typeface="Arial"/>
              </a:rPr>
              <a:t>estimate </a:t>
            </a:r>
            <a:r>
              <a:rPr dirty="0" sz="1100" spc="-5">
                <a:latin typeface="Arial"/>
                <a:cs typeface="Arial"/>
              </a:rPr>
              <a:t>of distances to the  target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39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Towards</a:t>
            </a:r>
            <a:r>
              <a:rPr dirty="0" spc="-60"/>
              <a:t> </a:t>
            </a:r>
            <a:r>
              <a:rPr dirty="0" spc="10"/>
              <a:t>A*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43190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example, </a:t>
            </a:r>
            <a:r>
              <a:rPr dirty="0" sz="1100" spc="-5">
                <a:latin typeface="Arial"/>
                <a:cs typeface="Arial"/>
              </a:rPr>
              <a:t>if the </a:t>
            </a:r>
            <a:r>
              <a:rPr dirty="0" sz="1100" spc="-10">
                <a:latin typeface="Arial"/>
                <a:cs typeface="Arial"/>
              </a:rPr>
              <a:t>edges </a:t>
            </a:r>
            <a:r>
              <a:rPr dirty="0" sz="1100" spc="-5">
                <a:latin typeface="Arial"/>
                <a:cs typeface="Arial"/>
              </a:rPr>
              <a:t>in the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grid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537921"/>
            <a:ext cx="1680209" cy="1680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2193632"/>
            <a:ext cx="3559175" cy="115125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unknown weights on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 edges on the direct paths </a:t>
            </a:r>
            <a:r>
              <a:rPr dirty="0" sz="1000" spc="-15">
                <a:latin typeface="Arial"/>
                <a:cs typeface="Arial"/>
              </a:rPr>
              <a:t>may have </a:t>
            </a:r>
            <a:r>
              <a:rPr dirty="0" sz="1000" spc="-5">
                <a:latin typeface="Arial"/>
                <a:cs typeface="Arial"/>
              </a:rPr>
              <a:t>higher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weights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So it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10">
                <a:latin typeface="Arial"/>
                <a:cs typeface="Arial"/>
              </a:rPr>
              <a:t>make </a:t>
            </a:r>
            <a:r>
              <a:rPr dirty="0" sz="1000" spc="-5">
                <a:latin typeface="Arial"/>
                <a:cs typeface="Arial"/>
              </a:rPr>
              <a:t>sense to </a:t>
            </a:r>
            <a:r>
              <a:rPr dirty="0" sz="1000" spc="-10">
                <a:latin typeface="Arial"/>
                <a:cs typeface="Arial"/>
              </a:rPr>
              <a:t>take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detour</a:t>
            </a:r>
            <a:endParaRPr sz="1000">
              <a:latin typeface="Arial"/>
              <a:cs typeface="Arial"/>
            </a:endParaRPr>
          </a:p>
          <a:p>
            <a:pPr marL="289560" marR="123825" indent="-168275">
              <a:lnSpc>
                <a:spcPts val="1200"/>
              </a:lnSpc>
              <a:spcBef>
                <a:spcPts val="4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But the distance in the unweighted </a:t>
            </a:r>
            <a:r>
              <a:rPr dirty="0" sz="1000" spc="-10">
                <a:latin typeface="Arial"/>
                <a:cs typeface="Arial"/>
              </a:rPr>
              <a:t>version </a:t>
            </a:r>
            <a:r>
              <a:rPr dirty="0" sz="1000" spc="-5">
                <a:latin typeface="Arial"/>
                <a:cs typeface="Arial"/>
              </a:rPr>
              <a:t>(“as the </a:t>
            </a:r>
            <a:r>
              <a:rPr dirty="0" sz="1000" spc="-10">
                <a:latin typeface="Arial"/>
                <a:cs typeface="Arial"/>
              </a:rPr>
              <a:t>crow  </a:t>
            </a:r>
            <a:r>
              <a:rPr dirty="0" sz="1000" spc="-5">
                <a:latin typeface="Arial"/>
                <a:cs typeface="Arial"/>
              </a:rPr>
              <a:t>flies”) can still be used to steer the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search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ts val="115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>
                <a:latin typeface="Arial"/>
                <a:cs typeface="Arial"/>
              </a:rPr>
              <a:t>We </a:t>
            </a:r>
            <a:r>
              <a:rPr dirty="0" sz="1000" spc="-5">
                <a:latin typeface="Arial"/>
                <a:cs typeface="Arial"/>
              </a:rPr>
              <a:t>use it to bias the </a:t>
            </a:r>
            <a:r>
              <a:rPr dirty="0" sz="1000" spc="-10">
                <a:latin typeface="Arial"/>
                <a:cs typeface="Arial"/>
              </a:rPr>
              <a:t>exploration </a:t>
            </a:r>
            <a:r>
              <a:rPr dirty="0" sz="1000" spc="-5">
                <a:latin typeface="Arial"/>
                <a:cs typeface="Arial"/>
              </a:rPr>
              <a:t>to vertices that are “in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right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direction”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3855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The A*</a:t>
            </a:r>
            <a:r>
              <a:rPr dirty="0" spc="-55"/>
              <a:t> </a:t>
            </a:r>
            <a:r>
              <a:rPr dirty="0" spc="1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070723"/>
            <a:ext cx="3764915" cy="11842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257175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5">
                <a:latin typeface="Arial"/>
                <a:cs typeface="Arial"/>
              </a:rPr>
              <a:t>Like Dijkstra’s </a:t>
            </a:r>
            <a:r>
              <a:rPr dirty="0" sz="1100" spc="-5">
                <a:latin typeface="Arial"/>
                <a:cs typeface="Arial"/>
              </a:rPr>
              <a:t>algorithm, A*organises its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as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priority</a:t>
            </a:r>
            <a:r>
              <a:rPr dirty="0" sz="1100" spc="-10">
                <a:latin typeface="Arial"/>
                <a:cs typeface="Arial"/>
              </a:rPr>
              <a:t> queue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5050" sz="1650" spc="-3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value</a:t>
            </a:r>
            <a:r>
              <a:rPr dirty="0" sz="1100" spc="-5">
                <a:latin typeface="Arial"/>
                <a:cs typeface="Arial"/>
              </a:rPr>
              <a:t> associated with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vertex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sz="1100" spc="105" i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5" i="1">
                <a:latin typeface="Arial"/>
                <a:cs typeface="Arial"/>
              </a:rPr>
              <a:t>f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h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v</a:t>
            </a:r>
            <a:r>
              <a:rPr dirty="0" sz="1100" spc="-195" i="1">
                <a:latin typeface="Arial"/>
                <a:cs typeface="Arial"/>
              </a:rPr>
              <a:t> </a:t>
            </a:r>
            <a:r>
              <a:rPr dirty="0" sz="1100" spc="-5">
                <a:latin typeface="Tahoma"/>
                <a:cs typeface="Tahoma"/>
              </a:rPr>
              <a:t>)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 i="1">
                <a:latin typeface="Arial"/>
                <a:cs typeface="Arial"/>
              </a:rPr>
              <a:t>f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22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is the distance from the </a:t>
            </a:r>
            <a:r>
              <a:rPr dirty="0" sz="1000">
                <a:latin typeface="Arial"/>
                <a:cs typeface="Arial"/>
              </a:rPr>
              <a:t>start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 spc="-5" i="1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195"/>
              </a:lnSpc>
            </a:pPr>
            <a:r>
              <a:rPr dirty="0" sz="1000" spc="-10">
                <a:latin typeface="Arial"/>
                <a:cs typeface="Arial"/>
              </a:rPr>
              <a:t>(discovered </a:t>
            </a:r>
            <a:r>
              <a:rPr dirty="0" sz="1000" spc="-5">
                <a:latin typeface="Arial"/>
                <a:cs typeface="Arial"/>
              </a:rPr>
              <a:t>during the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exploration)</a:t>
            </a:r>
            <a:endParaRPr sz="1000">
              <a:latin typeface="Arial"/>
              <a:cs typeface="Arial"/>
            </a:endParaRPr>
          </a:p>
          <a:p>
            <a:pPr marL="466725" marR="220345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 </a:t>
            </a:r>
            <a:r>
              <a:rPr dirty="0" sz="1000">
                <a:latin typeface="Tahoma"/>
                <a:cs typeface="Tahoma"/>
              </a:rPr>
              <a:t>) </a:t>
            </a:r>
            <a:r>
              <a:rPr dirty="0" sz="1000" spc="-5">
                <a:latin typeface="Arial"/>
                <a:cs typeface="Arial"/>
              </a:rPr>
              <a:t>is an estimate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the distance from </a:t>
            </a:r>
            <a:r>
              <a:rPr dirty="0" sz="1000" spc="-5" i="1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to the target  (must be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provided)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514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Estimate</a:t>
            </a:r>
            <a:r>
              <a:rPr dirty="0" spc="-60"/>
              <a:t> </a:t>
            </a:r>
            <a:r>
              <a:rPr dirty="0" spc="1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81288"/>
            <a:ext cx="3798570" cy="13995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A* relies </a:t>
            </a:r>
            <a:r>
              <a:rPr dirty="0" sz="1100" spc="-10">
                <a:latin typeface="Arial"/>
                <a:cs typeface="Arial"/>
              </a:rPr>
              <a:t>on an </a:t>
            </a:r>
            <a:r>
              <a:rPr dirty="0" sz="1100" spc="-5">
                <a:latin typeface="Arial"/>
                <a:cs typeface="Arial"/>
              </a:rPr>
              <a:t>estimate function </a:t>
            </a:r>
            <a:r>
              <a:rPr dirty="0" sz="1100" spc="-10" i="1">
                <a:latin typeface="Arial"/>
                <a:cs typeface="Arial"/>
              </a:rPr>
              <a:t>h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189230" marR="5080" indent="-177165">
              <a:lnSpc>
                <a:spcPts val="1200"/>
              </a:lnSpc>
              <a:spcBef>
                <a:spcPts val="31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This function should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some </a:t>
            </a:r>
            <a:r>
              <a:rPr dirty="0" sz="1100" spc="-5">
                <a:latin typeface="Arial"/>
                <a:cs typeface="Arial"/>
              </a:rPr>
              <a:t>properties in order to </a:t>
            </a:r>
            <a:r>
              <a:rPr dirty="0" sz="1100" spc="-10">
                <a:latin typeface="Arial"/>
                <a:cs typeface="Arial"/>
              </a:rPr>
              <a:t>work  well: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5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It needs to be cheap to compute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vertex</a:t>
            </a:r>
            <a:endParaRPr sz="1000">
              <a:latin typeface="Arial"/>
              <a:cs typeface="Arial"/>
            </a:endParaRPr>
          </a:p>
          <a:p>
            <a:pPr marL="466725" marR="10160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It needs to be an </a:t>
            </a:r>
            <a:r>
              <a:rPr dirty="0" sz="1000" spc="-5" b="1">
                <a:latin typeface="Arial"/>
                <a:cs typeface="Arial"/>
              </a:rPr>
              <a:t>underapproximation</a:t>
            </a:r>
            <a:r>
              <a:rPr dirty="0" sz="1000" spc="-5">
                <a:latin typeface="Arial"/>
                <a:cs typeface="Arial"/>
              </a:rPr>
              <a:t>, i.e.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 </a:t>
            </a:r>
            <a:r>
              <a:rPr dirty="0" sz="1000">
                <a:latin typeface="Tahoma"/>
                <a:cs typeface="Tahoma"/>
              </a:rPr>
              <a:t>) </a:t>
            </a:r>
            <a:r>
              <a:rPr dirty="0" sz="1000" spc="-5">
                <a:latin typeface="Arial"/>
                <a:cs typeface="Arial"/>
              </a:rPr>
              <a:t>cannot be  greater than the actual distance to the target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(otherwise a suboptimal path can be </a:t>
            </a:r>
            <a:r>
              <a:rPr dirty="0" sz="1000" spc="-10">
                <a:latin typeface="Arial"/>
                <a:cs typeface="Arial"/>
              </a:rPr>
              <a:t>found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first)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to find such </a:t>
            </a:r>
            <a:r>
              <a:rPr dirty="0" sz="1100" spc="-10">
                <a:latin typeface="Arial"/>
                <a:cs typeface="Arial"/>
              </a:rPr>
              <a:t>an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estimate?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41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State </a:t>
            </a:r>
            <a:r>
              <a:rPr dirty="0" spc="5"/>
              <a:t>graphs </a:t>
            </a:r>
            <a:r>
              <a:rPr dirty="0" spc="10"/>
              <a:t>and</a:t>
            </a:r>
            <a:r>
              <a:rPr dirty="0" spc="-70"/>
              <a:t> </a:t>
            </a:r>
            <a:r>
              <a:rPr dirty="0" spc="10"/>
              <a:t>relaxations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/>
              <a:t>Common </a:t>
            </a:r>
            <a:r>
              <a:rPr dirty="0" sz="1100" spc="-5"/>
              <a:t>case: the </a:t>
            </a:r>
            <a:r>
              <a:rPr dirty="0" sz="1100" spc="-15"/>
              <a:t>graph </a:t>
            </a:r>
            <a:r>
              <a:rPr dirty="0" sz="1100" spc="-5"/>
              <a:t>represents </a:t>
            </a:r>
            <a:r>
              <a:rPr dirty="0" sz="1100" spc="-10"/>
              <a:t>some</a:t>
            </a:r>
            <a:r>
              <a:rPr dirty="0" sz="1100" spc="-30"/>
              <a:t> </a:t>
            </a:r>
            <a:r>
              <a:rPr dirty="0" sz="1100" spc="-10" b="1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/>
              <a:t>Vertices </a:t>
            </a:r>
            <a:r>
              <a:rPr dirty="0" sz="1000" spc="-5"/>
              <a:t>are </a:t>
            </a:r>
            <a:r>
              <a:rPr dirty="0" sz="1000" spc="-5" b="1">
                <a:latin typeface="Arial"/>
                <a:cs typeface="Arial"/>
              </a:rPr>
              <a:t>states </a:t>
            </a:r>
            <a:r>
              <a:rPr dirty="0" sz="1000" spc="-5"/>
              <a:t>of the</a:t>
            </a:r>
            <a:r>
              <a:rPr dirty="0" sz="1000" spc="-65"/>
              <a:t> </a:t>
            </a:r>
            <a:r>
              <a:rPr dirty="0" sz="1000" spc="-5"/>
              <a:t>system</a:t>
            </a:r>
            <a:endParaRPr sz="1000">
              <a:latin typeface="Arial"/>
              <a:cs typeface="Arial"/>
            </a:endParaRPr>
          </a:p>
          <a:p>
            <a:pPr marL="335280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/>
              <a:t>Edges are</a:t>
            </a:r>
            <a:r>
              <a:rPr dirty="0" sz="1000" spc="-70"/>
              <a:t> </a:t>
            </a:r>
            <a:r>
              <a:rPr dirty="0" sz="1000" spc="-5" b="1">
                <a:latin typeface="Arial"/>
                <a:cs typeface="Arial"/>
              </a:rPr>
              <a:t>transitions</a:t>
            </a:r>
            <a:endParaRPr sz="1000">
              <a:latin typeface="Arial"/>
              <a:cs typeface="Arial"/>
            </a:endParaRPr>
          </a:p>
          <a:p>
            <a:pPr marL="335280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/>
              <a:t>We </a:t>
            </a:r>
            <a:r>
              <a:rPr dirty="0" sz="1000" spc="-10"/>
              <a:t>want </a:t>
            </a:r>
            <a:r>
              <a:rPr dirty="0" sz="1000" spc="-5"/>
              <a:t>to go from some initial to some final</a:t>
            </a:r>
            <a:r>
              <a:rPr dirty="0" sz="1000" spc="-30"/>
              <a:t> </a:t>
            </a:r>
            <a:r>
              <a:rPr dirty="0" sz="1000" spc="-5"/>
              <a:t>state</a:t>
            </a:r>
            <a:endParaRPr sz="1000">
              <a:latin typeface="Lucida Sans Unicode"/>
              <a:cs typeface="Lucida Sans Unicode"/>
            </a:endParaRPr>
          </a:p>
          <a:p>
            <a:pPr marL="48895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/>
              <a:t>This </a:t>
            </a:r>
            <a:r>
              <a:rPr dirty="0" sz="1100" spc="-15"/>
              <a:t>graph </a:t>
            </a:r>
            <a:r>
              <a:rPr dirty="0" sz="1100" spc="-5"/>
              <a:t>is potentially</a:t>
            </a:r>
            <a:r>
              <a:rPr dirty="0" sz="1100" spc="-110"/>
              <a:t> </a:t>
            </a:r>
            <a:r>
              <a:rPr dirty="0" sz="1100" spc="-10"/>
              <a:t>huge</a:t>
            </a:r>
            <a:endParaRPr sz="1100">
              <a:latin typeface="Lucida Sans Unicode"/>
              <a:cs typeface="Lucida Sans Unicode"/>
            </a:endParaRPr>
          </a:p>
          <a:p>
            <a:pPr marL="502920" marR="95885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/>
              <a:t>We </a:t>
            </a:r>
            <a:r>
              <a:rPr dirty="0" sz="1000" spc="-5"/>
              <a:t>do </a:t>
            </a:r>
            <a:r>
              <a:rPr dirty="0" sz="1000" spc="-5" b="1">
                <a:latin typeface="Arial"/>
                <a:cs typeface="Arial"/>
              </a:rPr>
              <a:t>not </a:t>
            </a:r>
            <a:r>
              <a:rPr dirty="0" sz="1000" spc="-10"/>
              <a:t>want </a:t>
            </a:r>
            <a:r>
              <a:rPr dirty="0" sz="1000" spc="-5"/>
              <a:t>to create the whole </a:t>
            </a:r>
            <a:r>
              <a:rPr dirty="0" sz="1000" spc="-10"/>
              <a:t>graph before </a:t>
            </a:r>
            <a:r>
              <a:rPr dirty="0" sz="1000" spc="-5"/>
              <a:t>looking  </a:t>
            </a:r>
            <a:r>
              <a:rPr dirty="0" sz="1000" spc="-15"/>
              <a:t>for </a:t>
            </a:r>
            <a:r>
              <a:rPr dirty="0" sz="1000" spc="-5"/>
              <a:t>a</a:t>
            </a:r>
            <a:r>
              <a:rPr dirty="0" sz="1000"/>
              <a:t> </a:t>
            </a:r>
            <a:r>
              <a:rPr dirty="0" sz="1000" spc="-5"/>
              <a:t>path</a:t>
            </a:r>
            <a:endParaRPr sz="1000">
              <a:latin typeface="Arial"/>
              <a:cs typeface="Arial"/>
            </a:endParaRPr>
          </a:p>
          <a:p>
            <a:pPr marL="502920" marR="5080" indent="-168275">
              <a:lnSpc>
                <a:spcPts val="1200"/>
              </a:lnSpc>
              <a:spcBef>
                <a:spcPts val="3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/>
              <a:t>Instead, </a:t>
            </a:r>
            <a:r>
              <a:rPr dirty="0" sz="1000" spc="-10"/>
              <a:t>we want </a:t>
            </a:r>
            <a:r>
              <a:rPr dirty="0" sz="1000" spc="-5"/>
              <a:t>to create vertices only when needed ("on  the</a:t>
            </a:r>
            <a:r>
              <a:rPr dirty="0" sz="1000" spc="-10"/>
              <a:t> </a:t>
            </a:r>
            <a:r>
              <a:rPr dirty="0" sz="1000" spc="-5"/>
              <a:t>fly")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36950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Recap: </a:t>
            </a:r>
            <a:r>
              <a:rPr dirty="0" spc="5"/>
              <a:t>breadth-first </a:t>
            </a:r>
            <a:r>
              <a:rPr dirty="0" spc="10"/>
              <a:t>search </a:t>
            </a:r>
            <a:r>
              <a:rPr dirty="0" spc="-5"/>
              <a:t>for </a:t>
            </a:r>
            <a:r>
              <a:rPr dirty="0" spc="15"/>
              <a:t>shortest</a:t>
            </a:r>
            <a:r>
              <a:rPr dirty="0" spc="100"/>
              <a:t> </a:t>
            </a:r>
            <a:r>
              <a:rPr dirty="0" spc="1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877085"/>
            <a:ext cx="3693795" cy="16275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is organised as </a:t>
            </a:r>
            <a:r>
              <a:rPr dirty="0" sz="1100" spc="-10">
                <a:latin typeface="Arial"/>
                <a:cs typeface="Arial"/>
              </a:rPr>
              <a:t>a queue rather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stack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5">
                <a:latin typeface="Arial"/>
                <a:cs typeface="Arial"/>
              </a:rPr>
              <a:t>"layers" </a:t>
            </a:r>
            <a:r>
              <a:rPr dirty="0" sz="1100" spc="-5">
                <a:latin typeface="Arial"/>
                <a:cs typeface="Arial"/>
              </a:rPr>
              <a:t>(see </a:t>
            </a:r>
            <a:r>
              <a:rPr dirty="0" sz="1100" spc="-15">
                <a:latin typeface="Arial"/>
                <a:cs typeface="Arial"/>
              </a:rPr>
              <a:t>next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slide)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5">
                <a:latin typeface="Arial"/>
                <a:cs typeface="Arial"/>
              </a:rPr>
              <a:t>Vertices </a:t>
            </a:r>
            <a:r>
              <a:rPr dirty="0" sz="1100" spc="-5">
                <a:latin typeface="Arial"/>
                <a:cs typeface="Arial"/>
              </a:rPr>
              <a:t>along the path are </a:t>
            </a:r>
            <a:r>
              <a:rPr dirty="0" sz="1100" spc="-5" b="1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preserved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</a:t>
            </a:r>
            <a:endParaRPr sz="1100">
              <a:latin typeface="Arial"/>
              <a:cs typeface="Arial"/>
            </a:endParaRPr>
          </a:p>
          <a:p>
            <a:pPr marL="189230" marR="174625" indent="-177165">
              <a:lnSpc>
                <a:spcPts val="1200"/>
              </a:lnSpc>
              <a:spcBef>
                <a:spcPts val="31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reconstruct the path </a:t>
            </a:r>
            <a:r>
              <a:rPr dirty="0" sz="1100" spc="-10">
                <a:latin typeface="Arial"/>
                <a:cs typeface="Arial"/>
              </a:rPr>
              <a:t>once </a:t>
            </a:r>
            <a:r>
              <a:rPr dirty="0" sz="1100" spc="-5">
                <a:latin typeface="Arial"/>
                <a:cs typeface="Arial"/>
              </a:rPr>
              <a:t>the target has </a:t>
            </a:r>
            <a:r>
              <a:rPr dirty="0" sz="1100" spc="-10">
                <a:latin typeface="Arial"/>
                <a:cs typeface="Arial"/>
              </a:rPr>
              <a:t>been  </a:t>
            </a:r>
            <a:r>
              <a:rPr dirty="0" sz="1100" spc="-15">
                <a:latin typeface="Arial"/>
                <a:cs typeface="Arial"/>
              </a:rPr>
              <a:t>found:</a:t>
            </a:r>
            <a:endParaRPr sz="1100">
              <a:latin typeface="Arial"/>
              <a:cs typeface="Arial"/>
            </a:endParaRPr>
          </a:p>
          <a:p>
            <a:pPr marL="466725" marR="34925" indent="-168275">
              <a:lnSpc>
                <a:spcPct val="100000"/>
              </a:lnSpc>
              <a:spcBef>
                <a:spcPts val="15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Either based on the distances from the </a:t>
            </a:r>
            <a:r>
              <a:rPr dirty="0" sz="1000">
                <a:latin typeface="Arial"/>
                <a:cs typeface="Arial"/>
              </a:rPr>
              <a:t>start </a:t>
            </a:r>
            <a:r>
              <a:rPr dirty="0" sz="1000" spc="-5">
                <a:latin typeface="Arial"/>
                <a:cs typeface="Arial"/>
              </a:rPr>
              <a:t>stored in the  closed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  <a:p>
            <a:pPr marL="466725" marR="80645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Or using an </a:t>
            </a:r>
            <a:r>
              <a:rPr dirty="0" sz="1000" spc="-10">
                <a:latin typeface="Arial"/>
                <a:cs typeface="Arial"/>
              </a:rPr>
              <a:t>extra </a:t>
            </a:r>
            <a:r>
              <a:rPr dirty="0" sz="1000" spc="-5">
                <a:latin typeface="Arial"/>
                <a:cs typeface="Arial"/>
              </a:rPr>
              <a:t>map that remembers from which other 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>
                <a:latin typeface="Arial"/>
                <a:cs typeface="Arial"/>
              </a:rPr>
              <a:t>each </a:t>
            </a:r>
            <a:r>
              <a:rPr dirty="0" sz="1000" spc="-10">
                <a:latin typeface="Arial"/>
                <a:cs typeface="Arial"/>
              </a:rPr>
              <a:t>vertex was</a:t>
            </a:r>
            <a:r>
              <a:rPr dirty="0" sz="1000" spc="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reached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851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State </a:t>
            </a:r>
            <a:r>
              <a:rPr dirty="0" spc="5"/>
              <a:t>graphs:</a:t>
            </a:r>
            <a:r>
              <a:rPr dirty="0" spc="2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69504"/>
            <a:ext cx="3541395" cy="8223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89230" marR="5080" indent="-177165">
              <a:lnSpc>
                <a:spcPts val="1200"/>
              </a:lnSpc>
              <a:spcBef>
                <a:spcPts val="229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9-puzzle consists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3*3 square (bigger </a:t>
            </a:r>
            <a:r>
              <a:rPr dirty="0" sz="1100" spc="-10">
                <a:latin typeface="Arial"/>
                <a:cs typeface="Arial"/>
              </a:rPr>
              <a:t>versions  </a:t>
            </a:r>
            <a:r>
              <a:rPr dirty="0" sz="1100" spc="-5">
                <a:latin typeface="Arial"/>
                <a:cs typeface="Arial"/>
              </a:rPr>
              <a:t>also</a:t>
            </a:r>
            <a:r>
              <a:rPr dirty="0" sz="1100" spc="-10">
                <a:latin typeface="Arial"/>
                <a:cs typeface="Arial"/>
              </a:rPr>
              <a:t> exist)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5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Eight tiles numbered 1,. . .</a:t>
            </a:r>
            <a:r>
              <a:rPr dirty="0" sz="1000" spc="-2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,8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One hole which adjacent tiles can be </a:t>
            </a:r>
            <a:r>
              <a:rPr dirty="0" sz="1000" spc="-15">
                <a:latin typeface="Arial"/>
                <a:cs typeface="Arial"/>
              </a:rPr>
              <a:t>moved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into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Goal is to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all the tiles in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order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1593938"/>
            <a:ext cx="1985009" cy="107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851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State </a:t>
            </a:r>
            <a:r>
              <a:rPr dirty="0" spc="5"/>
              <a:t>graphs:</a:t>
            </a:r>
            <a:r>
              <a:rPr dirty="0" spc="2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92339"/>
            <a:ext cx="3427729" cy="131000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state </a:t>
            </a:r>
            <a:r>
              <a:rPr dirty="0" sz="1100" spc="-15">
                <a:latin typeface="Arial"/>
                <a:cs typeface="Arial"/>
              </a:rPr>
              <a:t>graph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9-puzzle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has</a:t>
            </a:r>
            <a:endParaRPr sz="1100">
              <a:latin typeface="Arial"/>
              <a:cs typeface="Arial"/>
            </a:endParaRPr>
          </a:p>
          <a:p>
            <a:pPr algn="ctr" marL="28130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One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each permutation of the tiles and</a:t>
            </a:r>
            <a:r>
              <a:rPr dirty="0" sz="1000" spc="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hole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Edges corresponding to </a:t>
            </a:r>
            <a:r>
              <a:rPr dirty="0" sz="1000" spc="-15">
                <a:latin typeface="Arial"/>
                <a:cs typeface="Arial"/>
              </a:rPr>
              <a:t>moves </a:t>
            </a:r>
            <a:r>
              <a:rPr dirty="0" sz="1000" spc="-5">
                <a:latin typeface="Arial"/>
                <a:cs typeface="Arial"/>
              </a:rPr>
              <a:t>in the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puzzle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total of </a:t>
            </a:r>
            <a:r>
              <a:rPr dirty="0" sz="1100" spc="-15">
                <a:latin typeface="Arial"/>
                <a:cs typeface="Arial"/>
              </a:rPr>
              <a:t>9</a:t>
            </a:r>
            <a:r>
              <a:rPr dirty="0" sz="1100" spc="-15">
                <a:latin typeface="Tahoma"/>
                <a:cs typeface="Tahoma"/>
              </a:rPr>
              <a:t>! </a:t>
            </a:r>
            <a:r>
              <a:rPr dirty="0" sz="1100" spc="40">
                <a:latin typeface="Tahoma"/>
                <a:cs typeface="Tahoma"/>
              </a:rPr>
              <a:t>= </a:t>
            </a:r>
            <a:r>
              <a:rPr dirty="0" sz="1100" spc="-10">
                <a:latin typeface="Arial"/>
                <a:cs typeface="Arial"/>
              </a:rPr>
              <a:t>362880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  <a:p>
            <a:pPr algn="ctr" marL="189230" marR="508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(and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16</a:t>
            </a:r>
            <a:r>
              <a:rPr dirty="0" sz="1100" spc="-15">
                <a:latin typeface="Tahoma"/>
                <a:cs typeface="Tahoma"/>
              </a:rPr>
              <a:t>!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Arial"/>
                <a:cs typeface="Arial"/>
              </a:rPr>
              <a:t>20</a:t>
            </a:r>
            <a:r>
              <a:rPr dirty="0" sz="1100" spc="-4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30">
                <a:latin typeface="Arial"/>
                <a:cs typeface="Arial"/>
              </a:rPr>
              <a:t>922</a:t>
            </a:r>
            <a:r>
              <a:rPr dirty="0" sz="1100" spc="-3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30">
                <a:latin typeface="Arial"/>
                <a:cs typeface="Arial"/>
              </a:rPr>
              <a:t>789</a:t>
            </a:r>
            <a:r>
              <a:rPr dirty="0" sz="1100" spc="-3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30">
                <a:latin typeface="Arial"/>
                <a:cs typeface="Arial"/>
              </a:rPr>
              <a:t>888</a:t>
            </a:r>
            <a:r>
              <a:rPr dirty="0" sz="1100" spc="-30" i="1">
                <a:latin typeface="Verdana"/>
                <a:cs typeface="Verdana"/>
              </a:rPr>
              <a:t>,</a:t>
            </a:r>
            <a:r>
              <a:rPr dirty="0" sz="1100" spc="-210" i="1">
                <a:latin typeface="Verdana"/>
                <a:cs typeface="Verdana"/>
              </a:rPr>
              <a:t> </a:t>
            </a:r>
            <a:r>
              <a:rPr dirty="0" sz="1100" spc="-10">
                <a:latin typeface="Arial"/>
                <a:cs typeface="Arial"/>
              </a:rPr>
              <a:t>000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4*4</a:t>
            </a:r>
            <a:r>
              <a:rPr dirty="0" sz="1100" spc="-10">
                <a:latin typeface="Arial"/>
                <a:cs typeface="Arial"/>
              </a:rPr>
              <a:t> version)  </a:t>
            </a:r>
            <a:r>
              <a:rPr dirty="0" sz="1100" spc="-5">
                <a:latin typeface="Arial"/>
                <a:cs typeface="Arial"/>
              </a:rPr>
              <a:t>so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really don’t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construct the whole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graph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On-the-fly search using A* helps </a:t>
            </a:r>
            <a:r>
              <a:rPr dirty="0" sz="1100" spc="-20">
                <a:latin typeface="Arial"/>
                <a:cs typeface="Arial"/>
              </a:rPr>
              <a:t>avoid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41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State </a:t>
            </a:r>
            <a:r>
              <a:rPr dirty="0" spc="5"/>
              <a:t>graphs </a:t>
            </a:r>
            <a:r>
              <a:rPr dirty="0" spc="10"/>
              <a:t>and</a:t>
            </a:r>
            <a:r>
              <a:rPr dirty="0" spc="-70"/>
              <a:t> </a:t>
            </a:r>
            <a:r>
              <a:rPr dirty="0" spc="10"/>
              <a:t>relaxations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85696"/>
            <a:ext cx="3794125" cy="1396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Estimate functions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state </a:t>
            </a:r>
            <a:r>
              <a:rPr dirty="0" sz="1100" spc="-10">
                <a:latin typeface="Arial"/>
                <a:cs typeface="Arial"/>
              </a:rPr>
              <a:t>graphs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found </a:t>
            </a:r>
            <a:r>
              <a:rPr dirty="0" sz="1100" spc="-10">
                <a:latin typeface="Arial"/>
                <a:cs typeface="Arial"/>
              </a:rPr>
              <a:t>based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5" b="1">
                <a:latin typeface="Arial"/>
                <a:cs typeface="Arial"/>
              </a:rPr>
              <a:t>relaxations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Idea: relax the </a:t>
            </a:r>
            <a:r>
              <a:rPr dirty="0" sz="1100" spc="-10">
                <a:latin typeface="Arial"/>
                <a:cs typeface="Arial"/>
              </a:rPr>
              <a:t>interaction between </a:t>
            </a:r>
            <a:r>
              <a:rPr dirty="0" sz="1100" spc="-5">
                <a:latin typeface="Arial"/>
                <a:cs typeface="Arial"/>
              </a:rPr>
              <a:t>parts, so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5">
                <a:latin typeface="Arial"/>
                <a:cs typeface="Arial"/>
              </a:rPr>
              <a:t>can </a:t>
            </a:r>
            <a:r>
              <a:rPr dirty="0" sz="1000" spc="-15">
                <a:latin typeface="Arial"/>
                <a:cs typeface="Arial"/>
              </a:rPr>
              <a:t>move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independently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195"/>
              </a:lnSpc>
            </a:pPr>
            <a:r>
              <a:rPr dirty="0" sz="1000" spc="-5">
                <a:latin typeface="Arial"/>
                <a:cs typeface="Arial"/>
              </a:rPr>
              <a:t>(so it is easier to compute the distance in the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relaxation)</a:t>
            </a:r>
            <a:endParaRPr sz="1000">
              <a:latin typeface="Arial"/>
              <a:cs typeface="Arial"/>
            </a:endParaRPr>
          </a:p>
          <a:p>
            <a:pPr marL="466725" marR="5080" indent="-168275">
              <a:lnSpc>
                <a:spcPts val="1200"/>
              </a:lnSpc>
              <a:spcBef>
                <a:spcPts val="3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All </a:t>
            </a:r>
            <a:r>
              <a:rPr dirty="0" sz="1000" spc="-15">
                <a:latin typeface="Arial"/>
                <a:cs typeface="Arial"/>
              </a:rPr>
              <a:t>moves </a:t>
            </a:r>
            <a:r>
              <a:rPr dirty="0" sz="1000" spc="-5">
                <a:latin typeface="Arial"/>
                <a:cs typeface="Arial"/>
              </a:rPr>
              <a:t>in the original system are still in the relaxation  (so the distance in the relaxation is an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underapproximation)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0">
                <a:latin typeface="Arial"/>
                <a:cs typeface="Arial"/>
              </a:rPr>
              <a:t>Let’s have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look at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works </a:t>
            </a:r>
            <a:r>
              <a:rPr dirty="0" sz="1100" spc="-5">
                <a:latin typeface="Arial"/>
                <a:cs typeface="Arial"/>
              </a:rPr>
              <a:t>in the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9-puzzle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851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State </a:t>
            </a:r>
            <a:r>
              <a:rPr dirty="0" spc="5"/>
              <a:t>graphs:</a:t>
            </a:r>
            <a:r>
              <a:rPr dirty="0" spc="2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880527"/>
            <a:ext cx="3483610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9-puzzle,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parts </a:t>
            </a:r>
            <a:r>
              <a:rPr dirty="0" sz="1100" spc="-5">
                <a:latin typeface="Arial"/>
                <a:cs typeface="Arial"/>
              </a:rPr>
              <a:t>are the </a:t>
            </a:r>
            <a:r>
              <a:rPr dirty="0" sz="1100" spc="-10">
                <a:latin typeface="Arial"/>
                <a:cs typeface="Arial"/>
              </a:rPr>
              <a:t>numbered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tiles</a:t>
            </a:r>
            <a:endParaRPr sz="1100">
              <a:latin typeface="Arial"/>
              <a:cs typeface="Arial"/>
            </a:endParaRPr>
          </a:p>
          <a:p>
            <a:pPr marL="189230" marR="901065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Their </a:t>
            </a:r>
            <a:r>
              <a:rPr dirty="0" sz="1100" spc="-20">
                <a:latin typeface="Arial"/>
                <a:cs typeface="Arial"/>
              </a:rPr>
              <a:t>moves </a:t>
            </a:r>
            <a:r>
              <a:rPr dirty="0" sz="1100" spc="-5">
                <a:latin typeface="Arial"/>
                <a:cs typeface="Arial"/>
              </a:rPr>
              <a:t>are not independent  (because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cannot share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position)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relax the system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removing </a:t>
            </a:r>
            <a:r>
              <a:rPr dirty="0" sz="1100" spc="-5">
                <a:latin typeface="Arial"/>
                <a:cs typeface="Arial"/>
              </a:rPr>
              <a:t>this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constraint</a:t>
            </a:r>
            <a:endParaRPr sz="1100">
              <a:latin typeface="Arial"/>
              <a:cs typeface="Arial"/>
            </a:endParaRPr>
          </a:p>
          <a:p>
            <a:pPr marL="189230" marR="15875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the relaxation,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20">
                <a:latin typeface="Arial"/>
                <a:cs typeface="Arial"/>
              </a:rPr>
              <a:t>move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5">
                <a:latin typeface="Arial"/>
                <a:cs typeface="Arial"/>
              </a:rPr>
              <a:t>tile to its place  independently</a:t>
            </a:r>
            <a:endParaRPr sz="1100">
              <a:latin typeface="Arial"/>
              <a:cs typeface="Arial"/>
            </a:endParaRPr>
          </a:p>
          <a:p>
            <a:pPr marL="189230" marR="508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distance in the relaxation is the </a:t>
            </a:r>
            <a:r>
              <a:rPr dirty="0" sz="1100" spc="-10">
                <a:latin typeface="Arial"/>
                <a:cs typeface="Arial"/>
              </a:rPr>
              <a:t>sum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15">
                <a:latin typeface="Arial"/>
                <a:cs typeface="Arial"/>
              </a:rPr>
              <a:t>tile’s  </a:t>
            </a:r>
            <a:r>
              <a:rPr dirty="0" sz="1100" spc="-5">
                <a:latin typeface="Arial"/>
                <a:cs typeface="Arial"/>
              </a:rPr>
              <a:t>distance to its target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position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851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State </a:t>
            </a:r>
            <a:r>
              <a:rPr dirty="0" spc="5"/>
              <a:t>graphs:</a:t>
            </a:r>
            <a:r>
              <a:rPr dirty="0" spc="2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60042"/>
            <a:ext cx="2571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example, </a:t>
            </a:r>
            <a:r>
              <a:rPr dirty="0" sz="1100" spc="-5">
                <a:latin typeface="Arial"/>
                <a:cs typeface="Arial"/>
              </a:rPr>
              <a:t>this state in the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9-puzzle: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95" y="1153109"/>
            <a:ext cx="461010" cy="461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589620"/>
            <a:ext cx="3268979" cy="8470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5">
                <a:latin typeface="Arial"/>
                <a:cs typeface="Arial"/>
              </a:rPr>
              <a:t>gets the </a:t>
            </a:r>
            <a:r>
              <a:rPr dirty="0" sz="1100" spc="-15">
                <a:latin typeface="Arial"/>
                <a:cs typeface="Arial"/>
              </a:rPr>
              <a:t>value </a:t>
            </a:r>
            <a:r>
              <a:rPr dirty="0" sz="1100" spc="-5">
                <a:latin typeface="Arial"/>
                <a:cs typeface="Arial"/>
              </a:rPr>
              <a:t>8,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because</a:t>
            </a:r>
            <a:endParaRPr sz="1100">
              <a:latin typeface="Arial"/>
              <a:cs typeface="Arial"/>
            </a:endParaRPr>
          </a:p>
          <a:p>
            <a:pPr marL="121920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Tiles 1, 5, 8 are in their target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position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Tiles 2,3 are 1 step </a:t>
            </a:r>
            <a:r>
              <a:rPr dirty="0" sz="1000" spc="-20">
                <a:latin typeface="Arial"/>
                <a:cs typeface="Arial"/>
              </a:rPr>
              <a:t>away </a:t>
            </a:r>
            <a:r>
              <a:rPr dirty="0" sz="1000" spc="-5">
                <a:latin typeface="Arial"/>
                <a:cs typeface="Arial"/>
              </a:rPr>
              <a:t>from their target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ts val="1195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Tiles 4,6,7 are 2 steps </a:t>
            </a:r>
            <a:r>
              <a:rPr dirty="0" sz="1000" spc="-20">
                <a:latin typeface="Arial"/>
                <a:cs typeface="Arial"/>
              </a:rPr>
              <a:t>away </a:t>
            </a:r>
            <a:r>
              <a:rPr dirty="0" sz="1000" spc="-5">
                <a:latin typeface="Arial"/>
                <a:cs typeface="Arial"/>
              </a:rPr>
              <a:t>from their target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location</a:t>
            </a:r>
            <a:endParaRPr sz="1000">
              <a:latin typeface="Arial"/>
              <a:cs typeface="Arial"/>
            </a:endParaRPr>
          </a:p>
          <a:p>
            <a:pPr marL="121920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8333" sz="1500" spc="2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1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1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2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2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2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10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531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0"/>
              <a:t>Why </a:t>
            </a:r>
            <a:r>
              <a:rPr dirty="0" spc="5"/>
              <a:t>breadth-first </a:t>
            </a:r>
            <a:r>
              <a:rPr dirty="0" spc="10"/>
              <a:t>search</a:t>
            </a:r>
            <a:r>
              <a:rPr dirty="0" spc="-5"/>
              <a:t> </a:t>
            </a:r>
            <a:r>
              <a:rPr dirty="0" spc="1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27201"/>
            <a:ext cx="3759835" cy="19735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BFS advances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"layers":</a:t>
            </a:r>
            <a:endParaRPr sz="1100">
              <a:latin typeface="Arial"/>
              <a:cs typeface="Arial"/>
            </a:endParaRPr>
          </a:p>
          <a:p>
            <a:pPr marL="466725" marR="89535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8333" sz="1500" spc="3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each </a:t>
            </a:r>
            <a:r>
              <a:rPr dirty="0" sz="1000" spc="-10">
                <a:latin typeface="Arial"/>
                <a:cs typeface="Arial"/>
              </a:rPr>
              <a:t>vertex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, define </a:t>
            </a:r>
            <a:r>
              <a:rPr dirty="0" sz="1000" spc="-5" i="1">
                <a:latin typeface="Arial"/>
                <a:cs typeface="Arial"/>
              </a:rPr>
              <a:t>f</a:t>
            </a:r>
            <a:r>
              <a:rPr dirty="0" sz="1000" spc="-14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to be the distance from the  </a:t>
            </a:r>
            <a:r>
              <a:rPr dirty="0" sz="1000">
                <a:latin typeface="Arial"/>
                <a:cs typeface="Arial"/>
              </a:rPr>
              <a:t>start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 spc="-5" i="1">
                <a:latin typeface="Arial"/>
                <a:cs typeface="Arial"/>
              </a:rPr>
              <a:t>v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9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BFS first visits first all vertices </a:t>
            </a:r>
            <a:r>
              <a:rPr dirty="0" sz="1000" spc="-5" i="1">
                <a:latin typeface="Arial"/>
                <a:cs typeface="Arial"/>
              </a:rPr>
              <a:t>v </a:t>
            </a:r>
            <a:r>
              <a:rPr dirty="0" sz="1000" spc="-5">
                <a:latin typeface="Arial"/>
                <a:cs typeface="Arial"/>
              </a:rPr>
              <a:t>with </a:t>
            </a:r>
            <a:r>
              <a:rPr dirty="0" sz="1000" spc="-5" i="1">
                <a:latin typeface="Arial"/>
                <a:cs typeface="Arial"/>
              </a:rPr>
              <a:t>f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 </a:t>
            </a:r>
            <a:r>
              <a:rPr dirty="0" sz="1000">
                <a:latin typeface="Tahoma"/>
                <a:cs typeface="Tahoma"/>
              </a:rPr>
              <a:t>) </a:t>
            </a:r>
            <a:r>
              <a:rPr dirty="0" sz="1000" spc="40">
                <a:latin typeface="Tahoma"/>
                <a:cs typeface="Tahoma"/>
              </a:rPr>
              <a:t>= </a:t>
            </a:r>
            <a:r>
              <a:rPr dirty="0" sz="1000" spc="-5">
                <a:latin typeface="Arial"/>
                <a:cs typeface="Arial"/>
              </a:rPr>
              <a:t>0,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then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200"/>
              </a:lnSpc>
            </a:pPr>
            <a:r>
              <a:rPr dirty="0" sz="1000" spc="-5" i="1">
                <a:latin typeface="Arial"/>
                <a:cs typeface="Arial"/>
              </a:rPr>
              <a:t>f</a:t>
            </a:r>
            <a:r>
              <a:rPr dirty="0" sz="1000" spc="-15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1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etc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5">
                <a:latin typeface="Arial"/>
                <a:cs typeface="Arial"/>
              </a:rPr>
              <a:t>is this the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case?</a:t>
            </a:r>
            <a:endParaRPr sz="1100">
              <a:latin typeface="Arial"/>
              <a:cs typeface="Arial"/>
            </a:endParaRPr>
          </a:p>
          <a:p>
            <a:pPr marL="466725" marR="5080" indent="-168275">
              <a:lnSpc>
                <a:spcPct val="1000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At first, the open list only contains the </a:t>
            </a:r>
            <a:r>
              <a:rPr dirty="0" sz="1000">
                <a:latin typeface="Arial"/>
                <a:cs typeface="Arial"/>
              </a:rPr>
              <a:t>start </a:t>
            </a:r>
            <a:r>
              <a:rPr dirty="0" sz="1000" spc="-10">
                <a:latin typeface="Arial"/>
                <a:cs typeface="Arial"/>
              </a:rPr>
              <a:t>vertex, </a:t>
            </a:r>
            <a:r>
              <a:rPr dirty="0" sz="1000" spc="-5">
                <a:latin typeface="Arial"/>
                <a:cs typeface="Arial"/>
              </a:rPr>
              <a:t>which is  the only </a:t>
            </a:r>
            <a:r>
              <a:rPr dirty="0" sz="1000" spc="-10">
                <a:latin typeface="Arial"/>
                <a:cs typeface="Arial"/>
              </a:rPr>
              <a:t>vertex </a:t>
            </a:r>
            <a:r>
              <a:rPr dirty="0" sz="1000" spc="-5" i="1">
                <a:latin typeface="Arial"/>
                <a:cs typeface="Arial"/>
              </a:rPr>
              <a:t>s </a:t>
            </a:r>
            <a:r>
              <a:rPr dirty="0" sz="1000" spc="-5">
                <a:latin typeface="Arial"/>
                <a:cs typeface="Arial"/>
              </a:rPr>
              <a:t>with </a:t>
            </a:r>
            <a:r>
              <a:rPr dirty="0" sz="1000" spc="-5" i="1">
                <a:latin typeface="Arial"/>
                <a:cs typeface="Arial"/>
              </a:rPr>
              <a:t>f </a:t>
            </a:r>
            <a:r>
              <a:rPr dirty="0" sz="1000" spc="5">
                <a:latin typeface="Tahoma"/>
                <a:cs typeface="Tahoma"/>
              </a:rPr>
              <a:t>(</a:t>
            </a:r>
            <a:r>
              <a:rPr dirty="0" sz="1000" spc="5" i="1">
                <a:latin typeface="Arial"/>
                <a:cs typeface="Arial"/>
              </a:rPr>
              <a:t>s</a:t>
            </a:r>
            <a:r>
              <a:rPr dirty="0" sz="1000" spc="5">
                <a:latin typeface="Tahoma"/>
                <a:cs typeface="Tahoma"/>
              </a:rPr>
              <a:t>)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195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466725" marR="26670" indent="-168275">
              <a:lnSpc>
                <a:spcPts val="1200"/>
              </a:lnSpc>
              <a:spcBef>
                <a:spcPts val="3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</a:t>
            </a:r>
            <a:r>
              <a:rPr dirty="0" baseline="8333" sz="1500" spc="3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">
                <a:latin typeface="Arial"/>
                <a:cs typeface="Arial"/>
              </a:rPr>
              <a:t>All vertices with </a:t>
            </a:r>
            <a:r>
              <a:rPr dirty="0" sz="1000" spc="-5" i="1">
                <a:latin typeface="Arial"/>
                <a:cs typeface="Arial"/>
              </a:rPr>
              <a:t>f</a:t>
            </a:r>
            <a:r>
              <a:rPr dirty="0" sz="1000" spc="-14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</a:t>
            </a:r>
            <a:r>
              <a:rPr dirty="0" sz="1000" spc="-18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 i="1">
                <a:latin typeface="Arial"/>
                <a:cs typeface="Arial"/>
              </a:rPr>
              <a:t>k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40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">
                <a:latin typeface="Arial"/>
                <a:cs typeface="Arial"/>
              </a:rPr>
              <a:t>1 are reached in one step from  vertices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with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f</a:t>
            </a:r>
            <a:r>
              <a:rPr dirty="0" sz="1000" spc="-15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 i="1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15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So </a:t>
            </a:r>
            <a:r>
              <a:rPr dirty="0" sz="1000" spc="-10">
                <a:latin typeface="Arial"/>
                <a:cs typeface="Arial"/>
              </a:rPr>
              <a:t>they </a:t>
            </a:r>
            <a:r>
              <a:rPr dirty="0" sz="1000" spc="-5">
                <a:latin typeface="Arial"/>
                <a:cs typeface="Arial"/>
              </a:rPr>
              <a:t>are all enqueued while the vertices with </a:t>
            </a:r>
            <a:r>
              <a:rPr dirty="0" sz="1000" spc="-5" i="1">
                <a:latin typeface="Arial"/>
                <a:cs typeface="Arial"/>
              </a:rPr>
              <a:t>f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v </a:t>
            </a:r>
            <a:r>
              <a:rPr dirty="0" sz="1000">
                <a:latin typeface="Tahoma"/>
                <a:cs typeface="Tahoma"/>
              </a:rPr>
              <a:t>)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210">
                <a:latin typeface="Tahoma"/>
                <a:cs typeface="Tahoma"/>
              </a:rPr>
              <a:t> </a:t>
            </a:r>
            <a:r>
              <a:rPr dirty="0" sz="1000" spc="-5" i="1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are getting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visited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42418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0"/>
              <a:t>Why </a:t>
            </a:r>
            <a:r>
              <a:rPr dirty="0" spc="5"/>
              <a:t>breadth-first </a:t>
            </a:r>
            <a:r>
              <a:rPr dirty="0" spc="10"/>
              <a:t>search breaks </a:t>
            </a:r>
            <a:r>
              <a:rPr dirty="0" spc="-5"/>
              <a:t>for </a:t>
            </a:r>
            <a:r>
              <a:rPr dirty="0" spc="10"/>
              <a:t>weighted</a:t>
            </a:r>
            <a:r>
              <a:rPr dirty="0" spc="0"/>
              <a:t> </a:t>
            </a:r>
            <a:r>
              <a:rPr dirty="0" spc="5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63002"/>
            <a:ext cx="3758565" cy="2451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weighted graph, </a:t>
            </a:r>
            <a:r>
              <a:rPr dirty="0" sz="1100" spc="-5">
                <a:latin typeface="Arial"/>
                <a:cs typeface="Arial"/>
              </a:rPr>
              <a:t>vertices in the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are </a:t>
            </a:r>
            <a:r>
              <a:rPr dirty="0" sz="1100" spc="-10">
                <a:latin typeface="Arial"/>
                <a:cs typeface="Arial"/>
              </a:rPr>
              <a:t>no </a:t>
            </a:r>
            <a:r>
              <a:rPr dirty="0" sz="1100" spc="-5">
                <a:latin typeface="Arial"/>
                <a:cs typeface="Arial"/>
              </a:rPr>
              <a:t>longer  ordered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distance</a:t>
            </a:r>
            <a:endParaRPr sz="1100">
              <a:latin typeface="Arial"/>
              <a:cs typeface="Arial"/>
            </a:endParaRPr>
          </a:p>
          <a:p>
            <a:pPr marL="189230" marR="212090" indent="-177165">
              <a:lnSpc>
                <a:spcPct val="102600"/>
              </a:lnSpc>
              <a:spcBef>
                <a:spcPts val="30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example, </a:t>
            </a:r>
            <a:r>
              <a:rPr dirty="0" sz="1100" spc="-5">
                <a:latin typeface="Arial"/>
                <a:cs typeface="Arial"/>
              </a:rPr>
              <a:t>vertices with </a:t>
            </a:r>
            <a:r>
              <a:rPr dirty="0" sz="1100" spc="-5" i="1">
                <a:latin typeface="Arial"/>
                <a:cs typeface="Arial"/>
              </a:rPr>
              <a:t>f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Arial"/>
                <a:cs typeface="Arial"/>
              </a:rPr>
              <a:t>v </a:t>
            </a:r>
            <a:r>
              <a:rPr dirty="0" sz="1100">
                <a:latin typeface="Tahoma"/>
                <a:cs typeface="Tahoma"/>
              </a:rPr>
              <a:t>) </a:t>
            </a:r>
            <a:r>
              <a:rPr dirty="0" sz="1100" spc="40">
                <a:latin typeface="Tahoma"/>
                <a:cs typeface="Tahoma"/>
              </a:rPr>
              <a:t>=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5 </a:t>
            </a:r>
            <a:r>
              <a:rPr dirty="0" sz="1100" spc="-20">
                <a:latin typeface="Arial"/>
                <a:cs typeface="Arial"/>
              </a:rPr>
              <a:t>may have </a:t>
            </a:r>
            <a:r>
              <a:rPr dirty="0" sz="1100" spc="-10">
                <a:latin typeface="Arial"/>
                <a:cs typeface="Arial"/>
              </a:rPr>
              <a:t>edges </a:t>
            </a:r>
            <a:r>
              <a:rPr dirty="0" sz="1100" spc="-5">
                <a:latin typeface="Arial"/>
                <a:cs typeface="Arial"/>
              </a:rPr>
              <a:t>to  vertices with </a:t>
            </a:r>
            <a:r>
              <a:rPr dirty="0" sz="1100" spc="-5" i="1">
                <a:latin typeface="Arial"/>
                <a:cs typeface="Arial"/>
              </a:rPr>
              <a:t>f </a:t>
            </a:r>
            <a:r>
              <a:rPr dirty="0" sz="1100" spc="-5">
                <a:latin typeface="Tahoma"/>
                <a:cs typeface="Tahoma"/>
              </a:rPr>
              <a:t>(</a:t>
            </a:r>
            <a:r>
              <a:rPr dirty="0" sz="1100" spc="-5" i="1">
                <a:latin typeface="Arial"/>
                <a:cs typeface="Arial"/>
              </a:rPr>
              <a:t>v </a:t>
            </a:r>
            <a:r>
              <a:rPr dirty="0" sz="1100">
                <a:latin typeface="Tahoma"/>
                <a:cs typeface="Tahoma"/>
              </a:rPr>
              <a:t>) </a:t>
            </a:r>
            <a:r>
              <a:rPr dirty="0" sz="1100" spc="40">
                <a:latin typeface="Tahoma"/>
                <a:cs typeface="Tahoma"/>
              </a:rPr>
              <a:t>=</a:t>
            </a:r>
            <a:r>
              <a:rPr dirty="0" sz="1100" spc="-225">
                <a:latin typeface="Tahoma"/>
                <a:cs typeface="Tahoma"/>
              </a:rPr>
              <a:t> </a:t>
            </a:r>
            <a:r>
              <a:rPr dirty="0" sz="1100" spc="-5" i="1">
                <a:latin typeface="Arial"/>
                <a:cs typeface="Arial"/>
              </a:rPr>
              <a:t>k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 b="1">
                <a:latin typeface="Arial"/>
                <a:cs typeface="Arial"/>
              </a:rPr>
              <a:t>any </a:t>
            </a:r>
            <a:r>
              <a:rPr dirty="0" sz="1100" spc="-5" i="1">
                <a:latin typeface="Arial"/>
                <a:cs typeface="Arial"/>
              </a:rPr>
              <a:t>k </a:t>
            </a:r>
            <a:r>
              <a:rPr dirty="0" sz="1100" spc="-55" i="1">
                <a:latin typeface="Verdana"/>
                <a:cs typeface="Verdana"/>
              </a:rPr>
              <a:t>&gt; </a:t>
            </a:r>
            <a:r>
              <a:rPr dirty="0" sz="1100" spc="-5">
                <a:latin typeface="Arial"/>
                <a:cs typeface="Arial"/>
              </a:rPr>
              <a:t>5.</a:t>
            </a:r>
            <a:endParaRPr sz="1100">
              <a:latin typeface="Arial"/>
              <a:cs typeface="Arial"/>
            </a:endParaRPr>
          </a:p>
          <a:p>
            <a:pPr marL="189230" marR="365125" indent="-177165">
              <a:lnSpc>
                <a:spcPts val="1200"/>
              </a:lnSpc>
              <a:spcBef>
                <a:spcPts val="31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Idea: could use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sorted </a:t>
            </a:r>
            <a:r>
              <a:rPr dirty="0" sz="1100" spc="-5">
                <a:latin typeface="Arial"/>
                <a:cs typeface="Arial"/>
              </a:rPr>
              <a:t>data structure </a:t>
            </a:r>
            <a:r>
              <a:rPr dirty="0" sz="1100" spc="-10">
                <a:latin typeface="Arial"/>
                <a:cs typeface="Arial"/>
              </a:rPr>
              <a:t>like a </a:t>
            </a:r>
            <a:r>
              <a:rPr dirty="0" sz="1100" spc="-5">
                <a:latin typeface="Arial"/>
                <a:cs typeface="Arial"/>
              </a:rPr>
              <a:t>binary  search tree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open </a:t>
            </a:r>
            <a:r>
              <a:rPr dirty="0" sz="1100" spc="-5">
                <a:latin typeface="Arial"/>
                <a:cs typeface="Arial"/>
              </a:rPr>
              <a:t>list to fix</a:t>
            </a:r>
            <a:r>
              <a:rPr dirty="0" sz="1100" spc="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this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5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Then </a:t>
            </a:r>
            <a:r>
              <a:rPr dirty="0" sz="1000">
                <a:latin typeface="Arial"/>
                <a:cs typeface="Arial"/>
              </a:rPr>
              <a:t>insertion </a:t>
            </a:r>
            <a:r>
              <a:rPr dirty="0" sz="1000" spc="-5">
                <a:latin typeface="Arial"/>
                <a:cs typeface="Arial"/>
              </a:rPr>
              <a:t>and </a:t>
            </a:r>
            <a:r>
              <a:rPr dirty="0" sz="1000" spc="-10">
                <a:latin typeface="Arial"/>
                <a:cs typeface="Arial"/>
              </a:rPr>
              <a:t>extraction </a:t>
            </a:r>
            <a:r>
              <a:rPr dirty="0" sz="1000" spc="-5">
                <a:latin typeface="Arial"/>
                <a:cs typeface="Arial"/>
              </a:rPr>
              <a:t>in the open list both are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</a:t>
            </a:r>
            <a:endParaRPr sz="1000">
              <a:latin typeface="Arial"/>
              <a:cs typeface="Arial"/>
            </a:endParaRPr>
          </a:p>
          <a:p>
            <a:pPr marL="466725">
              <a:lnSpc>
                <a:spcPts val="1200"/>
              </a:lnSpc>
            </a:pPr>
            <a:r>
              <a:rPr dirty="0" sz="1000" spc="-10" i="1">
                <a:latin typeface="Arial"/>
                <a:cs typeface="Arial"/>
              </a:rPr>
              <a:t>O</a:t>
            </a:r>
            <a:r>
              <a:rPr dirty="0" sz="1000" spc="-10">
                <a:latin typeface="Tahoma"/>
                <a:cs typeface="Tahoma"/>
              </a:rPr>
              <a:t>(log</a:t>
            </a:r>
            <a:r>
              <a:rPr dirty="0" sz="1000" spc="-140">
                <a:latin typeface="Tahoma"/>
                <a:cs typeface="Tahoma"/>
              </a:rPr>
              <a:t> </a:t>
            </a:r>
            <a:r>
              <a:rPr dirty="0" sz="1000" spc="0" i="1">
                <a:latin typeface="Arial"/>
                <a:cs typeface="Arial"/>
              </a:rPr>
              <a:t>n</a:t>
            </a:r>
            <a:r>
              <a:rPr dirty="0" sz="1000" spc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189230" marR="146050" indent="-177165">
              <a:lnSpc>
                <a:spcPts val="12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do </a:t>
            </a:r>
            <a:r>
              <a:rPr dirty="0" sz="1100" spc="-15">
                <a:latin typeface="Arial"/>
                <a:cs typeface="Arial"/>
              </a:rPr>
              <a:t>better, </a:t>
            </a:r>
            <a:r>
              <a:rPr dirty="0" sz="1100" spc="-5">
                <a:latin typeface="Arial"/>
                <a:cs typeface="Arial"/>
              </a:rPr>
              <a:t>since </a:t>
            </a:r>
            <a:r>
              <a:rPr dirty="0" sz="1100" spc="-1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only </a:t>
            </a:r>
            <a:r>
              <a:rPr dirty="0" sz="1100" spc="-25">
                <a:latin typeface="Arial"/>
                <a:cs typeface="Arial"/>
              </a:rPr>
              <a:t>ever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extract </a:t>
            </a:r>
            <a:r>
              <a:rPr dirty="0" sz="1100" spc="-5">
                <a:latin typeface="Arial"/>
                <a:cs typeface="Arial"/>
              </a:rPr>
              <a:t>the  minimal-distance</a:t>
            </a:r>
            <a:r>
              <a:rPr dirty="0" sz="1100" spc="-10">
                <a:latin typeface="Arial"/>
                <a:cs typeface="Arial"/>
              </a:rPr>
              <a:t> vertex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50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The idea is to use a </a:t>
            </a:r>
            <a:r>
              <a:rPr dirty="0" sz="1000" spc="-5" b="1">
                <a:latin typeface="Arial"/>
                <a:cs typeface="Arial"/>
              </a:rPr>
              <a:t>priority queue </a:t>
            </a:r>
            <a:r>
              <a:rPr dirty="0" sz="1000" spc="-5">
                <a:latin typeface="Arial"/>
                <a:cs typeface="Arial"/>
              </a:rPr>
              <a:t>based on 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min-heap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5">
                <a:latin typeface="Arial"/>
                <a:cs typeface="Arial"/>
              </a:rPr>
              <a:t>gives </a:t>
            </a:r>
            <a:r>
              <a:rPr dirty="0" sz="1100" spc="-5">
                <a:latin typeface="Arial"/>
                <a:cs typeface="Arial"/>
              </a:rPr>
              <a:t>us </a:t>
            </a:r>
            <a:r>
              <a:rPr dirty="0" sz="1100" spc="-15" b="1">
                <a:latin typeface="Arial"/>
                <a:cs typeface="Arial"/>
              </a:rPr>
              <a:t>Dijkstra’s</a:t>
            </a:r>
            <a:r>
              <a:rPr dirty="0" sz="1100" spc="-1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Algorithm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  <a:spcBef>
                <a:spcPts val="175"/>
              </a:spcBef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Finds </a:t>
            </a:r>
            <a:r>
              <a:rPr dirty="0" sz="1000">
                <a:latin typeface="Arial"/>
                <a:cs typeface="Arial"/>
              </a:rPr>
              <a:t>shortest </a:t>
            </a:r>
            <a:r>
              <a:rPr dirty="0" sz="1000" spc="-5">
                <a:latin typeface="Arial"/>
                <a:cs typeface="Arial"/>
              </a:rPr>
              <a:t>paths from the </a:t>
            </a:r>
            <a:r>
              <a:rPr dirty="0" sz="1000">
                <a:latin typeface="Arial"/>
                <a:cs typeface="Arial"/>
              </a:rPr>
              <a:t>start </a:t>
            </a:r>
            <a:r>
              <a:rPr dirty="0" sz="1000" spc="-5">
                <a:latin typeface="Arial"/>
                <a:cs typeface="Arial"/>
              </a:rPr>
              <a:t>to all other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targets</a:t>
            </a:r>
            <a:endParaRPr sz="1000">
              <a:latin typeface="Arial"/>
              <a:cs typeface="Arial"/>
            </a:endParaRPr>
          </a:p>
          <a:p>
            <a:pPr marL="299085">
              <a:lnSpc>
                <a:spcPts val="1200"/>
              </a:lnSpc>
            </a:pPr>
            <a:r>
              <a:rPr dirty="0" baseline="8333" sz="1500" spc="-172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Easy to </a:t>
            </a:r>
            <a:r>
              <a:rPr dirty="0" sz="1000">
                <a:latin typeface="Arial"/>
                <a:cs typeface="Arial"/>
              </a:rPr>
              <a:t>turn </a:t>
            </a:r>
            <a:r>
              <a:rPr dirty="0" sz="1000" spc="-5">
                <a:latin typeface="Arial"/>
                <a:cs typeface="Arial"/>
              </a:rPr>
              <a:t>into a single-target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version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Step 5: 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Vertex </a:t>
            </a:r>
            <a:r>
              <a:rPr dirty="0" sz="1100" spc="-5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3888" sz="1200" spc="-7">
                <a:solidFill>
                  <a:srgbClr val="D8D8D8"/>
                </a:solidFill>
                <a:latin typeface="Arial"/>
                <a:cs typeface="Arial"/>
              </a:rPr>
              <a:t>2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inserted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in front of</a:t>
            </a:r>
            <a:r>
              <a:rPr dirty="0" sz="1100" spc="-3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0416" sz="1200" spc="-15">
                <a:solidFill>
                  <a:srgbClr val="D8D8D8"/>
                </a:solidFill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88011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0</a:t>
            </a:r>
            <a:endParaRPr baseline="-13888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</a:t>
            </a:r>
            <a:r>
              <a:rPr dirty="0" baseline="-13888" sz="1200" spc="15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0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7357" y="2852841"/>
            <a:ext cx="133350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30">
                <a:solidFill>
                  <a:srgbClr val="E0E0F3"/>
                </a:solidFill>
                <a:latin typeface="Lucida Sans Unicode"/>
                <a:cs typeface="Lucida Sans Unicode"/>
              </a:rPr>
              <a:t>►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875580"/>
            <a:ext cx="2785745" cy="40703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Step 5: 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Vertex </a:t>
            </a:r>
            <a:r>
              <a:rPr dirty="0" sz="1100" spc="-5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3888" sz="1200" spc="-7">
                <a:solidFill>
                  <a:srgbClr val="D8D8D8"/>
                </a:solidFill>
                <a:latin typeface="Arial"/>
                <a:cs typeface="Arial"/>
              </a:rPr>
              <a:t>2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inserted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in front of</a:t>
            </a:r>
            <a:r>
              <a:rPr dirty="0" sz="1100" spc="-3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0416" sz="1200" spc="-15">
                <a:solidFill>
                  <a:srgbClr val="D8D8D8"/>
                </a:solidFill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1251585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5593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0</a:t>
            </a:r>
            <a:r>
              <a:rPr dirty="0" baseline="-13888" sz="1200" spc="172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1</a:t>
            </a:r>
            <a:endParaRPr baseline="-13888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baseline="-13888" sz="1200" spc="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80">
                <a:latin typeface="Arial"/>
                <a:cs typeface="Arial"/>
              </a:rPr>
              <a:t>1</a:t>
            </a:r>
            <a:r>
              <a:rPr dirty="0" sz="1100" spc="80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3526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 </a:t>
            </a:r>
            <a:r>
              <a:rPr dirty="0" spc="10"/>
              <a:t>algorithm:</a:t>
            </a:r>
            <a:r>
              <a:rPr dirty="0" spc="85"/>
              <a:t> </a:t>
            </a:r>
            <a:r>
              <a:rPr dirty="0" spc="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398880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Consider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07" y="1780445"/>
            <a:ext cx="235342" cy="235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1753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0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107" y="1133035"/>
            <a:ext cx="234144" cy="23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1753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1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79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413265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0572" y="15122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113" y="773031"/>
            <a:ext cx="234144" cy="23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1757" y="812297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2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1584" y="95503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40" h="230505">
                <a:moveTo>
                  <a:pt x="0" y="230131"/>
                </a:moveTo>
                <a:lnTo>
                  <a:pt x="3451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0561" y="93279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6523" y="772431"/>
            <a:ext cx="235342" cy="235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981758" y="811662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3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1257" y="890103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26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40077" y="75279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7129" y="1133035"/>
            <a:ext cx="234144" cy="23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21750" y="1172316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4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32099" y="955372"/>
            <a:ext cx="344805" cy="229870"/>
          </a:xfrm>
          <a:custGeom>
            <a:avLst/>
            <a:gdLst/>
            <a:ahLst/>
            <a:cxnLst/>
            <a:rect l="l" t="t" r="r" b="b"/>
            <a:pathLst>
              <a:path w="344805" h="229869">
                <a:moveTo>
                  <a:pt x="0" y="0"/>
                </a:moveTo>
                <a:lnTo>
                  <a:pt x="344696" y="22979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40444" y="93295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57711" y="1781637"/>
            <a:ext cx="232958" cy="232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21751" y="1820740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dirty="0" baseline="-16666" sz="750" spc="-7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1850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5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190980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00FF00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6530" y="1780445"/>
            <a:ext cx="235342" cy="2353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21750" y="1819661"/>
            <a:ext cx="99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 i="1">
                <a:latin typeface="Arial"/>
                <a:cs typeface="Arial"/>
              </a:rPr>
              <a:t>v</a:t>
            </a:r>
            <a:r>
              <a:rPr dirty="0" baseline="-16666" sz="750" spc="-7">
                <a:latin typeface="Arial"/>
                <a:cs typeface="Arial"/>
              </a:rPr>
              <a:t>6</a:t>
            </a:r>
            <a:endParaRPr baseline="-16666" sz="7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918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5" h="511810">
                <a:moveTo>
                  <a:pt x="0" y="0"/>
                </a:moveTo>
                <a:lnTo>
                  <a:pt x="710486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20813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53559" y="1000349"/>
            <a:ext cx="281940" cy="788670"/>
          </a:xfrm>
          <a:custGeom>
            <a:avLst/>
            <a:gdLst/>
            <a:ahLst/>
            <a:cxnLst/>
            <a:rect l="l" t="t" r="r" b="b"/>
            <a:pathLst>
              <a:path w="281939" h="788669">
                <a:moveTo>
                  <a:pt x="0" y="0"/>
                </a:moveTo>
                <a:lnTo>
                  <a:pt x="281456" y="7880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390662" y="133205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3364" y="1000914"/>
            <a:ext cx="281305" cy="788035"/>
          </a:xfrm>
          <a:custGeom>
            <a:avLst/>
            <a:gdLst/>
            <a:ahLst/>
            <a:cxnLst/>
            <a:rect l="l" t="t" r="r" b="b"/>
            <a:pathLst>
              <a:path w="281305" h="788035">
                <a:moveTo>
                  <a:pt x="281255" y="0"/>
                </a:moveTo>
                <a:lnTo>
                  <a:pt x="0" y="7875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89988" y="133233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8712" y="1318510"/>
            <a:ext cx="710565" cy="511809"/>
          </a:xfrm>
          <a:custGeom>
            <a:avLst/>
            <a:gdLst/>
            <a:ahLst/>
            <a:cxnLst/>
            <a:rect l="l" t="t" r="r" b="b"/>
            <a:pathLst>
              <a:path w="710564" h="511810">
                <a:moveTo>
                  <a:pt x="710486" y="0"/>
                </a:moveTo>
                <a:lnTo>
                  <a:pt x="0" y="51155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59952" y="158847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4201" y="1367179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26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10192" y="1512244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90669" y="1898116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8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89785" y="1909716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357" y="2104858"/>
            <a:ext cx="2962910" cy="1166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10">
                <a:latin typeface="Arial"/>
                <a:cs typeface="Arial"/>
              </a:rPr>
              <a:t>Open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algn="ctr" marR="2108835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0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3888" sz="1200" spc="-7">
                <a:latin typeface="Arial"/>
                <a:cs typeface="Arial"/>
              </a:rPr>
              <a:t>1</a:t>
            </a:r>
            <a:r>
              <a:rPr dirty="0" baseline="-13888" sz="1200" spc="37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0416" sz="1200" spc="-15"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baseline="5050" sz="1650" spc="-195">
                <a:solidFill>
                  <a:srgbClr val="3333B2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latin typeface="Arial"/>
                <a:cs typeface="Arial"/>
              </a:rPr>
              <a:t>Closed</a:t>
            </a:r>
            <a:r>
              <a:rPr dirty="0" sz="1100" spc="-1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list: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Arial"/>
                <a:cs typeface="Arial"/>
              </a:rPr>
              <a:t>{v</a:t>
            </a:r>
            <a:r>
              <a:rPr dirty="0" baseline="-13888" sz="1200" spc="75">
                <a:latin typeface="Arial"/>
                <a:cs typeface="Arial"/>
              </a:rPr>
              <a:t>0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0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baseline="-13888" sz="1200" spc="-15">
                <a:latin typeface="Arial"/>
                <a:cs typeface="Arial"/>
              </a:rPr>
              <a:t>1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1</a:t>
            </a:r>
            <a:r>
              <a:rPr dirty="0" sz="1100" spc="-55" i="1">
                <a:latin typeface="Verdana"/>
                <a:cs typeface="Verdana"/>
              </a:rPr>
              <a:t>, </a:t>
            </a:r>
            <a:r>
              <a:rPr dirty="0" sz="1100" spc="-5" i="1">
                <a:latin typeface="Arial"/>
                <a:cs typeface="Arial"/>
              </a:rPr>
              <a:t>v</a:t>
            </a:r>
            <a:r>
              <a:rPr dirty="0" baseline="-10416" sz="1200" spc="-7">
                <a:latin typeface="Arial"/>
                <a:cs typeface="Arial"/>
              </a:rPr>
              <a:t>5</a:t>
            </a:r>
            <a:r>
              <a:rPr dirty="0" baseline="-10416" sz="1200" spc="37">
                <a:latin typeface="Arial"/>
                <a:cs typeface="Arial"/>
              </a:rPr>
              <a:t> </a:t>
            </a:r>
            <a:r>
              <a:rPr dirty="0" sz="1100" spc="-315" i="1">
                <a:latin typeface="Arial"/>
                <a:cs typeface="Arial"/>
              </a:rPr>
              <a:t>1→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75">
                <a:latin typeface="Arial"/>
                <a:cs typeface="Arial"/>
              </a:rPr>
              <a:t>5</a:t>
            </a:r>
            <a:r>
              <a:rPr dirty="0" sz="1100" spc="75" i="1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baseline="5050" sz="1650" spc="-195">
                <a:solidFill>
                  <a:srgbClr val="E0E0F3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Step 5: </a:t>
            </a:r>
            <a:r>
              <a:rPr dirty="0" sz="1100" spc="-20">
                <a:solidFill>
                  <a:srgbClr val="D8D8D8"/>
                </a:solidFill>
                <a:latin typeface="Arial"/>
                <a:cs typeface="Arial"/>
              </a:rPr>
              <a:t>Vertex </a:t>
            </a:r>
            <a:r>
              <a:rPr dirty="0" sz="1100" spc="-5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3888" sz="1200" spc="-7">
                <a:solidFill>
                  <a:srgbClr val="D8D8D8"/>
                </a:solidFill>
                <a:latin typeface="Arial"/>
                <a:cs typeface="Arial"/>
              </a:rPr>
              <a:t>2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inserted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in front of</a:t>
            </a:r>
            <a:r>
              <a:rPr dirty="0" sz="1100" spc="-1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D8D8D8"/>
                </a:solidFill>
                <a:latin typeface="Arial"/>
                <a:cs typeface="Arial"/>
              </a:rPr>
              <a:t>v</a:t>
            </a:r>
            <a:r>
              <a:rPr dirty="0" baseline="-10416" sz="1200" spc="-15">
                <a:solidFill>
                  <a:srgbClr val="D8D8D8"/>
                </a:solidFill>
                <a:latin typeface="Arial"/>
                <a:cs typeface="Arial"/>
              </a:rPr>
              <a:t>5</a:t>
            </a:r>
            <a:endParaRPr baseline="-10416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baseline="5050" sz="1650" spc="-195">
                <a:solidFill>
                  <a:srgbClr val="E0E0F3"/>
                </a:solidFill>
                <a:latin typeface="Lucida Sans Unicode"/>
                <a:cs typeface="Lucida Sans Unicode"/>
              </a:rPr>
              <a:t>►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Done; </a:t>
            </a:r>
            <a:r>
              <a:rPr dirty="0" sz="1100" spc="-15">
                <a:solidFill>
                  <a:srgbClr val="D8D8D8"/>
                </a:solidFill>
                <a:latin typeface="Arial"/>
                <a:cs typeface="Arial"/>
              </a:rPr>
              <a:t>found </a:t>
            </a:r>
            <a:r>
              <a:rPr dirty="0" sz="1100">
                <a:solidFill>
                  <a:srgbClr val="D8D8D8"/>
                </a:solidFill>
                <a:latin typeface="Arial"/>
                <a:cs typeface="Arial"/>
              </a:rPr>
              <a:t>shortest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distances to all</a:t>
            </a:r>
            <a:r>
              <a:rPr dirty="0" sz="1100" spc="-145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D8D8D8"/>
                </a:solidFill>
                <a:latin typeface="Arial"/>
                <a:cs typeface="Arial"/>
              </a:rPr>
              <a:t>vertices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 Klaus Draeger</dc:creator>
  <dc:title>5SENG001W - Algorithms, Week 10</dc:title>
  <dcterms:created xsi:type="dcterms:W3CDTF">2022-02-16T06:20:58Z</dcterms:created>
  <dcterms:modified xsi:type="dcterms:W3CDTF">2022-02-16T06:20:58Z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2022-02-16T00:00:00Z</vt:filetime>
  </property>
</Properties>
</file>